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3" r:id="rId3"/>
    <p:sldId id="274" r:id="rId4"/>
    <p:sldId id="275" r:id="rId5"/>
    <p:sldId id="276" r:id="rId6"/>
    <p:sldId id="281" r:id="rId7"/>
    <p:sldId id="277" r:id="rId8"/>
    <p:sldId id="279" r:id="rId9"/>
    <p:sldId id="278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80" d="100"/>
          <a:sy n="80" d="100"/>
        </p:scale>
        <p:origin x="-1512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35845-11BC-4B52-A5BF-72E62104A044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16F6D-A44B-4D12-B430-7134F6BFB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68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://lenta.ru/" TargetMode="External"/><Relationship Id="rId7" Type="http://schemas.openxmlformats.org/officeDocument/2006/relationships/image" Target="../media/image5.gif"/><Relationship Id="rId2" Type="http://schemas.openxmlformats.org/officeDocument/2006/relationships/hyperlink" Target="http://magazines.russ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p.ru/" TargetMode="External"/><Relationship Id="rId5" Type="http://schemas.openxmlformats.org/officeDocument/2006/relationships/hyperlink" Target="http://www.snob.ru/" TargetMode="External"/><Relationship Id="rId4" Type="http://schemas.openxmlformats.org/officeDocument/2006/relationships/hyperlink" Target="http://www.kommersant.ru/" TargetMode="External"/><Relationship Id="rId9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-315416"/>
            <a:ext cx="5832648" cy="28083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Интернет-журналистика в России. </a:t>
            </a:r>
            <a:r>
              <a:rPr lang="ru-RU" sz="3200" dirty="0" err="1" smtClean="0"/>
              <a:t>Блогосфера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531" y="3284984"/>
            <a:ext cx="4279685" cy="3209764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7829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Интернет-блог: типология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63284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По авторству:</a:t>
            </a:r>
            <a:endParaRPr lang="ru-RU" sz="2000" dirty="0"/>
          </a:p>
          <a:p>
            <a:r>
              <a:rPr lang="ru-RU" sz="1600" b="1" dirty="0"/>
              <a:t>Личный (персональный, авторский, частный) блог</a:t>
            </a:r>
            <a:r>
              <a:rPr lang="ru-RU" sz="1600" dirty="0"/>
              <a:t> — ведётся одним лицом (как правило, его владельцем).</a:t>
            </a:r>
          </a:p>
          <a:p>
            <a:r>
              <a:rPr lang="ru-RU" sz="1600" b="1" dirty="0"/>
              <a:t>Коллективный или социальный блог </a:t>
            </a:r>
            <a:r>
              <a:rPr lang="ru-RU" sz="1600" dirty="0"/>
              <a:t>— ведётся группой лиц по правилам, определяемым владельцем и модераторами.</a:t>
            </a:r>
          </a:p>
          <a:p>
            <a:r>
              <a:rPr lang="ru-RU" sz="1600" b="1" dirty="0"/>
              <a:t>Корпоративный блог </a:t>
            </a:r>
            <a:r>
              <a:rPr lang="ru-RU" sz="1600" dirty="0"/>
              <a:t>— ведётся сотрудниками одной организации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По наличию/виду мультимедиа:</a:t>
            </a:r>
          </a:p>
          <a:p>
            <a:r>
              <a:rPr lang="ru-RU" sz="1600" b="1" dirty="0"/>
              <a:t>Текстовый блог </a:t>
            </a:r>
            <a:r>
              <a:rPr lang="ru-RU" sz="1600" dirty="0"/>
              <a:t>— основное содержание составляют тексты.</a:t>
            </a:r>
          </a:p>
          <a:p>
            <a:r>
              <a:rPr lang="ru-RU" sz="1600" b="1" dirty="0" err="1"/>
              <a:t>Фотоблог</a:t>
            </a:r>
            <a:r>
              <a:rPr lang="ru-RU" sz="1600" dirty="0"/>
              <a:t> — основное содержание составляют фотографии.</a:t>
            </a:r>
          </a:p>
          <a:p>
            <a:r>
              <a:rPr lang="ru-RU" sz="1600" b="1" dirty="0" err="1"/>
              <a:t>Артблог</a:t>
            </a:r>
            <a:r>
              <a:rPr lang="ru-RU" sz="1600" dirty="0"/>
              <a:t> — основное содержание составляют рисунки автора блога.</a:t>
            </a:r>
          </a:p>
          <a:p>
            <a:r>
              <a:rPr lang="ru-RU" sz="1600" b="1" dirty="0"/>
              <a:t>Музыкальный блог</a:t>
            </a:r>
            <a:r>
              <a:rPr lang="ru-RU" sz="1600" dirty="0"/>
              <a:t> — основное содержание составляет музыка.</a:t>
            </a:r>
          </a:p>
          <a:p>
            <a:r>
              <a:rPr lang="ru-RU" sz="1600" b="1" dirty="0" err="1"/>
              <a:t>Подкаст</a:t>
            </a:r>
            <a:r>
              <a:rPr lang="ru-RU" sz="1600" b="1" dirty="0"/>
              <a:t> и </a:t>
            </a:r>
            <a:r>
              <a:rPr lang="ru-RU" sz="1600" b="1" dirty="0" err="1"/>
              <a:t>блогкастинг</a:t>
            </a:r>
            <a:r>
              <a:rPr lang="ru-RU" sz="1600" b="1" dirty="0"/>
              <a:t> </a:t>
            </a:r>
            <a:r>
              <a:rPr lang="ru-RU" sz="1600" dirty="0"/>
              <a:t>— основное содержание блога </a:t>
            </a:r>
            <a:r>
              <a:rPr lang="ru-RU" sz="1600" dirty="0" err="1"/>
              <a:t>надиктовывается</a:t>
            </a:r>
            <a:r>
              <a:rPr lang="ru-RU" sz="1600" dirty="0"/>
              <a:t> и выкладывается в виде MP3-файлов.</a:t>
            </a:r>
          </a:p>
          <a:p>
            <a:r>
              <a:rPr lang="ru-RU" sz="1600" b="1" dirty="0" err="1"/>
              <a:t>Видеоблог</a:t>
            </a:r>
            <a:r>
              <a:rPr lang="ru-RU" sz="1600" dirty="0"/>
              <a:t> — основное содержание представлено в виде видеофайлов.</a:t>
            </a:r>
          </a:p>
          <a:p>
            <a:r>
              <a:rPr lang="ru-RU" sz="1600" b="1" dirty="0" err="1"/>
              <a:t>Микроблог</a:t>
            </a:r>
            <a:r>
              <a:rPr lang="ru-RU" sz="1600" dirty="0"/>
              <a:t> — основное содержание составляют размещенные небольшие кусочки цифрового контента, который может быть текстом, изображением, ссылкой, коротким видеороликом. Друзья используют его, чтобы быть в курсе деловых встреч, узнать больше о знаменитостях и политике, о датах концертов, лекций, книг-релизов.</a:t>
            </a:r>
          </a:p>
        </p:txBody>
      </p:sp>
    </p:spTree>
    <p:extLst>
      <p:ext uri="{BB962C8B-B14F-4D97-AF65-F5344CB8AC3E}">
        <p14:creationId xmlns:p14="http://schemas.microsoft.com/office/powerpoint/2010/main" val="29909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7829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Интернет-блог: типология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632848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По особенностям </a:t>
            </a:r>
            <a:r>
              <a:rPr lang="ru-RU" sz="1800" dirty="0" smtClean="0"/>
              <a:t>контента:</a:t>
            </a:r>
            <a:endParaRPr lang="ru-RU" sz="1800" dirty="0"/>
          </a:p>
          <a:p>
            <a:r>
              <a:rPr lang="ru-RU" sz="1600" b="1" dirty="0"/>
              <a:t>Контентный блог </a:t>
            </a:r>
            <a:r>
              <a:rPr lang="ru-RU" sz="1600" dirty="0"/>
              <a:t>— блог, публикующий первичный авторский контент.</a:t>
            </a:r>
          </a:p>
          <a:p>
            <a:r>
              <a:rPr lang="ru-RU" sz="1600" b="1" dirty="0"/>
              <a:t>Мониторинговый (ссылочный) блог </a:t>
            </a:r>
            <a:r>
              <a:rPr lang="ru-RU" sz="1600" dirty="0"/>
              <a:t>— блог, основным контентом которого являются </a:t>
            </a:r>
            <a:r>
              <a:rPr lang="ru-RU" sz="1600" dirty="0" err="1"/>
              <a:t>откомментированные</a:t>
            </a:r>
            <a:r>
              <a:rPr lang="ru-RU" sz="1600" dirty="0"/>
              <a:t> ссылки на другие сайты.</a:t>
            </a:r>
          </a:p>
          <a:p>
            <a:r>
              <a:rPr lang="ru-RU" sz="1600" b="1" dirty="0"/>
              <a:t>Цитатный блог </a:t>
            </a:r>
            <a:r>
              <a:rPr lang="ru-RU" sz="1600" dirty="0"/>
              <a:t>— блог, основным контентом которого являются цитаты из других блогов.</a:t>
            </a:r>
          </a:p>
          <a:p>
            <a:r>
              <a:rPr lang="ru-RU" sz="1600" b="1" dirty="0" err="1"/>
              <a:t>Тамблелог</a:t>
            </a:r>
            <a:r>
              <a:rPr lang="ru-RU" sz="1600" b="1" dirty="0"/>
              <a:t>, </a:t>
            </a:r>
            <a:r>
              <a:rPr lang="ru-RU" sz="1600" b="1" dirty="0" err="1"/>
              <a:t>Тамбллог</a:t>
            </a:r>
            <a:r>
              <a:rPr lang="ru-RU" sz="1600" b="1" dirty="0"/>
              <a:t>, </a:t>
            </a:r>
            <a:r>
              <a:rPr lang="ru-RU" sz="1600" b="1" dirty="0" err="1"/>
              <a:t>Тлог</a:t>
            </a:r>
            <a:r>
              <a:rPr lang="ru-RU" sz="1600" b="1" dirty="0"/>
              <a:t> </a:t>
            </a:r>
            <a:r>
              <a:rPr lang="ru-RU" sz="1600" dirty="0"/>
              <a:t>— почти то же самое, что и обычный блог, с одним отличием: запись в блоге может быть только определённого </a:t>
            </a:r>
            <a:r>
              <a:rPr lang="ru-RU" sz="1600" dirty="0" smtClean="0"/>
              <a:t>формата (например</a:t>
            </a:r>
            <a:r>
              <a:rPr lang="ru-RU" sz="1600" dirty="0"/>
              <a:t>, цитата, видео, ссылка, песня, разговор и так далее). </a:t>
            </a:r>
          </a:p>
          <a:p>
            <a:r>
              <a:rPr lang="ru-RU" sz="1600" b="1" dirty="0" err="1"/>
              <a:t>Сплог</a:t>
            </a:r>
            <a:r>
              <a:rPr lang="ru-RU" sz="1600" dirty="0"/>
              <a:t> — спам-блог.</a:t>
            </a:r>
          </a:p>
          <a:p>
            <a:r>
              <a:rPr lang="ru-RU" sz="1600" b="1" dirty="0" err="1" smtClean="0"/>
              <a:t>Флоги</a:t>
            </a:r>
            <a:r>
              <a:rPr lang="ru-RU" sz="1600" b="1" dirty="0" smtClean="0"/>
              <a:t> </a:t>
            </a:r>
            <a:r>
              <a:rPr lang="ru-RU" sz="1600" b="1" dirty="0"/>
              <a:t>и </a:t>
            </a:r>
            <a:r>
              <a:rPr lang="ru-RU" sz="1600" b="1" dirty="0" err="1"/>
              <a:t>фэйковые</a:t>
            </a:r>
            <a:r>
              <a:rPr lang="ru-RU" sz="1600" b="1" dirty="0"/>
              <a:t> </a:t>
            </a:r>
            <a:r>
              <a:rPr lang="ru-RU" sz="1600" b="1" dirty="0" smtClean="0"/>
              <a:t>блоги </a:t>
            </a:r>
            <a:r>
              <a:rPr lang="ru-RU" sz="1600" dirty="0" smtClean="0"/>
              <a:t>—  оплаченные </a:t>
            </a:r>
            <a:r>
              <a:rPr lang="ru-RU" sz="1600" dirty="0"/>
              <a:t>записи с рекламным содержанием публикуются маскируются под личные впечатления. </a:t>
            </a:r>
            <a:endParaRPr lang="ru-RU" sz="1600" dirty="0" smtClean="0"/>
          </a:p>
          <a:p>
            <a:pPr marL="0" indent="0">
              <a:buNone/>
            </a:pPr>
            <a:r>
              <a:rPr lang="ru-RU" sz="1800" dirty="0"/>
              <a:t>По технической основе:</a:t>
            </a:r>
          </a:p>
          <a:p>
            <a:r>
              <a:rPr lang="ru-RU" sz="1600" b="1" dirty="0"/>
              <a:t>Автономный блог </a:t>
            </a:r>
            <a:r>
              <a:rPr lang="ru-RU" sz="1600" dirty="0"/>
              <a:t>— блог на отдельном хостинге и системе управления содержимым.</a:t>
            </a:r>
          </a:p>
          <a:p>
            <a:r>
              <a:rPr lang="ru-RU" sz="1600" b="1" dirty="0" smtClean="0"/>
              <a:t>Блог на блог-платформе</a:t>
            </a:r>
            <a:r>
              <a:rPr lang="ru-RU" sz="1600" dirty="0" smtClean="0"/>
              <a:t> </a:t>
            </a:r>
            <a:r>
              <a:rPr lang="ru-RU" sz="1600" dirty="0"/>
              <a:t>— блог, ведущийся на мощностях блог-службы (Живой Журнал, LiveInternet.ru, </a:t>
            </a:r>
            <a:r>
              <a:rPr lang="ru-RU" sz="1600" dirty="0" err="1"/>
              <a:t>Blogger</a:t>
            </a:r>
            <a:r>
              <a:rPr lang="ru-RU" sz="1600" dirty="0"/>
              <a:t> и др.).</a:t>
            </a:r>
          </a:p>
        </p:txBody>
      </p:sp>
    </p:spTree>
    <p:extLst>
      <p:ext uri="{BB962C8B-B14F-4D97-AF65-F5344CB8AC3E}">
        <p14:creationId xmlns:p14="http://schemas.microsoft.com/office/powerpoint/2010/main" val="34940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064896" cy="7829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Интернет-блог: типология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136904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По </a:t>
            </a:r>
            <a:r>
              <a:rPr lang="ru-RU" sz="1800" dirty="0"/>
              <a:t>тематической </a:t>
            </a:r>
            <a:r>
              <a:rPr lang="ru-RU" sz="1800" dirty="0" smtClean="0"/>
              <a:t>направленности:</a:t>
            </a:r>
            <a:endParaRPr lang="ru-RU" sz="1800" dirty="0"/>
          </a:p>
          <a:p>
            <a:r>
              <a:rPr lang="ru-RU" sz="1400" b="1" dirty="0" smtClean="0"/>
              <a:t>Политика</a:t>
            </a:r>
            <a:r>
              <a:rPr lang="ru-RU" sz="1400" dirty="0" smtClean="0"/>
              <a:t> </a:t>
            </a:r>
            <a:r>
              <a:rPr lang="ru-RU" sz="1400" dirty="0"/>
              <a:t>— блоги, посвященные </a:t>
            </a:r>
            <a:r>
              <a:rPr lang="ru-RU" sz="1400" dirty="0" smtClean="0"/>
              <a:t>политике, авторы - политические </a:t>
            </a:r>
            <a:r>
              <a:rPr lang="ru-RU" sz="1400" dirty="0"/>
              <a:t>лидеры, представители политических партий и политических объединений, политологи.</a:t>
            </a:r>
          </a:p>
          <a:p>
            <a:r>
              <a:rPr lang="ru-RU" sz="1400" b="1" dirty="0" smtClean="0"/>
              <a:t>Быт</a:t>
            </a:r>
            <a:r>
              <a:rPr lang="ru-RU" sz="1400" dirty="0" smtClean="0"/>
              <a:t> </a:t>
            </a:r>
            <a:r>
              <a:rPr lang="ru-RU" sz="1400" dirty="0"/>
              <a:t>— блоги, в которых затрагиваются обычно вопросы взаимоотношений между людьми, психологии, ведения домашнего </a:t>
            </a:r>
            <a:r>
              <a:rPr lang="ru-RU" sz="1400" dirty="0" smtClean="0"/>
              <a:t>хозяйства.</a:t>
            </a:r>
            <a:endParaRPr lang="ru-RU" sz="1400" dirty="0"/>
          </a:p>
          <a:p>
            <a:r>
              <a:rPr lang="ru-RU" sz="1400" b="1" dirty="0"/>
              <a:t>Путешествия</a:t>
            </a:r>
            <a:r>
              <a:rPr lang="ru-RU" sz="1400" dirty="0"/>
              <a:t> — блоги, в которых авторы делятся своими впечатлениями от поездок, дают советы, как вести себя в той или иной стране, рассказывают про традиции и обычаи других народов.</a:t>
            </a:r>
          </a:p>
          <a:p>
            <a:r>
              <a:rPr lang="ru-RU" sz="1400" b="1" dirty="0"/>
              <a:t>Образование </a:t>
            </a:r>
            <a:r>
              <a:rPr lang="ru-RU" sz="1400" dirty="0"/>
              <a:t>— блоги, посвященные теме </a:t>
            </a:r>
            <a:r>
              <a:rPr lang="ru-RU" sz="1400" dirty="0" smtClean="0"/>
              <a:t>образования, часто </a:t>
            </a:r>
            <a:r>
              <a:rPr lang="ru-RU" sz="1400" dirty="0"/>
              <a:t>это блоги определенных учебных </a:t>
            </a:r>
            <a:r>
              <a:rPr lang="ru-RU" sz="1400" dirty="0" smtClean="0"/>
              <a:t>заведений.</a:t>
            </a:r>
            <a:endParaRPr lang="ru-RU" sz="1400" dirty="0"/>
          </a:p>
          <a:p>
            <a:r>
              <a:rPr lang="ru-RU" sz="1400" b="1" dirty="0"/>
              <a:t>Мода</a:t>
            </a:r>
            <a:r>
              <a:rPr lang="ru-RU" sz="1400" dirty="0"/>
              <a:t> — блоги, в которых обсуждаются новинки в мире моды, тренды, модные показы. </a:t>
            </a:r>
            <a:endParaRPr lang="ru-RU" sz="1400" dirty="0" smtClean="0"/>
          </a:p>
          <a:p>
            <a:r>
              <a:rPr lang="ru-RU" sz="1400" b="1" dirty="0" smtClean="0"/>
              <a:t>Музыка</a:t>
            </a:r>
            <a:r>
              <a:rPr lang="ru-RU" sz="1400" dirty="0" smtClean="0"/>
              <a:t> </a:t>
            </a:r>
            <a:r>
              <a:rPr lang="ru-RU" sz="1400" dirty="0"/>
              <a:t>— блоги, в которых авторы выражают свои музыкальные </a:t>
            </a:r>
            <a:r>
              <a:rPr lang="ru-RU" sz="1400" dirty="0" smtClean="0"/>
              <a:t>предпочтения</a:t>
            </a:r>
            <a:r>
              <a:rPr lang="ru-RU" sz="1400" dirty="0"/>
              <a:t>, обсуждают новинки в мире музыки. </a:t>
            </a:r>
            <a:endParaRPr lang="ru-RU" sz="1400" dirty="0" smtClean="0"/>
          </a:p>
          <a:p>
            <a:r>
              <a:rPr lang="ru-RU" sz="1400" b="1" dirty="0" smtClean="0"/>
              <a:t>Аналитика </a:t>
            </a:r>
            <a:r>
              <a:rPr lang="ru-RU" sz="1400" dirty="0" smtClean="0"/>
              <a:t>— </a:t>
            </a:r>
            <a:r>
              <a:rPr lang="ru-RU" sz="1400" dirty="0"/>
              <a:t>блоги, содержащие </a:t>
            </a:r>
            <a:r>
              <a:rPr lang="ru-RU" sz="1400" dirty="0" smtClean="0"/>
              <a:t>актуальные социально-политические материалы </a:t>
            </a:r>
            <a:r>
              <a:rPr lang="ru-RU" sz="1400" dirty="0"/>
              <a:t>и анализирующие эти материалы.</a:t>
            </a:r>
          </a:p>
          <a:p>
            <a:r>
              <a:rPr lang="ru-RU" sz="1400" b="1" dirty="0"/>
              <a:t>Спорт </a:t>
            </a:r>
            <a:r>
              <a:rPr lang="ru-RU" sz="1400" dirty="0"/>
              <a:t>— блоги, посвященные освещению спортивных событий и смежных с ними тем.</a:t>
            </a:r>
          </a:p>
          <a:p>
            <a:r>
              <a:rPr lang="ru-RU" sz="1400" b="1" dirty="0"/>
              <a:t>Кино</a:t>
            </a:r>
            <a:r>
              <a:rPr lang="ru-RU" sz="1400" dirty="0"/>
              <a:t> — </a:t>
            </a:r>
            <a:r>
              <a:rPr lang="ru-RU" sz="1400" dirty="0" smtClean="0"/>
              <a:t>блоги, где авторы пишут рецензии </a:t>
            </a:r>
            <a:r>
              <a:rPr lang="ru-RU" sz="1400" dirty="0"/>
              <a:t>и </a:t>
            </a:r>
            <a:r>
              <a:rPr lang="ru-RU" sz="1400" dirty="0" smtClean="0"/>
              <a:t>критические отзывы на разные кинокартины.</a:t>
            </a:r>
            <a:endParaRPr lang="ru-RU" sz="1400" dirty="0"/>
          </a:p>
          <a:p>
            <a:r>
              <a:rPr lang="ru-RU" sz="1400" b="1" dirty="0" smtClean="0"/>
              <a:t>WEB</a:t>
            </a:r>
            <a:r>
              <a:rPr lang="ru-RU" sz="1400" dirty="0" smtClean="0"/>
              <a:t> — SEO-блоги</a:t>
            </a:r>
            <a:r>
              <a:rPr lang="ru-RU" sz="1400" dirty="0"/>
              <a:t>, так и блоги, в которых пишут об интернете, а также о верстке или </a:t>
            </a:r>
            <a:r>
              <a:rPr lang="ru-RU" sz="1400" dirty="0" err="1"/>
              <a:t>web</a:t>
            </a:r>
            <a:r>
              <a:rPr lang="ru-RU" sz="1400" dirty="0"/>
              <a:t>-программировании.</a:t>
            </a:r>
          </a:p>
          <a:p>
            <a:r>
              <a:rPr lang="ru-RU" sz="1400" b="1" dirty="0"/>
              <a:t>Здоровье</a:t>
            </a:r>
            <a:r>
              <a:rPr lang="ru-RU" sz="1400" dirty="0"/>
              <a:t> — </a:t>
            </a:r>
            <a:r>
              <a:rPr lang="ru-RU" sz="1400" dirty="0" smtClean="0"/>
              <a:t>блоги, посвященные темам: питание </a:t>
            </a:r>
            <a:r>
              <a:rPr lang="ru-RU" sz="1400" dirty="0"/>
              <a:t>и диеты, фитнес, контроль за весом, заболеваниями, болезнями, анализ здоровья, исследований в области здравоохранения 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212212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7829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Интернет-журналистика</a:t>
            </a: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800" b="1" dirty="0"/>
              <a:t>ОСНОВНЫЕ </a:t>
            </a:r>
            <a:r>
              <a:rPr lang="ru-RU" sz="1800" b="1" dirty="0" smtClean="0"/>
              <a:t>ХАРАКТЕРИСТИКИ:</a:t>
            </a:r>
          </a:p>
          <a:p>
            <a:r>
              <a:rPr lang="ru-RU" sz="2000" b="1" dirty="0"/>
              <a:t>Интерактивность</a:t>
            </a:r>
            <a:r>
              <a:rPr lang="ru-RU" sz="2000" dirty="0"/>
              <a:t> – </a:t>
            </a:r>
            <a:r>
              <a:rPr lang="ru-RU" sz="2000" dirty="0" err="1"/>
              <a:t>диалоговость</a:t>
            </a:r>
            <a:r>
              <a:rPr lang="ru-RU" sz="2000" dirty="0"/>
              <a:t>; интерактивность заложена в саму технологию WWW, что заставляет журналистику отказываться от исключительно однонаправленных способов работы.</a:t>
            </a:r>
          </a:p>
          <a:p>
            <a:r>
              <a:rPr lang="ru-RU" sz="2100" b="1" dirty="0"/>
              <a:t>Персональный подход</a:t>
            </a:r>
            <a:r>
              <a:rPr lang="ru-RU" sz="2000" dirty="0"/>
              <a:t> – можно учесть потребности и привычки конкретного читателя и/или группы читателей.</a:t>
            </a:r>
          </a:p>
          <a:p>
            <a:r>
              <a:rPr lang="ru-RU" sz="2100" b="1" dirty="0" err="1"/>
              <a:t>Инфоцентричность</a:t>
            </a:r>
            <a:r>
              <a:rPr lang="ru-RU" sz="2100" b="1" dirty="0"/>
              <a:t> </a:t>
            </a:r>
            <a:r>
              <a:rPr lang="ru-RU" sz="2000" dirty="0"/>
              <a:t>– встроенная возможность сколь угодно глубокой иерархичности информации допускает при участии читателя практически любую степень детализации в изложении, не загружая ненужными деталями основное изложение.</a:t>
            </a:r>
          </a:p>
          <a:p>
            <a:r>
              <a:rPr lang="ru-RU" sz="2100" b="1" dirty="0"/>
              <a:t>Мгновенность </a:t>
            </a:r>
            <a:r>
              <a:rPr lang="ru-RU" sz="2000" dirty="0"/>
              <a:t>– схематично интернет можно представить себе как центральную часть, скорость передачи информации в которой постоянно растет и удешевляется, и периферийную часть от провайдера к клиенту. Скорость передачи информации в центральной части делает его самым непосредственным средством </a:t>
            </a:r>
            <a:r>
              <a:rPr lang="ru-RU" sz="2000" dirty="0" err="1"/>
              <a:t>массмедиа</a:t>
            </a:r>
            <a:r>
              <a:rPr lang="ru-RU" sz="2000" dirty="0"/>
              <a:t>.</a:t>
            </a:r>
          </a:p>
          <a:p>
            <a:r>
              <a:rPr lang="ru-RU" sz="2100" b="1" dirty="0"/>
              <a:t>Измеримость</a:t>
            </a:r>
            <a:r>
              <a:rPr lang="ru-RU" sz="2000" dirty="0"/>
              <a:t> – сеть обладает инструментами, позволяющими быстро оценить популярность той или иной публикации. Элементы </a:t>
            </a:r>
            <a:r>
              <a:rPr lang="ru-RU" sz="2000" dirty="0" err="1"/>
              <a:t>медиамаркетинга</a:t>
            </a:r>
            <a:r>
              <a:rPr lang="ru-RU" sz="2000" dirty="0"/>
              <a:t> оказываются автоматически встроенными в саму систему.</a:t>
            </a:r>
          </a:p>
          <a:p>
            <a:r>
              <a:rPr lang="ru-RU" sz="2100" b="1" dirty="0"/>
              <a:t>Гибкость </a:t>
            </a:r>
            <a:r>
              <a:rPr lang="ru-RU" sz="2000" dirty="0"/>
              <a:t>– позволяет излагать материал самым замысловатым образом и быстро его обновлять.</a:t>
            </a:r>
          </a:p>
          <a:p>
            <a:r>
              <a:rPr lang="ru-RU" sz="2100" b="1" dirty="0"/>
              <a:t>Взаимосвязанность</a:t>
            </a:r>
            <a:r>
              <a:rPr lang="ru-RU" sz="2000" dirty="0"/>
              <a:t> – гипертекст, делающий любой текст связанным со всеми текстами.</a:t>
            </a:r>
          </a:p>
          <a:p>
            <a:r>
              <a:rPr lang="ru-RU" sz="2100" b="1" dirty="0"/>
              <a:t>Экономичность –</a:t>
            </a:r>
            <a:r>
              <a:rPr lang="ru-RU" sz="2000" dirty="0"/>
              <a:t> веб-издание при прочих равных условиях все же намного дешевле бумажного.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640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7829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Интернет-журналистика</a:t>
            </a:r>
            <a:r>
              <a:rPr lang="ru-RU" sz="3200" b="1" dirty="0" smtClean="0"/>
              <a:t> </a:t>
            </a:r>
            <a:r>
              <a:rPr lang="ru-RU" sz="2800" b="1" dirty="0"/>
              <a:t>в </a:t>
            </a:r>
            <a:r>
              <a:rPr lang="ru-RU" sz="2800" b="1" dirty="0" smtClean="0"/>
              <a:t>России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467600" cy="54006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До </a:t>
            </a:r>
            <a:r>
              <a:rPr lang="ru-RU" sz="2000" b="1" dirty="0"/>
              <a:t>1995 </a:t>
            </a:r>
            <a:r>
              <a:rPr lang="ru-RU" sz="2000" b="1" dirty="0" smtClean="0"/>
              <a:t>года</a:t>
            </a:r>
            <a:r>
              <a:rPr lang="ru-RU" sz="2000" dirty="0" smtClean="0"/>
              <a:t>: Интернета</a:t>
            </a:r>
            <a:r>
              <a:rPr lang="ru-RU" sz="2000" dirty="0"/>
              <a:t> в его современном образе (WWW с графическим браузером) в России не было. </a:t>
            </a:r>
            <a:endParaRPr lang="ru-RU" sz="2000" dirty="0" smtClean="0"/>
          </a:p>
          <a:p>
            <a:r>
              <a:rPr lang="ru-RU" sz="2000" dirty="0" smtClean="0"/>
              <a:t>Праформы Интернет-СМИ: </a:t>
            </a:r>
          </a:p>
          <a:p>
            <a:pPr lvl="1"/>
            <a:r>
              <a:rPr lang="ru-RU" sz="1700" dirty="0" smtClean="0"/>
              <a:t>рассылаемые </a:t>
            </a:r>
            <a:r>
              <a:rPr lang="ru-RU" sz="1700" dirty="0"/>
              <a:t>по e-</a:t>
            </a:r>
            <a:r>
              <a:rPr lang="ru-RU" sz="1700" dirty="0" err="1"/>
              <a:t>mail</a:t>
            </a:r>
            <a:r>
              <a:rPr lang="ru-RU" sz="1700" dirty="0"/>
              <a:t> периодические журналы, </a:t>
            </a:r>
            <a:endParaRPr lang="ru-RU" sz="1700" dirty="0" smtClean="0"/>
          </a:p>
          <a:p>
            <a:pPr lvl="1"/>
            <a:r>
              <a:rPr lang="ru-RU" sz="1700" dirty="0" smtClean="0"/>
              <a:t>постоянно </a:t>
            </a:r>
            <a:r>
              <a:rPr lang="ru-RU" sz="1700" dirty="0"/>
              <a:t>действующие телеконференции (</a:t>
            </a:r>
            <a:r>
              <a:rPr lang="ru-RU" sz="1700" dirty="0" err="1"/>
              <a:t>ньюсы</a:t>
            </a:r>
            <a:r>
              <a:rPr lang="ru-RU" sz="1700" dirty="0"/>
              <a:t>), из которых часто можно было узнать о политической жизни страны, о том, что не сразу попадало в бумажные </a:t>
            </a:r>
            <a:r>
              <a:rPr lang="ru-RU" sz="1700" dirty="0" smtClean="0"/>
              <a:t>СМИ, </a:t>
            </a:r>
          </a:p>
          <a:p>
            <a:pPr lvl="1"/>
            <a:r>
              <a:rPr lang="ru-RU" sz="1700" dirty="0" smtClean="0"/>
              <a:t>10 октября 1995 года: открывается </a:t>
            </a:r>
            <a:r>
              <a:rPr lang="ru-RU" sz="1700" dirty="0"/>
              <a:t>«РОМАН» – первый интерактивный литературный проект, </a:t>
            </a:r>
            <a:r>
              <a:rPr lang="ru-RU" sz="1700" dirty="0" smtClean="0"/>
              <a:t>первый опыт </a:t>
            </a:r>
            <a:r>
              <a:rPr lang="ru-RU" sz="1700" dirty="0"/>
              <a:t>сетевой прозаической литературы (так называемой </a:t>
            </a:r>
            <a:r>
              <a:rPr lang="ru-RU" sz="1700" dirty="0" err="1"/>
              <a:t>сетературы</a:t>
            </a:r>
            <a:r>
              <a:rPr lang="ru-RU" sz="1700" dirty="0" smtClean="0"/>
              <a:t>),</a:t>
            </a:r>
          </a:p>
          <a:p>
            <a:pPr lvl="1"/>
            <a:r>
              <a:rPr lang="ru-RU" sz="1800" dirty="0"/>
              <a:t>авторские проекты, </a:t>
            </a:r>
            <a:endParaRPr lang="ru-RU" sz="1800" dirty="0" smtClean="0"/>
          </a:p>
          <a:p>
            <a:pPr lvl="1"/>
            <a:r>
              <a:rPr lang="ru-RU" sz="1800" dirty="0" smtClean="0"/>
              <a:t>веб-обзоры.</a:t>
            </a:r>
            <a:endParaRPr lang="ru-RU" sz="17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437112"/>
            <a:ext cx="3353048" cy="1953515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7829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Интернет-журналистика</a:t>
            </a:r>
            <a:r>
              <a:rPr lang="ru-RU" sz="3200" b="1" dirty="0" smtClean="0"/>
              <a:t> </a:t>
            </a:r>
            <a:r>
              <a:rPr lang="ru-RU" sz="2800" b="1" dirty="0"/>
              <a:t>в </a:t>
            </a:r>
            <a:r>
              <a:rPr lang="ru-RU" sz="2800" b="1" dirty="0" smtClean="0"/>
              <a:t>России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632848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300" b="1" dirty="0" smtClean="0"/>
              <a:t>Праформа блога: </a:t>
            </a:r>
            <a:r>
              <a:rPr lang="ru-RU" sz="2300" b="1" u="sng" dirty="0" smtClean="0"/>
              <a:t>авторский проект</a:t>
            </a:r>
            <a:endParaRPr lang="ru-RU" sz="2300" b="1" dirty="0"/>
          </a:p>
          <a:p>
            <a:r>
              <a:rPr lang="ru-RU" sz="2000" b="1" dirty="0"/>
              <a:t>Авторский проект</a:t>
            </a:r>
            <a:r>
              <a:rPr lang="ru-RU" sz="2000" dirty="0"/>
              <a:t> – это популярный, хорошо посещаемый сайт, полностью создаваемый и поддерживаемый усилиями одного человека, где появляются результаты его журналистского творчества:</a:t>
            </a:r>
          </a:p>
          <a:p>
            <a:pPr lvl="1"/>
            <a:r>
              <a:rPr lang="ru-RU" sz="1700" dirty="0"/>
              <a:t>некоммерческие и </a:t>
            </a:r>
            <a:r>
              <a:rPr lang="ru-RU" sz="1700" dirty="0" err="1"/>
              <a:t>внеконъюнктурные</a:t>
            </a:r>
            <a:r>
              <a:rPr lang="ru-RU" sz="1700" dirty="0"/>
              <a:t>,</a:t>
            </a:r>
          </a:p>
          <a:p>
            <a:pPr lvl="1"/>
            <a:r>
              <a:rPr lang="ru-RU" sz="1700" dirty="0"/>
              <a:t>оказались свободными от многих ограничений,</a:t>
            </a:r>
          </a:p>
          <a:p>
            <a:pPr lvl="1"/>
            <a:r>
              <a:rPr lang="ru-RU" sz="1700" dirty="0"/>
              <a:t>стали лабораторией новой журналистики,</a:t>
            </a:r>
          </a:p>
          <a:p>
            <a:pPr lvl="1"/>
            <a:r>
              <a:rPr lang="ru-RU" sz="1700" dirty="0"/>
              <a:t>первый опыт интернет-журналистики, ее непосредственное начало и олицетворение, прообраз будущих СМИ.</a:t>
            </a:r>
          </a:p>
          <a:p>
            <a:r>
              <a:rPr lang="ru-RU" sz="2000" dirty="0" smtClean="0"/>
              <a:t>6 </a:t>
            </a:r>
            <a:r>
              <a:rPr lang="ru-RU" sz="2000" dirty="0"/>
              <a:t>ноября 1996 г. вышел первый выпуск </a:t>
            </a:r>
            <a:r>
              <a:rPr lang="ru-RU" sz="2000" b="1" dirty="0"/>
              <a:t>«</a:t>
            </a:r>
            <a:r>
              <a:rPr lang="ru-RU" sz="2000" b="1" dirty="0" err="1"/>
              <a:t>Паравозов-News</a:t>
            </a:r>
            <a:r>
              <a:rPr lang="ru-RU" sz="2000" b="1" dirty="0"/>
              <a:t>»</a:t>
            </a:r>
            <a:r>
              <a:rPr lang="ru-RU" sz="2000" dirty="0"/>
              <a:t> – заметок «обо всем и ни о чем» сервера ok.ru Ивана </a:t>
            </a:r>
            <a:r>
              <a:rPr lang="ru-RU" sz="2000" dirty="0" err="1"/>
              <a:t>Паравозова</a:t>
            </a:r>
            <a:r>
              <a:rPr lang="ru-RU" sz="2000" dirty="0"/>
              <a:t> (Александра Гагина</a:t>
            </a:r>
            <a:r>
              <a:rPr lang="ru-RU" sz="2000" dirty="0" smtClean="0"/>
              <a:t>). В </a:t>
            </a:r>
            <a:r>
              <a:rPr lang="ru-RU" sz="2000" dirty="0"/>
              <a:t>конце 1996 г. колонка «</a:t>
            </a:r>
            <a:r>
              <a:rPr lang="ru-RU" sz="2000" dirty="0" err="1"/>
              <a:t>Паравозов-News</a:t>
            </a:r>
            <a:r>
              <a:rPr lang="ru-RU" sz="2000" dirty="0"/>
              <a:t>» перешла на сервер только что возникшей компании «</a:t>
            </a:r>
            <a:r>
              <a:rPr lang="ru-RU" sz="2000" dirty="0" err="1"/>
              <a:t>Ситилайн</a:t>
            </a:r>
            <a:r>
              <a:rPr lang="ru-RU" sz="2000" dirty="0"/>
              <a:t>» (московский </a:t>
            </a:r>
            <a:r>
              <a:rPr lang="ru-RU" sz="2000" dirty="0" err="1"/>
              <a:t>интернет-провайдер</a:t>
            </a:r>
            <a:r>
              <a:rPr lang="ru-RU" sz="2000" dirty="0"/>
              <a:t>) и стала служить этой фирме живой и веселой рекламой.</a:t>
            </a:r>
          </a:p>
          <a:p>
            <a:r>
              <a:rPr lang="ru-RU" sz="2000" dirty="0"/>
              <a:t>24 декабря начинает выходить </a:t>
            </a:r>
            <a:r>
              <a:rPr lang="ru-RU" sz="2000" b="1" dirty="0"/>
              <a:t>«Вечерний Интернет»</a:t>
            </a:r>
            <a:r>
              <a:rPr lang="ru-RU" sz="2000" dirty="0"/>
              <a:t> – ежедневное обозрение русской и мировой Сети под редакцией А. Носика. Авторская колонка Носика имела громадный успех. Писавший на самые различные компьютерные, сетевые и </a:t>
            </a:r>
            <a:r>
              <a:rPr lang="ru-RU" sz="2000" dirty="0" err="1"/>
              <a:t>околосетевые</a:t>
            </a:r>
            <a:r>
              <a:rPr lang="ru-RU" sz="2000" dirty="0"/>
              <a:t> темы, Носик приучил читателя к ежедневному чтению электронного издания. Фактически «</a:t>
            </a:r>
            <a:r>
              <a:rPr lang="ru-RU" sz="2000" dirty="0" err="1"/>
              <a:t>Паравозов-News</a:t>
            </a:r>
            <a:r>
              <a:rPr lang="ru-RU" sz="2000" dirty="0"/>
              <a:t>» и «Вечерний Интернет» стали первыми сетевыми изданиями, существовавшими в форме авторского проекта.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321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7829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Интернет-журналистика</a:t>
            </a:r>
            <a:r>
              <a:rPr lang="ru-RU" sz="3200" b="1" dirty="0" smtClean="0"/>
              <a:t> </a:t>
            </a:r>
            <a:r>
              <a:rPr lang="ru-RU" sz="2800" b="1" dirty="0"/>
              <a:t>в </a:t>
            </a:r>
            <a:r>
              <a:rPr lang="ru-RU" sz="2800" b="1" dirty="0" smtClean="0"/>
              <a:t>России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632848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300" b="1" dirty="0" smtClean="0"/>
              <a:t>Праформа Интернет-газеты: </a:t>
            </a:r>
            <a:r>
              <a:rPr lang="ru-RU" sz="2300" b="1" u="sng" dirty="0" smtClean="0"/>
              <a:t>веб-обзор</a:t>
            </a:r>
            <a:endParaRPr lang="ru-RU" sz="2300" b="1" dirty="0"/>
          </a:p>
          <a:p>
            <a:r>
              <a:rPr lang="ru-RU" sz="1800" dirty="0" smtClean="0"/>
              <a:t>Механизм </a:t>
            </a:r>
            <a:r>
              <a:rPr lang="ru-RU" sz="1800" dirty="0"/>
              <a:t>– собирать информацию в интернете, монтировать ее и отправлять обратно в сеть, снабжая при необходимости краткими комментариями. </a:t>
            </a:r>
            <a:endParaRPr lang="ru-RU" sz="1800" dirty="0" smtClean="0"/>
          </a:p>
          <a:p>
            <a:r>
              <a:rPr lang="ru-RU" sz="1800" dirty="0" smtClean="0"/>
              <a:t>Позитивный пример </a:t>
            </a:r>
            <a:r>
              <a:rPr lang="ru-RU" sz="1800" dirty="0"/>
              <a:t>авторского веб-обозрения - </a:t>
            </a:r>
            <a:r>
              <a:rPr lang="ru-RU" sz="1800" b="1" dirty="0"/>
              <a:t>«Вечерний Интернет»</a:t>
            </a:r>
            <a:r>
              <a:rPr lang="ru-RU" sz="1800" dirty="0"/>
              <a:t>, выходивший на сервере </a:t>
            </a:r>
            <a:r>
              <a:rPr lang="ru-RU" sz="1800" dirty="0" err="1"/>
              <a:t>Cityline.Ru</a:t>
            </a:r>
            <a:r>
              <a:rPr lang="ru-RU" sz="1800" dirty="0"/>
              <a:t> с 24 декабря 1996 г. ежедневно, затем с перерывами, вплоть до 25 апреля 1999 г.</a:t>
            </a:r>
          </a:p>
          <a:p>
            <a:r>
              <a:rPr lang="ru-RU" sz="1800" dirty="0"/>
              <a:t>1 марта 1999 г. вышла в свет </a:t>
            </a:r>
            <a:r>
              <a:rPr lang="ru-RU" sz="1800" b="1" dirty="0"/>
              <a:t>первая в России ежедневная интернет-газета Gazeta.ru</a:t>
            </a:r>
            <a:r>
              <a:rPr lang="ru-RU" sz="1800" dirty="0"/>
              <a:t>, не имевшая печатного аналога (www.gazeta.ru). В создании этого проекта принимали участие «звезды» </a:t>
            </a:r>
            <a:r>
              <a:rPr lang="ru-RU" sz="1800" dirty="0" err="1"/>
              <a:t>рунета</a:t>
            </a:r>
            <a:r>
              <a:rPr lang="ru-RU" sz="1800" dirty="0"/>
              <a:t>: главный редактор – </a:t>
            </a:r>
            <a:r>
              <a:rPr lang="ru-RU" sz="1800" b="1" dirty="0"/>
              <a:t>Антон Носик</a:t>
            </a:r>
            <a:r>
              <a:rPr lang="ru-RU" sz="1800" dirty="0"/>
              <a:t>, дизайн сайта – </a:t>
            </a:r>
            <a:r>
              <a:rPr lang="ru-RU" sz="1800" b="1" dirty="0"/>
              <a:t>Артемий Лебедев</a:t>
            </a:r>
            <a:r>
              <a:rPr lang="ru-RU" sz="1800" dirty="0"/>
              <a:t>, программирование </a:t>
            </a:r>
            <a:r>
              <a:rPr lang="ru-RU" sz="1800" dirty="0" smtClean="0"/>
              <a:t>– </a:t>
            </a:r>
            <a:r>
              <a:rPr lang="ru-RU" sz="1800" b="1" dirty="0" smtClean="0"/>
              <a:t>Максим</a:t>
            </a:r>
            <a:r>
              <a:rPr lang="ru-RU" sz="1800" b="1" dirty="0"/>
              <a:t> Мошков</a:t>
            </a:r>
            <a:r>
              <a:rPr lang="ru-RU" sz="1800" dirty="0"/>
              <a:t>. Заказчиком выступил Фонд эффективной политики. </a:t>
            </a:r>
            <a:endParaRPr lang="ru-RU" sz="1800" dirty="0" smtClean="0"/>
          </a:p>
          <a:p>
            <a:r>
              <a:rPr lang="ru-RU" sz="1800" i="1" dirty="0" smtClean="0"/>
              <a:t>Первая</a:t>
            </a:r>
            <a:r>
              <a:rPr lang="ru-RU" sz="1800" i="1" dirty="0"/>
              <a:t> </a:t>
            </a:r>
            <a:r>
              <a:rPr lang="ru-RU" sz="1800" i="1" dirty="0" err="1" smtClean="0"/>
              <a:t>Газета.Ру</a:t>
            </a:r>
            <a:r>
              <a:rPr lang="ru-RU" sz="1800" dirty="0" smtClean="0"/>
              <a:t>: набор </a:t>
            </a:r>
            <a:r>
              <a:rPr lang="ru-RU" sz="1800" dirty="0"/>
              <a:t>авторских </a:t>
            </a:r>
            <a:r>
              <a:rPr lang="ru-RU" sz="1800" dirty="0" smtClean="0"/>
              <a:t>рубрик (контекст и гипертекст). </a:t>
            </a:r>
          </a:p>
          <a:p>
            <a:r>
              <a:rPr lang="ru-RU" sz="1800" i="1" dirty="0" smtClean="0"/>
              <a:t>Вторая </a:t>
            </a:r>
            <a:r>
              <a:rPr lang="ru-RU" sz="1800" i="1" dirty="0" err="1" smtClean="0"/>
              <a:t>Газета.Ру</a:t>
            </a:r>
            <a:r>
              <a:rPr lang="ru-RU" sz="1800" dirty="0" smtClean="0"/>
              <a:t>: использование </a:t>
            </a:r>
            <a:r>
              <a:rPr lang="ru-RU" sz="1800" dirty="0"/>
              <a:t>возможностей интернета для оперативной публикации материалов вполне традиционной журналистской формы с привлечением таких известных журналистов «</a:t>
            </a:r>
            <a:r>
              <a:rPr lang="ru-RU" sz="1800" dirty="0" err="1"/>
              <a:t>коммерсантовской</a:t>
            </a:r>
            <a:r>
              <a:rPr lang="ru-RU" sz="1800" dirty="0"/>
              <a:t>» школы, как Александр Кабаков, Наталья Геворкян, Валерий Панюшкин, Игорь Свинаренко и др. Жанр </a:t>
            </a:r>
            <a:r>
              <a:rPr lang="ru-RU" sz="1800" dirty="0" smtClean="0"/>
              <a:t>издания - «</a:t>
            </a:r>
            <a:r>
              <a:rPr lang="ru-RU" sz="1800" dirty="0" err="1"/>
              <a:t>КоммерсантЪ</a:t>
            </a:r>
            <a:r>
              <a:rPr lang="ru-RU" sz="1800" dirty="0"/>
              <a:t>-Власть» с обновлением каждые 15 </a:t>
            </a:r>
            <a:r>
              <a:rPr lang="ru-RU" sz="1800" dirty="0" smtClean="0"/>
              <a:t>минут, новое слово в </a:t>
            </a:r>
            <a:r>
              <a:rPr lang="ru-RU" sz="1800" dirty="0"/>
              <a:t>истории российской журналистики.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572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7829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Интернет-журналистика</a:t>
            </a:r>
            <a:r>
              <a:rPr lang="ru-RU" sz="3200" b="1" dirty="0" smtClean="0"/>
              <a:t> </a:t>
            </a:r>
            <a:r>
              <a:rPr lang="ru-RU" sz="2800" b="1" dirty="0"/>
              <a:t>в </a:t>
            </a:r>
            <a:r>
              <a:rPr lang="ru-RU" sz="2800" b="1" dirty="0" smtClean="0"/>
              <a:t>России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554461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b="1" dirty="0" smtClean="0"/>
              <a:t>Понятие Интернет-СМИ</a:t>
            </a:r>
            <a:endParaRPr lang="ru-RU" sz="2300" b="1" dirty="0"/>
          </a:p>
          <a:p>
            <a:r>
              <a:rPr lang="ru-RU" sz="1800" b="1" dirty="0"/>
              <a:t>Интернет-издание, интернет-СМИ</a:t>
            </a:r>
            <a:r>
              <a:rPr lang="ru-RU" sz="1800" dirty="0"/>
              <a:t> — веб-сайт, ставящий своей задачей выполнять функцию </a:t>
            </a:r>
            <a:r>
              <a:rPr lang="ru-RU" sz="1800" dirty="0" smtClean="0"/>
              <a:t>СМИ </a:t>
            </a:r>
            <a:r>
              <a:rPr lang="ru-RU" sz="1800" dirty="0"/>
              <a:t>в сети Интернет. Как и печатные издания, интернет-издания руководствуются принципами журналистики.</a:t>
            </a:r>
          </a:p>
          <a:p>
            <a:r>
              <a:rPr lang="ru-RU" sz="1800" dirty="0"/>
              <a:t>Интернет-изданием (интернет-СМИ) может считаться не любой сайт. В соответствии с законом «О средствах массовой информации», принятым в последней </a:t>
            </a:r>
            <a:r>
              <a:rPr lang="ru-RU" sz="1800" dirty="0" smtClean="0"/>
              <a:t>редакции Государственной </a:t>
            </a:r>
            <a:r>
              <a:rPr lang="ru-RU" sz="1800" dirty="0"/>
              <a:t>Думой РФ 3 июня 2011 года, интернет-сайт может быть зарегистрирован как СМИ только в случае, если от его владельцев поступило соответствующее заявление. Новостные сайты, не имеющие регистрации Роскомнадзора, юридически к СМИ не относятся</a:t>
            </a:r>
            <a:r>
              <a:rPr lang="ru-RU" sz="1800" dirty="0" smtClean="0"/>
              <a:t>. 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32"/>
          <a:stretch/>
        </p:blipFill>
        <p:spPr>
          <a:xfrm>
            <a:off x="6084168" y="1412776"/>
            <a:ext cx="2503686" cy="1800331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782960"/>
          </a:xfrm>
        </p:spPr>
        <p:txBody>
          <a:bodyPr>
            <a:normAutofit/>
          </a:bodyPr>
          <a:lstStyle/>
          <a:p>
            <a:pPr marL="0" indent="0"/>
            <a:r>
              <a:rPr lang="ru-RU" sz="2800" b="1" dirty="0"/>
              <a:t>Классификация современных </a:t>
            </a:r>
            <a:r>
              <a:rPr lang="ru-RU" sz="2800" b="1" dirty="0" smtClean="0"/>
              <a:t>веб-изданий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669674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b="1" dirty="0" smtClean="0"/>
              <a:t>По оригинальности</a:t>
            </a:r>
            <a:r>
              <a:rPr lang="ru-RU" sz="1900" dirty="0" smtClean="0"/>
              <a:t>:</a:t>
            </a:r>
            <a:endParaRPr lang="ru-RU" sz="1900" dirty="0"/>
          </a:p>
          <a:p>
            <a:r>
              <a:rPr lang="ru-RU" sz="1900" dirty="0" smtClean="0"/>
              <a:t>клоны </a:t>
            </a:r>
            <a:r>
              <a:rPr lang="ru-RU" sz="1900" dirty="0"/>
              <a:t>несетевых </a:t>
            </a:r>
            <a:r>
              <a:rPr lang="ru-RU" sz="1900" dirty="0" smtClean="0"/>
              <a:t>изданий:</a:t>
            </a:r>
          </a:p>
          <a:p>
            <a:pPr lvl="1"/>
            <a:r>
              <a:rPr lang="en-US" sz="1700" dirty="0">
                <a:hlinkClick r:id="rId2"/>
              </a:rPr>
              <a:t>http://</a:t>
            </a:r>
            <a:r>
              <a:rPr lang="en-US" sz="1700" dirty="0" smtClean="0">
                <a:hlinkClick r:id="rId2"/>
              </a:rPr>
              <a:t>magazines.russ.ru</a:t>
            </a:r>
            <a:endParaRPr lang="ru-RU" sz="1700" dirty="0" smtClean="0">
              <a:hlinkClick r:id="rId2"/>
            </a:endParaRPr>
          </a:p>
          <a:p>
            <a:r>
              <a:rPr lang="ru-RU" sz="1900" dirty="0" smtClean="0"/>
              <a:t>издания</a:t>
            </a:r>
            <a:r>
              <a:rPr lang="ru-RU" sz="1900" dirty="0"/>
              <a:t>, существующие только в </a:t>
            </a:r>
            <a:r>
              <a:rPr lang="ru-RU" sz="1900" dirty="0" smtClean="0"/>
              <a:t>Интернете:</a:t>
            </a:r>
          </a:p>
          <a:p>
            <a:pPr lvl="1"/>
            <a:r>
              <a:rPr lang="en-US" sz="1700" dirty="0">
                <a:hlinkClick r:id="rId3"/>
              </a:rPr>
              <a:t>http://lenta.ru</a:t>
            </a:r>
            <a:endParaRPr lang="ru-RU" sz="1700" dirty="0"/>
          </a:p>
          <a:p>
            <a:r>
              <a:rPr lang="ru-RU" sz="1900" dirty="0" smtClean="0"/>
              <a:t>смешанные </a:t>
            </a:r>
            <a:r>
              <a:rPr lang="ru-RU" sz="1900" dirty="0"/>
              <a:t>издания</a:t>
            </a:r>
            <a:r>
              <a:rPr lang="ru-RU" sz="1900" dirty="0" smtClean="0"/>
              <a:t>:</a:t>
            </a:r>
            <a:endParaRPr lang="ru-RU" sz="1900" dirty="0"/>
          </a:p>
          <a:p>
            <a:pPr lvl="1"/>
            <a:r>
              <a:rPr lang="en-US" sz="1700" dirty="0">
                <a:hlinkClick r:id="rId4"/>
              </a:rPr>
              <a:t>http://www.kommersant.ru</a:t>
            </a:r>
            <a:endParaRPr lang="ru-RU" sz="1700" dirty="0"/>
          </a:p>
          <a:p>
            <a:pPr lvl="1"/>
            <a:r>
              <a:rPr lang="en-US" sz="1700" dirty="0">
                <a:hlinkClick r:id="rId5"/>
              </a:rPr>
              <a:t>http://www.snob.ru</a:t>
            </a:r>
            <a:endParaRPr lang="ru-RU" sz="1700" dirty="0"/>
          </a:p>
          <a:p>
            <a:pPr lvl="1"/>
            <a:r>
              <a:rPr lang="en-US" sz="1700" dirty="0">
                <a:hlinkClick r:id="rId6"/>
              </a:rPr>
              <a:t>http://www.kp.ru</a:t>
            </a:r>
            <a:endParaRPr lang="ru-RU" sz="1700" dirty="0"/>
          </a:p>
          <a:p>
            <a:pPr lvl="1"/>
            <a:endParaRPr lang="ru-RU" sz="1600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702470"/>
            <a:ext cx="2389232" cy="5705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02258"/>
            <a:ext cx="2285618" cy="9272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249"/>
          <a:stretch/>
        </p:blipFill>
        <p:spPr>
          <a:xfrm>
            <a:off x="251520" y="4124388"/>
            <a:ext cx="7848872" cy="262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3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782960"/>
          </a:xfrm>
        </p:spPr>
        <p:txBody>
          <a:bodyPr>
            <a:normAutofit/>
          </a:bodyPr>
          <a:lstStyle/>
          <a:p>
            <a:pPr marL="0" indent="0"/>
            <a:r>
              <a:rPr lang="ru-RU" sz="2800" b="1" dirty="0"/>
              <a:t>Классификация современных </a:t>
            </a:r>
            <a:r>
              <a:rPr lang="ru-RU" sz="2800" b="1" dirty="0" smtClean="0"/>
              <a:t>веб-изданий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632848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300" b="1" dirty="0" smtClean="0"/>
              <a:t>По </a:t>
            </a:r>
            <a:r>
              <a:rPr lang="ru-RU" sz="2300" b="1" dirty="0"/>
              <a:t>сходности с </a:t>
            </a:r>
            <a:r>
              <a:rPr lang="ru-RU" sz="2300" b="1" dirty="0" smtClean="0"/>
              <a:t>традиционными </a:t>
            </a:r>
            <a:r>
              <a:rPr lang="ru-RU" sz="2300" b="1" dirty="0"/>
              <a:t>аналогами:</a:t>
            </a:r>
          </a:p>
          <a:p>
            <a:r>
              <a:rPr lang="ru-RU" sz="2300" i="1" dirty="0" smtClean="0"/>
              <a:t>Интернет-газеты</a:t>
            </a:r>
            <a:r>
              <a:rPr lang="ru-RU" sz="2300" dirty="0"/>
              <a:t> – часто обновляемые издания, специализирующиеся в основном на новостях.</a:t>
            </a:r>
          </a:p>
          <a:p>
            <a:r>
              <a:rPr lang="ru-RU" sz="2300" i="1" dirty="0" smtClean="0"/>
              <a:t>Интернет-журналы</a:t>
            </a:r>
            <a:r>
              <a:rPr lang="ru-RU" sz="2300" dirty="0"/>
              <a:t> – издания в основном аналитического характера как тематические, так и общественно-популярные.</a:t>
            </a:r>
          </a:p>
          <a:p>
            <a:r>
              <a:rPr lang="ru-RU" sz="2300" i="1" dirty="0" smtClean="0"/>
              <a:t>Интернет-радио</a:t>
            </a:r>
            <a:r>
              <a:rPr lang="ru-RU" sz="2300" dirty="0"/>
              <a:t> – </a:t>
            </a:r>
            <a:r>
              <a:rPr lang="ru-RU" sz="2300" dirty="0" err="1"/>
              <a:t>web</a:t>
            </a:r>
            <a:r>
              <a:rPr lang="ru-RU" sz="2300" dirty="0"/>
              <a:t>-радиостанции.</a:t>
            </a:r>
          </a:p>
          <a:p>
            <a:r>
              <a:rPr lang="ru-RU" sz="2300" i="1" dirty="0" err="1" smtClean="0"/>
              <a:t>Web</a:t>
            </a:r>
            <a:r>
              <a:rPr lang="ru-RU" sz="2300" i="1" dirty="0" smtClean="0"/>
              <a:t>-телевидение</a:t>
            </a:r>
            <a:r>
              <a:rPr lang="ru-RU" sz="2300" dirty="0"/>
              <a:t> – развивающееся интерактивное телевидение.</a:t>
            </a:r>
          </a:p>
          <a:p>
            <a:r>
              <a:rPr lang="ru-RU" sz="2300" i="1" dirty="0" smtClean="0"/>
              <a:t>Специализированные </a:t>
            </a:r>
            <a:r>
              <a:rPr lang="ru-RU" sz="2300" i="1" dirty="0"/>
              <a:t>информационные агентства</a:t>
            </a:r>
            <a:r>
              <a:rPr lang="ru-RU" sz="2300" dirty="0"/>
              <a:t> – ресурсы, поставляющие информацию </a:t>
            </a:r>
            <a:r>
              <a:rPr lang="ru-RU" sz="2300" dirty="0" smtClean="0"/>
              <a:t>онлайн.</a:t>
            </a:r>
            <a:endParaRPr lang="ru-RU" sz="2300" dirty="0"/>
          </a:p>
          <a:p>
            <a:pPr marL="0" indent="0">
              <a:buNone/>
            </a:pPr>
            <a:r>
              <a:rPr lang="ru-RU" sz="2300" b="1" dirty="0"/>
              <a:t>По доминирующей технологии:</a:t>
            </a:r>
          </a:p>
          <a:p>
            <a:r>
              <a:rPr lang="ru-RU" sz="2300" i="1" dirty="0" smtClean="0"/>
              <a:t>Информационные </a:t>
            </a:r>
            <a:r>
              <a:rPr lang="ru-RU" sz="2300" i="1" dirty="0"/>
              <a:t>(вещательные) технологии</a:t>
            </a:r>
            <a:r>
              <a:rPr lang="ru-RU" sz="2300" dirty="0"/>
              <a:t> – задача издания состоит в информировании посетителей (новостные ленты, сборники обзоров, дневники).</a:t>
            </a:r>
          </a:p>
          <a:p>
            <a:r>
              <a:rPr lang="ru-RU" sz="2300" i="1" dirty="0" smtClean="0"/>
              <a:t>Интерактивные </a:t>
            </a:r>
            <a:r>
              <a:rPr lang="ru-RU" sz="2300" i="1" dirty="0"/>
              <a:t>технологии</a:t>
            </a:r>
            <a:r>
              <a:rPr lang="ru-RU" sz="2300" dirty="0"/>
              <a:t> – издание ориентировано на максимально возможное включение посетителей в публицистический процесс (форумы, чаты и т.п.).</a:t>
            </a:r>
          </a:p>
          <a:p>
            <a:r>
              <a:rPr lang="ru-RU" sz="2300" i="1" dirty="0" smtClean="0"/>
              <a:t>Коммуникационные </a:t>
            </a:r>
            <a:r>
              <a:rPr lang="ru-RU" sz="2300" i="1" dirty="0"/>
              <a:t>технологии</a:t>
            </a:r>
            <a:r>
              <a:rPr lang="ru-RU" sz="2300" dirty="0"/>
              <a:t> – задача издания организации веб-сообществ (колец) сайтов.</a:t>
            </a:r>
          </a:p>
          <a:p>
            <a:r>
              <a:rPr lang="ru-RU" sz="2300" i="1" dirty="0" smtClean="0"/>
              <a:t>Фото-</a:t>
            </a:r>
            <a:r>
              <a:rPr lang="ru-RU" sz="2300" i="1" dirty="0"/>
              <a:t>, аудио-, </a:t>
            </a:r>
            <a:r>
              <a:rPr lang="ru-RU" sz="2300" i="1" dirty="0" err="1"/>
              <a:t>видеотехнологии</a:t>
            </a:r>
            <a:r>
              <a:rPr lang="ru-RU" sz="2300" dirty="0"/>
              <a:t> – используется визуальный и аудиальный каналы публикации и взаимодействия (фоторепортажи, слайд-фильмы, радио, телевидение).</a:t>
            </a:r>
          </a:p>
          <a:p>
            <a:r>
              <a:rPr lang="ru-RU" sz="2300" i="1" dirty="0" smtClean="0"/>
              <a:t>Анимационные</a:t>
            </a:r>
            <a:r>
              <a:rPr lang="ru-RU" sz="2300" i="1" dirty="0"/>
              <a:t> </a:t>
            </a:r>
            <a:r>
              <a:rPr lang="ru-RU" sz="2300" i="1" dirty="0" err="1"/>
              <a:t>flash</a:t>
            </a:r>
            <a:r>
              <a:rPr lang="ru-RU" sz="2300" i="1" dirty="0"/>
              <a:t>-технологии</a:t>
            </a:r>
            <a:r>
              <a:rPr lang="ru-RU" sz="2300" dirty="0"/>
              <a:t> – в качестве информационного носителя используется интерактивная векторная графика в формате </a:t>
            </a:r>
            <a:r>
              <a:rPr lang="ru-RU" sz="2300" dirty="0" err="1" smtClean="0"/>
              <a:t>flash</a:t>
            </a:r>
            <a:r>
              <a:rPr lang="ru-RU" sz="2300" dirty="0" smtClean="0"/>
              <a:t>.</a:t>
            </a:r>
            <a:r>
              <a:rPr lang="ru-RU" sz="2300" dirty="0"/>
              <a:t> 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851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896" cy="7829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Интернет-блог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08912" cy="5760640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Блог</a:t>
            </a:r>
            <a:r>
              <a:rPr lang="ru-RU" sz="1600" b="1" dirty="0"/>
              <a:t> (сокр. от англ. </a:t>
            </a:r>
            <a:r>
              <a:rPr lang="ru-RU" sz="1600" b="1" dirty="0" err="1"/>
              <a:t>weblog</a:t>
            </a:r>
            <a:r>
              <a:rPr lang="ru-RU" sz="1600" b="1" dirty="0"/>
              <a:t>)</a:t>
            </a:r>
            <a:r>
              <a:rPr lang="ru-RU" sz="1600" b="1" i="1" dirty="0"/>
              <a:t> </a:t>
            </a:r>
            <a:r>
              <a:rPr lang="ru-RU" sz="1600" dirty="0"/>
              <a:t>– веб-сайт, основное содержимое которого — регулярно добавляемые записи (посты), содержащие текст, изображения или мультимедиа. </a:t>
            </a:r>
            <a:endParaRPr lang="ru-RU" sz="1600" dirty="0" smtClean="0"/>
          </a:p>
          <a:p>
            <a:r>
              <a:rPr lang="ru-RU" sz="1600" b="1" dirty="0" smtClean="0"/>
              <a:t>Форма блога</a:t>
            </a:r>
            <a:r>
              <a:rPr lang="ru-RU" sz="1600" dirty="0" smtClean="0"/>
              <a:t>: </a:t>
            </a:r>
            <a:r>
              <a:rPr lang="ru-RU" sz="1600" dirty="0"/>
              <a:t>Для блогов характерны недлинные записи </a:t>
            </a:r>
            <a:r>
              <a:rPr lang="ru-RU" sz="1600" dirty="0" err="1"/>
              <a:t>вре́менной</a:t>
            </a:r>
            <a:r>
              <a:rPr lang="ru-RU" sz="1600" dirty="0"/>
              <a:t> значимости, отсортированные в обратном хронологическом порядке (последняя запись сверху). </a:t>
            </a:r>
            <a:r>
              <a:rPr lang="ru-RU" sz="1600" dirty="0" smtClean="0"/>
              <a:t>Блоги </a:t>
            </a:r>
            <a:r>
              <a:rPr lang="ru-RU" sz="1600" dirty="0"/>
              <a:t>обычно публичны и предполагают сторонних читателей, которые могут вступить в публичную полемику с автором (в комментарии к </a:t>
            </a:r>
            <a:r>
              <a:rPr lang="ru-RU" sz="1600" dirty="0" err="1"/>
              <a:t>блогозаписи</a:t>
            </a:r>
            <a:r>
              <a:rPr lang="ru-RU" sz="1600" dirty="0"/>
              <a:t> или своих блогах</a:t>
            </a:r>
            <a:r>
              <a:rPr lang="ru-RU" sz="1600" dirty="0" smtClean="0"/>
              <a:t>).</a:t>
            </a:r>
            <a:r>
              <a:rPr lang="ru-RU" sz="1600" dirty="0"/>
              <a:t> Для блогов характерна </a:t>
            </a:r>
            <a:r>
              <a:rPr lang="ru-RU" sz="1600" b="1" dirty="0"/>
              <a:t>возможность публикации отзывов</a:t>
            </a:r>
            <a:r>
              <a:rPr lang="ru-RU" sz="1600" dirty="0"/>
              <a:t> (комментариев, «</a:t>
            </a:r>
            <a:r>
              <a:rPr lang="ru-RU" sz="1600" dirty="0" err="1"/>
              <a:t>комментов</a:t>
            </a:r>
            <a:r>
              <a:rPr lang="ru-RU" sz="1600" dirty="0"/>
              <a:t>») посетителями. Она делает блоги средой сетевого общения, имеющей ряд преимуществ перед электронной почтой, группами новостей, веб-форумами и чатами.</a:t>
            </a:r>
          </a:p>
          <a:p>
            <a:r>
              <a:rPr lang="ru-RU" sz="1600" b="1" dirty="0" smtClean="0"/>
              <a:t>Авторы блога: </a:t>
            </a:r>
            <a:r>
              <a:rPr lang="ru-RU" sz="1600" dirty="0" smtClean="0"/>
              <a:t>людей</a:t>
            </a:r>
            <a:r>
              <a:rPr lang="ru-RU" sz="1600" dirty="0"/>
              <a:t>, ведущих блог, называют </a:t>
            </a:r>
            <a:r>
              <a:rPr lang="ru-RU" sz="1600" b="1" dirty="0" err="1" smtClean="0"/>
              <a:t>бло́ггерами</a:t>
            </a:r>
            <a:r>
              <a:rPr lang="ru-RU" sz="1600" dirty="0" smtClean="0"/>
              <a:t>. </a:t>
            </a:r>
            <a:r>
              <a:rPr lang="ru-RU" sz="1600" dirty="0"/>
              <a:t>Совокупность всех блогов Сети </a:t>
            </a:r>
            <a:r>
              <a:rPr lang="ru-RU" sz="1600" dirty="0" smtClean="0"/>
              <a:t>принято </a:t>
            </a:r>
            <a:r>
              <a:rPr lang="ru-RU" sz="1600" dirty="0"/>
              <a:t>называть </a:t>
            </a:r>
            <a:r>
              <a:rPr lang="ru-RU" sz="1600" b="1" dirty="0"/>
              <a:t>блогосферой</a:t>
            </a:r>
            <a:r>
              <a:rPr lang="ru-RU" sz="1600" dirty="0" smtClean="0"/>
              <a:t>. </a:t>
            </a:r>
          </a:p>
          <a:p>
            <a:r>
              <a:rPr lang="ru-RU" sz="1600" b="1" dirty="0" err="1" smtClean="0"/>
              <a:t>Фунцкии</a:t>
            </a:r>
            <a:r>
              <a:rPr lang="ru-RU" sz="1600" b="1" dirty="0" smtClean="0"/>
              <a:t> </a:t>
            </a:r>
            <a:r>
              <a:rPr lang="ru-RU" sz="1600" b="1" dirty="0"/>
              <a:t>блога:</a:t>
            </a:r>
          </a:p>
          <a:p>
            <a:pPr lvl="1"/>
            <a:r>
              <a:rPr lang="ru-RU" sz="1300" dirty="0"/>
              <a:t>Коммуникативная функция</a:t>
            </a:r>
          </a:p>
          <a:p>
            <a:pPr lvl="1"/>
            <a:r>
              <a:rPr lang="ru-RU" sz="1300" dirty="0"/>
              <a:t>Функция </a:t>
            </a:r>
            <a:r>
              <a:rPr lang="ru-RU" sz="1300" dirty="0" err="1"/>
              <a:t>самопрезентации</a:t>
            </a:r>
            <a:endParaRPr lang="ru-RU" sz="1300" dirty="0"/>
          </a:p>
          <a:p>
            <a:pPr lvl="1"/>
            <a:r>
              <a:rPr lang="ru-RU" sz="1300" dirty="0"/>
              <a:t>Функция развлечения</a:t>
            </a:r>
          </a:p>
          <a:p>
            <a:pPr lvl="1"/>
            <a:r>
              <a:rPr lang="ru-RU" sz="1300" dirty="0"/>
              <a:t>Функция сплочения и удержания социальных связей</a:t>
            </a:r>
          </a:p>
          <a:p>
            <a:pPr lvl="1"/>
            <a:r>
              <a:rPr lang="ru-RU" sz="1300" dirty="0"/>
              <a:t>Функция мемуаров</a:t>
            </a:r>
          </a:p>
          <a:p>
            <a:pPr lvl="1"/>
            <a:r>
              <a:rPr lang="ru-RU" sz="1300" dirty="0"/>
              <a:t>Функция саморазвития, или рефлексии</a:t>
            </a:r>
          </a:p>
          <a:p>
            <a:pPr lvl="1"/>
            <a:r>
              <a:rPr lang="ru-RU" sz="1300" dirty="0"/>
              <a:t>Психотерапевтическая функция</a:t>
            </a:r>
          </a:p>
          <a:p>
            <a:pPr lvl="1"/>
            <a:r>
              <a:rPr lang="ru-RU" sz="1300" dirty="0"/>
              <a:t>Продвижение товаров и услуг</a:t>
            </a:r>
          </a:p>
          <a:p>
            <a:pPr lvl="1"/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5490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Другая 1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3534</TotalTime>
  <Words>602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Интернет-журналистика в России. Блогосфера</vt:lpstr>
      <vt:lpstr>Интернет-журналистика </vt:lpstr>
      <vt:lpstr>Интернет-журналистика в России</vt:lpstr>
      <vt:lpstr>Интернет-журналистика в России</vt:lpstr>
      <vt:lpstr>Интернет-журналистика в России</vt:lpstr>
      <vt:lpstr>Интернет-журналистика в России</vt:lpstr>
      <vt:lpstr>Классификация современных веб-изданий</vt:lpstr>
      <vt:lpstr>Классификация современных веб-изданий</vt:lpstr>
      <vt:lpstr>Интернет-блог</vt:lpstr>
      <vt:lpstr>Интернет-блог: типология</vt:lpstr>
      <vt:lpstr>Интернет-блог: типология</vt:lpstr>
      <vt:lpstr>Интернет-блог: типология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Типологические параметры печатных СМИ.   Структура газетного номера</dc:title>
  <dc:creator>Ерохина Мария Вячеславовна</dc:creator>
  <cp:lastModifiedBy>Ерохина Мария Вячеславовна</cp:lastModifiedBy>
  <cp:revision>81</cp:revision>
  <dcterms:created xsi:type="dcterms:W3CDTF">2013-04-03T12:06:10Z</dcterms:created>
  <dcterms:modified xsi:type="dcterms:W3CDTF">2013-04-25T12:05:33Z</dcterms:modified>
</cp:coreProperties>
</file>