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3" r:id="rId3"/>
    <p:sldId id="274" r:id="rId4"/>
    <p:sldId id="275" r:id="rId5"/>
    <p:sldId id="285" r:id="rId6"/>
    <p:sldId id="277" r:id="rId7"/>
    <p:sldId id="280" r:id="rId8"/>
    <p:sldId id="278" r:id="rId9"/>
    <p:sldId id="281" r:id="rId10"/>
    <p:sldId id="276" r:id="rId11"/>
    <p:sldId id="283" r:id="rId12"/>
    <p:sldId id="284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35845-11BC-4B52-A5BF-72E62104A044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16F6D-A44B-4D12-B430-7134F6BFB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6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8004B2-827C-4DB0-8CDD-DE51E40DD586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14E00D-5C6A-42B0-B51C-7C267DA767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340768"/>
            <a:ext cx="6768752" cy="6702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Система международных новостей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942148"/>
            <a:ext cx="6192688" cy="343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</a:t>
            </a:r>
            <a:r>
              <a:rPr lang="ru-RU" sz="2800" b="1" dirty="0" smtClean="0"/>
              <a:t>МЕЖДУНАРОДНЫХ 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Признаки значимого события для международных новостей: </a:t>
            </a:r>
          </a:p>
          <a:p>
            <a:r>
              <a:rPr lang="ru-RU" b="1" dirty="0"/>
              <a:t>1. Драматизм, трагичность, конфликтность, борьба интересов, зрелищность: </a:t>
            </a:r>
            <a:r>
              <a:rPr lang="ru-RU" dirty="0"/>
              <a:t>войны, катастрофы, теракты, освещение скандалов и афер вокруг известных </a:t>
            </a:r>
            <a:r>
              <a:rPr lang="ru-RU" dirty="0" smtClean="0"/>
              <a:t>политиков.</a:t>
            </a:r>
          </a:p>
          <a:p>
            <a:r>
              <a:rPr lang="ru-RU" b="1" dirty="0" smtClean="0"/>
              <a:t>2</a:t>
            </a:r>
            <a:r>
              <a:rPr lang="ru-RU" b="1" dirty="0"/>
              <a:t>. Неожиданность (террористические акты, стихийные бедствия, катастрофы – события, которые всегда происходят «вдруг»), неоднозначность события, новые подробности происходящего, элементы расследования, детективные сценарии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 smtClean="0"/>
              <a:t>3</a:t>
            </a:r>
            <a:r>
              <a:rPr lang="ru-RU" b="1" dirty="0"/>
              <a:t>. «История с продолжением»</a:t>
            </a:r>
            <a:r>
              <a:rPr lang="ru-RU" dirty="0"/>
              <a:t>: поэтапно развивающееся событие с элементами непредсказуемости (военные конфликты в Косове, Чечне, Восточном Тиморе, интервенции в Сомали, Афганистан и др.) Предвкушение драматичного финала собирает у экранов миллионы телезрителей. Этому процессу сопутствуют эффекты сопереживания, может даже возникнуть </a:t>
            </a:r>
            <a:r>
              <a:rPr lang="ru-RU" dirty="0" err="1"/>
              <a:t>саспенс</a:t>
            </a:r>
            <a:r>
              <a:rPr lang="ru-RU" dirty="0"/>
              <a:t> 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err="1" smtClean="0"/>
              <a:t>сверхнапряженное</a:t>
            </a:r>
            <a:r>
              <a:rPr lang="ru-RU" dirty="0" smtClean="0"/>
              <a:t> </a:t>
            </a:r>
            <a:r>
              <a:rPr lang="ru-RU" dirty="0"/>
              <a:t>ожидание развязки (11 сентября 2001 года).</a:t>
            </a:r>
          </a:p>
          <a:p>
            <a:r>
              <a:rPr lang="ru-RU" b="1" dirty="0"/>
              <a:t>4. Ньюсмейкер (</a:t>
            </a:r>
            <a:r>
              <a:rPr lang="ru-RU" b="1" dirty="0" err="1"/>
              <a:t>newsmaker</a:t>
            </a:r>
            <a:r>
              <a:rPr lang="ru-RU" b="1" dirty="0"/>
              <a:t>) –</a:t>
            </a:r>
            <a:r>
              <a:rPr lang="ru-RU" dirty="0"/>
              <a:t> главное лицо сюжета; событие, развивающееся вокруг главного героя. Заявления президента США, поездки Папы Римского, скандалы вокруг авторитетных лиц, интервью с политиками, дипломатами, главами корпораций практически всегда становятся значимыми </a:t>
            </a:r>
            <a:r>
              <a:rPr lang="ru-RU" dirty="0" smtClean="0"/>
              <a:t>событиями.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8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</a:t>
            </a:r>
            <a:r>
              <a:rPr lang="ru-RU" sz="2800" b="1" dirty="0" smtClean="0"/>
              <a:t>МЕЖДУНАРОДНЫХ 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Верстка новостных </a:t>
            </a:r>
            <a:r>
              <a:rPr lang="ru-RU" dirty="0" err="1" smtClean="0"/>
              <a:t>телевыпусков</a:t>
            </a:r>
            <a:r>
              <a:rPr lang="ru-RU" dirty="0" smtClean="0"/>
              <a:t> - принцип </a:t>
            </a:r>
            <a:r>
              <a:rPr lang="ru-RU" dirty="0"/>
              <a:t>разделения фактов и </a:t>
            </a:r>
            <a:r>
              <a:rPr lang="ru-RU" dirty="0" smtClean="0"/>
              <a:t>комментариев:</a:t>
            </a:r>
          </a:p>
          <a:p>
            <a:r>
              <a:rPr lang="ru-RU" b="1" dirty="0" smtClean="0"/>
              <a:t>«Новости </a:t>
            </a:r>
            <a:r>
              <a:rPr lang="ru-RU" b="1" dirty="0"/>
              <a:t>в заголовках»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i="1" dirty="0" err="1"/>
              <a:t>news</a:t>
            </a:r>
            <a:r>
              <a:rPr lang="ru-RU" i="1" dirty="0"/>
              <a:t> </a:t>
            </a:r>
            <a:r>
              <a:rPr lang="ru-RU" i="1" dirty="0" err="1"/>
              <a:t>headlines</a:t>
            </a:r>
            <a:r>
              <a:rPr lang="ru-RU" i="1" dirty="0" smtClean="0"/>
              <a:t>) </a:t>
            </a:r>
            <a:r>
              <a:rPr lang="ru-RU" dirty="0" smtClean="0"/>
              <a:t>предваряют </a:t>
            </a:r>
            <a:r>
              <a:rPr lang="ru-RU" dirty="0"/>
              <a:t>подробные сообщения на заявленные темы. </a:t>
            </a:r>
            <a:endParaRPr lang="ru-RU" dirty="0" smtClean="0"/>
          </a:p>
          <a:p>
            <a:r>
              <a:rPr lang="ru-RU" b="1" dirty="0" smtClean="0"/>
              <a:t>Новостные </a:t>
            </a:r>
            <a:r>
              <a:rPr lang="ru-RU" b="1" dirty="0"/>
              <a:t>анонсы </a:t>
            </a:r>
            <a:r>
              <a:rPr lang="ru-RU" dirty="0"/>
              <a:t>способствуют пробуждению любопытства у зрителей, ожидающих </a:t>
            </a:r>
            <a:r>
              <a:rPr lang="ru-RU" dirty="0" smtClean="0"/>
              <a:t>подробностей.</a:t>
            </a:r>
          </a:p>
          <a:p>
            <a:r>
              <a:rPr lang="ru-RU" dirty="0" smtClean="0"/>
              <a:t>В </a:t>
            </a:r>
            <a:r>
              <a:rPr lang="ru-RU" b="1" dirty="0"/>
              <a:t>основной части выпуска новостей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i="1" dirty="0" err="1"/>
              <a:t>news</a:t>
            </a:r>
            <a:r>
              <a:rPr lang="ru-RU" i="1" dirty="0"/>
              <a:t> </a:t>
            </a:r>
            <a:r>
              <a:rPr lang="ru-RU" i="1" dirty="0" err="1"/>
              <a:t>in</a:t>
            </a:r>
            <a:r>
              <a:rPr lang="ru-RU" i="1" dirty="0"/>
              <a:t> </a:t>
            </a:r>
            <a:r>
              <a:rPr lang="ru-RU" i="1" dirty="0" err="1"/>
              <a:t>detail</a:t>
            </a:r>
            <a:r>
              <a:rPr lang="ru-RU" i="1" dirty="0" smtClean="0"/>
              <a:t>) </a:t>
            </a:r>
            <a:r>
              <a:rPr lang="ru-RU" dirty="0" smtClean="0"/>
              <a:t>заявленные </a:t>
            </a:r>
            <a:r>
              <a:rPr lang="ru-RU" dirty="0"/>
              <a:t>темы подробно раскрываются ведущими, корреспондентами и интервьюируемыми. </a:t>
            </a:r>
            <a:endParaRPr lang="ru-RU" dirty="0" smtClean="0"/>
          </a:p>
          <a:p>
            <a:r>
              <a:rPr lang="ru-RU" dirty="0" smtClean="0"/>
              <a:t>Заключают </a:t>
            </a:r>
            <a:r>
              <a:rPr lang="ru-RU" dirty="0"/>
              <a:t>выпуски </a:t>
            </a:r>
            <a:r>
              <a:rPr lang="ru-RU" b="1" dirty="0"/>
              <a:t>новостные «выжимки»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i="1" dirty="0" err="1"/>
              <a:t>news</a:t>
            </a:r>
            <a:r>
              <a:rPr lang="ru-RU" i="1" dirty="0"/>
              <a:t> </a:t>
            </a:r>
            <a:r>
              <a:rPr lang="ru-RU" i="1" dirty="0" err="1"/>
              <a:t>summary</a:t>
            </a:r>
            <a:r>
              <a:rPr lang="ru-RU" i="1" dirty="0"/>
              <a:t>)</a:t>
            </a:r>
            <a:r>
              <a:rPr lang="ru-RU" dirty="0"/>
              <a:t>, в которых кратко суммируются освещенные события.</a:t>
            </a:r>
          </a:p>
          <a:p>
            <a:r>
              <a:rPr lang="ru-RU" dirty="0"/>
              <a:t>В </a:t>
            </a:r>
            <a:r>
              <a:rPr lang="ru-RU" b="1" dirty="0"/>
              <a:t>титрах</a:t>
            </a:r>
            <a:r>
              <a:rPr lang="ru-RU" dirty="0"/>
              <a:t> обязательно присутствуют краткие формулировки темы, например: </a:t>
            </a:r>
            <a:r>
              <a:rPr lang="ru-RU" i="1" dirty="0"/>
              <a:t>наводнение в Мозамбике – самое сильное бедствие за последние пятьдесят лет</a:t>
            </a:r>
            <a:r>
              <a:rPr lang="ru-RU" dirty="0"/>
              <a:t>, ключевыми фразами описывается событие в развитии. Такая подача заметно упрощает восприятие информации зрителями.</a:t>
            </a:r>
          </a:p>
          <a:p>
            <a:r>
              <a:rPr lang="ru-RU" dirty="0"/>
              <a:t>В случае длительного освещения проблемной ситуации в выпуски новостей глобальных </a:t>
            </a:r>
            <a:r>
              <a:rPr lang="ru-RU" dirty="0" err="1"/>
              <a:t>телесетей</a:t>
            </a:r>
            <a:r>
              <a:rPr lang="ru-RU" dirty="0"/>
              <a:t> включается </a:t>
            </a:r>
            <a:r>
              <a:rPr lang="ru-RU" b="1" dirty="0"/>
              <a:t>«</a:t>
            </a:r>
            <a:r>
              <a:rPr lang="ru-RU" b="1" dirty="0" err="1"/>
              <a:t>видеосправка</a:t>
            </a:r>
            <a:r>
              <a:rPr lang="ru-RU" b="1" dirty="0"/>
              <a:t>»: </a:t>
            </a:r>
            <a:r>
              <a:rPr lang="ru-RU" dirty="0"/>
              <a:t>ключевые даты и поворотные моменты развития событий, исторические данные фиксируются в виде текста на экране. Это способствует максимальной информированности зрителей по тому или иному вопросу, облегчает восприятие сложной фактической информации, исторического контекста события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7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</a:t>
            </a:r>
            <a:r>
              <a:rPr lang="ru-RU" sz="2800" b="1" dirty="0" smtClean="0"/>
              <a:t>МЕЖДУНАРОДНЫХ 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Требования к видеоряду</a:t>
            </a:r>
            <a:r>
              <a:rPr lang="ru-RU" dirty="0" smtClean="0"/>
              <a:t>: высококлассная </a:t>
            </a:r>
            <a:r>
              <a:rPr lang="ru-RU" dirty="0"/>
              <a:t>операторская работа, насыщенность </a:t>
            </a:r>
            <a:r>
              <a:rPr lang="ru-RU" dirty="0" smtClean="0"/>
              <a:t>видеоматериала. </a:t>
            </a:r>
          </a:p>
          <a:p>
            <a:r>
              <a:rPr lang="ru-RU" b="1" dirty="0" smtClean="0"/>
              <a:t>«Монтаж в движении»: </a:t>
            </a:r>
            <a:r>
              <a:rPr lang="ru-RU" dirty="0" smtClean="0"/>
              <a:t>стремительный темп, четкий ритм, сжатие времени - за </a:t>
            </a:r>
            <a:r>
              <a:rPr lang="ru-RU" dirty="0"/>
              <a:t>считанные секунды передается действие, в реальности занимающее несколько минут. </a:t>
            </a:r>
            <a:endParaRPr lang="ru-RU" dirty="0" smtClean="0"/>
          </a:p>
          <a:p>
            <a:r>
              <a:rPr lang="ru-RU" b="1" dirty="0" smtClean="0"/>
              <a:t>Стиль </a:t>
            </a:r>
            <a:r>
              <a:rPr lang="ru-RU" b="1" dirty="0" err="1" smtClean="0"/>
              <a:t>телесетей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/>
              <a:t>имиджи </a:t>
            </a:r>
            <a:r>
              <a:rPr lang="ru-RU" dirty="0"/>
              <a:t>ведущих, </a:t>
            </a:r>
            <a:endParaRPr lang="ru-RU" dirty="0" smtClean="0"/>
          </a:p>
          <a:p>
            <a:pPr lvl="1"/>
            <a:r>
              <a:rPr lang="ru-RU" dirty="0" smtClean="0"/>
              <a:t>дизайн </a:t>
            </a:r>
            <a:r>
              <a:rPr lang="ru-RU" dirty="0"/>
              <a:t>и </a:t>
            </a:r>
            <a:r>
              <a:rPr lang="ru-RU" dirty="0" smtClean="0"/>
              <a:t>цветовая гамма </a:t>
            </a:r>
            <a:r>
              <a:rPr lang="ru-RU" dirty="0"/>
              <a:t>оформления студии</a:t>
            </a:r>
            <a:r>
              <a:rPr lang="ru-RU" dirty="0" smtClean="0"/>
              <a:t>,</a:t>
            </a:r>
          </a:p>
          <a:p>
            <a:pPr lvl="1"/>
            <a:r>
              <a:rPr lang="ru-RU" dirty="0" smtClean="0"/>
              <a:t>музыкальное </a:t>
            </a:r>
            <a:r>
              <a:rPr lang="ru-RU" dirty="0"/>
              <a:t>сопровождение, </a:t>
            </a:r>
            <a:endParaRPr lang="ru-RU" dirty="0" smtClean="0"/>
          </a:p>
          <a:p>
            <a:pPr lvl="1"/>
            <a:r>
              <a:rPr lang="ru-RU" dirty="0" smtClean="0"/>
              <a:t>заставки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4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</a:t>
            </a:r>
            <a:r>
              <a:rPr lang="ru-RU" sz="2800" b="1" dirty="0" smtClean="0"/>
              <a:t>МЕЖДУНАРОДНЫХ 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Требования к видеоряду</a:t>
            </a:r>
            <a:r>
              <a:rPr lang="ru-RU" dirty="0" smtClean="0"/>
              <a:t>: высококлассная </a:t>
            </a:r>
            <a:r>
              <a:rPr lang="ru-RU" dirty="0"/>
              <a:t>операторская работа, насыщенность </a:t>
            </a:r>
            <a:r>
              <a:rPr lang="ru-RU" dirty="0" smtClean="0"/>
              <a:t>видеоматериала. </a:t>
            </a:r>
          </a:p>
          <a:p>
            <a:r>
              <a:rPr lang="ru-RU" b="1" dirty="0" smtClean="0"/>
              <a:t>«Монтаж в движении»: </a:t>
            </a:r>
            <a:r>
              <a:rPr lang="ru-RU" dirty="0" smtClean="0"/>
              <a:t>стремительный темп, четкий ритм, сжатие времени - за </a:t>
            </a:r>
            <a:r>
              <a:rPr lang="ru-RU" dirty="0"/>
              <a:t>считанные секунды передается действие, в реальности занимающее несколько минут. </a:t>
            </a:r>
            <a:endParaRPr lang="ru-RU" dirty="0" smtClean="0"/>
          </a:p>
          <a:p>
            <a:r>
              <a:rPr lang="ru-RU" b="1" dirty="0" smtClean="0"/>
              <a:t>Стиль </a:t>
            </a:r>
            <a:r>
              <a:rPr lang="ru-RU" b="1" dirty="0" err="1" smtClean="0"/>
              <a:t>телесетей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/>
              <a:t>имиджи </a:t>
            </a:r>
            <a:r>
              <a:rPr lang="ru-RU" dirty="0"/>
              <a:t>ведущих, </a:t>
            </a:r>
            <a:endParaRPr lang="ru-RU" dirty="0" smtClean="0"/>
          </a:p>
          <a:p>
            <a:pPr lvl="1"/>
            <a:r>
              <a:rPr lang="ru-RU" dirty="0" smtClean="0"/>
              <a:t>дизайн </a:t>
            </a:r>
            <a:r>
              <a:rPr lang="ru-RU" dirty="0"/>
              <a:t>и </a:t>
            </a:r>
            <a:r>
              <a:rPr lang="ru-RU" dirty="0" smtClean="0"/>
              <a:t>цветовая гамма </a:t>
            </a:r>
            <a:r>
              <a:rPr lang="ru-RU" dirty="0"/>
              <a:t>оформления студии</a:t>
            </a:r>
            <a:r>
              <a:rPr lang="ru-RU" dirty="0" smtClean="0"/>
              <a:t>,</a:t>
            </a:r>
          </a:p>
          <a:p>
            <a:pPr lvl="1"/>
            <a:r>
              <a:rPr lang="ru-RU" dirty="0" smtClean="0"/>
              <a:t>музыкальное </a:t>
            </a:r>
            <a:r>
              <a:rPr lang="ru-RU" dirty="0"/>
              <a:t>сопровождение, </a:t>
            </a:r>
            <a:endParaRPr lang="ru-RU" dirty="0" smtClean="0"/>
          </a:p>
          <a:p>
            <a:pPr lvl="1"/>
            <a:r>
              <a:rPr lang="ru-RU" dirty="0" smtClean="0"/>
              <a:t>заставки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45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СИСТЕМА МЕЖДУНАРОДНЫХ НОВОСТЕЙ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/>
              <a:t>Система международных новостей </a:t>
            </a:r>
            <a:r>
              <a:rPr lang="ru-RU" sz="2000" dirty="0"/>
              <a:t>складывалась </a:t>
            </a:r>
            <a:r>
              <a:rPr lang="ru-RU" sz="2000" dirty="0" smtClean="0"/>
              <a:t>поэтапно: </a:t>
            </a:r>
          </a:p>
          <a:p>
            <a:pPr marL="0" indent="0">
              <a:buNone/>
            </a:pPr>
            <a:r>
              <a:rPr lang="ru-RU" sz="2000" dirty="0" smtClean="0"/>
              <a:t>На </a:t>
            </a:r>
            <a:r>
              <a:rPr lang="ru-RU" sz="2000" dirty="0"/>
              <a:t>первом этапе с XIX века в течение полутора столетий ведущую роль поставщиков мировых новостей играли международные информационные агентства: </a:t>
            </a:r>
            <a:endParaRPr lang="ru-RU" sz="2000" dirty="0" smtClean="0"/>
          </a:p>
          <a:p>
            <a:r>
              <a:rPr lang="ru-RU" sz="2000" dirty="0" err="1" smtClean="0"/>
              <a:t>Havas</a:t>
            </a:r>
            <a:r>
              <a:rPr lang="ru-RU" sz="2000" dirty="0" smtClean="0"/>
              <a:t> (Франция),</a:t>
            </a:r>
          </a:p>
          <a:p>
            <a:r>
              <a:rPr lang="ru-RU" sz="2000" dirty="0" err="1" smtClean="0"/>
              <a:t>Associated</a:t>
            </a:r>
            <a:r>
              <a:rPr lang="ru-RU" sz="2000" dirty="0" smtClean="0"/>
              <a:t> </a:t>
            </a:r>
            <a:r>
              <a:rPr lang="ru-RU" sz="2000" dirty="0" err="1" smtClean="0"/>
              <a:t>Press</a:t>
            </a:r>
            <a:r>
              <a:rPr lang="ru-RU" sz="2000" dirty="0" smtClean="0"/>
              <a:t> (США),</a:t>
            </a:r>
          </a:p>
          <a:p>
            <a:r>
              <a:rPr lang="ru-RU" sz="2000" dirty="0" err="1" smtClean="0"/>
              <a:t>Reuters</a:t>
            </a:r>
            <a:r>
              <a:rPr lang="ru-RU" sz="2000" dirty="0" smtClean="0"/>
              <a:t> (Великобритания), </a:t>
            </a:r>
          </a:p>
          <a:p>
            <a:r>
              <a:rPr lang="ru-RU" sz="2000" dirty="0" err="1" smtClean="0"/>
              <a:t>France</a:t>
            </a:r>
            <a:r>
              <a:rPr lang="ru-RU" sz="2000" dirty="0" smtClean="0"/>
              <a:t> </a:t>
            </a:r>
            <a:r>
              <a:rPr lang="ru-RU" sz="2000" dirty="0" err="1" smtClean="0"/>
              <a:t>Press</a:t>
            </a:r>
            <a:r>
              <a:rPr lang="ru-RU" sz="2000" dirty="0" smtClean="0"/>
              <a:t> (Франция), </a:t>
            </a:r>
          </a:p>
          <a:p>
            <a:r>
              <a:rPr lang="ru-RU" sz="2000" dirty="0" smtClean="0"/>
              <a:t>U</a:t>
            </a:r>
            <a:r>
              <a:rPr lang="en-US" sz="2000" dirty="0" err="1" smtClean="0"/>
              <a:t>nited</a:t>
            </a:r>
            <a:r>
              <a:rPr lang="en-US" sz="2000" dirty="0" smtClean="0"/>
              <a:t> Press International </a:t>
            </a:r>
            <a:r>
              <a:rPr lang="ru-RU" sz="2000" dirty="0" smtClean="0"/>
              <a:t>(США), </a:t>
            </a:r>
          </a:p>
          <a:p>
            <a:r>
              <a:rPr lang="ru-RU" sz="2000" dirty="0" smtClean="0"/>
              <a:t>ТАСС (СССР).</a:t>
            </a:r>
          </a:p>
          <a:p>
            <a:pPr marL="0" indent="0">
              <a:buNone/>
            </a:pPr>
            <a:r>
              <a:rPr lang="ru-RU" sz="2000" dirty="0" smtClean="0"/>
              <a:t>На </a:t>
            </a:r>
            <a:r>
              <a:rPr lang="ru-RU" sz="2000" dirty="0"/>
              <a:t>протяжении XX века международные новостные радиослужбы были не только средствами информации, но и важными инструментами пропаганды, которые использовали правительства различных государств в политических целях. ВВС </a:t>
            </a:r>
            <a:r>
              <a:rPr lang="ru-RU" sz="2000" dirty="0" err="1"/>
              <a:t>World</a:t>
            </a:r>
            <a:r>
              <a:rPr lang="ru-RU" sz="2000" dirty="0"/>
              <a:t> </a:t>
            </a:r>
            <a:r>
              <a:rPr lang="ru-RU" sz="2000" dirty="0" err="1"/>
              <a:t>Service</a:t>
            </a:r>
            <a:r>
              <a:rPr lang="ru-RU" sz="2000" dirty="0"/>
              <a:t>, </a:t>
            </a:r>
            <a:r>
              <a:rPr lang="ru-RU" sz="2000" dirty="0" err="1"/>
              <a:t>Voice</a:t>
            </a:r>
            <a:r>
              <a:rPr lang="ru-RU" sz="2000" dirty="0"/>
              <a:t> </a:t>
            </a:r>
            <a:r>
              <a:rPr lang="ru-RU" sz="2000" dirty="0" err="1"/>
              <a:t>of</a:t>
            </a:r>
            <a:r>
              <a:rPr lang="ru-RU" sz="2000" dirty="0"/>
              <a:t> </a:t>
            </a:r>
            <a:r>
              <a:rPr lang="ru-RU" sz="2000" dirty="0" err="1"/>
              <a:t>America</a:t>
            </a:r>
            <a:r>
              <a:rPr lang="ru-RU" sz="2000" dirty="0"/>
              <a:t> («Голос Америки»), </a:t>
            </a:r>
            <a:r>
              <a:rPr lang="ru-RU" sz="2000" dirty="0" err="1"/>
              <a:t>Liberty</a:t>
            </a:r>
            <a:r>
              <a:rPr lang="ru-RU" sz="2000" dirty="0"/>
              <a:t> («Свобода»), </a:t>
            </a:r>
            <a:r>
              <a:rPr lang="ru-RU" sz="2000" dirty="0" err="1"/>
              <a:t>Free</a:t>
            </a:r>
            <a:r>
              <a:rPr lang="ru-RU" sz="2000" dirty="0"/>
              <a:t> </a:t>
            </a:r>
            <a:r>
              <a:rPr lang="ru-RU" sz="2000" dirty="0" err="1"/>
              <a:t>Europe</a:t>
            </a:r>
            <a:r>
              <a:rPr lang="ru-RU" sz="2000" dirty="0"/>
              <a:t> («Свободная Европа») служили альтернативными источниками информации в Советском Союзе и государствах Восточной Европы.</a:t>
            </a:r>
          </a:p>
        </p:txBody>
      </p:sp>
    </p:spTree>
    <p:extLst>
      <p:ext uri="{BB962C8B-B14F-4D97-AF65-F5344CB8AC3E}">
        <p14:creationId xmlns:p14="http://schemas.microsoft.com/office/powerpoint/2010/main" val="4640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СИСТЕМА МЕЖДУНАРОДНЫХ НОВОСТЕЙ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5040560"/>
          </a:xfrm>
        </p:spPr>
        <p:txBody>
          <a:bodyPr>
            <a:normAutofit/>
          </a:bodyPr>
          <a:lstStyle/>
          <a:p>
            <a:r>
              <a:rPr lang="ru-RU" sz="1800" dirty="0"/>
              <a:t>В конце XX века в результате стремительного развития спутникового телевидения на информационную сцену вышли </a:t>
            </a:r>
            <a:r>
              <a:rPr lang="ru-RU" sz="1800" b="1" dirty="0"/>
              <a:t>международные </a:t>
            </a:r>
            <a:r>
              <a:rPr lang="ru-RU" sz="1800" b="1" dirty="0" err="1"/>
              <a:t>телесети</a:t>
            </a:r>
            <a:r>
              <a:rPr lang="ru-RU" sz="1800" b="1" dirty="0"/>
              <a:t> новостей</a:t>
            </a:r>
            <a:r>
              <a:rPr lang="ru-RU" sz="1800" dirty="0"/>
              <a:t>. Вслед за </a:t>
            </a:r>
            <a:r>
              <a:rPr lang="ru-RU" sz="1800" b="1" dirty="0"/>
              <a:t>CNN </a:t>
            </a:r>
            <a:r>
              <a:rPr lang="ru-RU" sz="1800" b="1" dirty="0" err="1"/>
              <a:t>International</a:t>
            </a:r>
            <a:r>
              <a:rPr lang="ru-RU" sz="1800" b="1" dirty="0"/>
              <a:t> </a:t>
            </a:r>
            <a:r>
              <a:rPr lang="ru-RU" sz="1800" dirty="0"/>
              <a:t>начинает вещание </a:t>
            </a:r>
            <a:r>
              <a:rPr lang="ru-RU" sz="1800" b="1" dirty="0"/>
              <a:t>ВВС </a:t>
            </a:r>
            <a:r>
              <a:rPr lang="ru-RU" sz="1800" b="1" dirty="0" err="1"/>
              <a:t>World</a:t>
            </a:r>
            <a:r>
              <a:rPr lang="ru-RU" sz="1800" dirty="0"/>
              <a:t>, появляются крупные региональные сети </a:t>
            </a:r>
            <a:r>
              <a:rPr lang="ru-RU" sz="1800" dirty="0" smtClean="0"/>
              <a:t>новостей </a:t>
            </a:r>
            <a:r>
              <a:rPr lang="en-US" sz="1800" b="1" dirty="0" err="1" smtClean="0"/>
              <a:t>Eu</a:t>
            </a:r>
            <a:r>
              <a:rPr lang="ru-RU" sz="1800" b="1" dirty="0" err="1" smtClean="0"/>
              <a:t>ronews</a:t>
            </a:r>
            <a:r>
              <a:rPr lang="ru-RU" sz="1800" b="1" dirty="0"/>
              <a:t>, </a:t>
            </a:r>
            <a:r>
              <a:rPr lang="ru-RU" sz="1800" b="1" dirty="0" err="1"/>
              <a:t>Deutsche</a:t>
            </a:r>
            <a:r>
              <a:rPr lang="ru-RU" sz="1800" b="1" dirty="0"/>
              <a:t> </a:t>
            </a:r>
            <a:r>
              <a:rPr lang="ru-RU" sz="1800" b="1" dirty="0" err="1"/>
              <a:t>Welle</a:t>
            </a:r>
            <a:r>
              <a:rPr lang="ru-RU" sz="1800" b="1" dirty="0"/>
              <a:t>, </a:t>
            </a:r>
            <a:r>
              <a:rPr lang="ru-RU" sz="1800" b="1" dirty="0" err="1"/>
              <a:t>Sky</a:t>
            </a:r>
            <a:r>
              <a:rPr lang="ru-RU" sz="1800" b="1" dirty="0"/>
              <a:t> </a:t>
            </a:r>
            <a:r>
              <a:rPr lang="ru-RU" sz="1800" b="1" dirty="0" err="1"/>
              <a:t>News</a:t>
            </a:r>
            <a:r>
              <a:rPr lang="ru-RU" sz="1800" b="1" dirty="0"/>
              <a:t>, </a:t>
            </a:r>
            <a:r>
              <a:rPr lang="ru-RU" sz="1800" b="1" dirty="0" err="1"/>
              <a:t>Al-Jazeera</a:t>
            </a:r>
            <a:r>
              <a:rPr lang="ru-RU" sz="1800" b="1" dirty="0"/>
              <a:t> </a:t>
            </a:r>
            <a:r>
              <a:rPr lang="ru-RU" sz="1800" dirty="0"/>
              <a:t>и другие. </a:t>
            </a:r>
            <a:endParaRPr lang="ru-RU" sz="1800" dirty="0" smtClean="0"/>
          </a:p>
          <a:p>
            <a:r>
              <a:rPr lang="ru-RU" sz="1800" dirty="0" smtClean="0"/>
              <a:t>Новостное </a:t>
            </a:r>
            <a:r>
              <a:rPr lang="ru-RU" sz="1800" dirty="0"/>
              <a:t>телевидение усилило </a:t>
            </a:r>
            <a:r>
              <a:rPr lang="ru-RU" sz="1800" b="1" dirty="0"/>
              <a:t>межкультурный аспект</a:t>
            </a:r>
            <a:r>
              <a:rPr lang="ru-RU" sz="1800" dirty="0"/>
              <a:t> восприятия событий репортажей: анализируя визуальный контент, зрители могут сами интерпретировать происходящее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Международные издания газет и журналов новостей, прежде всего </a:t>
            </a:r>
            <a:r>
              <a:rPr lang="ru-RU" sz="1800" b="1" dirty="0" err="1"/>
              <a:t>International</a:t>
            </a:r>
            <a:r>
              <a:rPr lang="ru-RU" sz="1800" b="1" dirty="0"/>
              <a:t> </a:t>
            </a:r>
            <a:r>
              <a:rPr lang="ru-RU" sz="1800" b="1" dirty="0" err="1"/>
              <a:t>Herald</a:t>
            </a:r>
            <a:r>
              <a:rPr lang="ru-RU" sz="1800" b="1" dirty="0"/>
              <a:t> </a:t>
            </a:r>
            <a:r>
              <a:rPr lang="ru-RU" sz="1800" b="1" dirty="0" err="1"/>
              <a:t>Tribune</a:t>
            </a:r>
            <a:r>
              <a:rPr lang="ru-RU" sz="1800" b="1" dirty="0"/>
              <a:t>, </a:t>
            </a:r>
            <a:r>
              <a:rPr lang="ru-RU" sz="1800" b="1" dirty="0" err="1"/>
              <a:t>Wall</a:t>
            </a:r>
            <a:r>
              <a:rPr lang="ru-RU" sz="1800" b="1" dirty="0"/>
              <a:t> </a:t>
            </a:r>
            <a:r>
              <a:rPr lang="ru-RU" sz="1800" b="1" dirty="0" err="1"/>
              <a:t>Street</a:t>
            </a:r>
            <a:r>
              <a:rPr lang="ru-RU" sz="1800" b="1" dirty="0"/>
              <a:t> </a:t>
            </a:r>
            <a:r>
              <a:rPr lang="ru-RU" sz="1800" b="1" dirty="0" err="1"/>
              <a:t>Journal</a:t>
            </a:r>
            <a:r>
              <a:rPr lang="ru-RU" sz="1800" b="1" dirty="0"/>
              <a:t>, </a:t>
            </a:r>
            <a:r>
              <a:rPr lang="ru-RU" sz="1800" b="1" dirty="0" err="1"/>
              <a:t>Economist</a:t>
            </a:r>
            <a:r>
              <a:rPr lang="ru-RU" sz="1800" b="1" dirty="0"/>
              <a:t>, </a:t>
            </a:r>
            <a:r>
              <a:rPr lang="ru-RU" sz="1800" b="1" dirty="0" err="1"/>
              <a:t>Newsweek</a:t>
            </a:r>
            <a:r>
              <a:rPr lang="ru-RU" sz="1800" b="1" dirty="0"/>
              <a:t>, </a:t>
            </a:r>
            <a:r>
              <a:rPr lang="ru-RU" sz="1800" b="1" dirty="0" err="1"/>
              <a:t>Time</a:t>
            </a:r>
            <a:r>
              <a:rPr lang="ru-RU" sz="1800" b="1" dirty="0"/>
              <a:t> </a:t>
            </a:r>
            <a:r>
              <a:rPr lang="ru-RU" sz="1800" dirty="0"/>
              <a:t>и другие широко распространяются во всем мире. В настоящее время глобальная новостная система находится в стадии онлайнового развития: ресурсы Интернета дают возможность пользователям получить информацию любого издания, телекомпании, информационного агентства.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05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СИСТЕМА МЕЖДУНАРОДНЫХ НОВОСТЕЙ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4446756"/>
              </p:ext>
            </p:extLst>
          </p:nvPr>
        </p:nvGraphicFramePr>
        <p:xfrm>
          <a:off x="611560" y="1772816"/>
          <a:ext cx="7272809" cy="489654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817986"/>
                <a:gridCol w="1817986"/>
                <a:gridCol w="1817986"/>
                <a:gridCol w="1818851"/>
              </a:tblGrid>
              <a:tr h="20844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ИНФОРМАЦИОННЫЕ РЕСУРСЫ ИНТЕРНЕТА</a:t>
                      </a:r>
                      <a:endParaRPr lang="ru-RU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↑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↑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↑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↑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65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Информационные агентства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Телесети</a:t>
                      </a:r>
                      <a:r>
                        <a:rPr lang="ru-RU" sz="1000" b="1" dirty="0">
                          <a:effectLst/>
                        </a:rPr>
                        <a:t> новостей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Радиослужбы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Международные издания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9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Reuters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CNN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BBC World Service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Financial Times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81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Associated Press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ВВС </a:t>
                      </a:r>
                      <a:r>
                        <a:rPr lang="en-US" sz="1000">
                          <a:effectLst/>
                        </a:rPr>
                        <a:t>World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Voice of America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International Herald Tribune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02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effectLst/>
                        </a:rPr>
                        <a:t>Havas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Euronews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Deutsche </a:t>
                      </a:r>
                      <a:r>
                        <a:rPr lang="en-US" sz="1000" dirty="0" err="1">
                          <a:effectLst/>
                        </a:rPr>
                        <a:t>Welle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USA Today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France Press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Bloomberg TV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France International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Wall Street Journal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ИТАР-ТАСС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CNBC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Liberty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Time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9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Интерфакс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Sky News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Free Europe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Newsweek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</a:rPr>
                        <a:t>Bloomberg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Deutsche </a:t>
                      </a:r>
                      <a:r>
                        <a:rPr lang="en-US" sz="1000" dirty="0" err="1">
                          <a:effectLst/>
                        </a:rPr>
                        <a:t>Welle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Free Asia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Economist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79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effectLst/>
                        </a:rPr>
                        <a:t>dpa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Al-Jazeera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Голос России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0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РИА «Новости»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Eurosportnews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RAI International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126876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Ведущие поставщики новостной информации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СИСТЕМА МЕЖДУНАРОДНЫХ НОВОСТЕЙ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4873752"/>
          </a:xfrm>
        </p:spPr>
        <p:txBody>
          <a:bodyPr>
            <a:normAutofit/>
          </a:bodyPr>
          <a:lstStyle/>
          <a:p>
            <a:r>
              <a:rPr lang="ru-RU" sz="2000" b="1" dirty="0"/>
              <a:t>Информационная глобализация</a:t>
            </a:r>
            <a:r>
              <a:rPr lang="ru-RU" sz="2000" dirty="0"/>
              <a:t> – формирование и развитие единого информационного пространства под воздействием коммуникационных технологий.</a:t>
            </a:r>
          </a:p>
          <a:p>
            <a:r>
              <a:rPr lang="ru-RU" sz="2000" b="1" dirty="0"/>
              <a:t>Глобализация новостей</a:t>
            </a:r>
            <a:r>
              <a:rPr lang="ru-RU" sz="2000" dirty="0"/>
              <a:t> – процесс активного распространения новостных программ и обмена информацией между регионами мира, осуществляемый посредством спутниковых, кабельных, компьютерных систем и коммуникационных средств связи. </a:t>
            </a:r>
            <a:endParaRPr lang="ru-RU" sz="2000" dirty="0" smtClean="0"/>
          </a:p>
          <a:p>
            <a:r>
              <a:rPr lang="ru-RU" sz="2000" dirty="0" smtClean="0"/>
              <a:t>Формирование </a:t>
            </a:r>
            <a:r>
              <a:rPr lang="ru-RU" sz="2000" dirty="0"/>
              <a:t>системы глобальных новостных потоков, передающихся различными медиа, развитие и совершенствование информационных технологий и Интернета привели к образованию </a:t>
            </a:r>
            <a:r>
              <a:rPr lang="ru-RU" sz="2000" b="1" i="1" dirty="0"/>
              <a:t>нового коммуникативного пространства,</a:t>
            </a:r>
            <a:r>
              <a:rPr lang="ru-RU" sz="2000" dirty="0"/>
              <a:t> в котором все сферы человеческой деятельности тесно взаимосвязаны.</a:t>
            </a:r>
          </a:p>
        </p:txBody>
      </p:sp>
    </p:spTree>
    <p:extLst>
      <p:ext uri="{BB962C8B-B14F-4D97-AF65-F5344CB8AC3E}">
        <p14:creationId xmlns:p14="http://schemas.microsoft.com/office/powerpoint/2010/main" val="38163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МЕЖДУНАРОДНЫХ</a:t>
            </a:r>
            <a:r>
              <a:rPr lang="ru-RU" sz="2800" b="1" dirty="0" smtClean="0"/>
              <a:t> </a:t>
            </a:r>
            <a:r>
              <a:rPr lang="ru-RU" sz="2800" b="1" dirty="0"/>
              <a:t>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программах глобальных </a:t>
            </a:r>
            <a:r>
              <a:rPr lang="ru-RU" dirty="0" err="1"/>
              <a:t>телесетей</a:t>
            </a:r>
            <a:r>
              <a:rPr lang="ru-RU" dirty="0"/>
              <a:t> </a:t>
            </a:r>
            <a:r>
              <a:rPr lang="ru-RU" b="1" dirty="0"/>
              <a:t>новости имеют приоритетное значение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smtClean="0"/>
              <a:t>Телеканалы </a:t>
            </a:r>
            <a:r>
              <a:rPr lang="ru-RU" dirty="0"/>
              <a:t>стали работать в режиме информационных агентств. </a:t>
            </a:r>
            <a:endParaRPr lang="en-US" dirty="0" smtClean="0"/>
          </a:p>
          <a:p>
            <a:r>
              <a:rPr lang="ru-RU" dirty="0" smtClean="0"/>
              <a:t>Приоритетное </a:t>
            </a:r>
            <a:r>
              <a:rPr lang="ru-RU" dirty="0"/>
              <a:t>значение имеет </a:t>
            </a:r>
            <a:r>
              <a:rPr lang="ru-RU" b="1" dirty="0"/>
              <a:t>свежая информация</a:t>
            </a:r>
            <a:r>
              <a:rPr lang="ru-RU" dirty="0"/>
              <a:t>: поток новостей постоянно обновляется, о чрезвычайных событиях сообщается немедленно, в режиме реального времени. </a:t>
            </a:r>
            <a:endParaRPr lang="en-US" dirty="0" smtClean="0"/>
          </a:p>
          <a:p>
            <a:r>
              <a:rPr lang="ru-RU" b="1" dirty="0" smtClean="0"/>
              <a:t>Оперативность</a:t>
            </a:r>
            <a:r>
              <a:rPr lang="ru-RU" dirty="0" smtClean="0"/>
              <a:t> </a:t>
            </a:r>
            <a:r>
              <a:rPr lang="ru-RU" dirty="0"/>
              <a:t>работы журналистов </a:t>
            </a:r>
            <a:r>
              <a:rPr lang="ru-RU" dirty="0" err="1"/>
              <a:t>телесетей</a:t>
            </a:r>
            <a:r>
              <a:rPr lang="ru-RU" dirty="0"/>
              <a:t> способствует мгновенной передаче новостей из любой точки земного шара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Глобальные новости охватывают </a:t>
            </a:r>
            <a:r>
              <a:rPr lang="ru-RU" b="1" dirty="0"/>
              <a:t>три основных информационных блока</a:t>
            </a:r>
            <a:r>
              <a:rPr lang="ru-RU" dirty="0"/>
              <a:t>: общественно-политические, финансово-экономические и спортивные новости.</a:t>
            </a:r>
          </a:p>
        </p:txBody>
      </p:sp>
    </p:spTree>
    <p:extLst>
      <p:ext uri="{BB962C8B-B14F-4D97-AF65-F5344CB8AC3E}">
        <p14:creationId xmlns:p14="http://schemas.microsoft.com/office/powerpoint/2010/main" val="5023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МЕЖДУНАРОДНЫХ</a:t>
            </a:r>
            <a:r>
              <a:rPr lang="ru-RU" sz="2800" b="1" dirty="0" smtClean="0"/>
              <a:t> </a:t>
            </a:r>
            <a:r>
              <a:rPr lang="ru-RU" sz="2800" b="1" dirty="0"/>
              <a:t>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Общественно-политические новости</a:t>
            </a:r>
            <a:r>
              <a:rPr lang="ru-RU" dirty="0"/>
              <a:t> </a:t>
            </a:r>
            <a:r>
              <a:rPr lang="ru-RU" dirty="0" smtClean="0"/>
              <a:t>– главная </a:t>
            </a:r>
            <a:r>
              <a:rPr lang="ru-RU" dirty="0"/>
              <a:t>составляющая выпуска новостей глобальных </a:t>
            </a:r>
            <a:r>
              <a:rPr lang="ru-RU" dirty="0" err="1"/>
              <a:t>медиасетей</a:t>
            </a:r>
            <a:r>
              <a:rPr lang="ru-RU" dirty="0"/>
              <a:t>, за исключением финансово-экономических каналов, сосредоточенных на деловой информации. </a:t>
            </a:r>
            <a:endParaRPr lang="ru-RU" dirty="0" smtClean="0"/>
          </a:p>
          <a:p>
            <a:r>
              <a:rPr lang="ru-RU" b="1" dirty="0" smtClean="0"/>
              <a:t>Функции </a:t>
            </a:r>
            <a:r>
              <a:rPr lang="ru-RU" b="1" dirty="0"/>
              <a:t>общественно-политических новостей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формирование повестки дня для мировой политической и экономической элиты, а также общественных и неправительственных деятелей;</a:t>
            </a:r>
          </a:p>
          <a:p>
            <a:pPr lvl="1"/>
            <a:r>
              <a:rPr lang="ru-RU" dirty="0"/>
              <a:t>персонификация международной политики;</a:t>
            </a:r>
          </a:p>
          <a:p>
            <a:pPr lvl="1"/>
            <a:r>
              <a:rPr lang="ru-RU" dirty="0"/>
              <a:t>функция интеграции международного сообщества;</a:t>
            </a:r>
          </a:p>
          <a:p>
            <a:pPr lvl="1"/>
            <a:r>
              <a:rPr lang="ru-RU" dirty="0"/>
              <a:t>интернационализация событий; </a:t>
            </a:r>
            <a:endParaRPr lang="ru-RU" dirty="0" smtClean="0"/>
          </a:p>
          <a:p>
            <a:pPr lvl="1"/>
            <a:r>
              <a:rPr lang="ru-RU" dirty="0" smtClean="0"/>
              <a:t>образовательная </a:t>
            </a:r>
            <a:r>
              <a:rPr lang="ru-RU" dirty="0"/>
              <a:t>функция.</a:t>
            </a:r>
          </a:p>
        </p:txBody>
      </p:sp>
    </p:spTree>
    <p:extLst>
      <p:ext uri="{BB962C8B-B14F-4D97-AF65-F5344CB8AC3E}">
        <p14:creationId xmlns:p14="http://schemas.microsoft.com/office/powerpoint/2010/main" val="4003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МЕЖДУНАРОДНЫХ </a:t>
            </a:r>
            <a:r>
              <a:rPr lang="ru-RU" sz="2800" b="1" dirty="0" smtClean="0"/>
              <a:t>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Устойчивые тенденции в международных </a:t>
            </a:r>
            <a:r>
              <a:rPr lang="ru-RU" b="1" dirty="0" smtClean="0"/>
              <a:t>новостях</a:t>
            </a:r>
            <a:r>
              <a:rPr lang="ru-RU" dirty="0"/>
              <a:t> вызваны желанием глобальных </a:t>
            </a:r>
            <a:r>
              <a:rPr lang="ru-RU" dirty="0" err="1"/>
              <a:t>телесетей</a:t>
            </a:r>
            <a:r>
              <a:rPr lang="ru-RU" dirty="0"/>
              <a:t> собрать большую зрительскую аудиторию, которую не всегда можно заинтересовать международными </a:t>
            </a:r>
            <a:r>
              <a:rPr lang="ru-RU" dirty="0" smtClean="0"/>
              <a:t>новостями</a:t>
            </a:r>
            <a:r>
              <a:rPr lang="ru-RU" b="1" dirty="0" smtClean="0"/>
              <a:t>:</a:t>
            </a:r>
          </a:p>
          <a:p>
            <a:r>
              <a:rPr lang="ru-RU" dirty="0" err="1" smtClean="0"/>
              <a:t>инфотэйнмент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information</a:t>
            </a:r>
            <a:r>
              <a:rPr lang="ru-RU" dirty="0"/>
              <a:t> + </a:t>
            </a:r>
            <a:r>
              <a:rPr lang="ru-RU" dirty="0" err="1"/>
              <a:t>entertainment</a:t>
            </a:r>
            <a:r>
              <a:rPr lang="ru-RU" dirty="0"/>
              <a:t> </a:t>
            </a:r>
            <a:r>
              <a:rPr lang="ru-RU" dirty="0" smtClean="0"/>
              <a:t>– информация </a:t>
            </a:r>
            <a:r>
              <a:rPr lang="ru-RU" dirty="0"/>
              <a:t>+ развлечение, или </a:t>
            </a:r>
            <a:r>
              <a:rPr lang="ru-RU" dirty="0" err="1"/>
              <a:t>инфоразвлечение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err="1" smtClean="0"/>
              <a:t>политэйнмент</a:t>
            </a:r>
            <a:r>
              <a:rPr lang="ru-RU" dirty="0" smtClean="0"/>
              <a:t> (</a:t>
            </a:r>
            <a:r>
              <a:rPr lang="ru-RU" dirty="0" err="1" smtClean="0"/>
              <a:t>politics</a:t>
            </a:r>
            <a:r>
              <a:rPr lang="ru-RU" dirty="0"/>
              <a:t> + </a:t>
            </a:r>
            <a:r>
              <a:rPr lang="ru-RU" dirty="0" err="1"/>
              <a:t>entertainment</a:t>
            </a:r>
            <a:r>
              <a:rPr lang="ru-RU" dirty="0"/>
              <a:t>, политика + развлечение), </a:t>
            </a:r>
            <a:endParaRPr lang="ru-RU" dirty="0" smtClean="0"/>
          </a:p>
          <a:p>
            <a:r>
              <a:rPr lang="ru-RU" dirty="0" err="1" smtClean="0"/>
              <a:t>бизнестэйнмент</a:t>
            </a:r>
            <a:r>
              <a:rPr lang="ru-RU" dirty="0" smtClean="0"/>
              <a:t> (</a:t>
            </a:r>
            <a:r>
              <a:rPr lang="ru-RU" dirty="0" err="1" smtClean="0"/>
              <a:t>business</a:t>
            </a:r>
            <a:r>
              <a:rPr lang="ru-RU" dirty="0"/>
              <a:t> + </a:t>
            </a:r>
            <a:r>
              <a:rPr lang="ru-RU" dirty="0" err="1"/>
              <a:t>entertainment</a:t>
            </a:r>
            <a:r>
              <a:rPr lang="ru-RU" dirty="0"/>
              <a:t>, бизнес + развлечение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0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ХАРАКТЕРИСТИКА </a:t>
            </a:r>
            <a:r>
              <a:rPr lang="ru-RU" sz="2800" b="1" dirty="0" smtClean="0"/>
              <a:t>МЕЖДУНАРОДНЫХ НОВОСТЕЙ</a:t>
            </a:r>
            <a:r>
              <a:rPr lang="ru-RU" sz="3200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Ведущий принцип новостного цикла заключается во фразе «</a:t>
            </a:r>
            <a:r>
              <a:rPr lang="ru-RU" b="1" dirty="0" err="1"/>
              <a:t>If</a:t>
            </a:r>
            <a:r>
              <a:rPr lang="ru-RU" b="1" dirty="0"/>
              <a:t> </a:t>
            </a:r>
            <a:r>
              <a:rPr lang="ru-RU" b="1" dirty="0" err="1"/>
              <a:t>it</a:t>
            </a:r>
            <a:r>
              <a:rPr lang="ru-RU" b="1" dirty="0"/>
              <a:t> </a:t>
            </a:r>
            <a:r>
              <a:rPr lang="ru-RU" b="1" dirty="0" err="1"/>
              <a:t>bleeds</a:t>
            </a:r>
            <a:r>
              <a:rPr lang="ru-RU" b="1" dirty="0"/>
              <a:t> </a:t>
            </a:r>
            <a:r>
              <a:rPr lang="ru-RU" b="1" dirty="0" err="1"/>
              <a:t>it</a:t>
            </a:r>
            <a:r>
              <a:rPr lang="ru-RU" b="1" dirty="0"/>
              <a:t> </a:t>
            </a:r>
            <a:r>
              <a:rPr lang="ru-RU" b="1" dirty="0" err="1"/>
              <a:t>leads</a:t>
            </a:r>
            <a:r>
              <a:rPr lang="ru-RU" dirty="0"/>
              <a:t>»: главное событие происходит там, где «льется кровь</a:t>
            </a:r>
            <a:r>
              <a:rPr lang="ru-RU" dirty="0" smtClean="0"/>
              <a:t>».</a:t>
            </a:r>
            <a:endParaRPr lang="en-US" dirty="0" smtClean="0"/>
          </a:p>
          <a:p>
            <a:r>
              <a:rPr lang="ru-RU" b="1" dirty="0" smtClean="0"/>
              <a:t>Доминирование </a:t>
            </a:r>
            <a:r>
              <a:rPr lang="ru-RU" b="1" dirty="0"/>
              <a:t>негативных новостей </a:t>
            </a:r>
            <a:r>
              <a:rPr lang="ru-RU" dirty="0"/>
              <a:t>– устойчивая и давно сложившаяся особенность новостного цикла глобальных </a:t>
            </a:r>
            <a:r>
              <a:rPr lang="ru-RU" dirty="0" err="1"/>
              <a:t>телесетей</a:t>
            </a:r>
            <a:r>
              <a:rPr lang="ru-RU" dirty="0"/>
              <a:t>, связанная с необходимостью выявления наиболее кризисных, критических ситуаций в мире, конфликтов в «горячих точках», чрезвычайных происшествий и стихийных бедствий для привлечения внимания к проблемам международной общественности. </a:t>
            </a:r>
            <a:endParaRPr lang="en-US" dirty="0" smtClean="0"/>
          </a:p>
          <a:p>
            <a:r>
              <a:rPr lang="ru-RU" dirty="0" smtClean="0"/>
              <a:t>«</a:t>
            </a:r>
            <a:r>
              <a:rPr lang="ru-RU" dirty="0"/>
              <a:t>Квинтэссенция негативизма» в новостях побуждает критиков упрекать журналистов в создании и культивировании </a:t>
            </a:r>
            <a:r>
              <a:rPr lang="ru-RU" b="1" dirty="0"/>
              <a:t>образа «мира катастроф».</a:t>
            </a:r>
          </a:p>
        </p:txBody>
      </p:sp>
    </p:spTree>
    <p:extLst>
      <p:ext uri="{BB962C8B-B14F-4D97-AF65-F5344CB8AC3E}">
        <p14:creationId xmlns:p14="http://schemas.microsoft.com/office/powerpoint/2010/main" val="15274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3224</TotalTime>
  <Words>616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Система международных новостей</vt:lpstr>
      <vt:lpstr>СИСТЕМА МЕЖДУНАРОДНЫХ НОВОСТЕЙ  </vt:lpstr>
      <vt:lpstr>СИСТЕМА МЕЖДУНАРОДНЫХ НОВОСТЕЙ  </vt:lpstr>
      <vt:lpstr>СИСТЕМА МЕЖДУНАРОДНЫХ НОВОСТЕЙ  </vt:lpstr>
      <vt:lpstr>СИСТЕМА МЕЖДУНАРОДНЫХ НОВОСТЕЙ  </vt:lpstr>
      <vt:lpstr>ХАРАКТЕРИСТИКА МЕЖДУНАРОДНЫХ НОВОСТЕЙ </vt:lpstr>
      <vt:lpstr>ХАРАКТЕРИСТИКА МЕЖДУНАРОДНЫХ НОВОСТЕЙ </vt:lpstr>
      <vt:lpstr>ХАРАКТЕРИСТИКА МЕЖДУНАРОДНЫХ НОВОСТЕЙ </vt:lpstr>
      <vt:lpstr>ХАРАКТЕРИСТИКА МЕЖДУНАРОДНЫХ НОВОСТЕЙ </vt:lpstr>
      <vt:lpstr>ХАРАКТЕРИСТИКА МЕЖДУНАРОДНЫХ НОВОСТЕЙ </vt:lpstr>
      <vt:lpstr>ХАРАКТЕРИСТИКА МЕЖДУНАРОДНЫХ НОВОСТЕЙ </vt:lpstr>
      <vt:lpstr>ХАРАКТЕРИСТИКА МЕЖДУНАРОДНЫХ НОВОСТЕЙ </vt:lpstr>
      <vt:lpstr>ХАРАКТЕРИСТИКА МЕЖДУНАРОДНЫХ НОВОСТЕЙ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Типологические параметры печатных СМИ.   Структура газетного номера</dc:title>
  <dc:creator>Ерохина Мария Вячеславовна</dc:creator>
  <cp:lastModifiedBy>Ерохина Мария Вячеславовна</cp:lastModifiedBy>
  <cp:revision>63</cp:revision>
  <dcterms:created xsi:type="dcterms:W3CDTF">2013-04-03T12:06:10Z</dcterms:created>
  <dcterms:modified xsi:type="dcterms:W3CDTF">2013-04-25T12:04:13Z</dcterms:modified>
</cp:coreProperties>
</file>