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>
        <p:scale>
          <a:sx n="90" d="100"/>
          <a:sy n="90" d="100"/>
        </p:scale>
        <p:origin x="-1234" y="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35845-11BC-4B52-A5BF-72E62104A044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16F6D-A44B-4D12-B430-7134F6BFB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6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Вставить фрагмент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6F6D-A44B-4D12-B430-7134F6BFB0B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15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88004B2-827C-4DB0-8CDD-DE51E40DD586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514E00D-5C6A-42B0-B51C-7C267DA767C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04B2-827C-4DB0-8CDD-DE51E40DD586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E00D-5C6A-42B0-B51C-7C267DA767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04B2-827C-4DB0-8CDD-DE51E40DD586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E00D-5C6A-42B0-B51C-7C267DA767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8004B2-827C-4DB0-8CDD-DE51E40DD586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14E00D-5C6A-42B0-B51C-7C267DA767C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88004B2-827C-4DB0-8CDD-DE51E40DD586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514E00D-5C6A-42B0-B51C-7C267DA767C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04B2-827C-4DB0-8CDD-DE51E40DD586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E00D-5C6A-42B0-B51C-7C267DA767C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04B2-827C-4DB0-8CDD-DE51E40DD586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E00D-5C6A-42B0-B51C-7C267DA767C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8004B2-827C-4DB0-8CDD-DE51E40DD586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14E00D-5C6A-42B0-B51C-7C267DA767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04B2-827C-4DB0-8CDD-DE51E40DD586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E00D-5C6A-42B0-B51C-7C267DA767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8004B2-827C-4DB0-8CDD-DE51E40DD586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14E00D-5C6A-42B0-B51C-7C267DA767C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8004B2-827C-4DB0-8CDD-DE51E40DD586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14E00D-5C6A-42B0-B51C-7C267DA767C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8004B2-827C-4DB0-8CDD-DE51E40DD586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14E00D-5C6A-42B0-B51C-7C267DA767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908720"/>
            <a:ext cx="5400600" cy="18943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Типология </a:t>
            </a:r>
            <a:r>
              <a:rPr lang="ru-RU" sz="3200" dirty="0"/>
              <a:t>радиоканалов. Выразительные средства </a:t>
            </a:r>
            <a:r>
              <a:rPr lang="ru-RU" sz="3200" dirty="0" smtClean="0"/>
              <a:t>радио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36912"/>
            <a:ext cx="407080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147248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Выразительные средства радиовещания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Формообразующие элементы:</a:t>
            </a:r>
          </a:p>
          <a:p>
            <a:pPr lvl="1"/>
            <a:r>
              <a:rPr lang="ru-RU" i="1" dirty="0"/>
              <a:t>слово (речь</a:t>
            </a:r>
            <a:r>
              <a:rPr lang="ru-RU" i="1" dirty="0" smtClean="0"/>
              <a:t>): </a:t>
            </a:r>
          </a:p>
          <a:p>
            <a:pPr lvl="2"/>
            <a:r>
              <a:rPr lang="ru-RU" i="1" dirty="0" smtClean="0"/>
              <a:t>интонация, </a:t>
            </a:r>
          </a:p>
          <a:p>
            <a:pPr lvl="2"/>
            <a:r>
              <a:rPr lang="ru-RU" i="1" dirty="0" smtClean="0"/>
              <a:t>расстановка логических ударений,</a:t>
            </a:r>
          </a:p>
          <a:p>
            <a:pPr lvl="2"/>
            <a:r>
              <a:rPr lang="ru-RU" i="1" dirty="0" smtClean="0"/>
              <a:t>порядок слов, </a:t>
            </a:r>
          </a:p>
          <a:p>
            <a:pPr lvl="2"/>
            <a:r>
              <a:rPr lang="ru-RU" i="1" dirty="0" smtClean="0"/>
              <a:t>паузы.</a:t>
            </a:r>
          </a:p>
          <a:p>
            <a:pPr lvl="1"/>
            <a:r>
              <a:rPr lang="ru-RU" i="1" dirty="0" smtClean="0"/>
              <a:t>музыка и шумы:</a:t>
            </a:r>
          </a:p>
          <a:p>
            <a:pPr lvl="2"/>
            <a:r>
              <a:rPr lang="ru-RU" i="1" dirty="0" smtClean="0"/>
              <a:t>обозначают место </a:t>
            </a:r>
            <a:r>
              <a:rPr lang="ru-RU" i="1" dirty="0"/>
              <a:t>и </a:t>
            </a:r>
            <a:r>
              <a:rPr lang="ru-RU" i="1" dirty="0" smtClean="0"/>
              <a:t>время действия,</a:t>
            </a:r>
          </a:p>
          <a:p>
            <a:pPr lvl="2"/>
            <a:r>
              <a:rPr lang="ru-RU" i="1" dirty="0" smtClean="0"/>
              <a:t>обозначают перемещения </a:t>
            </a:r>
            <a:r>
              <a:rPr lang="ru-RU" i="1" dirty="0"/>
              <a:t>действия во времени и </a:t>
            </a:r>
            <a:r>
              <a:rPr lang="ru-RU" i="1" dirty="0" smtClean="0"/>
              <a:t>пространстве,</a:t>
            </a:r>
          </a:p>
          <a:p>
            <a:pPr lvl="2"/>
            <a:r>
              <a:rPr lang="ru-RU" i="1" dirty="0" smtClean="0"/>
              <a:t>выражают эмоциональный характер </a:t>
            </a:r>
            <a:r>
              <a:rPr lang="ru-RU" i="1" dirty="0"/>
              <a:t>описываемого </a:t>
            </a:r>
            <a:r>
              <a:rPr lang="ru-RU" i="1" dirty="0" smtClean="0"/>
              <a:t>события,</a:t>
            </a:r>
          </a:p>
          <a:p>
            <a:pPr lvl="2"/>
            <a:r>
              <a:rPr lang="ru-RU" i="1" dirty="0" smtClean="0"/>
              <a:t>выражают психологическое состояние </a:t>
            </a:r>
            <a:r>
              <a:rPr lang="ru-RU" i="1" dirty="0"/>
              <a:t>участников события или самого журналиста</a:t>
            </a:r>
            <a:r>
              <a:rPr lang="ru-RU" i="1" dirty="0" smtClean="0"/>
              <a:t>.</a:t>
            </a:r>
            <a:endParaRPr lang="ru-RU" dirty="0" smtClean="0"/>
          </a:p>
          <a:p>
            <a:pPr lvl="1"/>
            <a:r>
              <a:rPr lang="ru-RU" i="1" dirty="0" smtClean="0"/>
              <a:t>документальные </a:t>
            </a:r>
            <a:r>
              <a:rPr lang="ru-RU" i="1" dirty="0"/>
              <a:t>записи, </a:t>
            </a:r>
            <a:r>
              <a:rPr lang="ru-RU" dirty="0"/>
              <a:t>сделанные вне </a:t>
            </a:r>
            <a:r>
              <a:rPr lang="ru-RU" dirty="0" smtClean="0"/>
              <a:t>студии.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4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147248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Выразительные средства радиовещания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7467600" cy="4873752"/>
          </a:xfrm>
        </p:spPr>
        <p:txBody>
          <a:bodyPr>
            <a:normAutofit/>
          </a:bodyPr>
          <a:lstStyle/>
          <a:p>
            <a:r>
              <a:rPr lang="ru-RU" b="1" dirty="0" smtClean="0"/>
              <a:t>Стилеобразующие (технические) элементы:</a:t>
            </a:r>
          </a:p>
          <a:p>
            <a:pPr lvl="1"/>
            <a:r>
              <a:rPr lang="ru-RU" i="1" dirty="0" smtClean="0"/>
              <a:t>монтаж: </a:t>
            </a:r>
            <a:r>
              <a:rPr lang="ru-RU" dirty="0" smtClean="0"/>
              <a:t>способ </a:t>
            </a:r>
            <a:r>
              <a:rPr lang="ru-RU" dirty="0"/>
              <a:t>художественной организации фактического </a:t>
            </a:r>
            <a:r>
              <a:rPr lang="ru-RU" dirty="0" smtClean="0"/>
              <a:t>материала (ритм, звуковая сочетаемость фрагментов</a:t>
            </a:r>
            <a:r>
              <a:rPr lang="ru-RU" i="1" dirty="0" smtClean="0"/>
              <a:t>, </a:t>
            </a:r>
            <a:r>
              <a:rPr lang="ru-RU" dirty="0" smtClean="0"/>
              <a:t>акустический коллаж),</a:t>
            </a:r>
          </a:p>
          <a:p>
            <a:pPr lvl="1"/>
            <a:r>
              <a:rPr lang="ru-RU" i="1" dirty="0" smtClean="0"/>
              <a:t>голосовой грим: </a:t>
            </a:r>
            <a:r>
              <a:rPr lang="ru-RU" dirty="0"/>
              <a:t>придание речи журналиста эмоциональных красок и ритмических особенностей, передающих атмосферу события</a:t>
            </a:r>
            <a:r>
              <a:rPr lang="ru-RU" i="1" dirty="0" smtClean="0"/>
              <a:t>,</a:t>
            </a:r>
          </a:p>
          <a:p>
            <a:pPr lvl="1"/>
            <a:r>
              <a:rPr lang="ru-RU" i="1" dirty="0" smtClean="0"/>
              <a:t>звуковая мизансцена: </a:t>
            </a:r>
            <a:r>
              <a:rPr lang="ru-RU" dirty="0" smtClean="0"/>
              <a:t>положение </a:t>
            </a:r>
            <a:r>
              <a:rPr lang="ru-RU" dirty="0"/>
              <a:t>микрофона по отношению к участникам события, о котором идет речь в </a:t>
            </a:r>
            <a:r>
              <a:rPr lang="ru-RU" dirty="0" smtClean="0"/>
              <a:t>эфире</a:t>
            </a:r>
            <a:r>
              <a:rPr lang="ru-RU" i="1" dirty="0" smtClean="0"/>
              <a:t>,</a:t>
            </a:r>
            <a:r>
              <a:rPr lang="ru-RU" i="1" dirty="0"/>
              <a:t> </a:t>
            </a:r>
            <a:endParaRPr lang="ru-RU" i="1" dirty="0" smtClean="0"/>
          </a:p>
          <a:p>
            <a:pPr lvl="1"/>
            <a:r>
              <a:rPr lang="ru-RU" dirty="0" smtClean="0"/>
              <a:t>ряд</a:t>
            </a:r>
            <a:r>
              <a:rPr lang="ru-RU" dirty="0"/>
              <a:t> </a:t>
            </a:r>
            <a:r>
              <a:rPr lang="ru-RU" i="1" dirty="0"/>
              <a:t>технических способов </a:t>
            </a:r>
            <a:r>
              <a:rPr lang="ru-RU" i="1" dirty="0" smtClean="0"/>
              <a:t>звукообразования:</a:t>
            </a:r>
            <a:r>
              <a:rPr lang="ru-RU" dirty="0" smtClean="0"/>
              <a:t> «эффект эха», убыстрение или замедление и </a:t>
            </a:r>
            <a:r>
              <a:rPr lang="ru-RU" dirty="0"/>
              <a:t>т.п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5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Типология радиоканалов по форме собственности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b="1" dirty="0" smtClean="0"/>
              <a:t>Государственные радиостанции: </a:t>
            </a:r>
          </a:p>
          <a:p>
            <a:r>
              <a:rPr lang="ru-RU" sz="2800" dirty="0" smtClean="0"/>
              <a:t>содержатся на государственные средства, </a:t>
            </a:r>
          </a:p>
          <a:p>
            <a:r>
              <a:rPr lang="ru-RU" sz="2800" dirty="0" err="1" smtClean="0"/>
              <a:t>политематичны</a:t>
            </a:r>
            <a:r>
              <a:rPr lang="ru-RU" sz="2800" dirty="0" smtClean="0"/>
              <a:t>, </a:t>
            </a:r>
          </a:p>
          <a:p>
            <a:r>
              <a:rPr lang="ru-RU" sz="2800" dirty="0" smtClean="0"/>
              <a:t>максимально широкая аудитория.</a:t>
            </a:r>
          </a:p>
          <a:p>
            <a:pPr marL="0" indent="0">
              <a:buNone/>
            </a:pPr>
            <a:r>
              <a:rPr lang="ru-RU" sz="2800" b="1" dirty="0" smtClean="0"/>
              <a:t>Полугосударственные </a:t>
            </a:r>
            <a:r>
              <a:rPr lang="ru-RU" sz="2800" b="1" dirty="0"/>
              <a:t>и </a:t>
            </a:r>
            <a:r>
              <a:rPr lang="ru-RU" sz="2800" b="1" dirty="0" smtClean="0"/>
              <a:t>некоммерческие частные радиостанции: </a:t>
            </a:r>
          </a:p>
          <a:p>
            <a:r>
              <a:rPr lang="ru-RU" sz="2800" dirty="0" smtClean="0"/>
              <a:t>финансируются </a:t>
            </a:r>
            <a:r>
              <a:rPr lang="ru-RU" sz="2800" dirty="0"/>
              <a:t>частично государством, частично спонсорами (владельцами), частично за счет </a:t>
            </a:r>
            <a:r>
              <a:rPr lang="ru-RU" sz="2800" dirty="0" smtClean="0"/>
              <a:t>рекламы,</a:t>
            </a:r>
          </a:p>
          <a:p>
            <a:r>
              <a:rPr lang="ru-RU" sz="2800" dirty="0" smtClean="0"/>
              <a:t>тематика:  </a:t>
            </a:r>
            <a:r>
              <a:rPr lang="ru-RU" sz="2800" dirty="0"/>
              <a:t>культурные, социальные, этнические, религиозные и пр. </a:t>
            </a:r>
            <a:r>
              <a:rPr lang="ru-RU" sz="2800" dirty="0" smtClean="0"/>
              <a:t>вопросы, </a:t>
            </a:r>
          </a:p>
          <a:p>
            <a:r>
              <a:rPr lang="ru-RU" sz="2800" dirty="0" smtClean="0"/>
              <a:t>достаточно узкий круг слушателей.</a:t>
            </a:r>
          </a:p>
          <a:p>
            <a:pPr marL="0" indent="0">
              <a:buNone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/>
              <a:t>Коммерческие радиостанции:</a:t>
            </a:r>
            <a:r>
              <a:rPr lang="ru-RU" sz="2800" dirty="0"/>
              <a:t> </a:t>
            </a:r>
            <a:endParaRPr lang="ru-RU" sz="2800" dirty="0" smtClean="0"/>
          </a:p>
          <a:p>
            <a:r>
              <a:rPr lang="ru-RU" sz="2800" dirty="0" smtClean="0"/>
              <a:t>финансируется владельцами и за счет рекламы, </a:t>
            </a:r>
          </a:p>
          <a:p>
            <a:r>
              <a:rPr lang="ru-RU" sz="2800" dirty="0" smtClean="0"/>
              <a:t>тематика:  развлекательная, музыкальная,</a:t>
            </a:r>
          </a:p>
          <a:p>
            <a:r>
              <a:rPr lang="ru-RU" sz="2800" dirty="0" smtClean="0"/>
              <a:t>максимально широкая аудитория.</a:t>
            </a:r>
          </a:p>
        </p:txBody>
      </p:sp>
    </p:spTree>
    <p:extLst>
      <p:ext uri="{BB962C8B-B14F-4D97-AF65-F5344CB8AC3E}">
        <p14:creationId xmlns:p14="http://schemas.microsoft.com/office/powerpoint/2010/main" val="23246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Типология радиоканалов </a:t>
            </a:r>
            <a:r>
              <a:rPr lang="ru-RU" sz="3200" b="1" dirty="0"/>
              <a:t>по типам </a:t>
            </a:r>
            <a:r>
              <a:rPr lang="ru-RU" sz="3200" b="1" dirty="0" smtClean="0"/>
              <a:t>радиовещания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8737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dirty="0" smtClean="0"/>
              <a:t>По соотношению </a:t>
            </a:r>
            <a:r>
              <a:rPr lang="ru-RU" sz="2900" dirty="0"/>
              <a:t>в эфире информации и </a:t>
            </a:r>
            <a:r>
              <a:rPr lang="ru-RU" sz="2900" dirty="0" smtClean="0"/>
              <a:t>музыки:</a:t>
            </a:r>
          </a:p>
          <a:p>
            <a:pPr marL="0" indent="0">
              <a:buNone/>
            </a:pPr>
            <a:r>
              <a:rPr lang="ru-RU" sz="3600" b="1" dirty="0"/>
              <a:t>Информационное вещание: </a:t>
            </a:r>
            <a:endParaRPr lang="ru-RU" sz="3600" b="1" dirty="0" smtClean="0"/>
          </a:p>
          <a:p>
            <a:r>
              <a:rPr lang="ru-RU" sz="2800" dirty="0"/>
              <a:t>музыки в эфире практически не </a:t>
            </a:r>
            <a:r>
              <a:rPr lang="ru-RU" sz="2800" dirty="0" smtClean="0"/>
              <a:t>бывает,</a:t>
            </a:r>
          </a:p>
          <a:p>
            <a:r>
              <a:rPr lang="ru-RU" sz="2800" dirty="0" smtClean="0"/>
              <a:t>основа эфира </a:t>
            </a:r>
            <a:r>
              <a:rPr lang="ru-RU" sz="2800" dirty="0"/>
              <a:t>- </a:t>
            </a:r>
            <a:r>
              <a:rPr lang="ru-RU" sz="2800" dirty="0" smtClean="0"/>
              <a:t>"</a:t>
            </a:r>
            <a:r>
              <a:rPr lang="ru-RU" sz="2800" dirty="0"/>
              <a:t>закольцованные" выпуски новостей с постоянным обновлением информации по мере поступления и рекламными </a:t>
            </a:r>
            <a:r>
              <a:rPr lang="ru-RU" sz="2800" dirty="0" smtClean="0"/>
              <a:t>вставками,  иногда к </a:t>
            </a:r>
            <a:r>
              <a:rPr lang="ru-RU" sz="2800" dirty="0"/>
              <a:t>выпускам новостей добавляются и короткие ток-шоу. </a:t>
            </a:r>
            <a:endParaRPr lang="ru-RU" sz="2800" dirty="0" smtClean="0"/>
          </a:p>
          <a:p>
            <a:r>
              <a:rPr lang="ru-RU" sz="2800" dirty="0" smtClean="0"/>
              <a:t>тематика -  социально-политическая и культурная жизнь, </a:t>
            </a:r>
          </a:p>
          <a:p>
            <a:r>
              <a:rPr lang="ru-RU" sz="2800" dirty="0" smtClean="0"/>
              <a:t>высокая доля </a:t>
            </a:r>
            <a:r>
              <a:rPr lang="ru-RU" sz="2800" dirty="0" err="1" smtClean="0"/>
              <a:t>интерактива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3600" b="1" dirty="0"/>
              <a:t>Информационно-музыкальное </a:t>
            </a:r>
            <a:r>
              <a:rPr lang="ru-RU" sz="3600" b="1" dirty="0"/>
              <a:t>вещание: </a:t>
            </a:r>
            <a:endParaRPr lang="ru-RU" sz="3600" b="1" dirty="0"/>
          </a:p>
          <a:p>
            <a:r>
              <a:rPr lang="ru-RU" sz="2800" dirty="0"/>
              <a:t>60-70% информации, </a:t>
            </a:r>
            <a:endParaRPr lang="ru-RU" sz="2800" dirty="0" smtClean="0"/>
          </a:p>
          <a:p>
            <a:r>
              <a:rPr lang="ru-RU" sz="2800" dirty="0" smtClean="0"/>
              <a:t>30-40</a:t>
            </a:r>
            <a:r>
              <a:rPr lang="ru-RU" sz="2800" dirty="0"/>
              <a:t>% музыки. </a:t>
            </a:r>
            <a:endParaRPr lang="ru-RU" sz="2800" dirty="0" smtClean="0"/>
          </a:p>
          <a:p>
            <a:pPr marL="0" indent="0">
              <a:buNone/>
            </a:pPr>
            <a:r>
              <a:rPr lang="ru-RU" sz="3600" b="1" dirty="0"/>
              <a:t>Музыкально-информационное </a:t>
            </a:r>
            <a:r>
              <a:rPr lang="ru-RU" sz="3600" b="1" dirty="0"/>
              <a:t>вещание: </a:t>
            </a:r>
          </a:p>
          <a:p>
            <a:r>
              <a:rPr lang="ru-RU" sz="2900" dirty="0"/>
              <a:t>30-40</a:t>
            </a:r>
            <a:r>
              <a:rPr lang="ru-RU" sz="2900" dirty="0"/>
              <a:t>% </a:t>
            </a:r>
            <a:r>
              <a:rPr lang="ru-RU" sz="2900" dirty="0"/>
              <a:t>информации,</a:t>
            </a:r>
          </a:p>
          <a:p>
            <a:r>
              <a:rPr lang="ru-RU" sz="2900" dirty="0"/>
              <a:t>60-70</a:t>
            </a:r>
            <a:r>
              <a:rPr lang="ru-RU" sz="2900" dirty="0"/>
              <a:t>% музыки. </a:t>
            </a:r>
            <a:endParaRPr lang="ru-RU" sz="2900" dirty="0" smtClean="0"/>
          </a:p>
          <a:p>
            <a:pPr marL="0" indent="0">
              <a:buNone/>
            </a:pPr>
            <a:r>
              <a:rPr lang="ru-RU" sz="3600" b="1" dirty="0"/>
              <a:t>Музыкальное </a:t>
            </a:r>
            <a:r>
              <a:rPr lang="ru-RU" sz="3600" b="1" dirty="0"/>
              <a:t>вещание:</a:t>
            </a:r>
          </a:p>
          <a:p>
            <a:r>
              <a:rPr lang="ru-RU" sz="2700" dirty="0" smtClean="0"/>
              <a:t>количество </a:t>
            </a:r>
            <a:r>
              <a:rPr lang="ru-RU" sz="2700" dirty="0"/>
              <a:t>информации, включая короткие рубрики, выпуски новостей и рекламу, не превышает 10-25% эфирного времени. </a:t>
            </a:r>
            <a:endParaRPr lang="ru-RU" sz="2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56992"/>
            <a:ext cx="2058309" cy="18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Типология радиоканалов </a:t>
            </a:r>
            <a:r>
              <a:rPr lang="ru-RU" sz="3200" b="1" dirty="0"/>
              <a:t>по </a:t>
            </a:r>
            <a:r>
              <a:rPr lang="ru-RU" sz="3200" b="1" dirty="0" smtClean="0"/>
              <a:t>формату вещания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6552728" cy="48737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400" b="1" dirty="0"/>
              <a:t>Формат</a:t>
            </a:r>
            <a:r>
              <a:rPr lang="ru-RU" sz="2900" dirty="0"/>
              <a:t> - это стиль музыкальных радиопрограмм, призванный удовлетворить вкусы определенной целевой аудитории. </a:t>
            </a:r>
            <a:endParaRPr lang="ru-RU" sz="2900" dirty="0" smtClean="0"/>
          </a:p>
          <a:p>
            <a:pPr marL="0" indent="0">
              <a:buNone/>
            </a:pPr>
            <a:endParaRPr lang="ru-RU" sz="2900" dirty="0" smtClean="0"/>
          </a:p>
          <a:p>
            <a:pPr marL="0" indent="0">
              <a:buNone/>
            </a:pPr>
            <a:r>
              <a:rPr lang="ru-RU" sz="2900" dirty="0" smtClean="0"/>
              <a:t>Главным </a:t>
            </a:r>
            <a:r>
              <a:rPr lang="ru-RU" sz="2900" dirty="0"/>
              <a:t>признаком определения целевой аудитории является </a:t>
            </a:r>
            <a:r>
              <a:rPr lang="ru-RU" sz="2900" b="1" dirty="0"/>
              <a:t>возраст</a:t>
            </a:r>
            <a:r>
              <a:rPr lang="ru-RU" sz="2900" dirty="0"/>
              <a:t> и, как следствие, </a:t>
            </a:r>
            <a:r>
              <a:rPr lang="ru-RU" sz="2900" b="1" dirty="0"/>
              <a:t>социальный статус слушателей</a:t>
            </a:r>
            <a:r>
              <a:rPr lang="ru-RU" sz="2900" dirty="0"/>
              <a:t>, например: 25-35 лет, 15-25 </a:t>
            </a:r>
            <a:r>
              <a:rPr lang="ru-RU" sz="2900" dirty="0" smtClean="0"/>
              <a:t>лет, активное </a:t>
            </a:r>
            <a:r>
              <a:rPr lang="ru-RU" sz="2900" dirty="0"/>
              <a:t>работающее население, учащиеся и молодежь и т.д. </a:t>
            </a:r>
          </a:p>
          <a:p>
            <a:pPr marL="0" indent="0">
              <a:buNone/>
            </a:pPr>
            <a:r>
              <a:rPr lang="ru-RU" sz="2900" b="1" dirty="0" smtClean="0"/>
              <a:t>Основные критерии</a:t>
            </a:r>
            <a:r>
              <a:rPr lang="ru-RU" sz="2900" dirty="0" smtClean="0"/>
              <a:t>, определяющие формат:</a:t>
            </a:r>
          </a:p>
          <a:p>
            <a:r>
              <a:rPr lang="ru-RU" sz="2900" dirty="0" smtClean="0"/>
              <a:t>стилистика </a:t>
            </a:r>
            <a:r>
              <a:rPr lang="ru-RU" sz="2900" dirty="0"/>
              <a:t>звучащей в эфире </a:t>
            </a:r>
            <a:r>
              <a:rPr lang="ru-RU" sz="2900" dirty="0" smtClean="0"/>
              <a:t>музыки,</a:t>
            </a:r>
          </a:p>
          <a:p>
            <a:r>
              <a:rPr lang="ru-RU" sz="2900" dirty="0" smtClean="0"/>
              <a:t>имидж эфира: </a:t>
            </a:r>
          </a:p>
          <a:p>
            <a:pPr lvl="1"/>
            <a:r>
              <a:rPr lang="ru-RU" sz="2600" dirty="0" err="1" smtClean="0"/>
              <a:t>джинглы</a:t>
            </a:r>
            <a:r>
              <a:rPr lang="ru-RU" sz="2600" dirty="0" smtClean="0"/>
              <a:t>,</a:t>
            </a:r>
          </a:p>
          <a:p>
            <a:pPr lvl="1"/>
            <a:r>
              <a:rPr lang="ru-RU" sz="2600" dirty="0" smtClean="0"/>
              <a:t>музыкальные </a:t>
            </a:r>
            <a:r>
              <a:rPr lang="ru-RU" sz="2600" dirty="0"/>
              <a:t>заставки и шумы, </a:t>
            </a:r>
            <a:endParaRPr lang="ru-RU" sz="2600" dirty="0" smtClean="0"/>
          </a:p>
          <a:p>
            <a:pPr lvl="1"/>
            <a:r>
              <a:rPr lang="ru-RU" sz="2600" dirty="0" smtClean="0"/>
              <a:t>манера </a:t>
            </a:r>
            <a:r>
              <a:rPr lang="ru-RU" sz="2600" dirty="0"/>
              <a:t>работы ди-джеев (ведущих музыкальных программ</a:t>
            </a:r>
            <a:r>
              <a:rPr lang="ru-RU" sz="2600" dirty="0" smtClean="0"/>
              <a:t>),</a:t>
            </a:r>
          </a:p>
          <a:p>
            <a:pPr lvl="1"/>
            <a:r>
              <a:rPr lang="ru-RU" sz="2600" dirty="0" smtClean="0"/>
              <a:t>форма </a:t>
            </a:r>
            <a:r>
              <a:rPr lang="ru-RU" sz="2600" dirty="0"/>
              <a:t>подачи музыкального материала, </a:t>
            </a:r>
            <a:endParaRPr lang="ru-RU" sz="2600" dirty="0" smtClean="0"/>
          </a:p>
          <a:p>
            <a:pPr lvl="1"/>
            <a:r>
              <a:rPr lang="ru-RU" sz="2600" dirty="0" smtClean="0"/>
              <a:t>его компоновка </a:t>
            </a:r>
            <a:r>
              <a:rPr lang="ru-RU" sz="2600" dirty="0"/>
              <a:t>и </a:t>
            </a:r>
            <a:r>
              <a:rPr lang="ru-RU" sz="2600" dirty="0" smtClean="0"/>
              <a:t>микширование.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72994"/>
            <a:ext cx="1594477" cy="198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Типология радиоканалов </a:t>
            </a:r>
            <a:r>
              <a:rPr lang="ru-RU" sz="3200" b="1" dirty="0"/>
              <a:t>по </a:t>
            </a:r>
            <a:r>
              <a:rPr lang="ru-RU" sz="3200" b="1" dirty="0" smtClean="0"/>
              <a:t>формату вещания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6696744" cy="487375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АС (</a:t>
            </a:r>
            <a:r>
              <a:rPr lang="ru-RU" b="1" dirty="0" err="1"/>
              <a:t>Adult</a:t>
            </a:r>
            <a:r>
              <a:rPr lang="ru-RU" b="1" dirty="0"/>
              <a:t> </a:t>
            </a:r>
            <a:r>
              <a:rPr lang="ru-RU" b="1" dirty="0" err="1"/>
              <a:t>Contemporary</a:t>
            </a:r>
            <a:r>
              <a:rPr lang="ru-RU" b="1" dirty="0"/>
              <a:t>)</a:t>
            </a:r>
            <a:r>
              <a:rPr lang="ru-RU" dirty="0"/>
              <a:t> — современная музыка для взрослых. Самый распространенный формат. Его основная целевая аудитория — 20-45 лет. У этого формата есть </a:t>
            </a:r>
            <a:r>
              <a:rPr lang="ru-RU" dirty="0" err="1"/>
              <a:t>субформаты</a:t>
            </a:r>
            <a:r>
              <a:rPr lang="ru-RU" dirty="0"/>
              <a:t>:</a:t>
            </a:r>
          </a:p>
          <a:p>
            <a:pPr lvl="1"/>
            <a:r>
              <a:rPr lang="ru-RU" b="1" dirty="0" err="1"/>
              <a:t>Soft</a:t>
            </a:r>
            <a:r>
              <a:rPr lang="ru-RU" b="1" dirty="0"/>
              <a:t> AC </a:t>
            </a:r>
            <a:r>
              <a:rPr lang="ru-RU" dirty="0"/>
              <a:t>— мягкий АС с преобладанием спокойных, лирических песен и относительно малым количеством горячих хитов (тип — "Радио 7" или </a:t>
            </a:r>
            <a:r>
              <a:rPr lang="ru-RU" dirty="0" smtClean="0"/>
              <a:t>“</a:t>
            </a:r>
            <a:r>
              <a:rPr lang="en-US" dirty="0" smtClean="0"/>
              <a:t>Love</a:t>
            </a:r>
            <a:r>
              <a:rPr lang="ru-RU" dirty="0" smtClean="0"/>
              <a:t> </a:t>
            </a:r>
            <a:r>
              <a:rPr lang="ru-RU" dirty="0"/>
              <a:t>Радио</a:t>
            </a:r>
            <a:r>
              <a:rPr lang="ru-RU" dirty="0" smtClean="0"/>
              <a:t>"), </a:t>
            </a:r>
            <a:r>
              <a:rPr lang="ru-RU" dirty="0"/>
              <a:t>с целевой аудиторией 25-45 лет,</a:t>
            </a:r>
          </a:p>
          <a:p>
            <a:pPr lvl="1"/>
            <a:r>
              <a:rPr lang="ru-RU" b="1" dirty="0" err="1"/>
              <a:t>Hot</a:t>
            </a:r>
            <a:r>
              <a:rPr lang="ru-RU" b="1" dirty="0"/>
              <a:t> AC </a:t>
            </a:r>
            <a:r>
              <a:rPr lang="ru-RU" dirty="0"/>
              <a:t>— горячий АС с преобладанием более ритмичной музыки и чуть большим количеством горячих хитов (тип "Радио Монте Карло"), с целевой аудиторией 20-30 </a:t>
            </a:r>
            <a:r>
              <a:rPr lang="ru-RU" dirty="0" smtClean="0"/>
              <a:t>лет.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88" y="3789040"/>
            <a:ext cx="1287016" cy="729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140968"/>
            <a:ext cx="1508102" cy="5431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88" y="4869160"/>
            <a:ext cx="764126" cy="122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Типология радиоканалов </a:t>
            </a:r>
            <a:r>
              <a:rPr lang="ru-RU" sz="3200" b="1" dirty="0"/>
              <a:t>по </a:t>
            </a:r>
            <a:r>
              <a:rPr lang="ru-RU" sz="3200" b="1" dirty="0" smtClean="0"/>
              <a:t>формату вещания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6768752" cy="4873752"/>
          </a:xfrm>
        </p:spPr>
        <p:txBody>
          <a:bodyPr>
            <a:normAutofit/>
          </a:bodyPr>
          <a:lstStyle/>
          <a:p>
            <a:r>
              <a:rPr lang="ru-RU" b="1" dirty="0"/>
              <a:t>CHR (</a:t>
            </a:r>
            <a:r>
              <a:rPr lang="ru-RU" b="1" dirty="0" err="1"/>
              <a:t>Contemporary</a:t>
            </a:r>
            <a:r>
              <a:rPr lang="ru-RU" b="1" dirty="0"/>
              <a:t> </a:t>
            </a:r>
            <a:r>
              <a:rPr lang="ru-RU" b="1" dirty="0" err="1"/>
              <a:t>Hit</a:t>
            </a:r>
            <a:r>
              <a:rPr lang="ru-RU" b="1" dirty="0"/>
              <a:t> </a:t>
            </a:r>
            <a:r>
              <a:rPr lang="ru-RU" b="1" dirty="0" err="1"/>
              <a:t>Radio</a:t>
            </a:r>
            <a:r>
              <a:rPr lang="ru-RU" b="1" dirty="0"/>
              <a:t>) </a:t>
            </a:r>
            <a:r>
              <a:rPr lang="ru-RU" dirty="0"/>
              <a:t>— современное </a:t>
            </a:r>
            <a:r>
              <a:rPr lang="ru-RU" dirty="0" err="1"/>
              <a:t>хитовое</a:t>
            </a:r>
            <a:r>
              <a:rPr lang="ru-RU" dirty="0"/>
              <a:t> радио с целевой аудиторией 12-25 лет. Здесь также можно выделить несколько </a:t>
            </a:r>
            <a:r>
              <a:rPr lang="ru-RU" dirty="0" err="1"/>
              <a:t>субформатов</a:t>
            </a:r>
            <a:r>
              <a:rPr lang="ru-RU" dirty="0"/>
              <a:t>:</a:t>
            </a:r>
          </a:p>
          <a:p>
            <a:pPr lvl="1"/>
            <a:r>
              <a:rPr lang="ru-RU" b="1" dirty="0"/>
              <a:t>CHR/</a:t>
            </a:r>
            <a:r>
              <a:rPr lang="ru-RU" b="1" dirty="0" err="1"/>
              <a:t>Pop</a:t>
            </a:r>
            <a:r>
              <a:rPr lang="ru-RU" b="1" dirty="0"/>
              <a:t> </a:t>
            </a:r>
            <a:r>
              <a:rPr lang="ru-RU" dirty="0"/>
              <a:t>— с преобладанием хитов в стиле поп (тип </a:t>
            </a:r>
            <a:r>
              <a:rPr lang="ru-RU" dirty="0" smtClean="0"/>
              <a:t>“</a:t>
            </a:r>
            <a:r>
              <a:rPr lang="en-US" dirty="0" smtClean="0"/>
              <a:t>Next</a:t>
            </a:r>
            <a:r>
              <a:rPr lang="ru-RU" dirty="0" smtClean="0"/>
              <a:t>"),</a:t>
            </a:r>
            <a:endParaRPr lang="ru-RU" dirty="0"/>
          </a:p>
          <a:p>
            <a:pPr lvl="1"/>
            <a:r>
              <a:rPr lang="ru-RU" b="1" dirty="0"/>
              <a:t>CHR/</a:t>
            </a:r>
            <a:r>
              <a:rPr lang="ru-RU" b="1" dirty="0" err="1"/>
              <a:t>Rhythmic</a:t>
            </a:r>
            <a:r>
              <a:rPr lang="ru-RU" dirty="0"/>
              <a:t> — с преобладанием ритмичной танцевальной музыки, (тип "Европа Плюс"),</a:t>
            </a:r>
          </a:p>
          <a:p>
            <a:pPr lvl="1"/>
            <a:r>
              <a:rPr lang="ru-RU" b="1" dirty="0" err="1"/>
              <a:t>Modern</a:t>
            </a:r>
            <a:r>
              <a:rPr lang="ru-RU" b="1" dirty="0"/>
              <a:t> </a:t>
            </a:r>
            <a:r>
              <a:rPr lang="ru-RU" b="1" dirty="0" err="1"/>
              <a:t>Rock</a:t>
            </a:r>
            <a:r>
              <a:rPr lang="ru-RU" b="1" dirty="0"/>
              <a:t> </a:t>
            </a:r>
            <a:r>
              <a:rPr lang="ru-RU" b="1" dirty="0" err="1"/>
              <a:t>oriented</a:t>
            </a:r>
            <a:r>
              <a:rPr lang="ru-RU" b="1" dirty="0"/>
              <a:t> CHR</a:t>
            </a:r>
            <a:r>
              <a:rPr lang="ru-RU" dirty="0"/>
              <a:t> — с преобладанием композиций в стиле современный рок и поп-рок (тип "Максимум", "Наше Радио</a:t>
            </a:r>
            <a:r>
              <a:rPr lang="ru-RU" dirty="0" smtClean="0"/>
              <a:t>").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675" y="2492896"/>
            <a:ext cx="1087760" cy="1087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83" y="3802112"/>
            <a:ext cx="1202800" cy="576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691" y="4509120"/>
            <a:ext cx="1058784" cy="105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Типология радиоканалов </a:t>
            </a:r>
            <a:r>
              <a:rPr lang="ru-RU" sz="3200" b="1" dirty="0"/>
              <a:t>по </a:t>
            </a:r>
            <a:r>
              <a:rPr lang="ru-RU" sz="3200" b="1" dirty="0" smtClean="0"/>
              <a:t>формату вещания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6408712" cy="4873752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Rock</a:t>
            </a:r>
            <a:r>
              <a:rPr lang="ru-RU" dirty="0"/>
              <a:t> — </a:t>
            </a:r>
            <a:r>
              <a:rPr lang="ru-RU" dirty="0" smtClean="0"/>
              <a:t>рок-радиостанции</a:t>
            </a:r>
            <a:r>
              <a:rPr lang="ru-RU" dirty="0"/>
              <a:t>, в эфире которых преобладают композиции в стилях рок-н-рол и рок с целевой аудиторией 18-35 лет. Это достаточно узкий формат, но у него тоже есть </a:t>
            </a:r>
            <a:r>
              <a:rPr lang="ru-RU" dirty="0" err="1" smtClean="0"/>
              <a:t>субформаты</a:t>
            </a:r>
            <a:r>
              <a:rPr lang="ru-RU" dirty="0" smtClean="0"/>
              <a:t>:</a:t>
            </a:r>
          </a:p>
          <a:p>
            <a:pPr lvl="1"/>
            <a:r>
              <a:rPr lang="ru-RU" b="1" dirty="0" smtClean="0"/>
              <a:t>AR </a:t>
            </a:r>
            <a:r>
              <a:rPr lang="ru-RU" b="1" dirty="0"/>
              <a:t>(</a:t>
            </a:r>
            <a:r>
              <a:rPr lang="ru-RU" b="1" dirty="0" err="1"/>
              <a:t>Active</a:t>
            </a:r>
            <a:r>
              <a:rPr lang="ru-RU" b="1" dirty="0"/>
              <a:t> </a:t>
            </a:r>
            <a:r>
              <a:rPr lang="ru-RU" b="1" dirty="0" err="1"/>
              <a:t>Rock</a:t>
            </a:r>
            <a:r>
              <a:rPr lang="ru-RU" b="1" dirty="0"/>
              <a:t>)</a:t>
            </a:r>
            <a:r>
              <a:rPr lang="ru-RU" dirty="0"/>
              <a:t> — активный рок и рок-н-рол с достаточно большим каталогом классических песен в этом стиле 70-х — 90-х годов </a:t>
            </a:r>
            <a:r>
              <a:rPr lang="ru-RU" dirty="0" smtClean="0"/>
              <a:t>(тип "</a:t>
            </a:r>
            <a:r>
              <a:rPr lang="ru-RU" dirty="0"/>
              <a:t>Открытое </a:t>
            </a:r>
            <a:r>
              <a:rPr lang="ru-RU" dirty="0" smtClean="0"/>
              <a:t>Радио“</a:t>
            </a:r>
            <a:r>
              <a:rPr lang="en-US" dirty="0" smtClean="0"/>
              <a:t>, </a:t>
            </a:r>
            <a:r>
              <a:rPr lang="ru-RU" dirty="0" smtClean="0"/>
              <a:t>"</a:t>
            </a:r>
            <a:r>
              <a:rPr lang="en-US" dirty="0" smtClean="0"/>
              <a:t>Rock FM</a:t>
            </a:r>
            <a:r>
              <a:rPr lang="ru-RU" dirty="0" smtClean="0"/>
              <a:t>")</a:t>
            </a:r>
            <a:r>
              <a:rPr lang="ru-RU" dirty="0"/>
              <a:t>,</a:t>
            </a:r>
            <a:r>
              <a:rPr lang="ru-RU" dirty="0" smtClean="0"/>
              <a:t> </a:t>
            </a:r>
            <a:endParaRPr lang="ru-RU" dirty="0"/>
          </a:p>
          <a:p>
            <a:pPr lvl="1"/>
            <a:r>
              <a:rPr lang="ru-RU" b="1" dirty="0" err="1" smtClean="0"/>
              <a:t>Modern</a:t>
            </a:r>
            <a:r>
              <a:rPr lang="ru-RU" b="1" dirty="0" smtClean="0"/>
              <a:t> </a:t>
            </a:r>
            <a:r>
              <a:rPr lang="ru-RU" b="1" dirty="0" err="1"/>
              <a:t>Rock</a:t>
            </a:r>
            <a:r>
              <a:rPr lang="ru-RU" b="1" dirty="0"/>
              <a:t> — </a:t>
            </a:r>
            <a:r>
              <a:rPr lang="ru-RU" b="1" dirty="0" err="1"/>
              <a:t>Mainstream</a:t>
            </a:r>
            <a:r>
              <a:rPr lang="ru-RU" b="1" dirty="0"/>
              <a:t> </a:t>
            </a:r>
            <a:r>
              <a:rPr lang="ru-RU" b="1" dirty="0" err="1"/>
              <a:t>Rock</a:t>
            </a:r>
            <a:r>
              <a:rPr lang="ru-RU" b="1" dirty="0"/>
              <a:t> </a:t>
            </a:r>
            <a:r>
              <a:rPr lang="ru-RU" dirty="0"/>
              <a:t>— современный рок — рок в стиле </a:t>
            </a:r>
            <a:r>
              <a:rPr lang="ru-RU" dirty="0" err="1"/>
              <a:t>мейнстрим</a:t>
            </a:r>
            <a:r>
              <a:rPr lang="ru-RU" dirty="0"/>
              <a:t>, т.е. ориентированный на средний вкус </a:t>
            </a:r>
            <a:r>
              <a:rPr lang="ru-RU" dirty="0" smtClean="0"/>
              <a:t>(тип "Ультра").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69899"/>
            <a:ext cx="1496232" cy="1144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933693"/>
            <a:ext cx="1616968" cy="58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Типология радиоканалов </a:t>
            </a:r>
            <a:r>
              <a:rPr lang="ru-RU" sz="3200" b="1" dirty="0"/>
              <a:t>по </a:t>
            </a:r>
            <a:r>
              <a:rPr lang="ru-RU" sz="3200" b="1" dirty="0" smtClean="0"/>
              <a:t>формату вещания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5904656" cy="487375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/>
              <a:t>Classical</a:t>
            </a:r>
            <a:r>
              <a:rPr lang="ru-RU" dirty="0"/>
              <a:t> — классическая музыка (тип </a:t>
            </a:r>
            <a:r>
              <a:rPr lang="ru-RU" dirty="0" smtClean="0"/>
              <a:t>"</a:t>
            </a:r>
            <a:r>
              <a:rPr lang="ru-RU" dirty="0"/>
              <a:t>Радио </a:t>
            </a:r>
            <a:r>
              <a:rPr lang="ru-RU" dirty="0" smtClean="0"/>
              <a:t>Классика", "Орфей"),</a:t>
            </a:r>
            <a:endParaRPr lang="ru-RU" dirty="0"/>
          </a:p>
          <a:p>
            <a:r>
              <a:rPr lang="ru-RU" b="1" dirty="0" err="1"/>
              <a:t>Oldies</a:t>
            </a:r>
            <a:r>
              <a:rPr lang="ru-RU" b="1" dirty="0"/>
              <a:t> </a:t>
            </a:r>
            <a:r>
              <a:rPr lang="ru-RU" dirty="0"/>
              <a:t>— </a:t>
            </a:r>
            <a:r>
              <a:rPr lang="ru-RU" dirty="0" err="1"/>
              <a:t>ретроформат</a:t>
            </a:r>
            <a:r>
              <a:rPr lang="ru-RU" dirty="0"/>
              <a:t> с целевой аудиторией от 45 лет (тип "Радио Ретро"),</a:t>
            </a:r>
          </a:p>
          <a:p>
            <a:r>
              <a:rPr lang="ru-RU" b="1" dirty="0"/>
              <a:t>NAC/</a:t>
            </a:r>
            <a:r>
              <a:rPr lang="ru-RU" b="1" dirty="0" err="1"/>
              <a:t>Smooth</a:t>
            </a:r>
            <a:r>
              <a:rPr lang="ru-RU" b="1" dirty="0"/>
              <a:t> </a:t>
            </a:r>
            <a:r>
              <a:rPr lang="ru-RU" b="1" dirty="0" err="1"/>
              <a:t>Jazz</a:t>
            </a:r>
            <a:r>
              <a:rPr lang="ru-RU" dirty="0"/>
              <a:t> — мягкий джазовый формат с целевой аудиторией 30-45 лет </a:t>
            </a:r>
            <a:r>
              <a:rPr lang="ru-RU" dirty="0" smtClean="0"/>
              <a:t>(тип </a:t>
            </a:r>
            <a:r>
              <a:rPr lang="ru-RU" dirty="0"/>
              <a:t>"</a:t>
            </a:r>
            <a:r>
              <a:rPr lang="ru-RU" dirty="0" smtClean="0"/>
              <a:t>Радио Джаз"),</a:t>
            </a:r>
            <a:endParaRPr lang="ru-RU" dirty="0"/>
          </a:p>
          <a:p>
            <a:r>
              <a:rPr lang="ru-RU" b="1" dirty="0" smtClean="0"/>
              <a:t>EZ </a:t>
            </a:r>
            <a:r>
              <a:rPr lang="ru-RU" b="1" dirty="0"/>
              <a:t>(</a:t>
            </a:r>
            <a:r>
              <a:rPr lang="ru-RU" b="1" dirty="0" err="1"/>
              <a:t>Easy</a:t>
            </a:r>
            <a:r>
              <a:rPr lang="ru-RU" b="1" dirty="0"/>
              <a:t> </a:t>
            </a:r>
            <a:r>
              <a:rPr lang="ru-RU" b="1" dirty="0" err="1"/>
              <a:t>Listening</a:t>
            </a:r>
            <a:r>
              <a:rPr lang="ru-RU" b="1" dirty="0"/>
              <a:t>)</a:t>
            </a:r>
            <a:r>
              <a:rPr lang="ru-RU" dirty="0"/>
              <a:t> — фоновый, ненавязчивый, мягкий формат с расслабляющей, успокаивающей музыкой </a:t>
            </a:r>
            <a:r>
              <a:rPr lang="ru-RU" dirty="0" smtClean="0"/>
              <a:t>(тип "</a:t>
            </a:r>
            <a:r>
              <a:rPr lang="ru-RU" dirty="0" err="1" smtClean="0"/>
              <a:t>Релакс</a:t>
            </a:r>
            <a:r>
              <a:rPr lang="ru-RU" dirty="0" smtClean="0"/>
              <a:t> ФМ"),</a:t>
            </a:r>
            <a:endParaRPr lang="ru-RU" dirty="0"/>
          </a:p>
          <a:p>
            <a:r>
              <a:rPr lang="ru-RU" b="1" dirty="0"/>
              <a:t>Шансон</a:t>
            </a:r>
            <a:r>
              <a:rPr lang="ru-RU" dirty="0"/>
              <a:t> </a:t>
            </a:r>
            <a:r>
              <a:rPr lang="ru-RU" dirty="0" smtClean="0"/>
              <a:t>— смесь </a:t>
            </a:r>
            <a:r>
              <a:rPr lang="ru-RU" dirty="0"/>
              <a:t>лагерной (блатной) музыки, бардовской песни, так называемого городского романса и песен в стиле группы "</a:t>
            </a:r>
            <a:r>
              <a:rPr lang="ru-RU" dirty="0" smtClean="0"/>
              <a:t>ДДТ" (тип "Радио Шансон").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52629"/>
            <a:ext cx="1403648" cy="5875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4" t="5934" r="15930" b="5872"/>
          <a:stretch/>
        </p:blipFill>
        <p:spPr>
          <a:xfrm>
            <a:off x="7236296" y="3026335"/>
            <a:ext cx="1324909" cy="1075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t="17126" r="7057" b="18887"/>
          <a:stretch/>
        </p:blipFill>
        <p:spPr>
          <a:xfrm>
            <a:off x="7074024" y="1261532"/>
            <a:ext cx="1487181" cy="780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51" y="2041657"/>
            <a:ext cx="1312797" cy="9552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013176"/>
            <a:ext cx="1282452" cy="12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147248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Выразительные средства радиовещания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7467600" cy="4873752"/>
          </a:xfrm>
        </p:spPr>
        <p:txBody>
          <a:bodyPr>
            <a:normAutofit/>
          </a:bodyPr>
          <a:lstStyle/>
          <a:p>
            <a:r>
              <a:rPr lang="ru-RU" b="1" dirty="0" smtClean="0"/>
              <a:t>Звуковой </a:t>
            </a:r>
            <a:r>
              <a:rPr lang="ru-RU" b="1" dirty="0"/>
              <a:t>образ </a:t>
            </a:r>
            <a:r>
              <a:rPr lang="ru-RU" dirty="0"/>
              <a:t>–</a:t>
            </a:r>
            <a:r>
              <a:rPr lang="ru-RU" b="1" dirty="0"/>
              <a:t> это совокупность звуковых элементов (речи, музыки и шумов), создающих у слушателя посредством ассоциаций представление (в обобщенном виде) о материальном объекте, жизненном событии, характере человека.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36" y="4005064"/>
            <a:ext cx="3240361" cy="2283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7229" y="429309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Левитан - Приказ </a:t>
            </a:r>
            <a:r>
              <a:rPr lang="ru-RU" sz="1400" b="1" dirty="0" smtClean="0"/>
              <a:t>Верховного главнокомандующего от </a:t>
            </a:r>
            <a:r>
              <a:rPr lang="ru-RU" sz="1400" b="1" dirty="0"/>
              <a:t>8 мая </a:t>
            </a:r>
            <a:r>
              <a:rPr lang="ru-RU" sz="1400" b="1" dirty="0" smtClean="0"/>
              <a:t>1945 года</a:t>
            </a:r>
            <a:endParaRPr lang="ru-RU" dirty="0"/>
          </a:p>
        </p:txBody>
      </p:sp>
      <p:pic>
        <p:nvPicPr>
          <p:cNvPr id="7" name="Левитан - приказ о конце войн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42033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4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Другая 1">
      <a:majorFont>
        <a:latin typeface="Cambria"/>
        <a:ea typeface=""/>
        <a:cs typeface=""/>
      </a:majorFont>
      <a:minorFont>
        <a:latin typeface="Arial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1911</TotalTime>
  <Words>401</Words>
  <Application>Microsoft Office PowerPoint</Application>
  <PresentationFormat>Экран (4:3)</PresentationFormat>
  <Paragraphs>84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Типология радиоканалов. Выразительные средства радио</vt:lpstr>
      <vt:lpstr>Типология радиоканалов по форме собственности</vt:lpstr>
      <vt:lpstr>Типология радиоканалов по типам радиовещания</vt:lpstr>
      <vt:lpstr>Типология радиоканалов по формату вещания</vt:lpstr>
      <vt:lpstr>Типология радиоканалов по формату вещания</vt:lpstr>
      <vt:lpstr>Типология радиоканалов по формату вещания</vt:lpstr>
      <vt:lpstr>Типология радиоканалов по формату вещания</vt:lpstr>
      <vt:lpstr>Типология радиоканалов по формату вещания</vt:lpstr>
      <vt:lpstr>Выразительные средства радиовещания</vt:lpstr>
      <vt:lpstr>Выразительные средства радиовещания</vt:lpstr>
      <vt:lpstr>Выразительные средства радиовещания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Типологические параметры печатных СМИ.   Структура газетного номера</dc:title>
  <dc:creator>Ерохина Мария Вячеславовна</dc:creator>
  <cp:lastModifiedBy>Ерохина Мария Вячеславовна</cp:lastModifiedBy>
  <cp:revision>47</cp:revision>
  <dcterms:created xsi:type="dcterms:W3CDTF">2013-04-03T12:06:10Z</dcterms:created>
  <dcterms:modified xsi:type="dcterms:W3CDTF">2013-04-12T13:20:52Z</dcterms:modified>
</cp:coreProperties>
</file>