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EE92A4"/>
    <a:srgbClr val="ED8965"/>
    <a:srgbClr val="A5C6F1"/>
    <a:srgbClr val="CBA1C9"/>
    <a:srgbClr val="F9F495"/>
    <a:srgbClr val="E67092"/>
    <a:srgbClr val="C0F5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>
        <p:scale>
          <a:sx n="70" d="100"/>
          <a:sy n="70" d="100"/>
        </p:scale>
        <p:origin x="-1810" y="-3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4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88004B2-827C-4DB0-8CDD-DE51E40DD586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04B2-827C-4DB0-8CDD-DE51E40DD586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04B2-827C-4DB0-8CDD-DE51E40DD586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8004B2-827C-4DB0-8CDD-DE51E40DD586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88004B2-827C-4DB0-8CDD-DE51E40DD586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04B2-827C-4DB0-8CDD-DE51E40DD586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04B2-827C-4DB0-8CDD-DE51E40DD586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8004B2-827C-4DB0-8CDD-DE51E40DD586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04B2-827C-4DB0-8CDD-DE51E40DD586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8004B2-827C-4DB0-8CDD-DE51E40DD586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8004B2-827C-4DB0-8CDD-DE51E40DD586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88004B2-827C-4DB0-8CDD-DE51E40DD586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980728"/>
            <a:ext cx="4248472" cy="110227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Типы заголовков в печатной прессе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849" y="15213"/>
            <a:ext cx="30056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0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67600" cy="487375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Обыкновенный </a:t>
            </a:r>
            <a:r>
              <a:rPr lang="ru-RU" b="1" dirty="0" smtClean="0"/>
              <a:t>заголовок: </a:t>
            </a:r>
            <a:r>
              <a:rPr lang="ru-RU" dirty="0"/>
              <a:t>дает первичное представление о теме и содержании публикации. </a:t>
            </a:r>
          </a:p>
          <a:p>
            <a:r>
              <a:rPr lang="ru-RU" b="1" dirty="0"/>
              <a:t>Подзаголовок </a:t>
            </a:r>
            <a:r>
              <a:rPr lang="ru-RU" b="1" dirty="0" smtClean="0"/>
              <a:t>(чаще </a:t>
            </a:r>
            <a:r>
              <a:rPr lang="ru-RU" b="1" dirty="0"/>
              <a:t>всего </a:t>
            </a:r>
            <a:r>
              <a:rPr lang="ru-RU" b="1" dirty="0" smtClean="0"/>
              <a:t>тематический):</a:t>
            </a:r>
            <a:r>
              <a:rPr lang="ru-RU" dirty="0" smtClean="0"/>
              <a:t> </a:t>
            </a:r>
          </a:p>
          <a:p>
            <a:pPr lvl="1"/>
            <a:r>
              <a:rPr lang="ru-RU" dirty="0" smtClean="0"/>
              <a:t>уточняет</a:t>
            </a:r>
            <a:r>
              <a:rPr lang="ru-RU" dirty="0"/>
              <a:t>, поясняет, иногда развивает стоящий над ним заголовок. </a:t>
            </a:r>
            <a:endParaRPr lang="ru-RU" dirty="0" smtClean="0"/>
          </a:p>
          <a:p>
            <a:pPr lvl="1"/>
            <a:r>
              <a:rPr lang="ru-RU" dirty="0" smtClean="0"/>
              <a:t>может </a:t>
            </a:r>
            <a:r>
              <a:rPr lang="ru-RU" dirty="0"/>
              <a:t>указывать и характер газетного выступления, источник получения информации (например, от нашего собственного корреспондента) и др. </a:t>
            </a:r>
          </a:p>
          <a:p>
            <a:r>
              <a:rPr lang="ru-RU" b="1" dirty="0"/>
              <a:t>Внутренний </a:t>
            </a:r>
            <a:r>
              <a:rPr lang="ru-RU" b="1" dirty="0" smtClean="0"/>
              <a:t>подзаголовок: </a:t>
            </a:r>
            <a:r>
              <a:rPr lang="ru-RU" dirty="0" smtClean="0"/>
              <a:t>название </a:t>
            </a:r>
            <a:r>
              <a:rPr lang="ru-RU" dirty="0"/>
              <a:t>раздела, части крупного текста.</a:t>
            </a:r>
          </a:p>
          <a:p>
            <a:r>
              <a:rPr lang="ru-RU" b="1" dirty="0" smtClean="0"/>
              <a:t>Рубрика (</a:t>
            </a:r>
            <a:r>
              <a:rPr lang="ru-RU" b="1" dirty="0" err="1" smtClean="0"/>
              <a:t>надзаголовок</a:t>
            </a:r>
            <a:r>
              <a:rPr lang="ru-RU" b="1" dirty="0" smtClean="0"/>
              <a:t>)</a:t>
            </a:r>
            <a:r>
              <a:rPr lang="ru-RU" dirty="0" smtClean="0"/>
              <a:t>: указывает </a:t>
            </a:r>
            <a:r>
              <a:rPr lang="ru-RU" dirty="0"/>
              <a:t>на раздел или тематический блок </a:t>
            </a:r>
            <a:r>
              <a:rPr lang="ru-RU" dirty="0" smtClean="0"/>
              <a:t>газеты.</a:t>
            </a:r>
          </a:p>
          <a:p>
            <a:r>
              <a:rPr lang="ru-RU" b="1" dirty="0" smtClean="0"/>
              <a:t>Лид:</a:t>
            </a:r>
            <a:r>
              <a:rPr lang="ru-RU" dirty="0" smtClean="0"/>
              <a:t> первый </a:t>
            </a:r>
            <a:r>
              <a:rPr lang="ru-RU" dirty="0"/>
              <a:t>вводный абзац публикации, </a:t>
            </a:r>
            <a:r>
              <a:rPr lang="ru-RU" dirty="0" smtClean="0"/>
              <a:t>содержащий </a:t>
            </a:r>
            <a:r>
              <a:rPr lang="ru-RU" dirty="0"/>
              <a:t>опорный факт сообщения. </a:t>
            </a:r>
          </a:p>
          <a:p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580926"/>
          </a:xfrm>
        </p:spPr>
        <p:txBody>
          <a:bodyPr/>
          <a:lstStyle/>
          <a:p>
            <a:r>
              <a:rPr lang="ru-RU" sz="3200" b="1" dirty="0" smtClean="0"/>
              <a:t>Виды заголовков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498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Качества хорошего заголовка: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692696"/>
            <a:ext cx="7467600" cy="590465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dirty="0"/>
              <a:t>вызывающий интерес,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оригинальный</a:t>
            </a:r>
            <a:r>
              <a:rPr lang="ru-RU" dirty="0"/>
              <a:t>, </a:t>
            </a: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dirty="0" smtClean="0"/>
              <a:t>напрямую </a:t>
            </a:r>
            <a:r>
              <a:rPr lang="ru-RU" dirty="0"/>
              <a:t>связанный с темой </a:t>
            </a:r>
            <a:r>
              <a:rPr lang="ru-RU" dirty="0" smtClean="0"/>
              <a:t>статьи,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отражающий реальный факт или цитату.</a:t>
            </a:r>
          </a:p>
          <a:p>
            <a:pPr>
              <a:lnSpc>
                <a:spcPct val="80000"/>
              </a:lnSpc>
            </a:pPr>
            <a:endParaRPr lang="ru-RU" dirty="0"/>
          </a:p>
          <a:p>
            <a:pPr marL="0" indent="0">
              <a:lnSpc>
                <a:spcPct val="80000"/>
              </a:lnSpc>
              <a:buNone/>
            </a:pPr>
            <a:r>
              <a:rPr lang="ru-RU" dirty="0" smtClean="0"/>
              <a:t>Заголовки «</a:t>
            </a:r>
            <a:r>
              <a:rPr lang="en-US" dirty="0" smtClean="0"/>
              <a:t>Esquire</a:t>
            </a:r>
            <a:r>
              <a:rPr lang="ru-RU" dirty="0" smtClean="0"/>
              <a:t>»: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b="1" dirty="0"/>
              <a:t>Что-то тут не </a:t>
            </a:r>
            <a:r>
              <a:rPr lang="ru-RU" b="1" dirty="0" smtClean="0"/>
              <a:t>чисто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i="1" dirty="0"/>
              <a:t>Американка Лорен </a:t>
            </a:r>
            <a:r>
              <a:rPr lang="ru-RU" i="1" dirty="0" err="1"/>
              <a:t>Силберман</a:t>
            </a:r>
            <a:r>
              <a:rPr lang="ru-RU" i="1" dirty="0"/>
              <a:t> </a:t>
            </a:r>
            <a:r>
              <a:rPr lang="ru-RU" i="1" dirty="0" smtClean="0"/>
              <a:t>фотографирует </a:t>
            </a:r>
            <a:r>
              <a:rPr lang="ru-RU" i="1" dirty="0"/>
              <a:t>помещения, в которых недавно закончились вечеринки</a:t>
            </a:r>
            <a:r>
              <a:rPr lang="ru-RU" i="1" dirty="0" smtClean="0"/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ru-RU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b="1" dirty="0" smtClean="0"/>
              <a:t>Сдвиг </a:t>
            </a:r>
            <a:r>
              <a:rPr lang="ru-RU" b="1" dirty="0"/>
              <a:t>по </a:t>
            </a:r>
            <a:r>
              <a:rPr lang="ru-RU" b="1" dirty="0" smtClean="0"/>
              <a:t>фразе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i="1" dirty="0" err="1"/>
              <a:t>Esquire</a:t>
            </a:r>
            <a:r>
              <a:rPr lang="ru-RU" i="1" dirty="0"/>
              <a:t> предлагает определить, кому принадлежит цитата: государственному деятелю или диагностированному сумасшедшему. 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614681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467600" cy="1143000"/>
          </a:xfrm>
        </p:spPr>
        <p:txBody>
          <a:bodyPr/>
          <a:lstStyle/>
          <a:p>
            <a:r>
              <a:rPr lang="ru-RU" dirty="0" smtClean="0"/>
              <a:t>Типы заголовков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67600" cy="487375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Заголовок-хроника (информирование):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Космонавт попал в Книгу рекордов Гиннесса»;</a:t>
            </a:r>
          </a:p>
          <a:p>
            <a:r>
              <a:rPr lang="ru-RU" b="1" dirty="0"/>
              <a:t>Заголовок-цитата (в интервью) </a:t>
            </a:r>
            <a:r>
              <a:rPr lang="ru-RU" dirty="0"/>
              <a:t>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Александр Масляков-младший: Отец не дал назвать меня </a:t>
            </a:r>
            <a:r>
              <a:rPr lang="ru-RU" dirty="0" err="1"/>
              <a:t>Кавээном</a:t>
            </a:r>
            <a:r>
              <a:rPr lang="ru-RU" dirty="0"/>
              <a:t>!».</a:t>
            </a:r>
          </a:p>
          <a:p>
            <a:r>
              <a:rPr lang="ru-RU" b="1" dirty="0" smtClean="0"/>
              <a:t>Заголовок-</a:t>
            </a:r>
            <a:r>
              <a:rPr lang="ru-RU" b="1" dirty="0" err="1" smtClean="0"/>
              <a:t>перефраз</a:t>
            </a:r>
            <a:r>
              <a:rPr lang="ru-RU" b="1" dirty="0" smtClean="0"/>
              <a:t> (ирония)</a:t>
            </a:r>
            <a:r>
              <a:rPr lang="ru-RU" dirty="0" smtClean="0"/>
              <a:t>: 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О бедных собаках замолвите слово».</a:t>
            </a:r>
          </a:p>
          <a:p>
            <a:r>
              <a:rPr lang="ru-RU" b="1" dirty="0" smtClean="0"/>
              <a:t>Заголовок-обращение (побуждение)</a:t>
            </a:r>
            <a:r>
              <a:rPr lang="ru-RU" dirty="0" smtClean="0"/>
              <a:t>:  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Сбрось напряжение! Скажи стрессам нет!».</a:t>
            </a:r>
          </a:p>
          <a:p>
            <a:r>
              <a:rPr lang="ru-RU" b="1" dirty="0" smtClean="0"/>
              <a:t>Заголовок-вопрос (игра с читателем): 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К здоровым грипп не пристает?», «Как попасть в дом, который построил Джек?».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3621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Другая 1">
      <a:majorFont>
        <a:latin typeface="Cambria"/>
        <a:ea typeface=""/>
        <a:cs typeface=""/>
      </a:majorFont>
      <a:minorFont>
        <a:latin typeface="Arial"/>
        <a:ea typeface=""/>
        <a:cs typeface="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1820</TotalTime>
  <Words>226</Words>
  <Application>Microsoft Office PowerPoint</Application>
  <PresentationFormat>Экран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Типы заголовков в печатной прессе</vt:lpstr>
      <vt:lpstr>Виды заголовков</vt:lpstr>
      <vt:lpstr>Качества хорошего заголовка: </vt:lpstr>
      <vt:lpstr>Типы заголовков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Типологические параметры печатных СМИ.   Структура газетного номера</dc:title>
  <dc:creator>Ерохина Мария Вячеславовна</dc:creator>
  <cp:lastModifiedBy>Ерохина Мария Вячеславовна</cp:lastModifiedBy>
  <cp:revision>48</cp:revision>
  <dcterms:created xsi:type="dcterms:W3CDTF">2013-04-03T12:06:10Z</dcterms:created>
  <dcterms:modified xsi:type="dcterms:W3CDTF">2013-04-12T08:42:34Z</dcterms:modified>
</cp:coreProperties>
</file>