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58" r:id="rId2"/>
    <p:sldId id="311" r:id="rId3"/>
    <p:sldId id="268" r:id="rId4"/>
    <p:sldId id="270" r:id="rId5"/>
    <p:sldId id="289" r:id="rId6"/>
    <p:sldId id="310" r:id="rId7"/>
    <p:sldId id="271" r:id="rId8"/>
    <p:sldId id="276" r:id="rId9"/>
    <p:sldId id="299" r:id="rId10"/>
    <p:sldId id="300" r:id="rId11"/>
    <p:sldId id="301" r:id="rId12"/>
    <p:sldId id="302" r:id="rId13"/>
    <p:sldId id="298" r:id="rId14"/>
    <p:sldId id="275" r:id="rId15"/>
    <p:sldId id="260" r:id="rId16"/>
    <p:sldId id="277" r:id="rId17"/>
    <p:sldId id="269" r:id="rId18"/>
    <p:sldId id="267" r:id="rId19"/>
    <p:sldId id="278" r:id="rId20"/>
    <p:sldId id="279" r:id="rId21"/>
    <p:sldId id="280" r:id="rId22"/>
    <p:sldId id="281" r:id="rId23"/>
    <p:sldId id="282" r:id="rId24"/>
    <p:sldId id="284" r:id="rId25"/>
    <p:sldId id="285" r:id="rId26"/>
    <p:sldId id="286" r:id="rId27"/>
    <p:sldId id="287" r:id="rId28"/>
    <p:sldId id="283" r:id="rId29"/>
    <p:sldId id="290" r:id="rId30"/>
    <p:sldId id="291" r:id="rId31"/>
    <p:sldId id="292" r:id="rId32"/>
    <p:sldId id="294" r:id="rId33"/>
    <p:sldId id="295" r:id="rId34"/>
    <p:sldId id="296" r:id="rId35"/>
    <p:sldId id="297" r:id="rId36"/>
    <p:sldId id="303" r:id="rId37"/>
    <p:sldId id="261" r:id="rId38"/>
    <p:sldId id="305" r:id="rId39"/>
    <p:sldId id="306" r:id="rId40"/>
    <p:sldId id="307" r:id="rId41"/>
    <p:sldId id="308" r:id="rId42"/>
    <p:sldId id="312" r:id="rId43"/>
    <p:sldId id="313" r:id="rId44"/>
    <p:sldId id="309" r:id="rId4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37" autoAdjust="0"/>
    <p:restoredTop sz="94400" autoAdjust="0"/>
  </p:normalViewPr>
  <p:slideViewPr>
    <p:cSldViewPr>
      <p:cViewPr varScale="1">
        <p:scale>
          <a:sx n="95" d="100"/>
          <a:sy n="95" d="100"/>
        </p:scale>
        <p:origin x="-3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1320A1-6FD3-40A5-94CF-C45E34324DE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92BD7D0-0302-45E0-8E04-09C1CFA85EC3}">
      <dgm:prSet phldrT="[Текст]"/>
      <dgm:spPr/>
      <dgm:t>
        <a:bodyPr/>
        <a:lstStyle/>
        <a:p>
          <a:r>
            <a:rPr lang="ru-RU" dirty="0" smtClean="0"/>
            <a:t>стратегия</a:t>
          </a:r>
          <a:endParaRPr lang="ru-RU" dirty="0"/>
        </a:p>
      </dgm:t>
    </dgm:pt>
    <dgm:pt modelId="{C25982CA-0602-481C-91F7-0A6D6AEC5E50}" type="parTrans" cxnId="{1ADCCDEA-0165-4AD1-975E-97AC82C92EF1}">
      <dgm:prSet/>
      <dgm:spPr/>
      <dgm:t>
        <a:bodyPr/>
        <a:lstStyle/>
        <a:p>
          <a:endParaRPr lang="ru-RU"/>
        </a:p>
      </dgm:t>
    </dgm:pt>
    <dgm:pt modelId="{B2ED90BD-844B-4EFF-90C6-829E7EBC7541}" type="sibTrans" cxnId="{1ADCCDEA-0165-4AD1-975E-97AC82C92EF1}">
      <dgm:prSet/>
      <dgm:spPr/>
      <dgm:t>
        <a:bodyPr/>
        <a:lstStyle/>
        <a:p>
          <a:endParaRPr lang="ru-RU"/>
        </a:p>
      </dgm:t>
    </dgm:pt>
    <dgm:pt modelId="{BED50ABB-A1E5-46B9-B3FE-61D92700DCF8}">
      <dgm:prSet phldrT="[Текст]"/>
      <dgm:spPr/>
      <dgm:t>
        <a:bodyPr/>
        <a:lstStyle/>
        <a:p>
          <a:r>
            <a:rPr lang="ru-RU" dirty="0" smtClean="0"/>
            <a:t>миссия</a:t>
          </a:r>
          <a:endParaRPr lang="ru-RU" dirty="0"/>
        </a:p>
      </dgm:t>
    </dgm:pt>
    <dgm:pt modelId="{BA0455FD-7852-4C01-A044-6A36E385C89E}" type="parTrans" cxnId="{0814CFDC-5A7A-4457-98E8-723C04984461}">
      <dgm:prSet/>
      <dgm:spPr/>
      <dgm:t>
        <a:bodyPr/>
        <a:lstStyle/>
        <a:p>
          <a:endParaRPr lang="ru-RU"/>
        </a:p>
      </dgm:t>
    </dgm:pt>
    <dgm:pt modelId="{C86D9B9F-DE3F-41A0-94DD-FF1231E7D902}" type="sibTrans" cxnId="{0814CFDC-5A7A-4457-98E8-723C04984461}">
      <dgm:prSet/>
      <dgm:spPr/>
      <dgm:t>
        <a:bodyPr/>
        <a:lstStyle/>
        <a:p>
          <a:endParaRPr lang="ru-RU"/>
        </a:p>
      </dgm:t>
    </dgm:pt>
    <dgm:pt modelId="{4523D4AE-BE07-4FD8-8B4A-51122A071839}">
      <dgm:prSet phldrT="[Текст]"/>
      <dgm:spPr/>
      <dgm:t>
        <a:bodyPr/>
        <a:lstStyle/>
        <a:p>
          <a:r>
            <a:rPr lang="ru-RU" dirty="0" smtClean="0"/>
            <a:t>задачи</a:t>
          </a:r>
          <a:endParaRPr lang="ru-RU" dirty="0"/>
        </a:p>
      </dgm:t>
    </dgm:pt>
    <dgm:pt modelId="{9A24FB25-628C-4C2F-812D-78464F491145}" type="parTrans" cxnId="{0EB6155E-BF9C-4A7D-8A11-07C93CA3FAC7}">
      <dgm:prSet/>
      <dgm:spPr/>
      <dgm:t>
        <a:bodyPr/>
        <a:lstStyle/>
        <a:p>
          <a:endParaRPr lang="ru-RU"/>
        </a:p>
      </dgm:t>
    </dgm:pt>
    <dgm:pt modelId="{2EEFC62A-232D-4E48-9EEC-5BC466C18255}" type="sibTrans" cxnId="{0EB6155E-BF9C-4A7D-8A11-07C93CA3FAC7}">
      <dgm:prSet/>
      <dgm:spPr/>
      <dgm:t>
        <a:bodyPr/>
        <a:lstStyle/>
        <a:p>
          <a:endParaRPr lang="ru-RU"/>
        </a:p>
      </dgm:t>
    </dgm:pt>
    <dgm:pt modelId="{DD5DCA0A-1A5E-4DF2-BC97-71E872B266EF}">
      <dgm:prSet phldrT="[Текст]"/>
      <dgm:spPr/>
      <dgm:t>
        <a:bodyPr/>
        <a:lstStyle/>
        <a:p>
          <a:r>
            <a:rPr lang="ru-RU" dirty="0" smtClean="0"/>
            <a:t>цели</a:t>
          </a:r>
          <a:endParaRPr lang="ru-RU" dirty="0"/>
        </a:p>
      </dgm:t>
    </dgm:pt>
    <dgm:pt modelId="{BDC5AD0F-6317-48ED-A1D8-F313C513DFAB}" type="parTrans" cxnId="{24F6280B-511B-448C-8449-B0631409711D}">
      <dgm:prSet/>
      <dgm:spPr/>
      <dgm:t>
        <a:bodyPr/>
        <a:lstStyle/>
        <a:p>
          <a:endParaRPr lang="ru-RU"/>
        </a:p>
      </dgm:t>
    </dgm:pt>
    <dgm:pt modelId="{84A1B780-E0FD-4C42-90B9-34868F154518}" type="sibTrans" cxnId="{24F6280B-511B-448C-8449-B0631409711D}">
      <dgm:prSet/>
      <dgm:spPr/>
      <dgm:t>
        <a:bodyPr/>
        <a:lstStyle/>
        <a:p>
          <a:endParaRPr lang="ru-RU"/>
        </a:p>
      </dgm:t>
    </dgm:pt>
    <dgm:pt modelId="{8BA1FC8C-FBC5-4330-AC67-CCB15340AFBA}">
      <dgm:prSet phldrT="[Текст]"/>
      <dgm:spPr/>
      <dgm:t>
        <a:bodyPr/>
        <a:lstStyle/>
        <a:p>
          <a:r>
            <a:rPr lang="ru-RU" dirty="0" smtClean="0"/>
            <a:t>процедуры</a:t>
          </a:r>
          <a:endParaRPr lang="ru-RU" dirty="0"/>
        </a:p>
      </dgm:t>
    </dgm:pt>
    <dgm:pt modelId="{7FBA24B4-4993-4B05-A02D-6F334CD53944}" type="parTrans" cxnId="{1B2CED5D-3640-4527-A4AC-620F3C485AC0}">
      <dgm:prSet/>
      <dgm:spPr/>
      <dgm:t>
        <a:bodyPr/>
        <a:lstStyle/>
        <a:p>
          <a:endParaRPr lang="ru-RU"/>
        </a:p>
      </dgm:t>
    </dgm:pt>
    <dgm:pt modelId="{E16469EA-D4EE-440E-840C-320B460BFDBE}" type="sibTrans" cxnId="{1B2CED5D-3640-4527-A4AC-620F3C485AC0}">
      <dgm:prSet/>
      <dgm:spPr/>
      <dgm:t>
        <a:bodyPr/>
        <a:lstStyle/>
        <a:p>
          <a:endParaRPr lang="ru-RU"/>
        </a:p>
      </dgm:t>
    </dgm:pt>
    <dgm:pt modelId="{C27FFF2C-262F-4716-B61C-0018D8ABAC7E}">
      <dgm:prSet phldrT="[Текст]"/>
      <dgm:spPr/>
      <dgm:t>
        <a:bodyPr/>
        <a:lstStyle/>
        <a:p>
          <a:r>
            <a:rPr lang="ru-RU" dirty="0" smtClean="0"/>
            <a:t>правила</a:t>
          </a:r>
          <a:endParaRPr lang="ru-RU" dirty="0"/>
        </a:p>
      </dgm:t>
    </dgm:pt>
    <dgm:pt modelId="{C39CCD0B-028C-4B35-B15E-16ECD7ACC013}" type="parTrans" cxnId="{276AE6F2-0411-4B88-8329-EB13B7E6D336}">
      <dgm:prSet/>
      <dgm:spPr/>
      <dgm:t>
        <a:bodyPr/>
        <a:lstStyle/>
        <a:p>
          <a:endParaRPr lang="ru-RU"/>
        </a:p>
      </dgm:t>
    </dgm:pt>
    <dgm:pt modelId="{E4558C99-7D39-4A52-91E3-FA90C969D758}" type="sibTrans" cxnId="{276AE6F2-0411-4B88-8329-EB13B7E6D336}">
      <dgm:prSet/>
      <dgm:spPr/>
      <dgm:t>
        <a:bodyPr/>
        <a:lstStyle/>
        <a:p>
          <a:endParaRPr lang="ru-RU"/>
        </a:p>
      </dgm:t>
    </dgm:pt>
    <dgm:pt modelId="{A3F67098-FE71-4E54-AB49-28ECC992CF83}">
      <dgm:prSet phldrT="[Текст]"/>
      <dgm:spPr/>
      <dgm:t>
        <a:bodyPr/>
        <a:lstStyle/>
        <a:p>
          <a:r>
            <a:rPr lang="ru-RU" dirty="0" smtClean="0"/>
            <a:t>методы</a:t>
          </a:r>
          <a:endParaRPr lang="ru-RU" dirty="0"/>
        </a:p>
      </dgm:t>
    </dgm:pt>
    <dgm:pt modelId="{D7303789-F02D-4C3A-A628-BF3E0FEDC10D}" type="parTrans" cxnId="{97944E0F-7F7F-4E6D-AF00-F93575BFF523}">
      <dgm:prSet/>
      <dgm:spPr/>
      <dgm:t>
        <a:bodyPr/>
        <a:lstStyle/>
        <a:p>
          <a:endParaRPr lang="ru-RU"/>
        </a:p>
      </dgm:t>
    </dgm:pt>
    <dgm:pt modelId="{EC6B5051-5745-4DBF-BBAF-86922C0A0081}" type="sibTrans" cxnId="{97944E0F-7F7F-4E6D-AF00-F93575BFF523}">
      <dgm:prSet/>
      <dgm:spPr/>
      <dgm:t>
        <a:bodyPr/>
        <a:lstStyle/>
        <a:p>
          <a:endParaRPr lang="ru-RU"/>
        </a:p>
      </dgm:t>
    </dgm:pt>
    <dgm:pt modelId="{188052A3-2A50-4255-BAA2-F13331EB8434}" type="pres">
      <dgm:prSet presAssocID="{761320A1-6FD3-40A5-94CF-C45E34324DE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7ABCE6B-CC55-47B0-B6C7-EA5BD006B0EF}" type="pres">
      <dgm:prSet presAssocID="{492BD7D0-0302-45E0-8E04-09C1CFA85EC3}" presName="hierRoot1" presStyleCnt="0"/>
      <dgm:spPr/>
    </dgm:pt>
    <dgm:pt modelId="{BFFB3FD3-535E-4B28-BF86-70C0F54E292C}" type="pres">
      <dgm:prSet presAssocID="{492BD7D0-0302-45E0-8E04-09C1CFA85EC3}" presName="composite" presStyleCnt="0"/>
      <dgm:spPr/>
    </dgm:pt>
    <dgm:pt modelId="{89CDEAF3-C634-4924-BBD5-513E28A8AE27}" type="pres">
      <dgm:prSet presAssocID="{492BD7D0-0302-45E0-8E04-09C1CFA85EC3}" presName="background" presStyleLbl="node0" presStyleIdx="0" presStyleCnt="2"/>
      <dgm:spPr/>
    </dgm:pt>
    <dgm:pt modelId="{8CAE538D-8A6C-4991-8039-84A1BEA328B7}" type="pres">
      <dgm:prSet presAssocID="{492BD7D0-0302-45E0-8E04-09C1CFA85EC3}" presName="text" presStyleLbl="fgAcc0" presStyleIdx="0" presStyleCnt="2" custLinFactX="-90361" custLinFactY="99858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FC6E332-329F-4EA6-A172-5CE32CA54D70}" type="pres">
      <dgm:prSet presAssocID="{492BD7D0-0302-45E0-8E04-09C1CFA85EC3}" presName="hierChild2" presStyleCnt="0"/>
      <dgm:spPr/>
    </dgm:pt>
    <dgm:pt modelId="{87E58FBD-2EDE-48B4-8E73-A63A3129AE10}" type="pres">
      <dgm:prSet presAssocID="{BA0455FD-7852-4C01-A044-6A36E385C89E}" presName="Name10" presStyleLbl="parChTrans1D2" presStyleIdx="0" presStyleCnt="2"/>
      <dgm:spPr/>
      <dgm:t>
        <a:bodyPr/>
        <a:lstStyle/>
        <a:p>
          <a:endParaRPr lang="ru-RU"/>
        </a:p>
      </dgm:t>
    </dgm:pt>
    <dgm:pt modelId="{3520B5A1-8BE0-4BE8-9B2C-32823E320B9F}" type="pres">
      <dgm:prSet presAssocID="{BED50ABB-A1E5-46B9-B3FE-61D92700DCF8}" presName="hierRoot2" presStyleCnt="0"/>
      <dgm:spPr/>
    </dgm:pt>
    <dgm:pt modelId="{EE5FEC0F-927A-4572-A8E7-72936A0D25CE}" type="pres">
      <dgm:prSet presAssocID="{BED50ABB-A1E5-46B9-B3FE-61D92700DCF8}" presName="composite2" presStyleCnt="0"/>
      <dgm:spPr/>
    </dgm:pt>
    <dgm:pt modelId="{85212EEF-A8A7-45F4-A7C3-009A0D7EBB41}" type="pres">
      <dgm:prSet presAssocID="{BED50ABB-A1E5-46B9-B3FE-61D92700DCF8}" presName="background2" presStyleLbl="node2" presStyleIdx="0" presStyleCnt="2"/>
      <dgm:spPr/>
    </dgm:pt>
    <dgm:pt modelId="{B607481A-7F16-48CD-B171-8DBA0A90ED8C}" type="pres">
      <dgm:prSet presAssocID="{BED50ABB-A1E5-46B9-B3FE-61D92700DCF8}" presName="text2" presStyleLbl="fgAcc2" presStyleIdx="0" presStyleCnt="2" custLinFactY="-19105" custLinFactNeighborX="53433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D3CCDD-E1EE-425A-9325-8EA393636DAD}" type="pres">
      <dgm:prSet presAssocID="{BED50ABB-A1E5-46B9-B3FE-61D92700DCF8}" presName="hierChild3" presStyleCnt="0"/>
      <dgm:spPr/>
    </dgm:pt>
    <dgm:pt modelId="{35524679-0490-4D27-870D-B08817A67A22}" type="pres">
      <dgm:prSet presAssocID="{9A24FB25-628C-4C2F-812D-78464F491145}" presName="Name17" presStyleLbl="parChTrans1D3" presStyleIdx="0" presStyleCnt="3"/>
      <dgm:spPr/>
      <dgm:t>
        <a:bodyPr/>
        <a:lstStyle/>
        <a:p>
          <a:endParaRPr lang="ru-RU"/>
        </a:p>
      </dgm:t>
    </dgm:pt>
    <dgm:pt modelId="{4C16A27A-3ED1-4501-9383-9B2D59012544}" type="pres">
      <dgm:prSet presAssocID="{4523D4AE-BE07-4FD8-8B4A-51122A071839}" presName="hierRoot3" presStyleCnt="0"/>
      <dgm:spPr/>
    </dgm:pt>
    <dgm:pt modelId="{11DF43C2-5271-4C6C-BED8-5EDFE5A65071}" type="pres">
      <dgm:prSet presAssocID="{4523D4AE-BE07-4FD8-8B4A-51122A071839}" presName="composite3" presStyleCnt="0"/>
      <dgm:spPr/>
    </dgm:pt>
    <dgm:pt modelId="{30FB5E44-FE8B-4A7C-9BD5-FAFF55C2B3D7}" type="pres">
      <dgm:prSet presAssocID="{4523D4AE-BE07-4FD8-8B4A-51122A071839}" presName="background3" presStyleLbl="node3" presStyleIdx="0" presStyleCnt="3"/>
      <dgm:spPr/>
    </dgm:pt>
    <dgm:pt modelId="{70D939CA-1198-48CD-80FB-C9F8F8833FB3}" type="pres">
      <dgm:prSet presAssocID="{4523D4AE-BE07-4FD8-8B4A-51122A071839}" presName="text3" presStyleLbl="fgAcc3" presStyleIdx="0" presStyleCnt="3" custScaleY="73162" custLinFactX="10617" custLinFactNeighborX="100000" custLinFactNeighborY="10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4867F47-AC38-4B5E-BDA1-BBDE6851A092}" type="pres">
      <dgm:prSet presAssocID="{4523D4AE-BE07-4FD8-8B4A-51122A071839}" presName="hierChild4" presStyleCnt="0"/>
      <dgm:spPr/>
    </dgm:pt>
    <dgm:pt modelId="{B0587D6D-B914-4EFF-9184-333EE17AA2EF}" type="pres">
      <dgm:prSet presAssocID="{BDC5AD0F-6317-48ED-A1D8-F313C513DFAB}" presName="Name17" presStyleLbl="parChTrans1D3" presStyleIdx="1" presStyleCnt="3"/>
      <dgm:spPr/>
      <dgm:t>
        <a:bodyPr/>
        <a:lstStyle/>
        <a:p>
          <a:endParaRPr lang="ru-RU"/>
        </a:p>
      </dgm:t>
    </dgm:pt>
    <dgm:pt modelId="{4150D8DA-CC91-4854-9F30-8B6D74B80279}" type="pres">
      <dgm:prSet presAssocID="{DD5DCA0A-1A5E-4DF2-BC97-71E872B266EF}" presName="hierRoot3" presStyleCnt="0"/>
      <dgm:spPr/>
    </dgm:pt>
    <dgm:pt modelId="{82AD6D98-8AA0-40A6-AD71-83C908679898}" type="pres">
      <dgm:prSet presAssocID="{DD5DCA0A-1A5E-4DF2-BC97-71E872B266EF}" presName="composite3" presStyleCnt="0"/>
      <dgm:spPr/>
    </dgm:pt>
    <dgm:pt modelId="{A13D900A-457B-45E6-AE14-CB2071F2E0D8}" type="pres">
      <dgm:prSet presAssocID="{DD5DCA0A-1A5E-4DF2-BC97-71E872B266EF}" presName="background3" presStyleLbl="node3" presStyleIdx="1" presStyleCnt="3"/>
      <dgm:spPr/>
    </dgm:pt>
    <dgm:pt modelId="{850DBE07-5E50-4762-8AEA-95D4C3B03D11}" type="pres">
      <dgm:prSet presAssocID="{DD5DCA0A-1A5E-4DF2-BC97-71E872B266EF}" presName="text3" presStyleLbl="fgAcc3" presStyleIdx="1" presStyleCnt="3" custScaleY="60794" custLinFactY="-35034" custLinFactNeighborX="-11606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11380B-D4A2-45AB-A37B-F921CBB04DAF}" type="pres">
      <dgm:prSet presAssocID="{DD5DCA0A-1A5E-4DF2-BC97-71E872B266EF}" presName="hierChild4" presStyleCnt="0"/>
      <dgm:spPr/>
    </dgm:pt>
    <dgm:pt modelId="{A1D33B04-6BFF-45F7-9EE3-D74BC869233D}" type="pres">
      <dgm:prSet presAssocID="{7FBA24B4-4993-4B05-A02D-6F334CD53944}" presName="Name10" presStyleLbl="parChTrans1D2" presStyleIdx="1" presStyleCnt="2"/>
      <dgm:spPr/>
      <dgm:t>
        <a:bodyPr/>
        <a:lstStyle/>
        <a:p>
          <a:endParaRPr lang="ru-RU"/>
        </a:p>
      </dgm:t>
    </dgm:pt>
    <dgm:pt modelId="{FBD1750B-CD5E-40E7-939E-650FA2DCFFFF}" type="pres">
      <dgm:prSet presAssocID="{8BA1FC8C-FBC5-4330-AC67-CCB15340AFBA}" presName="hierRoot2" presStyleCnt="0"/>
      <dgm:spPr/>
    </dgm:pt>
    <dgm:pt modelId="{4214C670-782F-4FEA-AB8A-2BC360A5D362}" type="pres">
      <dgm:prSet presAssocID="{8BA1FC8C-FBC5-4330-AC67-CCB15340AFBA}" presName="composite2" presStyleCnt="0"/>
      <dgm:spPr/>
    </dgm:pt>
    <dgm:pt modelId="{F28DE8EA-B022-4E73-955D-41C37E668A6D}" type="pres">
      <dgm:prSet presAssocID="{8BA1FC8C-FBC5-4330-AC67-CCB15340AFBA}" presName="background2" presStyleLbl="node2" presStyleIdx="1" presStyleCnt="2"/>
      <dgm:spPr/>
    </dgm:pt>
    <dgm:pt modelId="{F2B1E44C-90FF-49AC-A3AE-8F92DD049DA9}" type="pres">
      <dgm:prSet presAssocID="{8BA1FC8C-FBC5-4330-AC67-CCB15340AFBA}" presName="text2" presStyleLbl="fgAcc2" presStyleIdx="1" presStyleCnt="2" custScaleX="143620" custScaleY="72935" custLinFactNeighborX="8343" custLinFactNeighborY="-324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7E53E0-7BD4-4401-AFD5-422B9D275DBA}" type="pres">
      <dgm:prSet presAssocID="{8BA1FC8C-FBC5-4330-AC67-CCB15340AFBA}" presName="hierChild3" presStyleCnt="0"/>
      <dgm:spPr/>
    </dgm:pt>
    <dgm:pt modelId="{46629AA9-BA4E-4013-AA0F-066783BBEEA0}" type="pres">
      <dgm:prSet presAssocID="{C39CCD0B-028C-4B35-B15E-16ECD7ACC013}" presName="Name17" presStyleLbl="parChTrans1D3" presStyleIdx="2" presStyleCnt="3"/>
      <dgm:spPr/>
      <dgm:t>
        <a:bodyPr/>
        <a:lstStyle/>
        <a:p>
          <a:endParaRPr lang="ru-RU"/>
        </a:p>
      </dgm:t>
    </dgm:pt>
    <dgm:pt modelId="{65C201ED-9EDE-4C0A-A2D3-C8A6DC821006}" type="pres">
      <dgm:prSet presAssocID="{C27FFF2C-262F-4716-B61C-0018D8ABAC7E}" presName="hierRoot3" presStyleCnt="0"/>
      <dgm:spPr/>
    </dgm:pt>
    <dgm:pt modelId="{C7959D1E-C84B-4C64-A024-7CC80D8F765B}" type="pres">
      <dgm:prSet presAssocID="{C27FFF2C-262F-4716-B61C-0018D8ABAC7E}" presName="composite3" presStyleCnt="0"/>
      <dgm:spPr/>
    </dgm:pt>
    <dgm:pt modelId="{7F7DAA78-4CE8-4B16-BFB6-29E9D5D3D8C1}" type="pres">
      <dgm:prSet presAssocID="{C27FFF2C-262F-4716-B61C-0018D8ABAC7E}" presName="background3" presStyleLbl="node3" presStyleIdx="2" presStyleCnt="3"/>
      <dgm:spPr/>
      <dgm:t>
        <a:bodyPr/>
        <a:lstStyle/>
        <a:p>
          <a:endParaRPr lang="ru-RU"/>
        </a:p>
      </dgm:t>
    </dgm:pt>
    <dgm:pt modelId="{2139035A-E3DD-46F2-8D12-E56882907D8F}" type="pres">
      <dgm:prSet presAssocID="{C27FFF2C-262F-4716-B61C-0018D8ABAC7E}" presName="text3" presStyleLbl="fgAcc3" presStyleIdx="2" presStyleCnt="3" custScaleX="146512" custScaleY="79322" custLinFactNeighborX="10804" custLinFactNeighborY="-552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E4FCE49-789A-4AC5-BC70-A3E3ED5C11A1}" type="pres">
      <dgm:prSet presAssocID="{C27FFF2C-262F-4716-B61C-0018D8ABAC7E}" presName="hierChild4" presStyleCnt="0"/>
      <dgm:spPr/>
    </dgm:pt>
    <dgm:pt modelId="{2332B838-A2AE-49FF-854A-6A67C65FEC12}" type="pres">
      <dgm:prSet presAssocID="{A3F67098-FE71-4E54-AB49-28ECC992CF83}" presName="hierRoot1" presStyleCnt="0"/>
      <dgm:spPr/>
    </dgm:pt>
    <dgm:pt modelId="{B1B9CC23-D656-4ED5-B12D-95B35B2D2C24}" type="pres">
      <dgm:prSet presAssocID="{A3F67098-FE71-4E54-AB49-28ECC992CF83}" presName="composite" presStyleCnt="0"/>
      <dgm:spPr/>
    </dgm:pt>
    <dgm:pt modelId="{C0A076F2-FB0E-4BE7-968B-AFACC32AB7F0}" type="pres">
      <dgm:prSet presAssocID="{A3F67098-FE71-4E54-AB49-28ECC992CF83}" presName="background" presStyleLbl="node0" presStyleIdx="1" presStyleCnt="2"/>
      <dgm:spPr/>
    </dgm:pt>
    <dgm:pt modelId="{8CFB9550-8B5A-40CE-AD12-032BF4F173E0}" type="pres">
      <dgm:prSet presAssocID="{A3F67098-FE71-4E54-AB49-28ECC992CF83}" presName="text" presStyleLbl="fgAcc0" presStyleIdx="1" presStyleCnt="2" custScaleX="143729" custLinFactNeighborX="-46397" custLinFactNeighborY="-41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791BF2-F408-49CD-A87D-3C1428619997}" type="pres">
      <dgm:prSet presAssocID="{A3F67098-FE71-4E54-AB49-28ECC992CF83}" presName="hierChild2" presStyleCnt="0"/>
      <dgm:spPr/>
    </dgm:pt>
  </dgm:ptLst>
  <dgm:cxnLst>
    <dgm:cxn modelId="{B00B66D2-08A3-4464-A707-CE97308A98B3}" type="presOf" srcId="{BA0455FD-7852-4C01-A044-6A36E385C89E}" destId="{87E58FBD-2EDE-48B4-8E73-A63A3129AE10}" srcOrd="0" destOrd="0" presId="urn:microsoft.com/office/officeart/2005/8/layout/hierarchy1"/>
    <dgm:cxn modelId="{1B2CED5D-3640-4527-A4AC-620F3C485AC0}" srcId="{492BD7D0-0302-45E0-8E04-09C1CFA85EC3}" destId="{8BA1FC8C-FBC5-4330-AC67-CCB15340AFBA}" srcOrd="1" destOrd="0" parTransId="{7FBA24B4-4993-4B05-A02D-6F334CD53944}" sibTransId="{E16469EA-D4EE-440E-840C-320B460BFDBE}"/>
    <dgm:cxn modelId="{0814CFDC-5A7A-4457-98E8-723C04984461}" srcId="{492BD7D0-0302-45E0-8E04-09C1CFA85EC3}" destId="{BED50ABB-A1E5-46B9-B3FE-61D92700DCF8}" srcOrd="0" destOrd="0" parTransId="{BA0455FD-7852-4C01-A044-6A36E385C89E}" sibTransId="{C86D9B9F-DE3F-41A0-94DD-FF1231E7D902}"/>
    <dgm:cxn modelId="{4E6A42B4-4820-424C-A284-80F0423F5CC3}" type="presOf" srcId="{4523D4AE-BE07-4FD8-8B4A-51122A071839}" destId="{70D939CA-1198-48CD-80FB-C9F8F8833FB3}" srcOrd="0" destOrd="0" presId="urn:microsoft.com/office/officeart/2005/8/layout/hierarchy1"/>
    <dgm:cxn modelId="{255B6E47-D47B-400D-9134-6EE8B46AD1EE}" type="presOf" srcId="{A3F67098-FE71-4E54-AB49-28ECC992CF83}" destId="{8CFB9550-8B5A-40CE-AD12-032BF4F173E0}" srcOrd="0" destOrd="0" presId="urn:microsoft.com/office/officeart/2005/8/layout/hierarchy1"/>
    <dgm:cxn modelId="{1ADCCDEA-0165-4AD1-975E-97AC82C92EF1}" srcId="{761320A1-6FD3-40A5-94CF-C45E34324DEE}" destId="{492BD7D0-0302-45E0-8E04-09C1CFA85EC3}" srcOrd="0" destOrd="0" parTransId="{C25982CA-0602-481C-91F7-0A6D6AEC5E50}" sibTransId="{B2ED90BD-844B-4EFF-90C6-829E7EBC7541}"/>
    <dgm:cxn modelId="{94EE2C09-4DF2-4015-8866-103A34147A5D}" type="presOf" srcId="{9A24FB25-628C-4C2F-812D-78464F491145}" destId="{35524679-0490-4D27-870D-B08817A67A22}" srcOrd="0" destOrd="0" presId="urn:microsoft.com/office/officeart/2005/8/layout/hierarchy1"/>
    <dgm:cxn modelId="{1D59EFE5-F4CF-4E1E-BA3A-F4724CAD0A71}" type="presOf" srcId="{DD5DCA0A-1A5E-4DF2-BC97-71E872B266EF}" destId="{850DBE07-5E50-4762-8AEA-95D4C3B03D11}" srcOrd="0" destOrd="0" presId="urn:microsoft.com/office/officeart/2005/8/layout/hierarchy1"/>
    <dgm:cxn modelId="{7E67A51E-F7EA-4496-BBA5-AE1F5DAA79D4}" type="presOf" srcId="{C27FFF2C-262F-4716-B61C-0018D8ABAC7E}" destId="{2139035A-E3DD-46F2-8D12-E56882907D8F}" srcOrd="0" destOrd="0" presId="urn:microsoft.com/office/officeart/2005/8/layout/hierarchy1"/>
    <dgm:cxn modelId="{97944E0F-7F7F-4E6D-AF00-F93575BFF523}" srcId="{761320A1-6FD3-40A5-94CF-C45E34324DEE}" destId="{A3F67098-FE71-4E54-AB49-28ECC992CF83}" srcOrd="1" destOrd="0" parTransId="{D7303789-F02D-4C3A-A628-BF3E0FEDC10D}" sibTransId="{EC6B5051-5745-4DBF-BBAF-86922C0A0081}"/>
    <dgm:cxn modelId="{CA67EA0E-1FAE-4EF7-BD33-F55D2E75FFE6}" type="presOf" srcId="{492BD7D0-0302-45E0-8E04-09C1CFA85EC3}" destId="{8CAE538D-8A6C-4991-8039-84A1BEA328B7}" srcOrd="0" destOrd="0" presId="urn:microsoft.com/office/officeart/2005/8/layout/hierarchy1"/>
    <dgm:cxn modelId="{D90F1EBA-C8A7-406E-9BA6-71D850E84321}" type="presOf" srcId="{BED50ABB-A1E5-46B9-B3FE-61D92700DCF8}" destId="{B607481A-7F16-48CD-B171-8DBA0A90ED8C}" srcOrd="0" destOrd="0" presId="urn:microsoft.com/office/officeart/2005/8/layout/hierarchy1"/>
    <dgm:cxn modelId="{2C705136-AD34-4602-AE66-EFBF761E9440}" type="presOf" srcId="{761320A1-6FD3-40A5-94CF-C45E34324DEE}" destId="{188052A3-2A50-4255-BAA2-F13331EB8434}" srcOrd="0" destOrd="0" presId="urn:microsoft.com/office/officeart/2005/8/layout/hierarchy1"/>
    <dgm:cxn modelId="{F512589B-5FAE-4F1E-9570-2CF8CC4E126A}" type="presOf" srcId="{7FBA24B4-4993-4B05-A02D-6F334CD53944}" destId="{A1D33B04-6BFF-45F7-9EE3-D74BC869233D}" srcOrd="0" destOrd="0" presId="urn:microsoft.com/office/officeart/2005/8/layout/hierarchy1"/>
    <dgm:cxn modelId="{276AE6F2-0411-4B88-8329-EB13B7E6D336}" srcId="{8BA1FC8C-FBC5-4330-AC67-CCB15340AFBA}" destId="{C27FFF2C-262F-4716-B61C-0018D8ABAC7E}" srcOrd="0" destOrd="0" parTransId="{C39CCD0B-028C-4B35-B15E-16ECD7ACC013}" sibTransId="{E4558C99-7D39-4A52-91E3-FA90C969D758}"/>
    <dgm:cxn modelId="{46CF0211-5468-447B-A1EF-5DD286EB287F}" type="presOf" srcId="{BDC5AD0F-6317-48ED-A1D8-F313C513DFAB}" destId="{B0587D6D-B914-4EFF-9184-333EE17AA2EF}" srcOrd="0" destOrd="0" presId="urn:microsoft.com/office/officeart/2005/8/layout/hierarchy1"/>
    <dgm:cxn modelId="{24F6280B-511B-448C-8449-B0631409711D}" srcId="{BED50ABB-A1E5-46B9-B3FE-61D92700DCF8}" destId="{DD5DCA0A-1A5E-4DF2-BC97-71E872B266EF}" srcOrd="1" destOrd="0" parTransId="{BDC5AD0F-6317-48ED-A1D8-F313C513DFAB}" sibTransId="{84A1B780-E0FD-4C42-90B9-34868F154518}"/>
    <dgm:cxn modelId="{0EB6155E-BF9C-4A7D-8A11-07C93CA3FAC7}" srcId="{BED50ABB-A1E5-46B9-B3FE-61D92700DCF8}" destId="{4523D4AE-BE07-4FD8-8B4A-51122A071839}" srcOrd="0" destOrd="0" parTransId="{9A24FB25-628C-4C2F-812D-78464F491145}" sibTransId="{2EEFC62A-232D-4E48-9EEC-5BC466C18255}"/>
    <dgm:cxn modelId="{211AEE54-1F37-494A-9CD4-2132853CDCA8}" type="presOf" srcId="{8BA1FC8C-FBC5-4330-AC67-CCB15340AFBA}" destId="{F2B1E44C-90FF-49AC-A3AE-8F92DD049DA9}" srcOrd="0" destOrd="0" presId="urn:microsoft.com/office/officeart/2005/8/layout/hierarchy1"/>
    <dgm:cxn modelId="{A33457BF-EC13-4DDC-8211-8422813E1CC9}" type="presOf" srcId="{C39CCD0B-028C-4B35-B15E-16ECD7ACC013}" destId="{46629AA9-BA4E-4013-AA0F-066783BBEEA0}" srcOrd="0" destOrd="0" presId="urn:microsoft.com/office/officeart/2005/8/layout/hierarchy1"/>
    <dgm:cxn modelId="{FFCB4B9B-F37A-4104-B8FE-D2376C49CB18}" type="presParOf" srcId="{188052A3-2A50-4255-BAA2-F13331EB8434}" destId="{47ABCE6B-CC55-47B0-B6C7-EA5BD006B0EF}" srcOrd="0" destOrd="0" presId="urn:microsoft.com/office/officeart/2005/8/layout/hierarchy1"/>
    <dgm:cxn modelId="{314EAAF5-D120-4B8B-92EA-3ED91C0AC680}" type="presParOf" srcId="{47ABCE6B-CC55-47B0-B6C7-EA5BD006B0EF}" destId="{BFFB3FD3-535E-4B28-BF86-70C0F54E292C}" srcOrd="0" destOrd="0" presId="urn:microsoft.com/office/officeart/2005/8/layout/hierarchy1"/>
    <dgm:cxn modelId="{FA5C4EDE-E09D-44F2-A3FD-372C40CA7B92}" type="presParOf" srcId="{BFFB3FD3-535E-4B28-BF86-70C0F54E292C}" destId="{89CDEAF3-C634-4924-BBD5-513E28A8AE27}" srcOrd="0" destOrd="0" presId="urn:microsoft.com/office/officeart/2005/8/layout/hierarchy1"/>
    <dgm:cxn modelId="{B1F21614-3FF8-443A-B7E0-235863FC51E2}" type="presParOf" srcId="{BFFB3FD3-535E-4B28-BF86-70C0F54E292C}" destId="{8CAE538D-8A6C-4991-8039-84A1BEA328B7}" srcOrd="1" destOrd="0" presId="urn:microsoft.com/office/officeart/2005/8/layout/hierarchy1"/>
    <dgm:cxn modelId="{919FD69D-38AB-4D05-9672-4336F7A74C04}" type="presParOf" srcId="{47ABCE6B-CC55-47B0-B6C7-EA5BD006B0EF}" destId="{EFC6E332-329F-4EA6-A172-5CE32CA54D70}" srcOrd="1" destOrd="0" presId="urn:microsoft.com/office/officeart/2005/8/layout/hierarchy1"/>
    <dgm:cxn modelId="{28289362-BEBB-450A-96C6-85AC5EAC20E5}" type="presParOf" srcId="{EFC6E332-329F-4EA6-A172-5CE32CA54D70}" destId="{87E58FBD-2EDE-48B4-8E73-A63A3129AE10}" srcOrd="0" destOrd="0" presId="urn:microsoft.com/office/officeart/2005/8/layout/hierarchy1"/>
    <dgm:cxn modelId="{F71D6542-E9D1-4A38-AF22-D4414B1FE9DB}" type="presParOf" srcId="{EFC6E332-329F-4EA6-A172-5CE32CA54D70}" destId="{3520B5A1-8BE0-4BE8-9B2C-32823E320B9F}" srcOrd="1" destOrd="0" presId="urn:microsoft.com/office/officeart/2005/8/layout/hierarchy1"/>
    <dgm:cxn modelId="{7D205FDA-C8CD-4E8A-B5B2-8B3E1BBCE719}" type="presParOf" srcId="{3520B5A1-8BE0-4BE8-9B2C-32823E320B9F}" destId="{EE5FEC0F-927A-4572-A8E7-72936A0D25CE}" srcOrd="0" destOrd="0" presId="urn:microsoft.com/office/officeart/2005/8/layout/hierarchy1"/>
    <dgm:cxn modelId="{3A4C5F40-9104-4950-971F-0E833B131A8F}" type="presParOf" srcId="{EE5FEC0F-927A-4572-A8E7-72936A0D25CE}" destId="{85212EEF-A8A7-45F4-A7C3-009A0D7EBB41}" srcOrd="0" destOrd="0" presId="urn:microsoft.com/office/officeart/2005/8/layout/hierarchy1"/>
    <dgm:cxn modelId="{F6217330-5F75-4907-A883-B05D7C70BB77}" type="presParOf" srcId="{EE5FEC0F-927A-4572-A8E7-72936A0D25CE}" destId="{B607481A-7F16-48CD-B171-8DBA0A90ED8C}" srcOrd="1" destOrd="0" presId="urn:microsoft.com/office/officeart/2005/8/layout/hierarchy1"/>
    <dgm:cxn modelId="{42794AD5-9F4E-4507-8B34-A98B4FBD7D41}" type="presParOf" srcId="{3520B5A1-8BE0-4BE8-9B2C-32823E320B9F}" destId="{52D3CCDD-E1EE-425A-9325-8EA393636DAD}" srcOrd="1" destOrd="0" presId="urn:microsoft.com/office/officeart/2005/8/layout/hierarchy1"/>
    <dgm:cxn modelId="{62C5064A-55DD-4751-B30D-B97EBCC3298D}" type="presParOf" srcId="{52D3CCDD-E1EE-425A-9325-8EA393636DAD}" destId="{35524679-0490-4D27-870D-B08817A67A22}" srcOrd="0" destOrd="0" presId="urn:microsoft.com/office/officeart/2005/8/layout/hierarchy1"/>
    <dgm:cxn modelId="{71BF8471-3EEC-4207-B798-28A083C4EF90}" type="presParOf" srcId="{52D3CCDD-E1EE-425A-9325-8EA393636DAD}" destId="{4C16A27A-3ED1-4501-9383-9B2D59012544}" srcOrd="1" destOrd="0" presId="urn:microsoft.com/office/officeart/2005/8/layout/hierarchy1"/>
    <dgm:cxn modelId="{093A6FAC-52A5-4C00-8172-FA3A29043F70}" type="presParOf" srcId="{4C16A27A-3ED1-4501-9383-9B2D59012544}" destId="{11DF43C2-5271-4C6C-BED8-5EDFE5A65071}" srcOrd="0" destOrd="0" presId="urn:microsoft.com/office/officeart/2005/8/layout/hierarchy1"/>
    <dgm:cxn modelId="{643C9BBB-90E4-4084-A09C-690731EFC89C}" type="presParOf" srcId="{11DF43C2-5271-4C6C-BED8-5EDFE5A65071}" destId="{30FB5E44-FE8B-4A7C-9BD5-FAFF55C2B3D7}" srcOrd="0" destOrd="0" presId="urn:microsoft.com/office/officeart/2005/8/layout/hierarchy1"/>
    <dgm:cxn modelId="{0E32E186-1C4A-4584-8A4D-58E548EE5161}" type="presParOf" srcId="{11DF43C2-5271-4C6C-BED8-5EDFE5A65071}" destId="{70D939CA-1198-48CD-80FB-C9F8F8833FB3}" srcOrd="1" destOrd="0" presId="urn:microsoft.com/office/officeart/2005/8/layout/hierarchy1"/>
    <dgm:cxn modelId="{31F537F3-4192-4EDF-8A72-392200541B21}" type="presParOf" srcId="{4C16A27A-3ED1-4501-9383-9B2D59012544}" destId="{24867F47-AC38-4B5E-BDA1-BBDE6851A092}" srcOrd="1" destOrd="0" presId="urn:microsoft.com/office/officeart/2005/8/layout/hierarchy1"/>
    <dgm:cxn modelId="{A82A4215-3B2E-4365-B4C3-908F6A798DA3}" type="presParOf" srcId="{52D3CCDD-E1EE-425A-9325-8EA393636DAD}" destId="{B0587D6D-B914-4EFF-9184-333EE17AA2EF}" srcOrd="2" destOrd="0" presId="urn:microsoft.com/office/officeart/2005/8/layout/hierarchy1"/>
    <dgm:cxn modelId="{795CECDB-D0D8-413A-BFC3-4889F75A4885}" type="presParOf" srcId="{52D3CCDD-E1EE-425A-9325-8EA393636DAD}" destId="{4150D8DA-CC91-4854-9F30-8B6D74B80279}" srcOrd="3" destOrd="0" presId="urn:microsoft.com/office/officeart/2005/8/layout/hierarchy1"/>
    <dgm:cxn modelId="{1213CCF1-13B8-4FE0-A32B-A4C13739C59E}" type="presParOf" srcId="{4150D8DA-CC91-4854-9F30-8B6D74B80279}" destId="{82AD6D98-8AA0-40A6-AD71-83C908679898}" srcOrd="0" destOrd="0" presId="urn:microsoft.com/office/officeart/2005/8/layout/hierarchy1"/>
    <dgm:cxn modelId="{21483F95-C31E-4BE3-952B-A2999CB988A7}" type="presParOf" srcId="{82AD6D98-8AA0-40A6-AD71-83C908679898}" destId="{A13D900A-457B-45E6-AE14-CB2071F2E0D8}" srcOrd="0" destOrd="0" presId="urn:microsoft.com/office/officeart/2005/8/layout/hierarchy1"/>
    <dgm:cxn modelId="{A018EFF8-7CBF-4307-9C40-736311EC79B6}" type="presParOf" srcId="{82AD6D98-8AA0-40A6-AD71-83C908679898}" destId="{850DBE07-5E50-4762-8AEA-95D4C3B03D11}" srcOrd="1" destOrd="0" presId="urn:microsoft.com/office/officeart/2005/8/layout/hierarchy1"/>
    <dgm:cxn modelId="{A0666917-62F2-4616-B52F-5F74DFB1FEE2}" type="presParOf" srcId="{4150D8DA-CC91-4854-9F30-8B6D74B80279}" destId="{1A11380B-D4A2-45AB-A37B-F921CBB04DAF}" srcOrd="1" destOrd="0" presId="urn:microsoft.com/office/officeart/2005/8/layout/hierarchy1"/>
    <dgm:cxn modelId="{E4894782-6DD2-49F5-BA38-FD59160AE53C}" type="presParOf" srcId="{EFC6E332-329F-4EA6-A172-5CE32CA54D70}" destId="{A1D33B04-6BFF-45F7-9EE3-D74BC869233D}" srcOrd="2" destOrd="0" presId="urn:microsoft.com/office/officeart/2005/8/layout/hierarchy1"/>
    <dgm:cxn modelId="{92FAFC21-B5BF-4781-9FE8-17FBD3E1C40B}" type="presParOf" srcId="{EFC6E332-329F-4EA6-A172-5CE32CA54D70}" destId="{FBD1750B-CD5E-40E7-939E-650FA2DCFFFF}" srcOrd="3" destOrd="0" presId="urn:microsoft.com/office/officeart/2005/8/layout/hierarchy1"/>
    <dgm:cxn modelId="{A694E964-96D8-44BD-8838-30D8DF1C96F6}" type="presParOf" srcId="{FBD1750B-CD5E-40E7-939E-650FA2DCFFFF}" destId="{4214C670-782F-4FEA-AB8A-2BC360A5D362}" srcOrd="0" destOrd="0" presId="urn:microsoft.com/office/officeart/2005/8/layout/hierarchy1"/>
    <dgm:cxn modelId="{D04E857A-5924-4B6A-98B6-BC347DDA60F9}" type="presParOf" srcId="{4214C670-782F-4FEA-AB8A-2BC360A5D362}" destId="{F28DE8EA-B022-4E73-955D-41C37E668A6D}" srcOrd="0" destOrd="0" presId="urn:microsoft.com/office/officeart/2005/8/layout/hierarchy1"/>
    <dgm:cxn modelId="{4930B17D-2082-4654-A0FC-D5155E0787A3}" type="presParOf" srcId="{4214C670-782F-4FEA-AB8A-2BC360A5D362}" destId="{F2B1E44C-90FF-49AC-A3AE-8F92DD049DA9}" srcOrd="1" destOrd="0" presId="urn:microsoft.com/office/officeart/2005/8/layout/hierarchy1"/>
    <dgm:cxn modelId="{96A3F7E6-3E54-4C3D-A472-EB1B0E7F5C86}" type="presParOf" srcId="{FBD1750B-CD5E-40E7-939E-650FA2DCFFFF}" destId="{BE7E53E0-7BD4-4401-AFD5-422B9D275DBA}" srcOrd="1" destOrd="0" presId="urn:microsoft.com/office/officeart/2005/8/layout/hierarchy1"/>
    <dgm:cxn modelId="{F369ACC3-84B1-4F7F-BDC4-12C544B25946}" type="presParOf" srcId="{BE7E53E0-7BD4-4401-AFD5-422B9D275DBA}" destId="{46629AA9-BA4E-4013-AA0F-066783BBEEA0}" srcOrd="0" destOrd="0" presId="urn:microsoft.com/office/officeart/2005/8/layout/hierarchy1"/>
    <dgm:cxn modelId="{70B6A674-C3B5-456C-8186-82E80F0B608A}" type="presParOf" srcId="{BE7E53E0-7BD4-4401-AFD5-422B9D275DBA}" destId="{65C201ED-9EDE-4C0A-A2D3-C8A6DC821006}" srcOrd="1" destOrd="0" presId="urn:microsoft.com/office/officeart/2005/8/layout/hierarchy1"/>
    <dgm:cxn modelId="{C4FC9095-D962-4025-B03F-4BC007FC00E2}" type="presParOf" srcId="{65C201ED-9EDE-4C0A-A2D3-C8A6DC821006}" destId="{C7959D1E-C84B-4C64-A024-7CC80D8F765B}" srcOrd="0" destOrd="0" presId="urn:microsoft.com/office/officeart/2005/8/layout/hierarchy1"/>
    <dgm:cxn modelId="{FE852ABD-30D4-4E58-8BFC-311D52838879}" type="presParOf" srcId="{C7959D1E-C84B-4C64-A024-7CC80D8F765B}" destId="{7F7DAA78-4CE8-4B16-BFB6-29E9D5D3D8C1}" srcOrd="0" destOrd="0" presId="urn:microsoft.com/office/officeart/2005/8/layout/hierarchy1"/>
    <dgm:cxn modelId="{0598377B-EA02-4DDD-9783-E32E841E1F53}" type="presParOf" srcId="{C7959D1E-C84B-4C64-A024-7CC80D8F765B}" destId="{2139035A-E3DD-46F2-8D12-E56882907D8F}" srcOrd="1" destOrd="0" presId="urn:microsoft.com/office/officeart/2005/8/layout/hierarchy1"/>
    <dgm:cxn modelId="{C485243A-1763-4307-B223-C37940927207}" type="presParOf" srcId="{65C201ED-9EDE-4C0A-A2D3-C8A6DC821006}" destId="{6E4FCE49-789A-4AC5-BC70-A3E3ED5C11A1}" srcOrd="1" destOrd="0" presId="urn:microsoft.com/office/officeart/2005/8/layout/hierarchy1"/>
    <dgm:cxn modelId="{A52B362C-9C13-4054-A9ED-A29C7F92E7B7}" type="presParOf" srcId="{188052A3-2A50-4255-BAA2-F13331EB8434}" destId="{2332B838-A2AE-49FF-854A-6A67C65FEC12}" srcOrd="1" destOrd="0" presId="urn:microsoft.com/office/officeart/2005/8/layout/hierarchy1"/>
    <dgm:cxn modelId="{2E55C95D-127B-47EB-A118-652383BCCDAF}" type="presParOf" srcId="{2332B838-A2AE-49FF-854A-6A67C65FEC12}" destId="{B1B9CC23-D656-4ED5-B12D-95B35B2D2C24}" srcOrd="0" destOrd="0" presId="urn:microsoft.com/office/officeart/2005/8/layout/hierarchy1"/>
    <dgm:cxn modelId="{1A4087D0-6918-46C8-9E6B-F735FBFFCFB3}" type="presParOf" srcId="{B1B9CC23-D656-4ED5-B12D-95B35B2D2C24}" destId="{C0A076F2-FB0E-4BE7-968B-AFACC32AB7F0}" srcOrd="0" destOrd="0" presId="urn:microsoft.com/office/officeart/2005/8/layout/hierarchy1"/>
    <dgm:cxn modelId="{C45A6DE3-C90E-4E2C-BFB0-7706DA2D19DA}" type="presParOf" srcId="{B1B9CC23-D656-4ED5-B12D-95B35B2D2C24}" destId="{8CFB9550-8B5A-40CE-AD12-032BF4F173E0}" srcOrd="1" destOrd="0" presId="urn:microsoft.com/office/officeart/2005/8/layout/hierarchy1"/>
    <dgm:cxn modelId="{2E198980-9C23-4B04-BDA3-F5A20A2B43E3}" type="presParOf" srcId="{2332B838-A2AE-49FF-854A-6A67C65FEC12}" destId="{80791BF2-F408-49CD-A87D-3C142861999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629AA9-BA4E-4013-AA0F-066783BBEEA0}">
      <dsp:nvSpPr>
        <dsp:cNvPr id="0" name=""/>
        <dsp:cNvSpPr/>
      </dsp:nvSpPr>
      <dsp:spPr>
        <a:xfrm>
          <a:off x="5885587" y="2521317"/>
          <a:ext cx="91440" cy="2647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6242"/>
              </a:lnTo>
              <a:lnTo>
                <a:pt x="90488" y="96242"/>
              </a:lnTo>
              <a:lnTo>
                <a:pt x="90488" y="26476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D33B04-6BFF-45F7-9EE3-D74BC869233D}">
      <dsp:nvSpPr>
        <dsp:cNvPr id="0" name=""/>
        <dsp:cNvSpPr/>
      </dsp:nvSpPr>
      <dsp:spPr>
        <a:xfrm>
          <a:off x="707432" y="1678819"/>
          <a:ext cx="5223875" cy="2153952"/>
        </a:xfrm>
        <a:custGeom>
          <a:avLst/>
          <a:gdLst/>
          <a:ahLst/>
          <a:cxnLst/>
          <a:rect l="0" t="0" r="0" b="0"/>
          <a:pathLst>
            <a:path>
              <a:moveTo>
                <a:pt x="0" y="2153952"/>
              </a:moveTo>
              <a:lnTo>
                <a:pt x="522387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587D6D-B914-4EFF-9184-333EE17AA2EF}">
      <dsp:nvSpPr>
        <dsp:cNvPr id="0" name=""/>
        <dsp:cNvSpPr/>
      </dsp:nvSpPr>
      <dsp:spPr>
        <a:xfrm>
          <a:off x="2876282" y="1832510"/>
          <a:ext cx="91440" cy="345056"/>
        </a:xfrm>
        <a:custGeom>
          <a:avLst/>
          <a:gdLst/>
          <a:ahLst/>
          <a:cxnLst/>
          <a:rect l="0" t="0" r="0" b="0"/>
          <a:pathLst>
            <a:path>
              <a:moveTo>
                <a:pt x="117172" y="0"/>
              </a:moveTo>
              <a:lnTo>
                <a:pt x="117172" y="176536"/>
              </a:lnTo>
              <a:lnTo>
                <a:pt x="45720" y="176536"/>
              </a:lnTo>
              <a:lnTo>
                <a:pt x="45720" y="34505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524679-0490-4D27-870D-B08817A67A22}">
      <dsp:nvSpPr>
        <dsp:cNvPr id="0" name=""/>
        <dsp:cNvSpPr/>
      </dsp:nvSpPr>
      <dsp:spPr>
        <a:xfrm>
          <a:off x="2876296" y="1832510"/>
          <a:ext cx="91440" cy="1916699"/>
        </a:xfrm>
        <a:custGeom>
          <a:avLst/>
          <a:gdLst/>
          <a:ahLst/>
          <a:cxnLst/>
          <a:rect l="0" t="0" r="0" b="0"/>
          <a:pathLst>
            <a:path>
              <a:moveTo>
                <a:pt x="117158" y="0"/>
              </a:moveTo>
              <a:lnTo>
                <a:pt x="117158" y="1748179"/>
              </a:lnTo>
              <a:lnTo>
                <a:pt x="45720" y="1748179"/>
              </a:lnTo>
              <a:lnTo>
                <a:pt x="45720" y="19166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E58FBD-2EDE-48B4-8E73-A63A3129AE10}">
      <dsp:nvSpPr>
        <dsp:cNvPr id="0" name=""/>
        <dsp:cNvSpPr/>
      </dsp:nvSpPr>
      <dsp:spPr>
        <a:xfrm>
          <a:off x="707432" y="677374"/>
          <a:ext cx="2286023" cy="3155397"/>
        </a:xfrm>
        <a:custGeom>
          <a:avLst/>
          <a:gdLst/>
          <a:ahLst/>
          <a:cxnLst/>
          <a:rect l="0" t="0" r="0" b="0"/>
          <a:pathLst>
            <a:path>
              <a:moveTo>
                <a:pt x="0" y="3155397"/>
              </a:moveTo>
              <a:lnTo>
                <a:pt x="228602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CDEAF3-C634-4924-BBD5-513E28A8AE27}">
      <dsp:nvSpPr>
        <dsp:cNvPr id="0" name=""/>
        <dsp:cNvSpPr/>
      </dsp:nvSpPr>
      <dsp:spPr>
        <a:xfrm>
          <a:off x="-202123" y="2677636"/>
          <a:ext cx="1819111" cy="11551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AE538D-8A6C-4991-8039-84A1BEA328B7}">
      <dsp:nvSpPr>
        <dsp:cNvPr id="0" name=""/>
        <dsp:cNvSpPr/>
      </dsp:nvSpPr>
      <dsp:spPr>
        <a:xfrm>
          <a:off x="0" y="2869653"/>
          <a:ext cx="1819111" cy="11551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стратегия</a:t>
          </a:r>
          <a:endParaRPr lang="ru-RU" sz="2600" kern="1200" dirty="0"/>
        </a:p>
      </dsp:txBody>
      <dsp:txXfrm>
        <a:off x="0" y="2869653"/>
        <a:ext cx="1819111" cy="1155135"/>
      </dsp:txXfrm>
    </dsp:sp>
    <dsp:sp modelId="{85212EEF-A8A7-45F4-A7C3-009A0D7EBB41}">
      <dsp:nvSpPr>
        <dsp:cNvPr id="0" name=""/>
        <dsp:cNvSpPr/>
      </dsp:nvSpPr>
      <dsp:spPr>
        <a:xfrm>
          <a:off x="2083899" y="677374"/>
          <a:ext cx="1819111" cy="11551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07481A-7F16-48CD-B171-8DBA0A90ED8C}">
      <dsp:nvSpPr>
        <dsp:cNvPr id="0" name=""/>
        <dsp:cNvSpPr/>
      </dsp:nvSpPr>
      <dsp:spPr>
        <a:xfrm>
          <a:off x="2286023" y="869392"/>
          <a:ext cx="1819111" cy="11551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миссия</a:t>
          </a:r>
          <a:endParaRPr lang="ru-RU" sz="2600" kern="1200" dirty="0"/>
        </a:p>
      </dsp:txBody>
      <dsp:txXfrm>
        <a:off x="2286023" y="869392"/>
        <a:ext cx="1819111" cy="1155135"/>
      </dsp:txXfrm>
    </dsp:sp>
    <dsp:sp modelId="{30FB5E44-FE8B-4A7C-9BD5-FAFF55C2B3D7}">
      <dsp:nvSpPr>
        <dsp:cNvPr id="0" name=""/>
        <dsp:cNvSpPr/>
      </dsp:nvSpPr>
      <dsp:spPr>
        <a:xfrm>
          <a:off x="2012461" y="3749210"/>
          <a:ext cx="1819111" cy="8451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D939CA-1198-48CD-80FB-C9F8F8833FB3}">
      <dsp:nvSpPr>
        <dsp:cNvPr id="0" name=""/>
        <dsp:cNvSpPr/>
      </dsp:nvSpPr>
      <dsp:spPr>
        <a:xfrm>
          <a:off x="2214584" y="3941227"/>
          <a:ext cx="1819111" cy="8451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задачи</a:t>
          </a:r>
          <a:endParaRPr lang="ru-RU" sz="2600" kern="1200" dirty="0"/>
        </a:p>
      </dsp:txBody>
      <dsp:txXfrm>
        <a:off x="2214584" y="3941227"/>
        <a:ext cx="1819111" cy="845120"/>
      </dsp:txXfrm>
    </dsp:sp>
    <dsp:sp modelId="{A13D900A-457B-45E6-AE14-CB2071F2E0D8}">
      <dsp:nvSpPr>
        <dsp:cNvPr id="0" name=""/>
        <dsp:cNvSpPr/>
      </dsp:nvSpPr>
      <dsp:spPr>
        <a:xfrm>
          <a:off x="2012447" y="2177567"/>
          <a:ext cx="1819111" cy="7022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0DBE07-5E50-4762-8AEA-95D4C3B03D11}">
      <dsp:nvSpPr>
        <dsp:cNvPr id="0" name=""/>
        <dsp:cNvSpPr/>
      </dsp:nvSpPr>
      <dsp:spPr>
        <a:xfrm>
          <a:off x="2214570" y="2369584"/>
          <a:ext cx="1819111" cy="7022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цели</a:t>
          </a:r>
          <a:endParaRPr lang="ru-RU" sz="2600" kern="1200" dirty="0"/>
        </a:p>
      </dsp:txBody>
      <dsp:txXfrm>
        <a:off x="2214570" y="2369584"/>
        <a:ext cx="1819111" cy="702253"/>
      </dsp:txXfrm>
    </dsp:sp>
    <dsp:sp modelId="{F28DE8EA-B022-4E73-955D-41C37E668A6D}">
      <dsp:nvSpPr>
        <dsp:cNvPr id="0" name=""/>
        <dsp:cNvSpPr/>
      </dsp:nvSpPr>
      <dsp:spPr>
        <a:xfrm>
          <a:off x="4625004" y="1678819"/>
          <a:ext cx="2612607" cy="84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B1E44C-90FF-49AC-A3AE-8F92DD049DA9}">
      <dsp:nvSpPr>
        <dsp:cNvPr id="0" name=""/>
        <dsp:cNvSpPr/>
      </dsp:nvSpPr>
      <dsp:spPr>
        <a:xfrm>
          <a:off x="4827127" y="1870837"/>
          <a:ext cx="2612607" cy="8424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процедуры</a:t>
          </a:r>
          <a:endParaRPr lang="ru-RU" sz="2600" kern="1200" dirty="0"/>
        </a:p>
      </dsp:txBody>
      <dsp:txXfrm>
        <a:off x="4827127" y="1870837"/>
        <a:ext cx="2612607" cy="842498"/>
      </dsp:txXfrm>
    </dsp:sp>
    <dsp:sp modelId="{7F7DAA78-4CE8-4B16-BFB6-29E9D5D3D8C1}">
      <dsp:nvSpPr>
        <dsp:cNvPr id="0" name=""/>
        <dsp:cNvSpPr/>
      </dsp:nvSpPr>
      <dsp:spPr>
        <a:xfrm>
          <a:off x="4643468" y="2786081"/>
          <a:ext cx="2665216" cy="9162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39035A-E3DD-46F2-8D12-E56882907D8F}">
      <dsp:nvSpPr>
        <dsp:cNvPr id="0" name=""/>
        <dsp:cNvSpPr/>
      </dsp:nvSpPr>
      <dsp:spPr>
        <a:xfrm>
          <a:off x="4845591" y="2978098"/>
          <a:ext cx="2665216" cy="916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правила</a:t>
          </a:r>
          <a:endParaRPr lang="ru-RU" sz="2600" kern="1200" dirty="0"/>
        </a:p>
      </dsp:txBody>
      <dsp:txXfrm>
        <a:off x="4845591" y="2978098"/>
        <a:ext cx="2665216" cy="916276"/>
      </dsp:txXfrm>
    </dsp:sp>
    <dsp:sp modelId="{C0A076F2-FB0E-4BE7-968B-AFACC32AB7F0}">
      <dsp:nvSpPr>
        <dsp:cNvPr id="0" name=""/>
        <dsp:cNvSpPr/>
      </dsp:nvSpPr>
      <dsp:spPr>
        <a:xfrm>
          <a:off x="4568658" y="320616"/>
          <a:ext cx="2614590" cy="11551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FB9550-8B5A-40CE-AD12-032BF4F173E0}">
      <dsp:nvSpPr>
        <dsp:cNvPr id="0" name=""/>
        <dsp:cNvSpPr/>
      </dsp:nvSpPr>
      <dsp:spPr>
        <a:xfrm>
          <a:off x="4770781" y="512633"/>
          <a:ext cx="2614590" cy="11551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методы</a:t>
          </a:r>
          <a:endParaRPr lang="ru-RU" sz="2600" kern="1200" dirty="0"/>
        </a:p>
      </dsp:txBody>
      <dsp:txXfrm>
        <a:off x="4770781" y="512633"/>
        <a:ext cx="2614590" cy="11551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482F7B9-7702-4056-B248-587E7350E5B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3A20E1-983F-465D-B273-37FEC4A855A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5E4AB-E87E-4AF6-8BD1-AB7DD3EBF2FF}" type="slidenum">
              <a:rPr lang="ru-RU"/>
              <a:pPr/>
              <a:t>1</a:t>
            </a:fld>
            <a:endParaRPr lang="ru-RU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374171-A6AD-4685-98CA-BB325142C448}" type="slidenum">
              <a:rPr lang="ru-RU"/>
              <a:pPr/>
              <a:t>15</a:t>
            </a:fld>
            <a:endParaRPr lang="ru-RU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21BB81-1936-44E0-8193-AE14B89D69DE}" type="slidenum">
              <a:rPr lang="ru-RU"/>
              <a:pPr/>
              <a:t>37</a:t>
            </a:fld>
            <a:endParaRPr lang="ru-RU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609600" y="2667000"/>
            <a:ext cx="7772400" cy="990600"/>
          </a:xfrm>
          <a:effectLst>
            <a:outerShdw dist="53882" dir="2700000" algn="ctr" rotWithShape="0">
              <a:srgbClr val="000000"/>
            </a:outerShdw>
          </a:effectLst>
        </p:spPr>
        <p:txBody>
          <a:bodyPr/>
          <a:lstStyle>
            <a:lvl1pPr>
              <a:defRPr sz="4800" b="1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295400" y="3962400"/>
            <a:ext cx="6400800" cy="6858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1B99181-D93F-441C-98D6-ECA9CB6D56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FB8C6-74DF-40EA-B541-9955751BCB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BD5BB-8C4B-40AE-BE37-8B35622E79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57D9EBE1-A762-45C7-8F16-2B4EAD6FAC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871C1-5FEE-465E-A02F-CA16486289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12169-E2D1-4C0C-974B-F9915F8D7F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00A53A-33D0-4221-85F4-83D15C14133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71FFC0-A5F5-46A0-8C48-9A6390FF16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2908F-22D2-4A74-A1D0-2DB37D702A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82686-6EB7-46D8-A32D-D7EF2BADA6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DEF52-E6EB-4093-BF4A-2EB4A2E0B1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71E68-F20A-4504-BBB1-FABE16D046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rgbClr val="00000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DD4205B-79AB-427E-A954-D1C45873B22E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5.xml"/><Relationship Id="rId3" Type="http://schemas.openxmlformats.org/officeDocument/2006/relationships/slide" Target="slide6.xml"/><Relationship Id="rId7" Type="http://schemas.openxmlformats.org/officeDocument/2006/relationships/slide" Target="slide2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9.xml"/><Relationship Id="rId10" Type="http://schemas.openxmlformats.org/officeDocument/2006/relationships/slide" Target="slide43.xml"/><Relationship Id="rId4" Type="http://schemas.openxmlformats.org/officeDocument/2006/relationships/slide" Target="slide8.xml"/><Relationship Id="rId9" Type="http://schemas.openxmlformats.org/officeDocument/2006/relationships/slide" Target="slide4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effectLst/>
        </p:spPr>
        <p:txBody>
          <a:bodyPr/>
          <a:lstStyle/>
          <a:p>
            <a:r>
              <a:rPr lang="ru-RU" i="1" dirty="0" smtClean="0">
                <a:solidFill>
                  <a:srgbClr val="000000"/>
                </a:solidFill>
              </a:rPr>
              <a:t>Психологические аспекты планирования  работы</a:t>
            </a:r>
            <a:endParaRPr lang="ru-RU" i="1" dirty="0">
              <a:solidFill>
                <a:srgbClr val="000000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785794"/>
            <a:ext cx="6400800" cy="714380"/>
          </a:xfrm>
        </p:spPr>
        <p:txBody>
          <a:bodyPr/>
          <a:lstStyle/>
          <a:p>
            <a:r>
              <a:rPr lang="ru-RU" dirty="0" smtClean="0">
                <a:solidFill>
                  <a:srgbClr val="000000"/>
                </a:solidFill>
              </a:rPr>
              <a:t>Лекция 9</a:t>
            </a:r>
            <a:endParaRPr lang="ru-RU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8"/>
          </a:xfrm>
          <a:effectLst/>
        </p:spPr>
        <p:txBody>
          <a:bodyPr/>
          <a:lstStyle/>
          <a:p>
            <a:r>
              <a:rPr lang="ru-RU" sz="3200" b="1" dirty="0" smtClean="0">
                <a:solidFill>
                  <a:srgbClr val="000000"/>
                </a:solidFill>
              </a:rPr>
              <a:t>Стратегическое планирование может включать следующие направления:</a:t>
            </a:r>
            <a:endParaRPr lang="ru-RU" sz="3200" b="1" dirty="0">
              <a:solidFill>
                <a:srgbClr val="0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43050"/>
            <a:ext cx="8572560" cy="492922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</a:rPr>
              <a:t>1. Разработка новых возможностей фирмы;</a:t>
            </a:r>
          </a:p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</a:rPr>
              <a:t>2. Расширение производственной мощности;</a:t>
            </a:r>
          </a:p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</a:rPr>
              <a:t>3.  Изменение профиля фирмы - "диверсификация;</a:t>
            </a:r>
          </a:p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</a:rPr>
              <a:t>4. Радикальное изменение технологии;</a:t>
            </a:r>
          </a:p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</a:rPr>
              <a:t>5. Изменение организационно структуры;</a:t>
            </a:r>
          </a:p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</a:rPr>
              <a:t>6. Изменение кадровой структуры (организационной культуры). </a:t>
            </a:r>
          </a:p>
          <a:p>
            <a:pPr>
              <a:buNone/>
            </a:pPr>
            <a:endParaRPr lang="ru-RU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</a:rPr>
              <a:t/>
            </a:r>
            <a:br>
              <a:rPr lang="ru-RU" dirty="0" smtClean="0">
                <a:solidFill>
                  <a:srgbClr val="000000"/>
                </a:solidFill>
              </a:rPr>
            </a:br>
            <a:endParaRPr lang="ru-RU" dirty="0" smtClean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642942"/>
          </a:xfrm>
          <a:effectLst/>
        </p:spPr>
        <p:txBody>
          <a:bodyPr/>
          <a:lstStyle/>
          <a:p>
            <a:endParaRPr lang="ru-RU" sz="3200" b="1" dirty="0">
              <a:solidFill>
                <a:srgbClr val="0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572560" cy="5572164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rgbClr val="000000"/>
                </a:solidFill>
              </a:rPr>
              <a:t>		</a:t>
            </a:r>
            <a:r>
              <a:rPr lang="ru-RU" b="1" dirty="0" smtClean="0">
                <a:solidFill>
                  <a:srgbClr val="000000"/>
                </a:solidFill>
              </a:rPr>
              <a:t>Стратегическое планирование служит для установления целей организации.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000000"/>
                </a:solidFill>
              </a:rPr>
              <a:t>		Планирование как функция управления представляет собой процесс, состоящий из различных элементов (этапов), которые можно представить в виде модели.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0000"/>
                </a:solidFill>
              </a:rPr>
              <a:t> </a:t>
            </a:r>
          </a:p>
          <a:p>
            <a:pPr>
              <a:buNone/>
            </a:pPr>
            <a:endParaRPr lang="ru-RU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</a:rPr>
              <a:t/>
            </a:r>
            <a:br>
              <a:rPr lang="ru-RU" dirty="0" smtClean="0">
                <a:solidFill>
                  <a:srgbClr val="000000"/>
                </a:solidFill>
              </a:rPr>
            </a:br>
            <a:endParaRPr lang="ru-RU" dirty="0" smtClean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57166"/>
            <a:ext cx="9001156" cy="642942"/>
          </a:xfrm>
          <a:effectLst/>
        </p:spPr>
        <p:txBody>
          <a:bodyPr/>
          <a:lstStyle/>
          <a:p>
            <a:r>
              <a:rPr lang="ru-RU" sz="2800" b="1" dirty="0" smtClean="0">
                <a:solidFill>
                  <a:srgbClr val="000000"/>
                </a:solidFill>
              </a:rPr>
              <a:t>МОДЕЛЬ ПРОЦЕССА </a:t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СТРАТЕГИЧЕСКОГО ПЛАНИРОВАНИЯ</a:t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(по О.С. </a:t>
            </a:r>
            <a:r>
              <a:rPr lang="ru-RU" sz="2800" b="1" dirty="0" err="1" smtClean="0">
                <a:solidFill>
                  <a:srgbClr val="000000"/>
                </a:solidFill>
              </a:rPr>
              <a:t>Виханскому</a:t>
            </a:r>
            <a:r>
              <a:rPr lang="ru-RU" sz="2800" b="1" dirty="0" smtClean="0">
                <a:solidFill>
                  <a:srgbClr val="000000"/>
                </a:solidFill>
              </a:rPr>
              <a:t>)</a:t>
            </a:r>
            <a:endParaRPr lang="ru-RU" sz="2800" b="1" dirty="0">
              <a:solidFill>
                <a:srgbClr val="0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572560" cy="5572164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rgbClr val="000000"/>
                </a:solidFill>
              </a:rPr>
              <a:t>		</a:t>
            </a:r>
          </a:p>
          <a:p>
            <a:pPr algn="just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0000"/>
                </a:solidFill>
              </a:rPr>
              <a:t> </a:t>
            </a:r>
          </a:p>
          <a:p>
            <a:pPr>
              <a:buNone/>
            </a:pPr>
            <a:endParaRPr lang="ru-RU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</a:rPr>
              <a:t/>
            </a:r>
            <a:br>
              <a:rPr lang="ru-RU" dirty="0" smtClean="0">
                <a:solidFill>
                  <a:srgbClr val="000000"/>
                </a:solidFill>
              </a:rPr>
            </a:br>
            <a:endParaRPr lang="ru-RU" dirty="0" smtClean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514350" indent="-514350">
              <a:buNone/>
            </a:pPr>
            <a:endParaRPr lang="ru-RU" dirty="0"/>
          </a:p>
        </p:txBody>
      </p:sp>
      <p:pic>
        <p:nvPicPr>
          <p:cNvPr id="4" name="Рисунок 3" descr="http://inform.od.ua/img/str_plan_sxem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500174"/>
            <a:ext cx="857256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214446"/>
          </a:xfrm>
        </p:spPr>
        <p:txBody>
          <a:bodyPr/>
          <a:lstStyle/>
          <a:p>
            <a:r>
              <a:rPr lang="ru-RU" b="1" dirty="0" smtClean="0"/>
              <a:t>Основные виды оперативных (тактических) планов: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Годовые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Полугодичные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Квартальные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Месячные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Недельные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Ежедневные</a:t>
            </a: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Уровни планирования: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/>
          <a:lstStyle/>
          <a:p>
            <a:pPr marL="514350" indent="-514350">
              <a:buNone/>
            </a:pP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1. Организация.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2. Подразделение/группа, команда.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3. Человек.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процесс планирования на предприятии</a:t>
            </a:r>
            <a:endParaRPr lang="ru-RU" dirty="0"/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gray">
          <a:xfrm>
            <a:off x="642910" y="2071678"/>
            <a:ext cx="6143668" cy="135732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b="1" dirty="0" smtClean="0"/>
              <a:t>1. Стадия р</a:t>
            </a:r>
            <a:r>
              <a:rPr lang="ru-RU" sz="2400" dirty="0" smtClean="0"/>
              <a:t>азработки стратегии фирмы</a:t>
            </a:r>
            <a:endParaRPr lang="ru-RU" sz="2400" dirty="0"/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gray">
          <a:xfrm>
            <a:off x="3357554" y="3786190"/>
            <a:ext cx="5410200" cy="142876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sz="2400" dirty="0" smtClean="0"/>
              <a:t>2. Стадия определения тактики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86874" cy="1357322"/>
          </a:xfrm>
        </p:spPr>
        <p:txBody>
          <a:bodyPr/>
          <a:lstStyle/>
          <a:p>
            <a:r>
              <a:rPr lang="ru-RU" sz="3600" b="1" dirty="0" smtClean="0"/>
              <a:t>Условия эффективного стратегического планирования: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" y="1571612"/>
            <a:ext cx="8229600" cy="4554551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spcBef>
                <a:spcPct val="20000"/>
              </a:spcBef>
              <a:buClr>
                <a:schemeClr val="accent2"/>
              </a:buClr>
              <a:buAutoNum type="arabicPeriod"/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Наличие эффективно работающей системы управления. </a:t>
            </a:r>
          </a:p>
          <a:p>
            <a:pPr marL="514350" lvl="0" indent="-514350">
              <a:spcBef>
                <a:spcPct val="20000"/>
              </a:spcBef>
              <a:buClr>
                <a:schemeClr val="accent2"/>
              </a:buClr>
              <a:buAutoNum type="arabicPeriod"/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Эффективные каналы коммуникаций. </a:t>
            </a:r>
          </a:p>
          <a:p>
            <a:pPr marL="514350" lvl="0" indent="-514350">
              <a:spcBef>
                <a:spcPct val="20000"/>
              </a:spcBef>
              <a:buClr>
                <a:schemeClr val="accent2"/>
              </a:buClr>
              <a:buAutoNum type="arabicPeriod"/>
            </a:pPr>
            <a:r>
              <a:rPr lang="ru-RU" sz="3200" b="1" dirty="0" err="1" smtClean="0">
                <a:solidFill>
                  <a:schemeClr val="bg2">
                    <a:lumMod val="75000"/>
                  </a:schemeClr>
                </a:solidFill>
              </a:rPr>
              <a:t>Научаемость</a:t>
            </a: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, открытость организации для новых идей.</a:t>
            </a:r>
          </a:p>
          <a:p>
            <a:pPr marL="514350" lvl="0" indent="-514350">
              <a:spcBef>
                <a:spcPct val="20000"/>
              </a:spcBef>
              <a:buClr>
                <a:schemeClr val="accent2"/>
              </a:buClr>
              <a:buAutoNum type="arabicPeriod"/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Отсутствие бюрократии.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457200" y="1571612"/>
            <a:ext cx="8229600" cy="4554551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spcBef>
                <a:spcPct val="20000"/>
              </a:spcBef>
              <a:buClr>
                <a:schemeClr val="accent2"/>
              </a:buClr>
              <a:buAutoNum type="arabicPeriod"/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Принципиально важную роль играет психологическая готовность менеджеров к процессу стратегического планирования. </a:t>
            </a:r>
          </a:p>
          <a:p>
            <a:pPr marL="514350" lvl="0" indent="-514350">
              <a:spcBef>
                <a:spcPct val="20000"/>
              </a:spcBef>
              <a:buClr>
                <a:schemeClr val="accent2"/>
              </a:buClr>
              <a:buAutoNum type="arabicPeriod"/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А именно допустимая и целесообразная срочность планирования. («Горизонт планирования», согласно Э. Шейну).   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357158" y="1071546"/>
            <a:ext cx="8229600" cy="4643470"/>
          </a:xfrm>
          <a:prstGeom prst="rect">
            <a:avLst/>
          </a:prstGeom>
        </p:spPr>
        <p:txBody>
          <a:bodyPr/>
          <a:lstStyle/>
          <a:p>
            <a:pPr marL="514350" lvl="0" indent="-514350" algn="just">
              <a:spcBef>
                <a:spcPct val="20000"/>
              </a:spcBef>
              <a:buClr>
                <a:schemeClr val="accent2"/>
              </a:buClr>
              <a:buAutoNum type="arabicPeriod"/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Горизонт планирования является одним из параметров, характеризующих представление о времени, свойственное организационной культуре (наряду с </a:t>
            </a:r>
            <a:r>
              <a:rPr lang="ru-RU" sz="3200" b="1" dirty="0" err="1" smtClean="0">
                <a:solidFill>
                  <a:schemeClr val="bg2">
                    <a:lumMod val="75000"/>
                  </a:schemeClr>
                </a:solidFill>
              </a:rPr>
              <a:t>монохроностью</a:t>
            </a: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/</a:t>
            </a:r>
            <a:r>
              <a:rPr lang="ru-RU" sz="3200" b="1" dirty="0" err="1" smtClean="0">
                <a:solidFill>
                  <a:schemeClr val="bg2">
                    <a:lumMod val="75000"/>
                  </a:schemeClr>
                </a:solidFill>
              </a:rPr>
              <a:t>полихронностью</a:t>
            </a: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, способностью правильно оценивать время течения процессов или его контролировать).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 txBox="1">
            <a:spLocks/>
          </p:cNvSpPr>
          <p:nvPr/>
        </p:nvSpPr>
        <p:spPr>
          <a:xfrm>
            <a:off x="457200" y="142852"/>
            <a:ext cx="8229600" cy="5983311"/>
          </a:xfrm>
          <a:prstGeom prst="rect">
            <a:avLst/>
          </a:prstGeom>
        </p:spPr>
        <p:txBody>
          <a:bodyPr/>
          <a:lstStyle/>
          <a:p>
            <a:pPr marL="514350" lvl="0" indent="-514350" algn="just">
              <a:spcBef>
                <a:spcPct val="20000"/>
              </a:spcBef>
              <a:buClr>
                <a:schemeClr val="accent2"/>
              </a:buClr>
              <a:buAutoNum type="arabicPeriod"/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Традиционно считается, что по мере увеличения статуса управленца в иерархи горизонт планирования увеличивается, и обратное, чем дальше горизонт планирования, тем эффективнее руководитель и тем больше шансов у него сделать вертикальную карьеру.</a:t>
            </a:r>
          </a:p>
          <a:p>
            <a:pPr marL="514350" lvl="0" indent="-514350" algn="just">
              <a:spcBef>
                <a:spcPct val="20000"/>
              </a:spcBef>
              <a:buClr>
                <a:schemeClr val="accent2"/>
              </a:buClr>
              <a:buAutoNum type="arabicPeriod"/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Если в организации на высоких позициях находятся люди, мыслящие в краткосрочной перспективе, это может иметь негативные последствия.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Тематический план лекции: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572560" cy="4830763"/>
          </a:xfrm>
        </p:spPr>
        <p:txBody>
          <a:bodyPr/>
          <a:lstStyle/>
          <a:p>
            <a:r>
              <a:rPr lang="ru-RU" sz="2800" dirty="0" smtClean="0">
                <a:solidFill>
                  <a:schemeClr val="accent4">
                    <a:lumMod val="10000"/>
                  </a:schemeClr>
                </a:solidFill>
                <a:hlinkClick r:id="rId2" action="ppaction://hlinksldjump"/>
              </a:rPr>
              <a:t>Определение планирования, его задачи и виды;</a:t>
            </a:r>
            <a:endParaRPr lang="ru-RU" sz="2800" dirty="0" smtClean="0">
              <a:solidFill>
                <a:schemeClr val="accent4">
                  <a:lumMod val="1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4">
                    <a:lumMod val="10000"/>
                  </a:schemeClr>
                </a:solidFill>
                <a:hlinkClick r:id="rId3" action="ppaction://hlinksldjump"/>
              </a:rPr>
              <a:t>Планирование как функция управления;</a:t>
            </a:r>
            <a:endParaRPr lang="ru-RU" sz="2800" dirty="0" smtClean="0">
              <a:solidFill>
                <a:schemeClr val="accent4">
                  <a:lumMod val="1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4">
                    <a:lumMod val="10000"/>
                  </a:schemeClr>
                </a:solidFill>
                <a:hlinkClick r:id="rId4" action="ppaction://hlinksldjump"/>
              </a:rPr>
              <a:t>Виды планирования;</a:t>
            </a:r>
            <a:endParaRPr lang="ru-RU" sz="2800" dirty="0" smtClean="0">
              <a:solidFill>
                <a:schemeClr val="accent4">
                  <a:lumMod val="1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4">
                    <a:lumMod val="10000"/>
                  </a:schemeClr>
                </a:solidFill>
                <a:hlinkClick r:id="rId5" action="ppaction://hlinksldjump"/>
              </a:rPr>
              <a:t>Стратегическое планирование;</a:t>
            </a:r>
            <a:endParaRPr lang="ru-RU" sz="2800" dirty="0" smtClean="0">
              <a:solidFill>
                <a:schemeClr val="accent4">
                  <a:lumMod val="1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4">
                    <a:lumMod val="10000"/>
                  </a:schemeClr>
                </a:solidFill>
                <a:hlinkClick r:id="rId6" action="ppaction://hlinksldjump"/>
              </a:rPr>
              <a:t>Оперативное планирование;</a:t>
            </a:r>
            <a:endParaRPr lang="ru-RU" sz="2800" dirty="0" smtClean="0">
              <a:solidFill>
                <a:schemeClr val="accent4">
                  <a:lumMod val="1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4">
                    <a:lumMod val="10000"/>
                  </a:schemeClr>
                </a:solidFill>
                <a:hlinkClick r:id="rId7" action="ppaction://hlinksldjump"/>
              </a:rPr>
              <a:t>Принципы планирования;</a:t>
            </a:r>
            <a:endParaRPr lang="ru-RU" sz="2800" dirty="0" smtClean="0">
              <a:solidFill>
                <a:schemeClr val="accent4">
                  <a:lumMod val="1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4">
                    <a:lumMod val="10000"/>
                  </a:schemeClr>
                </a:solidFill>
                <a:hlinkClick r:id="rId8" action="ppaction://hlinksldjump"/>
              </a:rPr>
              <a:t>Планирование потребности в персонале;</a:t>
            </a:r>
            <a:endParaRPr lang="ru-RU" sz="2800" dirty="0" smtClean="0">
              <a:solidFill>
                <a:schemeClr val="accent4">
                  <a:lumMod val="1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4">
                    <a:lumMod val="10000"/>
                  </a:schemeClr>
                </a:solidFill>
                <a:hlinkClick r:id="rId9" action="ppaction://hlinksldjump"/>
              </a:rPr>
              <a:t>Контрольные вопросы по теме.</a:t>
            </a:r>
            <a:endParaRPr lang="ru-RU" sz="2800" dirty="0" smtClean="0">
              <a:solidFill>
                <a:schemeClr val="accent4">
                  <a:lumMod val="1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4">
                    <a:lumMod val="10000"/>
                  </a:schemeClr>
                </a:solidFill>
                <a:hlinkClick r:id="rId10" action="ppaction://hlinksldjump"/>
              </a:rPr>
              <a:t>Библиографический список.</a:t>
            </a:r>
            <a:endParaRPr lang="ru-RU" sz="2800" dirty="0" smtClean="0">
              <a:solidFill>
                <a:schemeClr val="accent4">
                  <a:lumMod val="10000"/>
                </a:schemeClr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accent4">
                  <a:lumMod val="10000"/>
                </a:schemeClr>
              </a:solidFill>
            </a:endParaRPr>
          </a:p>
          <a:p>
            <a:endParaRPr lang="ru-RU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792162"/>
          </a:xfrm>
        </p:spPr>
        <p:txBody>
          <a:bodyPr/>
          <a:lstStyle/>
          <a:p>
            <a:r>
              <a:rPr lang="ru-RU" sz="2800" b="1" dirty="0" smtClean="0"/>
              <a:t>Организация процесса стратегического планирования включает</a:t>
            </a:r>
            <a:endParaRPr lang="ru-RU" sz="2800" dirty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457200" y="1285860"/>
            <a:ext cx="8229600" cy="4840303"/>
          </a:xfrm>
          <a:prstGeom prst="rect">
            <a:avLst/>
          </a:prstGeom>
        </p:spPr>
        <p:txBody>
          <a:bodyPr/>
          <a:lstStyle/>
          <a:p>
            <a:pPr marL="514350" lvl="0" indent="-514350" algn="just">
              <a:spcBef>
                <a:spcPct val="20000"/>
              </a:spcBef>
              <a:buClr>
                <a:schemeClr val="accent2"/>
              </a:buClr>
              <a:buAutoNum type="arabicPeriod"/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Определение ожиданий и информирование всех вовлеченных в разработку стратегического плана. Руководителю следует четко сформулировать то, что он ожидает от стратегического планирования и довести эту информацию до сведения всех участников процесса.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792162"/>
          </a:xfrm>
        </p:spPr>
        <p:txBody>
          <a:bodyPr/>
          <a:lstStyle/>
          <a:p>
            <a:r>
              <a:rPr lang="ru-RU" sz="2800" b="1" dirty="0" smtClean="0"/>
              <a:t>Организация процесса стратегического планирования включает</a:t>
            </a:r>
            <a:endParaRPr lang="ru-RU" sz="2800" dirty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457200" y="1643050"/>
            <a:ext cx="8229600" cy="4483113"/>
          </a:xfrm>
          <a:prstGeom prst="rect">
            <a:avLst/>
          </a:prstGeom>
        </p:spPr>
        <p:txBody>
          <a:bodyPr/>
          <a:lstStyle/>
          <a:p>
            <a:pPr marL="514350" lvl="0" indent="-514350" algn="just">
              <a:spcBef>
                <a:spcPct val="20000"/>
              </a:spcBef>
              <a:buClr>
                <a:schemeClr val="accent2"/>
              </a:buClr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2. Сбор и анализ информации</a:t>
            </a:r>
          </a:p>
          <a:p>
            <a:pPr marL="514350" lvl="0" indent="-514350" algn="just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миссия организации на данный момент, </a:t>
            </a:r>
          </a:p>
          <a:p>
            <a:pPr marL="514350" lvl="0" indent="-514350" algn="just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основные цели, </a:t>
            </a:r>
          </a:p>
          <a:p>
            <a:pPr marL="514350" lvl="0" indent="-514350" algn="just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планы, уже выполненные, </a:t>
            </a:r>
          </a:p>
          <a:p>
            <a:pPr marL="514350" lvl="0" indent="-514350" algn="just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опрос основного управленческого состава и определение ключевых вопросов на будущее. </a:t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792162"/>
          </a:xfrm>
        </p:spPr>
        <p:txBody>
          <a:bodyPr/>
          <a:lstStyle/>
          <a:p>
            <a:r>
              <a:rPr lang="ru-RU" sz="2800" b="1" dirty="0" smtClean="0"/>
              <a:t>Организация процесса стратегического планирования включает</a:t>
            </a:r>
            <a:endParaRPr lang="ru-RU" sz="2800" dirty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457200" y="1285860"/>
            <a:ext cx="8543956" cy="4840303"/>
          </a:xfrm>
          <a:prstGeom prst="rect">
            <a:avLst/>
          </a:prstGeom>
        </p:spPr>
        <p:txBody>
          <a:bodyPr/>
          <a:lstStyle/>
          <a:p>
            <a:pPr marL="514350" lvl="0" indent="-514350" algn="just">
              <a:spcBef>
                <a:spcPct val="20000"/>
              </a:spcBef>
              <a:buClr>
                <a:schemeClr val="accent2"/>
              </a:buClr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3. Определение цели стратегического плана. </a:t>
            </a:r>
          </a:p>
          <a:p>
            <a:pPr marL="514350" lvl="0" indent="-514350" algn="just">
              <a:spcBef>
                <a:spcPct val="20000"/>
              </a:spcBef>
              <a:buClr>
                <a:schemeClr val="accent2"/>
              </a:buClr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4. Определение периода планирования (в общем случае, времени должно быть достаточно для перевода направленности деятельности организации в нужную сторону).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792162"/>
          </a:xfrm>
        </p:spPr>
        <p:txBody>
          <a:bodyPr/>
          <a:lstStyle/>
          <a:p>
            <a:r>
              <a:rPr lang="ru-RU" sz="2800" b="1" dirty="0" smtClean="0"/>
              <a:t>Организация процесса стратегического планирования включает</a:t>
            </a:r>
            <a:endParaRPr lang="ru-RU" sz="2800" dirty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214282" y="1142984"/>
            <a:ext cx="8786874" cy="4983179"/>
          </a:xfrm>
          <a:prstGeom prst="rect">
            <a:avLst/>
          </a:prstGeom>
        </p:spPr>
        <p:txBody>
          <a:bodyPr/>
          <a:lstStyle/>
          <a:p>
            <a:pPr marL="514350" lvl="0" indent="-514350" algn="just">
              <a:spcBef>
                <a:spcPct val="20000"/>
              </a:spcBef>
              <a:buClr>
                <a:schemeClr val="accent2"/>
              </a:buClr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	5. Достижение консенсуса об осуществлении процесса планирования, определение степени участия групп заинтересованных лиц в процессе:</a:t>
            </a:r>
          </a:p>
          <a:p>
            <a:pPr marL="514350" lvl="0" indent="-51435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Кто участвует? </a:t>
            </a:r>
          </a:p>
          <a:p>
            <a:pPr marL="514350" lvl="0" indent="-51435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Кто управляет процессом?</a:t>
            </a:r>
          </a:p>
          <a:p>
            <a:pPr marL="514350" lvl="0" indent="-51435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Кто несет ответственность?</a:t>
            </a:r>
          </a:p>
          <a:p>
            <a:pPr marL="514350" lvl="0" indent="-51435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Какие ресурсы нужны?</a:t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. </a:t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3200" dirty="0" smtClean="0"/>
              <a:t> </a:t>
            </a: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792162"/>
          </a:xfrm>
        </p:spPr>
        <p:txBody>
          <a:bodyPr/>
          <a:lstStyle/>
          <a:p>
            <a:endParaRPr lang="ru-RU" sz="2800" dirty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214282" y="1571612"/>
            <a:ext cx="8786874" cy="4554551"/>
          </a:xfrm>
          <a:prstGeom prst="rect">
            <a:avLst/>
          </a:prstGeom>
        </p:spPr>
        <p:txBody>
          <a:bodyPr/>
          <a:lstStyle/>
          <a:p>
            <a:pPr marL="514350" lvl="0" indent="-514350" algn="ctr">
              <a:spcBef>
                <a:spcPct val="20000"/>
              </a:spcBef>
              <a:buClr>
                <a:schemeClr val="accent2"/>
              </a:buClr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ru-RU" sz="3200" b="1" dirty="0" smtClean="0"/>
              <a:t> </a:t>
            </a: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Стратегическое планирование приобретает смысл только тогда, когда оно реализуется. </a:t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3200" dirty="0" smtClean="0"/>
              <a:t> </a:t>
            </a: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792162"/>
          </a:xfrm>
        </p:spPr>
        <p:txBody>
          <a:bodyPr/>
          <a:lstStyle/>
          <a:p>
            <a:endParaRPr lang="ru-RU" sz="2800" dirty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214282" y="1142984"/>
            <a:ext cx="8786874" cy="4983179"/>
          </a:xfrm>
          <a:prstGeom prst="rect">
            <a:avLst/>
          </a:prstGeom>
        </p:spPr>
        <p:txBody>
          <a:bodyPr/>
          <a:lstStyle/>
          <a:p>
            <a:pPr marL="514350" lvl="0" indent="-514350" algn="just">
              <a:spcBef>
                <a:spcPct val="20000"/>
              </a:spcBef>
              <a:buClr>
                <a:schemeClr val="accent2"/>
              </a:buClr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		</a:t>
            </a:r>
            <a:r>
              <a:rPr lang="ru-RU" sz="3200" dirty="0" smtClean="0"/>
              <a:t> </a:t>
            </a: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Цель устанавливает, что организация хочет достичь и когда она хочет получить желаемый результат. </a:t>
            </a:r>
          </a:p>
          <a:p>
            <a:pPr marL="514350" lvl="0" indent="-514350" algn="just">
              <a:spcBef>
                <a:spcPct val="20000"/>
              </a:spcBef>
              <a:buClr>
                <a:schemeClr val="accent2"/>
              </a:buClr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		Однако если методы достижения цели не разрабатывается с такой тщательностью, это может привести к приложению усилий в неправильных направлениях. </a:t>
            </a:r>
          </a:p>
          <a:p>
            <a:pPr marL="514350" lvl="0" indent="-514350" algn="ctr">
              <a:spcBef>
                <a:spcPct val="20000"/>
              </a:spcBef>
              <a:buClr>
                <a:schemeClr val="accent2"/>
              </a:buClr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3200" dirty="0" smtClean="0"/>
              <a:t> </a:t>
            </a: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3200" dirty="0" smtClean="0"/>
              <a:t> </a:t>
            </a: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792162"/>
          </a:xfrm>
        </p:spPr>
        <p:txBody>
          <a:bodyPr/>
          <a:lstStyle/>
          <a:p>
            <a:endParaRPr lang="ru-RU" sz="2800" dirty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214282" y="571480"/>
            <a:ext cx="8786874" cy="5554683"/>
          </a:xfrm>
          <a:prstGeom prst="rect">
            <a:avLst/>
          </a:prstGeom>
        </p:spPr>
        <p:txBody>
          <a:bodyPr/>
          <a:lstStyle/>
          <a:p>
            <a:pPr lvl="0" algn="just">
              <a:spcBef>
                <a:spcPct val="20000"/>
              </a:spcBef>
              <a:buClr>
                <a:schemeClr val="accent2"/>
              </a:buClr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	Чтобы избежать подобных ошибок, руководитель должен разработать конкретные указания по обеспечению достижения целей и организовать процесс реализации стратегического плана. </a:t>
            </a:r>
          </a:p>
          <a:p>
            <a:pPr lvl="0" algn="just">
              <a:spcBef>
                <a:spcPct val="20000"/>
              </a:spcBef>
              <a:buClr>
                <a:schemeClr val="accent2"/>
              </a:buClr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	Центральная задача заключается в согласовании действий по достижению намеченных целей между собой. Для этого используются такие компоненты формального планирования, как тактика, политика, процедуры и правила.</a:t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3200" dirty="0" smtClean="0"/>
              <a:t> </a:t>
            </a: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3200" dirty="0" smtClean="0"/>
              <a:t> </a:t>
            </a: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43998" cy="500066"/>
          </a:xfrm>
        </p:spPr>
        <p:txBody>
          <a:bodyPr/>
          <a:lstStyle/>
          <a:p>
            <a:pPr algn="l"/>
            <a:r>
              <a:rPr lang="ru-RU" sz="2800" b="1" dirty="0" smtClean="0"/>
              <a:t>Оперативное планирование</a:t>
            </a: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214282" y="785794"/>
            <a:ext cx="8786874" cy="5857916"/>
          </a:xfrm>
          <a:prstGeom prst="rect">
            <a:avLst/>
          </a:prstGeom>
        </p:spPr>
        <p:txBody>
          <a:bodyPr/>
          <a:lstStyle/>
          <a:p>
            <a:pPr lvl="0" algn="just">
              <a:spcBef>
                <a:spcPct val="20000"/>
              </a:spcBef>
              <a:buClr>
                <a:schemeClr val="accent2"/>
              </a:buClr>
            </a:pP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ru-RU" sz="3200" dirty="0" smtClean="0">
                <a:solidFill>
                  <a:schemeClr val="bg2">
                    <a:lumMod val="75000"/>
                  </a:schemeClr>
                </a:solidFill>
              </a:rPr>
              <a:t>Краткосрочные цели следует вырабатывать в соответствии с долгосрочными, с целью обеспечения их достижимости.</a:t>
            </a:r>
          </a:p>
          <a:p>
            <a:pPr lvl="0" algn="just">
              <a:spcBef>
                <a:spcPct val="20000"/>
              </a:spcBef>
              <a:buClr>
                <a:schemeClr val="accent2"/>
              </a:buClr>
            </a:pPr>
            <a:r>
              <a:rPr lang="ru-RU" sz="3200" dirty="0" smtClean="0">
                <a:solidFill>
                  <a:schemeClr val="bg2">
                    <a:lumMod val="75000"/>
                  </a:schemeClr>
                </a:solidFill>
              </a:rPr>
              <a:t>	Краткосрочные планы для достижения этих целей, поддерживающих долгосрочные планы организации, следует разрабатывать исходя их краткосрочных целей.</a:t>
            </a:r>
          </a:p>
          <a:p>
            <a:pPr lvl="0" algn="just">
              <a:spcBef>
                <a:spcPct val="20000"/>
              </a:spcBef>
              <a:buClr>
                <a:schemeClr val="accent2"/>
              </a:buClr>
            </a:pPr>
            <a:r>
              <a:rPr lang="ru-RU" sz="3200" dirty="0" smtClean="0">
                <a:solidFill>
                  <a:schemeClr val="bg2">
                    <a:lumMod val="75000"/>
                  </a:schemeClr>
                </a:solidFill>
              </a:rPr>
              <a:t>	Такие краткосрочные планы, обеспечивающие реализацию  долгосрочного плана называются тактиками. </a:t>
            </a: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939784"/>
          </a:xfrm>
        </p:spPr>
        <p:txBody>
          <a:bodyPr/>
          <a:lstStyle/>
          <a:p>
            <a:r>
              <a:rPr lang="ru-RU" sz="2800" b="1" dirty="0" smtClean="0"/>
              <a:t>Характеристики тактических планов</a:t>
            </a:r>
            <a:r>
              <a:rPr lang="ru-RU" sz="2800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214282" y="785794"/>
            <a:ext cx="8786874" cy="5857916"/>
          </a:xfrm>
          <a:prstGeom prst="rect">
            <a:avLst/>
          </a:prstGeom>
        </p:spPr>
        <p:txBody>
          <a:bodyPr/>
          <a:lstStyle/>
          <a:p>
            <a:pPr indent="360000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0000"/>
                </a:solidFill>
              </a:rPr>
              <a:t>Тактический план логически связан со стратегическим.</a:t>
            </a:r>
          </a:p>
          <a:p>
            <a:pPr indent="360000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0000"/>
                </a:solidFill>
              </a:rPr>
              <a:t>Функция стратегического планирования находится в компетенции высшего уровня руководства.</a:t>
            </a:r>
          </a:p>
          <a:p>
            <a:pPr indent="360000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0000"/>
                </a:solidFill>
              </a:rPr>
              <a:t>Функция тактического планирования находится в компетенции среднего звена. </a:t>
            </a:r>
          </a:p>
          <a:p>
            <a:pPr indent="360000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0000"/>
                </a:solidFill>
              </a:rPr>
              <a:t> Тактика рассчитана на более короткий временной горизонт, тактические результаты быстро проявляются.</a:t>
            </a:r>
          </a:p>
          <a:p>
            <a:pPr indent="360000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0000"/>
                </a:solidFill>
              </a:rPr>
              <a:t>Результаты стратегии могут быть не полностью обнаружены в течение нескольких лет.</a:t>
            </a: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439718"/>
          </a:xfrm>
        </p:spPr>
        <p:txBody>
          <a:bodyPr/>
          <a:lstStyle/>
          <a:p>
            <a:r>
              <a:rPr lang="ru-RU" b="1" dirty="0" smtClean="0"/>
              <a:t>Принципы планирования</a:t>
            </a:r>
            <a:endParaRPr lang="ru-RU" b="1" dirty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214282" y="1000108"/>
            <a:ext cx="8786874" cy="5643602"/>
          </a:xfrm>
          <a:prstGeom prst="rect">
            <a:avLst/>
          </a:prstGeom>
        </p:spPr>
        <p:txBody>
          <a:bodyPr/>
          <a:lstStyle/>
          <a:p>
            <a:pPr indent="360000"/>
            <a:r>
              <a:rPr lang="ru-RU" sz="2800" b="1" dirty="0" smtClean="0">
                <a:solidFill>
                  <a:srgbClr val="000000"/>
                </a:solidFill>
              </a:rPr>
              <a:t>Важнейшим принципом планирования является непрерывность.</a:t>
            </a:r>
          </a:p>
          <a:p>
            <a:pPr indent="360000"/>
            <a:r>
              <a:rPr lang="ru-RU" sz="2800" b="1" dirty="0" smtClean="0">
                <a:solidFill>
                  <a:srgbClr val="000000"/>
                </a:solidFill>
              </a:rPr>
              <a:t>Непрерывность планирования обусловлена:</a:t>
            </a:r>
          </a:p>
          <a:p>
            <a:pPr indent="360000"/>
            <a:r>
              <a:rPr lang="ru-RU" sz="2800" b="1" dirty="0" smtClean="0">
                <a:solidFill>
                  <a:srgbClr val="000000"/>
                </a:solidFill>
              </a:rPr>
              <a:t> 1. непрерывностью производственных процессов; </a:t>
            </a:r>
          </a:p>
          <a:p>
            <a:pPr indent="360000"/>
            <a:r>
              <a:rPr lang="ru-RU" sz="2800" b="1" dirty="0" smtClean="0">
                <a:solidFill>
                  <a:srgbClr val="000000"/>
                </a:solidFill>
              </a:rPr>
              <a:t>2. постоянной и не всегда предсказуемой изменчивостью внешней среды; </a:t>
            </a:r>
          </a:p>
          <a:p>
            <a:pPr indent="360000"/>
            <a:r>
              <a:rPr lang="ru-RU" sz="2800" b="1" dirty="0" smtClean="0">
                <a:solidFill>
                  <a:srgbClr val="000000"/>
                </a:solidFill>
              </a:rPr>
              <a:t>3. корректировкой деятельности в соответствии с этими изменениям,  а также корректировкой ошибочных и нерациональных решений.</a:t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>Определения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600" b="1" dirty="0" smtClean="0">
                <a:solidFill>
                  <a:srgbClr val="000000"/>
                </a:solidFill>
              </a:rPr>
              <a:t>План – [лат. </a:t>
            </a:r>
            <a:r>
              <a:rPr lang="en-US" sz="3600" b="1" dirty="0" err="1" smtClean="0">
                <a:solidFill>
                  <a:srgbClr val="000000"/>
                </a:solidFill>
              </a:rPr>
              <a:t>Planus</a:t>
            </a:r>
            <a:r>
              <a:rPr lang="ru-RU" sz="3600" b="1" dirty="0" smtClean="0">
                <a:solidFill>
                  <a:srgbClr val="000000"/>
                </a:solidFill>
              </a:rPr>
              <a:t> – плоский, ровный] – </a:t>
            </a:r>
          </a:p>
          <a:p>
            <a:pPr algn="just"/>
            <a:r>
              <a:rPr lang="ru-RU" sz="3600" b="1" dirty="0" smtClean="0">
                <a:solidFill>
                  <a:srgbClr val="000000"/>
                </a:solidFill>
              </a:rPr>
              <a:t>намеченная на определенный	 период работа с указанием её целей, содержания, объемов, методов, последовательности, сроков выполнения, исполнителей.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439718"/>
          </a:xfrm>
        </p:spPr>
        <p:txBody>
          <a:bodyPr/>
          <a:lstStyle/>
          <a:p>
            <a:r>
              <a:rPr lang="ru-RU" sz="3600" b="1" dirty="0" smtClean="0"/>
              <a:t>Виды планов по содержанию:</a:t>
            </a:r>
            <a:endParaRPr lang="ru-RU" sz="3600" b="1" dirty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214282" y="1000108"/>
            <a:ext cx="8786874" cy="5643602"/>
          </a:xfrm>
          <a:prstGeom prst="rect">
            <a:avLst/>
          </a:prstGeom>
        </p:spPr>
        <p:txBody>
          <a:bodyPr/>
          <a:lstStyle/>
          <a:p>
            <a:pPr indent="360000"/>
            <a:r>
              <a:rPr lang="ru-RU" sz="3600" b="1" dirty="0" smtClean="0">
                <a:solidFill>
                  <a:srgbClr val="000000"/>
                </a:solidFill>
              </a:rPr>
              <a:t>Планы, отражающие</a:t>
            </a:r>
            <a:r>
              <a:rPr lang="ru-RU" sz="3600" dirty="0" smtClean="0">
                <a:solidFill>
                  <a:srgbClr val="000000"/>
                </a:solidFill>
              </a:rPr>
              <a:t>:</a:t>
            </a:r>
          </a:p>
          <a:p>
            <a:pPr indent="-2520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0000"/>
                </a:solidFill>
              </a:rPr>
              <a:t>основные направления развития  </a:t>
            </a:r>
          </a:p>
          <a:p>
            <a:pPr indent="-252000">
              <a:lnSpc>
                <a:spcPct val="150000"/>
              </a:lnSpc>
            </a:pPr>
            <a:r>
              <a:rPr lang="ru-RU" sz="2800" b="1" dirty="0" smtClean="0">
                <a:solidFill>
                  <a:srgbClr val="000000"/>
                </a:solidFill>
              </a:rPr>
              <a:t>   организации;</a:t>
            </a:r>
          </a:p>
          <a:p>
            <a:pPr indent="-2520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0000"/>
                </a:solidFill>
              </a:rPr>
              <a:t>отдельные проблемы;</a:t>
            </a:r>
          </a:p>
          <a:p>
            <a:pPr indent="-2520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0000"/>
                </a:solidFill>
              </a:rPr>
              <a:t>детальную программу производственно – </a:t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   хозяйственной деятельности.</a:t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 </a:t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439718"/>
          </a:xfrm>
        </p:spPr>
        <p:txBody>
          <a:bodyPr/>
          <a:lstStyle/>
          <a:p>
            <a:r>
              <a:rPr lang="ru-RU" b="1" dirty="0" smtClean="0"/>
              <a:t>Принципы планирования</a:t>
            </a:r>
            <a:endParaRPr lang="ru-RU" b="1" dirty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214282" y="1000108"/>
            <a:ext cx="8786874" cy="5643602"/>
          </a:xfrm>
          <a:prstGeom prst="rect">
            <a:avLst/>
          </a:prstGeom>
        </p:spPr>
        <p:txBody>
          <a:bodyPr/>
          <a:lstStyle/>
          <a:p>
            <a:pPr indent="360000"/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На предприятиях РФ действует система планов, которая включает: </a:t>
            </a:r>
          </a:p>
          <a:p>
            <a:pPr indent="360000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0000"/>
                </a:solidFill>
              </a:rPr>
              <a:t>стратегический план; </a:t>
            </a:r>
          </a:p>
          <a:p>
            <a:pPr indent="360000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0000"/>
                </a:solidFill>
              </a:rPr>
              <a:t>прогнозные планы (программы),</a:t>
            </a:r>
          </a:p>
          <a:p>
            <a:pPr indent="360000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0000"/>
                </a:solidFill>
              </a:rPr>
              <a:t>текущий план; </a:t>
            </a:r>
          </a:p>
          <a:p>
            <a:pPr indent="360000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0000"/>
                </a:solidFill>
              </a:rPr>
              <a:t>оперативный план-график;</a:t>
            </a:r>
          </a:p>
          <a:p>
            <a:pPr indent="360000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0000"/>
                </a:solidFill>
              </a:rPr>
              <a:t>бизнес-план.</a:t>
            </a:r>
          </a:p>
          <a:p>
            <a:pPr indent="360000"/>
            <a:r>
              <a:rPr lang="ru-RU" sz="2800" b="1" dirty="0" smtClean="0">
                <a:solidFill>
                  <a:srgbClr val="000000"/>
                </a:solidFill>
              </a:rPr>
              <a:t>По периодам действия планы могут быть:</a:t>
            </a:r>
          </a:p>
          <a:p>
            <a:pPr indent="360000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0000"/>
                </a:solidFill>
              </a:rPr>
              <a:t>долгосрочные, </a:t>
            </a:r>
          </a:p>
          <a:p>
            <a:pPr indent="360000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0000"/>
                </a:solidFill>
              </a:rPr>
              <a:t>среднесрочные, </a:t>
            </a:r>
          </a:p>
          <a:p>
            <a:pPr indent="360000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0000"/>
                </a:solidFill>
              </a:rPr>
              <a:t>краткосрочные.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439718"/>
          </a:xfrm>
        </p:spPr>
        <p:txBody>
          <a:bodyPr/>
          <a:lstStyle/>
          <a:p>
            <a:r>
              <a:rPr lang="ru-RU" b="1" dirty="0" smtClean="0"/>
              <a:t>Срочность планирования:</a:t>
            </a:r>
            <a:endParaRPr lang="ru-RU" b="1" dirty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214282" y="857232"/>
            <a:ext cx="8786874" cy="5786478"/>
          </a:xfrm>
          <a:prstGeom prst="rect">
            <a:avLst/>
          </a:prstGeom>
        </p:spPr>
        <p:txBody>
          <a:bodyPr/>
          <a:lstStyle/>
          <a:p>
            <a:pPr indent="360000"/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>В зависимости от длительности (сроков) планового периода:</a:t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1. Долгосрочное планирование (перспективное, стратегическое, прогнозирование) - планирование сроком от 5 лет и более;</a:t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2. Среднесрочное планирование - сроком от года до пяти;</a:t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3. Краткосрочное планирование:</a:t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• Текущее (годовое, полугодовое, квартальное, планирование на месяц)</a:t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• Оперативное (на декаду, неделю, сутки, смену, час).</a:t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1939916"/>
          </a:xfrm>
          <a:effectLst/>
        </p:spPr>
        <p:txBody>
          <a:bodyPr/>
          <a:lstStyle/>
          <a:p>
            <a:r>
              <a:rPr lang="ru-RU" sz="2800" b="1" kern="1200" dirty="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t>Виды планов в зависимости от содержания хозяйственной деятельности:</a:t>
            </a: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214282" y="1714488"/>
            <a:ext cx="8786874" cy="4929222"/>
          </a:xfrm>
          <a:prstGeom prst="rect">
            <a:avLst/>
          </a:prstGeom>
        </p:spPr>
        <p:txBody>
          <a:bodyPr/>
          <a:lstStyle/>
          <a:p>
            <a:pPr indent="360000"/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dirty="0" smtClean="0">
                <a:solidFill>
                  <a:srgbClr val="000000"/>
                </a:solidFill>
              </a:rPr>
              <a:t/>
            </a:r>
            <a:br>
              <a:rPr lang="ru-RU" sz="2800" dirty="0" smtClean="0">
                <a:solidFill>
                  <a:srgbClr val="000000"/>
                </a:solidFill>
              </a:rPr>
            </a:br>
            <a:r>
              <a:rPr lang="ru-RU" sz="2800" dirty="0" smtClean="0">
                <a:solidFill>
                  <a:srgbClr val="000000"/>
                </a:solidFill>
              </a:rPr>
              <a:t>1. Планирование производства;</a:t>
            </a:r>
            <a:br>
              <a:rPr lang="ru-RU" sz="2800" dirty="0" smtClean="0">
                <a:solidFill>
                  <a:srgbClr val="000000"/>
                </a:solidFill>
              </a:rPr>
            </a:br>
            <a:r>
              <a:rPr lang="ru-RU" sz="2800" dirty="0" smtClean="0">
                <a:solidFill>
                  <a:srgbClr val="000000"/>
                </a:solidFill>
              </a:rPr>
              <a:t>2. План сбыта;</a:t>
            </a:r>
            <a:br>
              <a:rPr lang="ru-RU" sz="2800" dirty="0" smtClean="0">
                <a:solidFill>
                  <a:srgbClr val="000000"/>
                </a:solidFill>
              </a:rPr>
            </a:br>
            <a:r>
              <a:rPr lang="ru-RU" sz="2800" dirty="0" smtClean="0">
                <a:solidFill>
                  <a:srgbClr val="000000"/>
                </a:solidFill>
              </a:rPr>
              <a:t>3. План материально-технического снабжения;</a:t>
            </a:r>
            <a:br>
              <a:rPr lang="ru-RU" sz="2800" dirty="0" smtClean="0">
                <a:solidFill>
                  <a:srgbClr val="000000"/>
                </a:solidFill>
              </a:rPr>
            </a:br>
            <a:r>
              <a:rPr lang="ru-RU" sz="2800" dirty="0" smtClean="0">
                <a:solidFill>
                  <a:srgbClr val="000000"/>
                </a:solidFill>
              </a:rPr>
              <a:t>4. Финансовое планирование; </a:t>
            </a:r>
          </a:p>
          <a:p>
            <a:pPr indent="360000"/>
            <a:r>
              <a:rPr lang="ru-RU" sz="2800" dirty="0" smtClean="0">
                <a:solidFill>
                  <a:srgbClr val="000000"/>
                </a:solidFill>
              </a:rPr>
              <a:t>5. Планирование потребности в персонале.</a:t>
            </a:r>
          </a:p>
          <a:p>
            <a:pPr indent="360000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1939916"/>
          </a:xfrm>
          <a:effectLst/>
        </p:spPr>
        <p:txBody>
          <a:bodyPr/>
          <a:lstStyle/>
          <a:p>
            <a:r>
              <a:rPr lang="ru-RU" sz="2800" b="1" dirty="0" smtClean="0">
                <a:solidFill>
                  <a:srgbClr val="000000"/>
                </a:solidFill>
              </a:rPr>
              <a:t>Виды планов с точки зрения организационной структуры предприятия</a:t>
            </a:r>
            <a:endParaRPr lang="ru-RU" sz="2800" b="1" kern="12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214282" y="2285992"/>
            <a:ext cx="8786874" cy="4357718"/>
          </a:xfrm>
          <a:prstGeom prst="rect">
            <a:avLst/>
          </a:prstGeom>
        </p:spPr>
        <p:txBody>
          <a:bodyPr/>
          <a:lstStyle/>
          <a:p>
            <a:pPr indent="360000">
              <a:lnSpc>
                <a:spcPct val="150000"/>
              </a:lnSpc>
            </a:pPr>
            <a:r>
              <a:rPr lang="ru-RU" sz="2800" dirty="0" smtClean="0"/>
              <a:t>:</a:t>
            </a:r>
            <a:br>
              <a:rPr lang="ru-RU" sz="2800" dirty="0" smtClean="0"/>
            </a:br>
            <a:r>
              <a:rPr lang="ru-RU" sz="2800" b="1" dirty="0" smtClean="0">
                <a:solidFill>
                  <a:srgbClr val="000000"/>
                </a:solidFill>
              </a:rPr>
              <a:t>1. Общее планирование деятельности фирмы;</a:t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2. Планирование деятельности отдельных   </a:t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     подразделений;</a:t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3. Планирование деятельности дочерних </a:t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    предприятий и филиалов.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642918"/>
            <a:ext cx="8858312" cy="1714512"/>
          </a:xfrm>
          <a:effectLst/>
        </p:spPr>
        <p:txBody>
          <a:bodyPr/>
          <a:lstStyle/>
          <a:p>
            <a:r>
              <a:rPr lang="ru-RU" sz="2800" b="1" dirty="0" smtClean="0"/>
              <a:t>Планирование потребности </a:t>
            </a:r>
            <a:br>
              <a:rPr lang="ru-RU" sz="2800" b="1" dirty="0" smtClean="0"/>
            </a:br>
            <a:r>
              <a:rPr lang="ru-RU" sz="2800" b="1" dirty="0" smtClean="0"/>
              <a:t>в персонале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(по Т.Ю. Базарову)</a:t>
            </a:r>
            <a:endParaRPr lang="ru-RU" sz="2800" b="1" kern="12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285720" y="2643182"/>
            <a:ext cx="8501154" cy="3786214"/>
          </a:xfrm>
          <a:prstGeom prst="rect">
            <a:avLst/>
          </a:prstGeom>
        </p:spPr>
        <p:txBody>
          <a:bodyPr/>
          <a:lstStyle/>
          <a:p>
            <a:pPr indent="360000" algn="ctr"/>
            <a:r>
              <a:rPr lang="ru-RU" sz="28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Планирование потребности в персонале — часть общего процесса планирования в организации. </a:t>
            </a:r>
          </a:p>
          <a:p>
            <a:pPr indent="360000"/>
            <a:endParaRPr lang="ru-RU" sz="2800" dirty="0" smtClean="0"/>
          </a:p>
          <a:p>
            <a:pPr indent="360000"/>
            <a:endParaRPr lang="ru-RU" sz="2800" dirty="0" smtClean="0">
              <a:solidFill>
                <a:srgbClr val="000000"/>
              </a:solidFill>
            </a:endParaRPr>
          </a:p>
          <a:p>
            <a:pPr indent="360000"/>
            <a:endParaRPr lang="ru-RU" sz="2800" dirty="0" smtClean="0">
              <a:solidFill>
                <a:srgbClr val="000000"/>
              </a:solidFill>
            </a:endParaRPr>
          </a:p>
          <a:p>
            <a:pPr indent="360000"/>
            <a:endParaRPr lang="ru-RU" sz="2800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>
              <a:lnSpc>
                <a:spcPct val="150000"/>
              </a:lnSpc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1082660"/>
          </a:xfrm>
          <a:effectLst/>
        </p:spPr>
        <p:txBody>
          <a:bodyPr/>
          <a:lstStyle/>
          <a:p>
            <a:endParaRPr lang="ru-RU" sz="2800" b="1" kern="1200" dirty="0" smtClean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285720" y="285728"/>
            <a:ext cx="8501154" cy="6143668"/>
          </a:xfrm>
          <a:prstGeom prst="rect">
            <a:avLst/>
          </a:prstGeom>
        </p:spPr>
        <p:txBody>
          <a:bodyPr/>
          <a:lstStyle/>
          <a:p>
            <a:pPr indent="360000"/>
            <a:r>
              <a:rPr lang="ru-RU" sz="2800" b="1" dirty="0" smtClean="0">
                <a:solidFill>
                  <a:srgbClr val="000000"/>
                </a:solidFill>
              </a:rPr>
              <a:t>Успешное кадровое планирование основывается на знании ответов на следующие вопросы:</a:t>
            </a:r>
          </a:p>
          <a:p>
            <a:r>
              <a:rPr lang="ru-RU" sz="2800" dirty="0" smtClean="0">
                <a:solidFill>
                  <a:srgbClr val="000000"/>
                </a:solidFill>
              </a:rPr>
              <a:t>1) сколько работников, какой квалификации, когда и где потребуется;</a:t>
            </a:r>
          </a:p>
          <a:p>
            <a:r>
              <a:rPr lang="ru-RU" sz="2800" dirty="0" smtClean="0">
                <a:solidFill>
                  <a:srgbClr val="000000"/>
                </a:solidFill>
              </a:rPr>
              <a:t>2) каким образом можно привлечь нужный и сократить или оптимизировать использование излишнего персонала;</a:t>
            </a:r>
          </a:p>
          <a:p>
            <a:r>
              <a:rPr lang="ru-RU" sz="2800" dirty="0" smtClean="0">
                <a:solidFill>
                  <a:srgbClr val="000000"/>
                </a:solidFill>
              </a:rPr>
              <a:t>3) как лучше использовать персонал  в соответствии с его способностями, умениями и внутренней мотивацией;</a:t>
            </a:r>
          </a:p>
          <a:p>
            <a:r>
              <a:rPr lang="ru-RU" sz="2800" dirty="0" smtClean="0">
                <a:solidFill>
                  <a:srgbClr val="000000"/>
                </a:solidFill>
              </a:rPr>
              <a:t>4) каким образом обеспечить условия для развития персонала; </a:t>
            </a:r>
          </a:p>
          <a:p>
            <a:r>
              <a:rPr lang="ru-RU" sz="2800" dirty="0" smtClean="0">
                <a:solidFill>
                  <a:srgbClr val="000000"/>
                </a:solidFill>
              </a:rPr>
              <a:t>5) каких затрат потребуют запланированные мероприятия. </a:t>
            </a:r>
          </a:p>
          <a:p>
            <a:pPr indent="360000"/>
            <a:endParaRPr lang="ru-RU" sz="2800" dirty="0" smtClean="0">
              <a:solidFill>
                <a:srgbClr val="000000"/>
              </a:solidFill>
            </a:endParaRPr>
          </a:p>
          <a:p>
            <a:pPr indent="360000"/>
            <a:endParaRPr lang="ru-RU" sz="2800" dirty="0" smtClean="0">
              <a:solidFill>
                <a:srgbClr val="000000"/>
              </a:solidFill>
            </a:endParaRPr>
          </a:p>
          <a:p>
            <a:pPr indent="360000"/>
            <a:endParaRPr lang="ru-RU" sz="2800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>
              <a:lnSpc>
                <a:spcPct val="150000"/>
              </a:lnSpc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ru-RU" dirty="0"/>
              <a:t> </a:t>
            </a:r>
            <a:endParaRPr lang="ru-RU" sz="3200" b="1" dirty="0">
              <a:solidFill>
                <a:srgbClr val="000000"/>
              </a:solidFill>
            </a:endParaRPr>
          </a:p>
        </p:txBody>
      </p:sp>
      <p:sp>
        <p:nvSpPr>
          <p:cNvPr id="15365" name="Freeform 5"/>
          <p:cNvSpPr>
            <a:spLocks noEditPoints="1"/>
          </p:cNvSpPr>
          <p:nvPr/>
        </p:nvSpPr>
        <p:spPr bwMode="gray">
          <a:xfrm rot="-1358056">
            <a:off x="1077913" y="2309813"/>
            <a:ext cx="6853237" cy="2803525"/>
          </a:xfrm>
          <a:custGeom>
            <a:avLst/>
            <a:gdLst/>
            <a:ahLst/>
            <a:cxnLst>
              <a:cxn ang="0">
                <a:pos x="1692" y="12"/>
              </a:cxn>
              <a:cxn ang="0">
                <a:pos x="1234" y="74"/>
              </a:cxn>
              <a:cxn ang="0">
                <a:pos x="828" y="182"/>
              </a:cxn>
              <a:cxn ang="0">
                <a:pos x="486" y="330"/>
              </a:cxn>
              <a:cxn ang="0">
                <a:pos x="226" y="510"/>
              </a:cxn>
              <a:cxn ang="0">
                <a:pos x="58" y="718"/>
              </a:cxn>
              <a:cxn ang="0">
                <a:pos x="0" y="944"/>
              </a:cxn>
              <a:cxn ang="0">
                <a:pos x="58" y="1170"/>
              </a:cxn>
              <a:cxn ang="0">
                <a:pos x="226" y="1378"/>
              </a:cxn>
              <a:cxn ang="0">
                <a:pos x="486" y="1558"/>
              </a:cxn>
              <a:cxn ang="0">
                <a:pos x="828" y="1706"/>
              </a:cxn>
              <a:cxn ang="0">
                <a:pos x="1234" y="1814"/>
              </a:cxn>
              <a:cxn ang="0">
                <a:pos x="1692" y="1876"/>
              </a:cxn>
              <a:cxn ang="0">
                <a:pos x="2186" y="1884"/>
              </a:cxn>
              <a:cxn ang="0">
                <a:pos x="2658" y="1840"/>
              </a:cxn>
              <a:cxn ang="0">
                <a:pos x="3084" y="1746"/>
              </a:cxn>
              <a:cxn ang="0">
                <a:pos x="3448" y="1612"/>
              </a:cxn>
              <a:cxn ang="0">
                <a:pos x="3738" y="1442"/>
              </a:cxn>
              <a:cxn ang="0">
                <a:pos x="3938" y="1242"/>
              </a:cxn>
              <a:cxn ang="0">
                <a:pos x="4034" y="1022"/>
              </a:cxn>
              <a:cxn ang="0">
                <a:pos x="4014" y="790"/>
              </a:cxn>
              <a:cxn ang="0">
                <a:pos x="3882" y="576"/>
              </a:cxn>
              <a:cxn ang="0">
                <a:pos x="3650" y="386"/>
              </a:cxn>
              <a:cxn ang="0">
                <a:pos x="3334" y="228"/>
              </a:cxn>
              <a:cxn ang="0">
                <a:pos x="2948" y="106"/>
              </a:cxn>
              <a:cxn ang="0">
                <a:pos x="2506" y="28"/>
              </a:cxn>
              <a:cxn ang="0">
                <a:pos x="2020" y="0"/>
              </a:cxn>
              <a:cxn ang="0">
                <a:pos x="1606" y="1736"/>
              </a:cxn>
              <a:cxn ang="0">
                <a:pos x="1164" y="1678"/>
              </a:cxn>
              <a:cxn ang="0">
                <a:pos x="776" y="1576"/>
              </a:cxn>
              <a:cxn ang="0">
                <a:pos x="458" y="1436"/>
              </a:cxn>
              <a:cxn ang="0">
                <a:pos x="224" y="1266"/>
              </a:cxn>
              <a:cxn ang="0">
                <a:pos x="88" y="1074"/>
              </a:cxn>
              <a:cxn ang="0">
                <a:pos x="68" y="864"/>
              </a:cxn>
              <a:cxn ang="0">
                <a:pos x="166" y="664"/>
              </a:cxn>
              <a:cxn ang="0">
                <a:pos x="370" y="486"/>
              </a:cxn>
              <a:cxn ang="0">
                <a:pos x="662" y="336"/>
              </a:cxn>
              <a:cxn ang="0">
                <a:pos x="1028" y="222"/>
              </a:cxn>
              <a:cxn ang="0">
                <a:pos x="1454" y="148"/>
              </a:cxn>
              <a:cxn ang="0">
                <a:pos x="1922" y="120"/>
              </a:cxn>
              <a:cxn ang="0">
                <a:pos x="2392" y="148"/>
              </a:cxn>
              <a:cxn ang="0">
                <a:pos x="2818" y="222"/>
              </a:cxn>
              <a:cxn ang="0">
                <a:pos x="3184" y="336"/>
              </a:cxn>
              <a:cxn ang="0">
                <a:pos x="3476" y="486"/>
              </a:cxn>
              <a:cxn ang="0">
                <a:pos x="3680" y="664"/>
              </a:cxn>
              <a:cxn ang="0">
                <a:pos x="3778" y="864"/>
              </a:cxn>
              <a:cxn ang="0">
                <a:pos x="3758" y="1074"/>
              </a:cxn>
              <a:cxn ang="0">
                <a:pos x="3622" y="1266"/>
              </a:cxn>
              <a:cxn ang="0">
                <a:pos x="3388" y="1436"/>
              </a:cxn>
              <a:cxn ang="0">
                <a:pos x="3070" y="1576"/>
              </a:cxn>
              <a:cxn ang="0">
                <a:pos x="2682" y="1678"/>
              </a:cxn>
              <a:cxn ang="0">
                <a:pos x="2240" y="1736"/>
              </a:cxn>
            </a:cxnLst>
            <a:rect l="0" t="0" r="r" b="b"/>
            <a:pathLst>
              <a:path w="4040" h="1888">
                <a:moveTo>
                  <a:pt x="2020" y="0"/>
                </a:moveTo>
                <a:lnTo>
                  <a:pt x="1854" y="4"/>
                </a:lnTo>
                <a:lnTo>
                  <a:pt x="1692" y="12"/>
                </a:lnTo>
                <a:lnTo>
                  <a:pt x="1534" y="28"/>
                </a:lnTo>
                <a:lnTo>
                  <a:pt x="1382" y="48"/>
                </a:lnTo>
                <a:lnTo>
                  <a:pt x="1234" y="74"/>
                </a:lnTo>
                <a:lnTo>
                  <a:pt x="1092" y="106"/>
                </a:lnTo>
                <a:lnTo>
                  <a:pt x="956" y="142"/>
                </a:lnTo>
                <a:lnTo>
                  <a:pt x="828" y="182"/>
                </a:lnTo>
                <a:lnTo>
                  <a:pt x="706" y="228"/>
                </a:lnTo>
                <a:lnTo>
                  <a:pt x="592" y="276"/>
                </a:lnTo>
                <a:lnTo>
                  <a:pt x="486" y="330"/>
                </a:lnTo>
                <a:lnTo>
                  <a:pt x="390" y="386"/>
                </a:lnTo>
                <a:lnTo>
                  <a:pt x="302" y="446"/>
                </a:lnTo>
                <a:lnTo>
                  <a:pt x="226" y="510"/>
                </a:lnTo>
                <a:lnTo>
                  <a:pt x="158" y="576"/>
                </a:lnTo>
                <a:lnTo>
                  <a:pt x="102" y="646"/>
                </a:lnTo>
                <a:lnTo>
                  <a:pt x="58" y="718"/>
                </a:lnTo>
                <a:lnTo>
                  <a:pt x="26" y="790"/>
                </a:lnTo>
                <a:lnTo>
                  <a:pt x="6" y="866"/>
                </a:lnTo>
                <a:lnTo>
                  <a:pt x="0" y="944"/>
                </a:lnTo>
                <a:lnTo>
                  <a:pt x="6" y="1022"/>
                </a:lnTo>
                <a:lnTo>
                  <a:pt x="26" y="1098"/>
                </a:lnTo>
                <a:lnTo>
                  <a:pt x="58" y="1170"/>
                </a:lnTo>
                <a:lnTo>
                  <a:pt x="102" y="1242"/>
                </a:lnTo>
                <a:lnTo>
                  <a:pt x="158" y="1312"/>
                </a:lnTo>
                <a:lnTo>
                  <a:pt x="226" y="1378"/>
                </a:lnTo>
                <a:lnTo>
                  <a:pt x="302" y="1442"/>
                </a:lnTo>
                <a:lnTo>
                  <a:pt x="390" y="1502"/>
                </a:lnTo>
                <a:lnTo>
                  <a:pt x="486" y="1558"/>
                </a:lnTo>
                <a:lnTo>
                  <a:pt x="592" y="1612"/>
                </a:lnTo>
                <a:lnTo>
                  <a:pt x="706" y="1660"/>
                </a:lnTo>
                <a:lnTo>
                  <a:pt x="828" y="1706"/>
                </a:lnTo>
                <a:lnTo>
                  <a:pt x="956" y="1746"/>
                </a:lnTo>
                <a:lnTo>
                  <a:pt x="1092" y="1782"/>
                </a:lnTo>
                <a:lnTo>
                  <a:pt x="1234" y="1814"/>
                </a:lnTo>
                <a:lnTo>
                  <a:pt x="1382" y="1840"/>
                </a:lnTo>
                <a:lnTo>
                  <a:pt x="1534" y="1860"/>
                </a:lnTo>
                <a:lnTo>
                  <a:pt x="1692" y="1876"/>
                </a:lnTo>
                <a:lnTo>
                  <a:pt x="1854" y="1884"/>
                </a:lnTo>
                <a:lnTo>
                  <a:pt x="2020" y="1888"/>
                </a:lnTo>
                <a:lnTo>
                  <a:pt x="2186" y="1884"/>
                </a:lnTo>
                <a:lnTo>
                  <a:pt x="2348" y="1876"/>
                </a:lnTo>
                <a:lnTo>
                  <a:pt x="2506" y="1860"/>
                </a:lnTo>
                <a:lnTo>
                  <a:pt x="2658" y="1840"/>
                </a:lnTo>
                <a:lnTo>
                  <a:pt x="2806" y="1814"/>
                </a:lnTo>
                <a:lnTo>
                  <a:pt x="2948" y="1782"/>
                </a:lnTo>
                <a:lnTo>
                  <a:pt x="3084" y="1746"/>
                </a:lnTo>
                <a:lnTo>
                  <a:pt x="3212" y="1706"/>
                </a:lnTo>
                <a:lnTo>
                  <a:pt x="3334" y="1660"/>
                </a:lnTo>
                <a:lnTo>
                  <a:pt x="3448" y="1612"/>
                </a:lnTo>
                <a:lnTo>
                  <a:pt x="3554" y="1558"/>
                </a:lnTo>
                <a:lnTo>
                  <a:pt x="3650" y="1502"/>
                </a:lnTo>
                <a:lnTo>
                  <a:pt x="3738" y="1442"/>
                </a:lnTo>
                <a:lnTo>
                  <a:pt x="3814" y="1378"/>
                </a:lnTo>
                <a:lnTo>
                  <a:pt x="3882" y="1312"/>
                </a:lnTo>
                <a:lnTo>
                  <a:pt x="3938" y="1242"/>
                </a:lnTo>
                <a:lnTo>
                  <a:pt x="3982" y="1170"/>
                </a:lnTo>
                <a:lnTo>
                  <a:pt x="4014" y="1098"/>
                </a:lnTo>
                <a:lnTo>
                  <a:pt x="4034" y="1022"/>
                </a:lnTo>
                <a:lnTo>
                  <a:pt x="4040" y="944"/>
                </a:lnTo>
                <a:lnTo>
                  <a:pt x="4034" y="866"/>
                </a:lnTo>
                <a:lnTo>
                  <a:pt x="4014" y="790"/>
                </a:lnTo>
                <a:lnTo>
                  <a:pt x="3982" y="718"/>
                </a:lnTo>
                <a:lnTo>
                  <a:pt x="3938" y="646"/>
                </a:lnTo>
                <a:lnTo>
                  <a:pt x="3882" y="576"/>
                </a:lnTo>
                <a:lnTo>
                  <a:pt x="3814" y="510"/>
                </a:lnTo>
                <a:lnTo>
                  <a:pt x="3738" y="446"/>
                </a:lnTo>
                <a:lnTo>
                  <a:pt x="3650" y="386"/>
                </a:lnTo>
                <a:lnTo>
                  <a:pt x="3554" y="330"/>
                </a:lnTo>
                <a:lnTo>
                  <a:pt x="3448" y="276"/>
                </a:lnTo>
                <a:lnTo>
                  <a:pt x="3334" y="228"/>
                </a:lnTo>
                <a:lnTo>
                  <a:pt x="3212" y="182"/>
                </a:lnTo>
                <a:lnTo>
                  <a:pt x="3084" y="142"/>
                </a:lnTo>
                <a:lnTo>
                  <a:pt x="2948" y="106"/>
                </a:lnTo>
                <a:lnTo>
                  <a:pt x="2806" y="74"/>
                </a:lnTo>
                <a:lnTo>
                  <a:pt x="2658" y="48"/>
                </a:lnTo>
                <a:lnTo>
                  <a:pt x="2506" y="28"/>
                </a:lnTo>
                <a:lnTo>
                  <a:pt x="2348" y="12"/>
                </a:lnTo>
                <a:lnTo>
                  <a:pt x="2186" y="4"/>
                </a:lnTo>
                <a:lnTo>
                  <a:pt x="2020" y="0"/>
                </a:lnTo>
                <a:close/>
                <a:moveTo>
                  <a:pt x="1922" y="1748"/>
                </a:moveTo>
                <a:lnTo>
                  <a:pt x="1762" y="1746"/>
                </a:lnTo>
                <a:lnTo>
                  <a:pt x="1606" y="1736"/>
                </a:lnTo>
                <a:lnTo>
                  <a:pt x="1454" y="1722"/>
                </a:lnTo>
                <a:lnTo>
                  <a:pt x="1306" y="1702"/>
                </a:lnTo>
                <a:lnTo>
                  <a:pt x="1164" y="1678"/>
                </a:lnTo>
                <a:lnTo>
                  <a:pt x="1028" y="1648"/>
                </a:lnTo>
                <a:lnTo>
                  <a:pt x="898" y="1614"/>
                </a:lnTo>
                <a:lnTo>
                  <a:pt x="776" y="1576"/>
                </a:lnTo>
                <a:lnTo>
                  <a:pt x="662" y="1532"/>
                </a:lnTo>
                <a:lnTo>
                  <a:pt x="554" y="1486"/>
                </a:lnTo>
                <a:lnTo>
                  <a:pt x="458" y="1436"/>
                </a:lnTo>
                <a:lnTo>
                  <a:pt x="370" y="1382"/>
                </a:lnTo>
                <a:lnTo>
                  <a:pt x="292" y="1326"/>
                </a:lnTo>
                <a:lnTo>
                  <a:pt x="224" y="1266"/>
                </a:lnTo>
                <a:lnTo>
                  <a:pt x="166" y="1204"/>
                </a:lnTo>
                <a:lnTo>
                  <a:pt x="122" y="1140"/>
                </a:lnTo>
                <a:lnTo>
                  <a:pt x="88" y="1074"/>
                </a:lnTo>
                <a:lnTo>
                  <a:pt x="68" y="1004"/>
                </a:lnTo>
                <a:lnTo>
                  <a:pt x="62" y="934"/>
                </a:lnTo>
                <a:lnTo>
                  <a:pt x="68" y="864"/>
                </a:lnTo>
                <a:lnTo>
                  <a:pt x="88" y="796"/>
                </a:lnTo>
                <a:lnTo>
                  <a:pt x="122" y="730"/>
                </a:lnTo>
                <a:lnTo>
                  <a:pt x="166" y="664"/>
                </a:lnTo>
                <a:lnTo>
                  <a:pt x="224" y="602"/>
                </a:lnTo>
                <a:lnTo>
                  <a:pt x="292" y="544"/>
                </a:lnTo>
                <a:lnTo>
                  <a:pt x="370" y="486"/>
                </a:lnTo>
                <a:lnTo>
                  <a:pt x="458" y="434"/>
                </a:lnTo>
                <a:lnTo>
                  <a:pt x="554" y="382"/>
                </a:lnTo>
                <a:lnTo>
                  <a:pt x="662" y="336"/>
                </a:lnTo>
                <a:lnTo>
                  <a:pt x="776" y="294"/>
                </a:lnTo>
                <a:lnTo>
                  <a:pt x="898" y="256"/>
                </a:lnTo>
                <a:lnTo>
                  <a:pt x="1028" y="222"/>
                </a:lnTo>
                <a:lnTo>
                  <a:pt x="1164" y="192"/>
                </a:lnTo>
                <a:lnTo>
                  <a:pt x="1306" y="166"/>
                </a:lnTo>
                <a:lnTo>
                  <a:pt x="1454" y="148"/>
                </a:lnTo>
                <a:lnTo>
                  <a:pt x="1606" y="132"/>
                </a:lnTo>
                <a:lnTo>
                  <a:pt x="1762" y="124"/>
                </a:lnTo>
                <a:lnTo>
                  <a:pt x="1922" y="120"/>
                </a:lnTo>
                <a:lnTo>
                  <a:pt x="2084" y="124"/>
                </a:lnTo>
                <a:lnTo>
                  <a:pt x="2240" y="132"/>
                </a:lnTo>
                <a:lnTo>
                  <a:pt x="2392" y="148"/>
                </a:lnTo>
                <a:lnTo>
                  <a:pt x="2540" y="166"/>
                </a:lnTo>
                <a:lnTo>
                  <a:pt x="2682" y="192"/>
                </a:lnTo>
                <a:lnTo>
                  <a:pt x="2818" y="222"/>
                </a:lnTo>
                <a:lnTo>
                  <a:pt x="2948" y="256"/>
                </a:lnTo>
                <a:lnTo>
                  <a:pt x="3070" y="294"/>
                </a:lnTo>
                <a:lnTo>
                  <a:pt x="3184" y="336"/>
                </a:lnTo>
                <a:lnTo>
                  <a:pt x="3292" y="382"/>
                </a:lnTo>
                <a:lnTo>
                  <a:pt x="3388" y="434"/>
                </a:lnTo>
                <a:lnTo>
                  <a:pt x="3476" y="486"/>
                </a:lnTo>
                <a:lnTo>
                  <a:pt x="3554" y="544"/>
                </a:lnTo>
                <a:lnTo>
                  <a:pt x="3622" y="602"/>
                </a:lnTo>
                <a:lnTo>
                  <a:pt x="3680" y="664"/>
                </a:lnTo>
                <a:lnTo>
                  <a:pt x="3724" y="730"/>
                </a:lnTo>
                <a:lnTo>
                  <a:pt x="3758" y="796"/>
                </a:lnTo>
                <a:lnTo>
                  <a:pt x="3778" y="864"/>
                </a:lnTo>
                <a:lnTo>
                  <a:pt x="3784" y="934"/>
                </a:lnTo>
                <a:lnTo>
                  <a:pt x="3778" y="1004"/>
                </a:lnTo>
                <a:lnTo>
                  <a:pt x="3758" y="1074"/>
                </a:lnTo>
                <a:lnTo>
                  <a:pt x="3724" y="1140"/>
                </a:lnTo>
                <a:lnTo>
                  <a:pt x="3680" y="1204"/>
                </a:lnTo>
                <a:lnTo>
                  <a:pt x="3622" y="1266"/>
                </a:lnTo>
                <a:lnTo>
                  <a:pt x="3554" y="1326"/>
                </a:lnTo>
                <a:lnTo>
                  <a:pt x="3476" y="1382"/>
                </a:lnTo>
                <a:lnTo>
                  <a:pt x="3388" y="1436"/>
                </a:lnTo>
                <a:lnTo>
                  <a:pt x="3292" y="1486"/>
                </a:lnTo>
                <a:lnTo>
                  <a:pt x="3184" y="1532"/>
                </a:lnTo>
                <a:lnTo>
                  <a:pt x="3070" y="1576"/>
                </a:lnTo>
                <a:lnTo>
                  <a:pt x="2948" y="1614"/>
                </a:lnTo>
                <a:lnTo>
                  <a:pt x="2818" y="1648"/>
                </a:lnTo>
                <a:lnTo>
                  <a:pt x="2682" y="1678"/>
                </a:lnTo>
                <a:lnTo>
                  <a:pt x="2540" y="1702"/>
                </a:lnTo>
                <a:lnTo>
                  <a:pt x="2392" y="1722"/>
                </a:lnTo>
                <a:lnTo>
                  <a:pt x="2240" y="1736"/>
                </a:lnTo>
                <a:lnTo>
                  <a:pt x="2084" y="1746"/>
                </a:lnTo>
                <a:lnTo>
                  <a:pt x="1922" y="1748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tint val="9412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0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3" name="Oval 13"/>
          <p:cNvSpPr>
            <a:spLocks noChangeArrowheads="1"/>
          </p:cNvSpPr>
          <p:nvPr/>
        </p:nvSpPr>
        <p:spPr bwMode="gray">
          <a:xfrm>
            <a:off x="1214414" y="4500570"/>
            <a:ext cx="1282700" cy="1274762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24314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prstShdw prst="shdw12" dist="76200" dir="10800000">
              <a:srgbClr val="001D3A">
                <a:alpha val="50000"/>
              </a:srgb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79" name="Oval 19"/>
          <p:cNvSpPr>
            <a:spLocks noChangeArrowheads="1"/>
          </p:cNvSpPr>
          <p:nvPr/>
        </p:nvSpPr>
        <p:spPr bwMode="gray">
          <a:xfrm>
            <a:off x="6781800" y="1676400"/>
            <a:ext cx="1212850" cy="1274763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tint val="24314"/>
                  <a:invGamma/>
                </a:schemeClr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prstShdw prst="shdw12" dist="76200" dir="10800000">
              <a:srgbClr val="001D3A">
                <a:alpha val="50000"/>
              </a:srgb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6143636" y="2000240"/>
            <a:ext cx="21242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b="1" dirty="0" smtClean="0">
                <a:solidFill>
                  <a:schemeClr val="bg2"/>
                </a:solidFill>
                <a:latin typeface="Verdana" pitchFamily="34" charset="0"/>
              </a:rPr>
              <a:t>Качественная </a:t>
            </a:r>
          </a:p>
          <a:p>
            <a:pPr algn="ctr" eaLnBrk="0" hangingPunct="0"/>
            <a:r>
              <a:rPr lang="ru-RU" b="1" dirty="0" smtClean="0">
                <a:solidFill>
                  <a:schemeClr val="bg2"/>
                </a:solidFill>
                <a:latin typeface="Verdana" pitchFamily="34" charset="0"/>
              </a:rPr>
              <a:t>оценка</a:t>
            </a:r>
            <a:endParaRPr lang="ru-RU" b="1" dirty="0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785786" y="4857760"/>
            <a:ext cx="23807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b="1" dirty="0" smtClean="0">
                <a:solidFill>
                  <a:schemeClr val="bg2"/>
                </a:solidFill>
                <a:latin typeface="Verdana" pitchFamily="34" charset="0"/>
              </a:rPr>
              <a:t>Количественная</a:t>
            </a:r>
          </a:p>
          <a:p>
            <a:pPr algn="ctr" eaLnBrk="0" hangingPunct="0"/>
            <a:r>
              <a:rPr lang="ru-RU" b="1" dirty="0" smtClean="0">
                <a:solidFill>
                  <a:schemeClr val="bg2"/>
                </a:solidFill>
                <a:latin typeface="Verdana" pitchFamily="34" charset="0"/>
              </a:rPr>
              <a:t> оценка</a:t>
            </a:r>
            <a:endParaRPr lang="ru-RU" b="1" dirty="0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2214546" y="2214554"/>
            <a:ext cx="4572032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isometricTopUp"/>
            <a:lightRig rig="threePt" dir="t"/>
          </a:scene3d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4400" b="1" dirty="0" smtClean="0">
                <a:solidFill>
                  <a:srgbClr val="000000"/>
                </a:solidFill>
              </a:rPr>
              <a:t>Оценка  потребности  организации  в  персонале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928694"/>
          </a:xfrm>
          <a:effectLst/>
        </p:spPr>
        <p:txBody>
          <a:bodyPr/>
          <a:lstStyle/>
          <a:p>
            <a:pPr algn="l"/>
            <a:r>
              <a:rPr lang="ru-RU" sz="2800" i="1" dirty="0" smtClean="0"/>
              <a:t>Количественная оценка </a:t>
            </a:r>
            <a:r>
              <a:rPr lang="ru-RU" sz="2800" dirty="0" smtClean="0"/>
              <a:t>потребности в персонале</a:t>
            </a:r>
            <a:r>
              <a:rPr lang="ru-RU" sz="2800" dirty="0" smtClean="0">
                <a:solidFill>
                  <a:srgbClr val="000000"/>
                </a:solidFill>
              </a:rPr>
              <a:t> </a:t>
            </a:r>
            <a:r>
              <a:rPr lang="ru-RU" sz="2800" dirty="0" smtClean="0"/>
              <a:t>основывается на</a:t>
            </a:r>
            <a:r>
              <a:rPr lang="ru-RU" sz="2800" dirty="0" smtClean="0">
                <a:solidFill>
                  <a:srgbClr val="000000"/>
                </a:solidFill>
              </a:rPr>
              <a:t> </a:t>
            </a:r>
            <a:r>
              <a:rPr lang="ru-RU" sz="2800" dirty="0" smtClean="0"/>
              <a:t>анализе</a:t>
            </a:r>
            <a:r>
              <a:rPr lang="ru-RU" sz="2800" dirty="0" smtClean="0">
                <a:solidFill>
                  <a:srgbClr val="000000"/>
                </a:solidFill>
              </a:rPr>
              <a:t> </a:t>
            </a:r>
            <a:r>
              <a:rPr lang="ru-RU" sz="2800" dirty="0" smtClean="0"/>
              <a:t>: </a:t>
            </a: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142844" y="1142984"/>
            <a:ext cx="8858312" cy="5286412"/>
          </a:xfrm>
          <a:prstGeom prst="rect">
            <a:avLst/>
          </a:prstGeom>
        </p:spPr>
        <p:txBody>
          <a:bodyPr/>
          <a:lstStyle/>
          <a:p>
            <a:pPr indent="36000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0000"/>
                </a:solidFill>
              </a:rPr>
              <a:t>предполагаемой организационной структуры (уровни управления, количество подразделений, распределение ответственности), </a:t>
            </a:r>
          </a:p>
          <a:p>
            <a:pPr indent="36000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0000"/>
                </a:solidFill>
              </a:rPr>
              <a:t>требований технологии производства (форме организации совместной деятельности исполнителей), </a:t>
            </a:r>
          </a:p>
          <a:p>
            <a:pPr indent="36000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0000"/>
                </a:solidFill>
              </a:rPr>
              <a:t>маркетингового плана (план ввода в строй предприятия, </a:t>
            </a:r>
            <a:r>
              <a:rPr lang="ru-RU" sz="2800" dirty="0" err="1" smtClean="0">
                <a:solidFill>
                  <a:srgbClr val="000000"/>
                </a:solidFill>
              </a:rPr>
              <a:t>поэтапность</a:t>
            </a:r>
            <a:r>
              <a:rPr lang="ru-RU" sz="2800" dirty="0" smtClean="0">
                <a:solidFill>
                  <a:srgbClr val="000000"/>
                </a:solidFill>
              </a:rPr>
              <a:t> разворачивания производства), </a:t>
            </a:r>
          </a:p>
          <a:p>
            <a:pPr indent="36000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0000"/>
                </a:solidFill>
              </a:rPr>
              <a:t>прогнозе изменения количественных характеристик персонала </a:t>
            </a:r>
          </a:p>
          <a:p>
            <a:pPr indent="36000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0000"/>
                </a:solidFill>
              </a:rPr>
              <a:t>информации о количестве заполненных вакансий.</a:t>
            </a:r>
          </a:p>
          <a:p>
            <a:pPr indent="360000"/>
            <a:endParaRPr lang="ru-RU" sz="2800" dirty="0" smtClean="0">
              <a:solidFill>
                <a:srgbClr val="000000"/>
              </a:solidFill>
            </a:endParaRPr>
          </a:p>
          <a:p>
            <a:pPr indent="360000"/>
            <a:endParaRPr lang="ru-RU" sz="2800" dirty="0" smtClean="0">
              <a:solidFill>
                <a:srgbClr val="000000"/>
              </a:solidFill>
            </a:endParaRPr>
          </a:p>
          <a:p>
            <a:pPr indent="360000"/>
            <a:endParaRPr lang="ru-RU" sz="2800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>
              <a:lnSpc>
                <a:spcPct val="150000"/>
              </a:lnSpc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928694"/>
          </a:xfrm>
          <a:effectLst/>
        </p:spPr>
        <p:txBody>
          <a:bodyPr/>
          <a:lstStyle/>
          <a:p>
            <a:pPr algn="l"/>
            <a:r>
              <a:rPr lang="ru-RU" sz="2800" i="1" dirty="0" smtClean="0"/>
              <a:t>Качественная оценка </a:t>
            </a:r>
            <a:r>
              <a:rPr lang="ru-RU" sz="2800" dirty="0" smtClean="0"/>
              <a:t>потребности в персонале:</a:t>
            </a: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142844" y="1142984"/>
            <a:ext cx="8858312" cy="5286412"/>
          </a:xfrm>
          <a:prstGeom prst="rect">
            <a:avLst/>
          </a:prstGeom>
        </p:spPr>
        <p:txBody>
          <a:bodyPr/>
          <a:lstStyle/>
          <a:p>
            <a:pPr indent="360000"/>
            <a:r>
              <a:rPr lang="ru-RU" sz="2800" dirty="0" smtClean="0">
                <a:solidFill>
                  <a:srgbClr val="000000"/>
                </a:solidFill>
              </a:rPr>
              <a:t>Более сложный вид прогноза, поскольку вслед за анализом, аналогичным для целей количественной оценки, должны учитываться:</a:t>
            </a:r>
          </a:p>
          <a:p>
            <a:pPr indent="36000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0000"/>
                </a:solidFill>
              </a:rPr>
              <a:t> ценностные ориентации, уровень культуры и образования, </a:t>
            </a:r>
          </a:p>
          <a:p>
            <a:pPr indent="36000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0000"/>
                </a:solidFill>
              </a:rPr>
              <a:t>профессиональные навыки и умения персонала, необходимого организации. </a:t>
            </a:r>
          </a:p>
          <a:p>
            <a:pPr indent="360000"/>
            <a:endParaRPr lang="ru-RU" sz="2800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>
              <a:lnSpc>
                <a:spcPct val="150000"/>
              </a:lnSpc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600" b="1" dirty="0" smtClean="0">
                <a:solidFill>
                  <a:srgbClr val="000000"/>
                </a:solidFill>
              </a:rPr>
              <a:t>Планирование – это умение предвидеть цели организации, результаты её деятельности и ресурсы, необходимые для достижения определенных целей.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1071570"/>
          </a:xfrm>
          <a:effectLst/>
        </p:spPr>
        <p:txBody>
          <a:bodyPr/>
          <a:lstStyle/>
          <a:p>
            <a:pPr algn="l"/>
            <a:r>
              <a:rPr lang="ru-RU" sz="2800" dirty="0" smtClean="0">
                <a:solidFill>
                  <a:srgbClr val="000000"/>
                </a:solidFill>
              </a:rPr>
              <a:t>Особую сложность представляет оценка потребности в управленческом персонале.</a:t>
            </a:r>
            <a:endParaRPr lang="ru-RU" sz="2800" dirty="0" smtClean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142844" y="1142984"/>
            <a:ext cx="8858312" cy="5286412"/>
          </a:xfrm>
          <a:prstGeom prst="rect">
            <a:avLst/>
          </a:prstGeom>
        </p:spPr>
        <p:txBody>
          <a:bodyPr/>
          <a:lstStyle/>
          <a:p>
            <a:pPr indent="360000"/>
            <a:r>
              <a:rPr lang="ru-RU" sz="2800" dirty="0" smtClean="0">
                <a:solidFill>
                  <a:srgbClr val="000000"/>
                </a:solidFill>
              </a:rPr>
              <a:t> </a:t>
            </a:r>
          </a:p>
          <a:p>
            <a:pPr indent="360000"/>
            <a:r>
              <a:rPr lang="ru-RU" sz="2800" dirty="0" smtClean="0">
                <a:solidFill>
                  <a:srgbClr val="000000"/>
                </a:solidFill>
              </a:rPr>
              <a:t>В этом случае необходимо также учесть:</a:t>
            </a:r>
          </a:p>
          <a:p>
            <a:pPr indent="36000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0000"/>
                </a:solidFill>
              </a:rPr>
              <a:t> возможности персонала определять рациональные оперативные и стратегические цели функционирования предприятия;</a:t>
            </a:r>
          </a:p>
          <a:p>
            <a:pPr indent="36000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0000"/>
                </a:solidFill>
              </a:rPr>
              <a:t>осуществлять формирование оптимальных управленческих решений, обеспечивающих достижение этих целей.</a:t>
            </a:r>
          </a:p>
          <a:p>
            <a:pPr indent="360000"/>
            <a:endParaRPr lang="ru-RU" sz="2800" dirty="0" smtClean="0">
              <a:solidFill>
                <a:srgbClr val="000000"/>
              </a:solidFill>
            </a:endParaRPr>
          </a:p>
          <a:p>
            <a:pPr indent="360000"/>
            <a:endParaRPr lang="ru-RU" sz="2800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>
              <a:lnSpc>
                <a:spcPct val="150000"/>
              </a:lnSpc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1428760"/>
          </a:xfrm>
          <a:effectLst/>
        </p:spPr>
        <p:txBody>
          <a:bodyPr/>
          <a:lstStyle/>
          <a:p>
            <a:r>
              <a:rPr lang="ru-RU" sz="2800" dirty="0" smtClean="0">
                <a:solidFill>
                  <a:srgbClr val="000000"/>
                </a:solidFill>
              </a:rPr>
              <a:t>Важный момент в оценке персонала — </a:t>
            </a:r>
            <a:r>
              <a:rPr lang="ru-RU" sz="2800" i="1" dirty="0" smtClean="0">
                <a:solidFill>
                  <a:srgbClr val="000000"/>
                </a:solidFill>
              </a:rPr>
              <a:t>разработка организационного и финансового планов укомплектования, </a:t>
            </a:r>
            <a:r>
              <a:rPr lang="ru-RU" sz="2800" dirty="0" smtClean="0">
                <a:solidFill>
                  <a:srgbClr val="000000"/>
                </a:solidFill>
              </a:rPr>
              <a:t>включающих: </a:t>
            </a: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142844" y="1643050"/>
            <a:ext cx="8858312" cy="4786346"/>
          </a:xfrm>
          <a:prstGeom prst="rect">
            <a:avLst/>
          </a:prstGeom>
        </p:spPr>
        <p:txBody>
          <a:bodyPr/>
          <a:lstStyle/>
          <a:p>
            <a:r>
              <a:rPr lang="ru-RU" sz="2800" i="1" dirty="0" smtClean="0">
                <a:solidFill>
                  <a:srgbClr val="000000"/>
                </a:solidFill>
              </a:rPr>
              <a:t>•</a:t>
            </a:r>
            <a:r>
              <a:rPr lang="ru-RU" sz="2800" i="1" dirty="0" smtClean="0"/>
              <a:t>  </a:t>
            </a:r>
            <a:r>
              <a:rPr lang="ru-RU" sz="2800" dirty="0" smtClean="0">
                <a:solidFill>
                  <a:srgbClr val="000000"/>
                </a:solidFill>
              </a:rPr>
              <a:t>разработку программы мероприятий по привлечению персонала;</a:t>
            </a:r>
          </a:p>
          <a:p>
            <a:r>
              <a:rPr lang="ru-RU" sz="2800" i="1" dirty="0" smtClean="0">
                <a:solidFill>
                  <a:srgbClr val="000000"/>
                </a:solidFill>
              </a:rPr>
              <a:t>•</a:t>
            </a:r>
            <a:r>
              <a:rPr lang="ru-RU" sz="2800" dirty="0" smtClean="0">
                <a:solidFill>
                  <a:srgbClr val="000000"/>
                </a:solidFill>
              </a:rPr>
              <a:t>  разработку или адаптацию методов оценки кандидатов; </a:t>
            </a:r>
          </a:p>
          <a:p>
            <a:r>
              <a:rPr lang="ru-RU" sz="2800" i="1" dirty="0" smtClean="0">
                <a:solidFill>
                  <a:srgbClr val="000000"/>
                </a:solidFill>
              </a:rPr>
              <a:t>•  </a:t>
            </a:r>
            <a:r>
              <a:rPr lang="ru-RU" sz="2800" dirty="0" smtClean="0">
                <a:solidFill>
                  <a:srgbClr val="000000"/>
                </a:solidFill>
              </a:rPr>
              <a:t>расчет финансовых затрат на привлечение и оценку персонала;</a:t>
            </a:r>
          </a:p>
          <a:p>
            <a:r>
              <a:rPr lang="ru-RU" sz="2800" i="1" dirty="0" smtClean="0">
                <a:solidFill>
                  <a:srgbClr val="000000"/>
                </a:solidFill>
              </a:rPr>
              <a:t>•  </a:t>
            </a:r>
            <a:r>
              <a:rPr lang="ru-RU" sz="2800" dirty="0" smtClean="0">
                <a:solidFill>
                  <a:srgbClr val="000000"/>
                </a:solidFill>
              </a:rPr>
              <a:t>реализацию оценочных мероприятий; </a:t>
            </a:r>
          </a:p>
          <a:p>
            <a:r>
              <a:rPr lang="ru-RU" sz="2800" i="1" dirty="0" smtClean="0">
                <a:solidFill>
                  <a:srgbClr val="000000"/>
                </a:solidFill>
              </a:rPr>
              <a:t>•</a:t>
            </a:r>
            <a:r>
              <a:rPr lang="ru-RU" sz="2800" dirty="0" smtClean="0">
                <a:solidFill>
                  <a:srgbClr val="000000"/>
                </a:solidFill>
              </a:rPr>
              <a:t>  разработку программ развития персонала;</a:t>
            </a:r>
          </a:p>
          <a:p>
            <a:r>
              <a:rPr lang="ru-RU" sz="2800" dirty="0" smtClean="0">
                <a:solidFill>
                  <a:srgbClr val="000000"/>
                </a:solidFill>
              </a:rPr>
              <a:t>• оценку затрат на осуществление программ развития персонала.</a:t>
            </a:r>
          </a:p>
          <a:p>
            <a:pPr indent="360000"/>
            <a:endParaRPr lang="ru-RU" sz="2800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>
              <a:lnSpc>
                <a:spcPct val="150000"/>
              </a:lnSpc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792162"/>
          </a:xfrm>
        </p:spPr>
        <p:txBody>
          <a:bodyPr/>
          <a:lstStyle/>
          <a:p>
            <a:r>
              <a:rPr lang="ru-RU" dirty="0" smtClean="0"/>
              <a:t>Контрольные вопросы по теме:</a:t>
            </a:r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00034" y="1643050"/>
            <a:ext cx="8501122" cy="478634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z="2800" dirty="0" smtClean="0">
                <a:solidFill>
                  <a:schemeClr val="accent4">
                    <a:lumMod val="10000"/>
                  </a:schemeClr>
                </a:solidFill>
              </a:rPr>
              <a:t>• Охарактеризуйте  психологические аспекты  планирования работы.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4">
                    <a:lumMod val="10000"/>
                  </a:schemeClr>
                </a:solidFill>
              </a:rPr>
              <a:t> Дайте определение планирования.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4">
                    <a:lumMod val="10000"/>
                  </a:schemeClr>
                </a:solidFill>
              </a:rPr>
              <a:t> Каковы задачи и виды планирования в организации?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4">
                    <a:lumMod val="10000"/>
                  </a:schemeClr>
                </a:solidFill>
              </a:rPr>
              <a:t> Опишите процесс планирования и его психологические закономерности.</a:t>
            </a:r>
          </a:p>
          <a:p>
            <a:endParaRPr lang="ru-RU" sz="2800" dirty="0" smtClean="0">
              <a:solidFill>
                <a:schemeClr val="accent4">
                  <a:lumMod val="10000"/>
                </a:schemeClr>
              </a:solidFill>
              <a:hlinkClick r:id="rId2" action="ppaction://hlinksldjump"/>
            </a:endParaRPr>
          </a:p>
          <a:p>
            <a:r>
              <a:rPr lang="ru-RU" sz="2800" dirty="0" smtClean="0">
                <a:solidFill>
                  <a:schemeClr val="accent4">
                    <a:lumMod val="10000"/>
                  </a:schemeClr>
                </a:solidFill>
                <a:hlinkClick r:id="rId2" action="ppaction://hlinksldjump"/>
              </a:rPr>
              <a:t>Перейти к тематическому плану лекции.</a:t>
            </a:r>
            <a:endParaRPr lang="ru-RU" sz="2800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endParaRPr lang="ru-RU" sz="2800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indent="360000"/>
            <a:endParaRPr lang="ru-RU" sz="2800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>
              <a:lnSpc>
                <a:spcPct val="150000"/>
              </a:lnSpc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543956" cy="792162"/>
          </a:xfrm>
        </p:spPr>
        <p:txBody>
          <a:bodyPr/>
          <a:lstStyle/>
          <a:p>
            <a:r>
              <a:rPr lang="ru-RU" dirty="0" smtClean="0"/>
              <a:t>Библиографический список:</a:t>
            </a:r>
            <a:endParaRPr lang="ru-RU" dirty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285720" y="1071546"/>
            <a:ext cx="8715436" cy="5357850"/>
          </a:xfrm>
          <a:prstGeom prst="rect">
            <a:avLst/>
          </a:prstGeom>
        </p:spPr>
        <p:txBody>
          <a:bodyPr/>
          <a:lstStyle/>
          <a:p>
            <a:pPr marL="342900" indent="-342900" algn="just">
              <a:lnSpc>
                <a:spcPct val="110000"/>
              </a:lnSpc>
              <a:buFont typeface="+mj-lt"/>
              <a:buAutoNum type="arabicPeriod"/>
            </a:pPr>
            <a:r>
              <a:rPr lang="ru-RU" dirty="0" err="1" smtClean="0">
                <a:solidFill>
                  <a:srgbClr val="000000"/>
                </a:solidFill>
              </a:rPr>
              <a:t>Акофф</a:t>
            </a:r>
            <a:r>
              <a:rPr lang="ru-RU" dirty="0" smtClean="0">
                <a:solidFill>
                  <a:srgbClr val="000000"/>
                </a:solidFill>
              </a:rPr>
              <a:t> Р. Планирование будущего корпорации. - Пер. с англ. - М.: Прогресс, 1985. - 327 с.</a:t>
            </a:r>
          </a:p>
          <a:p>
            <a:pPr marL="342900" lvl="0" indent="-342900" algn="just">
              <a:lnSpc>
                <a:spcPct val="110000"/>
              </a:lnSpc>
              <a:buFont typeface="+mj-lt"/>
              <a:buAutoNum type="arabicPeriod"/>
            </a:pPr>
            <a:r>
              <a:rPr lang="ru-RU" dirty="0" err="1" smtClean="0">
                <a:solidFill>
                  <a:srgbClr val="000000"/>
                </a:solidFill>
              </a:rPr>
              <a:t>Армстр</a:t>
            </a:r>
            <a:r>
              <a:rPr lang="en-US" dirty="0" smtClean="0">
                <a:solidFill>
                  <a:srgbClr val="000000"/>
                </a:solidFill>
              </a:rPr>
              <a:t>o</a:t>
            </a:r>
            <a:r>
              <a:rPr lang="ru-RU" dirty="0" err="1" smtClean="0">
                <a:solidFill>
                  <a:srgbClr val="000000"/>
                </a:solidFill>
              </a:rPr>
              <a:t>нг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ru-RU" dirty="0" smtClean="0">
                <a:solidFill>
                  <a:srgbClr val="000000"/>
                </a:solidFill>
              </a:rPr>
              <a:t>М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ru-RU" dirty="0" smtClean="0">
                <a:solidFill>
                  <a:srgbClr val="000000"/>
                </a:solidFill>
              </a:rPr>
              <a:t>Практика управления человеческими ресурсами</a:t>
            </a:r>
            <a:r>
              <a:rPr lang="en-US" dirty="0" smtClean="0">
                <a:solidFill>
                  <a:srgbClr val="000000"/>
                </a:solidFill>
              </a:rPr>
              <a:t> A Handbook of Human Resource Management Practice. -  8-</a:t>
            </a:r>
            <a:r>
              <a:rPr lang="ru-RU" dirty="0" smtClean="0">
                <a:solidFill>
                  <a:srgbClr val="000000"/>
                </a:solidFill>
              </a:rPr>
              <a:t>е издание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ru-RU" dirty="0" smtClean="0">
                <a:solidFill>
                  <a:srgbClr val="000000"/>
                </a:solidFill>
              </a:rPr>
              <a:t>СПб</a:t>
            </a:r>
            <a:r>
              <a:rPr lang="en-US" dirty="0" smtClean="0">
                <a:solidFill>
                  <a:srgbClr val="000000"/>
                </a:solidFill>
              </a:rPr>
              <a:t>.: </a:t>
            </a:r>
            <a:r>
              <a:rPr lang="ru-RU" dirty="0" smtClean="0">
                <a:solidFill>
                  <a:srgbClr val="000000"/>
                </a:solidFill>
              </a:rPr>
              <a:t>ПИТЕР</a:t>
            </a:r>
            <a:r>
              <a:rPr lang="en-US" dirty="0" smtClean="0">
                <a:solidFill>
                  <a:srgbClr val="000000"/>
                </a:solidFill>
              </a:rPr>
              <a:t>, 2008. - 832 </a:t>
            </a:r>
            <a:r>
              <a:rPr lang="ru-RU" dirty="0" smtClean="0">
                <a:solidFill>
                  <a:srgbClr val="000000"/>
                </a:solidFill>
              </a:rPr>
              <a:t>с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ru-RU" dirty="0" smtClean="0">
              <a:solidFill>
                <a:srgbClr val="000000"/>
              </a:solidFill>
            </a:endParaRPr>
          </a:p>
          <a:p>
            <a:pPr marL="342900" lvl="0" indent="-342900" algn="just">
              <a:lnSpc>
                <a:spcPct val="110000"/>
              </a:lnSpc>
              <a:buFont typeface="+mj-lt"/>
              <a:buAutoNum type="arabicPeriod"/>
            </a:pPr>
            <a:r>
              <a:rPr lang="ru-RU" dirty="0" smtClean="0">
                <a:solidFill>
                  <a:srgbClr val="000000"/>
                </a:solidFill>
              </a:rPr>
              <a:t>Базаров Т. Ю. Управление персоналом: Учебное пособие. М.: 2002. - 224 с.</a:t>
            </a:r>
          </a:p>
          <a:p>
            <a:pPr marL="342900" indent="-342900" algn="just">
              <a:lnSpc>
                <a:spcPct val="110000"/>
              </a:lnSpc>
              <a:buFont typeface="+mj-lt"/>
              <a:buAutoNum type="arabicPeriod"/>
            </a:pPr>
            <a:r>
              <a:rPr lang="ru-RU" dirty="0" err="1" smtClean="0">
                <a:solidFill>
                  <a:srgbClr val="000000"/>
                </a:solidFill>
              </a:rPr>
              <a:t>Виханский</a:t>
            </a:r>
            <a:r>
              <a:rPr lang="ru-RU" dirty="0" smtClean="0">
                <a:solidFill>
                  <a:srgbClr val="000000"/>
                </a:solidFill>
              </a:rPr>
              <a:t>, О. С. Менеджмент: учебник для вузов / О. С. </a:t>
            </a:r>
            <a:r>
              <a:rPr lang="ru-RU" dirty="0" err="1" smtClean="0">
                <a:solidFill>
                  <a:srgbClr val="000000"/>
                </a:solidFill>
              </a:rPr>
              <a:t>Виханский</a:t>
            </a:r>
            <a:r>
              <a:rPr lang="ru-RU" dirty="0" smtClean="0">
                <a:solidFill>
                  <a:srgbClr val="000000"/>
                </a:solidFill>
              </a:rPr>
              <a:t>. – 3-е   изд. – М.: </a:t>
            </a:r>
            <a:r>
              <a:rPr lang="ru-RU" dirty="0" err="1" smtClean="0">
                <a:solidFill>
                  <a:srgbClr val="000000"/>
                </a:solidFill>
              </a:rPr>
              <a:t>Экономистъ</a:t>
            </a:r>
            <a:r>
              <a:rPr lang="ru-RU" dirty="0" smtClean="0">
                <a:solidFill>
                  <a:srgbClr val="000000"/>
                </a:solidFill>
              </a:rPr>
              <a:t>, 2004. – 528 с.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solidFill>
                  <a:srgbClr val="000000"/>
                </a:solidFill>
              </a:rPr>
              <a:t>Кричевский Р. Л. Если Вы - руководитель. Элементы психологии менеджмента в повседневной работе. 2-е издание, доп. и </a:t>
            </a:r>
            <a:r>
              <a:rPr lang="ru-RU" dirty="0" err="1" smtClean="0">
                <a:solidFill>
                  <a:srgbClr val="000000"/>
                </a:solidFill>
              </a:rPr>
              <a:t>перераб</a:t>
            </a:r>
            <a:r>
              <a:rPr lang="ru-RU" dirty="0" smtClean="0">
                <a:solidFill>
                  <a:srgbClr val="000000"/>
                </a:solidFill>
              </a:rPr>
              <a:t>. - М.: Дело, 1996. —384 с.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err="1" smtClean="0">
                <a:solidFill>
                  <a:srgbClr val="000000"/>
                </a:solidFill>
              </a:rPr>
              <a:t>Машк</a:t>
            </a:r>
            <a:r>
              <a:rPr lang="en-US" dirty="0" smtClean="0">
                <a:solidFill>
                  <a:srgbClr val="000000"/>
                </a:solidFill>
              </a:rPr>
              <a:t>o</a:t>
            </a:r>
            <a:r>
              <a:rPr lang="ru-RU" dirty="0" smtClean="0">
                <a:solidFill>
                  <a:srgbClr val="000000"/>
                </a:solidFill>
              </a:rPr>
              <a:t>в В. И. «Практика </a:t>
            </a:r>
            <a:r>
              <a:rPr lang="ru-RU" dirty="0" err="1" smtClean="0">
                <a:solidFill>
                  <a:srgbClr val="000000"/>
                </a:solidFill>
              </a:rPr>
              <a:t>психологичесого</a:t>
            </a:r>
            <a:r>
              <a:rPr lang="ru-RU" dirty="0" smtClean="0">
                <a:solidFill>
                  <a:srgbClr val="000000"/>
                </a:solidFill>
              </a:rPr>
              <a:t> обеспечения руководства, управления, менеджмента» СПб.: Речь, 2005. — 304 с.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err="1" smtClean="0">
                <a:solidFill>
                  <a:srgbClr val="000000"/>
                </a:solidFill>
              </a:rPr>
              <a:t>Минцберг</a:t>
            </a:r>
            <a:r>
              <a:rPr lang="ru-RU" dirty="0" smtClean="0">
                <a:solidFill>
                  <a:srgbClr val="000000"/>
                </a:solidFill>
              </a:rPr>
              <a:t> Г., </a:t>
            </a:r>
            <a:r>
              <a:rPr lang="ru-RU" dirty="0" err="1" smtClean="0">
                <a:solidFill>
                  <a:srgbClr val="000000"/>
                </a:solidFill>
              </a:rPr>
              <a:t>Альстрэнд</a:t>
            </a:r>
            <a:r>
              <a:rPr lang="ru-RU" dirty="0" smtClean="0">
                <a:solidFill>
                  <a:srgbClr val="000000"/>
                </a:solidFill>
              </a:rPr>
              <a:t> Б., </a:t>
            </a:r>
            <a:r>
              <a:rPr lang="ru-RU" dirty="0" err="1" smtClean="0">
                <a:solidFill>
                  <a:srgbClr val="000000"/>
                </a:solidFill>
              </a:rPr>
              <a:t>Лэмпел</a:t>
            </a:r>
            <a:r>
              <a:rPr lang="ru-RU" dirty="0" smtClean="0">
                <a:solidFill>
                  <a:srgbClr val="000000"/>
                </a:solidFill>
              </a:rPr>
              <a:t> Дж. Школы стратегий. Стратегическое сафари: экскурсия по дебрям стратегического менеджмента. - Пер. с англ. - СПб.: ПИТЕР, 2000. — 336 с.</a:t>
            </a:r>
          </a:p>
          <a:p>
            <a:pPr marL="457200" lvl="0" indent="-457200"/>
            <a:endParaRPr lang="ru-RU" sz="2000" dirty="0" smtClean="0">
              <a:solidFill>
                <a:schemeClr val="accent4">
                  <a:lumMod val="10000"/>
                </a:schemeClr>
              </a:solidFill>
              <a:hlinkClick r:id="rId2" action="ppaction://hlinksldjump"/>
            </a:endParaRPr>
          </a:p>
          <a:p>
            <a:pPr marL="457200" lvl="0" indent="-457200"/>
            <a:r>
              <a:rPr lang="ru-RU" sz="2000" smtClean="0">
                <a:solidFill>
                  <a:schemeClr val="accent4">
                    <a:lumMod val="10000"/>
                  </a:schemeClr>
                </a:solidFill>
                <a:hlinkClick r:id="rId2" action="ppaction://hlinksldjump"/>
              </a:rPr>
              <a:t>Перейти </a:t>
            </a:r>
            <a:r>
              <a:rPr lang="ru-RU" sz="2000" dirty="0" smtClean="0">
                <a:solidFill>
                  <a:schemeClr val="accent4">
                    <a:lumMod val="10000"/>
                  </a:schemeClr>
                </a:solidFill>
                <a:hlinkClick r:id="rId2" action="ppaction://hlinksldjump"/>
              </a:rPr>
              <a:t>к тематическому плану лекции.</a:t>
            </a:r>
            <a:endParaRPr lang="ru-RU" sz="2000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lvl="0"/>
            <a:endParaRPr lang="ru-RU" sz="2000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indent="360000"/>
            <a:endParaRPr lang="ru-RU" sz="2800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indent="360000"/>
            <a:endParaRPr lang="ru-RU" sz="2800" b="1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>
              <a:lnSpc>
                <a:spcPct val="150000"/>
              </a:lnSpc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1428760"/>
          </a:xfrm>
          <a:effectLst/>
        </p:spPr>
        <p:txBody>
          <a:bodyPr/>
          <a:lstStyle/>
          <a:p>
            <a:endParaRPr lang="ru-RU" sz="2800" dirty="0" smtClean="0">
              <a:solidFill>
                <a:srgbClr val="000000"/>
              </a:solidFill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142844" y="1643050"/>
            <a:ext cx="8858312" cy="4786346"/>
          </a:xfrm>
          <a:prstGeom prst="rect">
            <a:avLst/>
          </a:prstGeom>
        </p:spPr>
        <p:txBody>
          <a:bodyPr/>
          <a:lstStyle/>
          <a:p>
            <a:pPr algn="ctr"/>
            <a:endParaRPr lang="ru-RU" sz="2800" b="1" i="1" dirty="0" smtClean="0">
              <a:solidFill>
                <a:srgbClr val="000000"/>
              </a:solidFill>
            </a:endParaRPr>
          </a:p>
          <a:p>
            <a:pPr algn="ctr"/>
            <a:endParaRPr lang="ru-RU" sz="2800" b="1" i="1" dirty="0" smtClean="0">
              <a:solidFill>
                <a:srgbClr val="000000"/>
              </a:solidFill>
            </a:endParaRPr>
          </a:p>
          <a:p>
            <a:pPr algn="ctr"/>
            <a:r>
              <a:rPr lang="ru-RU" sz="4000" b="1" i="1" dirty="0" smtClean="0">
                <a:solidFill>
                  <a:srgbClr val="000000"/>
                </a:solidFill>
              </a:rPr>
              <a:t>Спасибо за внимание!</a:t>
            </a:r>
            <a:endParaRPr lang="ru-RU" sz="4000" b="1" dirty="0" smtClean="0">
              <a:solidFill>
                <a:srgbClr val="000000"/>
              </a:solidFill>
            </a:endParaRPr>
          </a:p>
          <a:p>
            <a:pPr indent="360000"/>
            <a:endParaRPr lang="ru-RU" sz="2800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/>
            <a:endParaRPr lang="ru-RU" sz="2800" b="1" dirty="0" smtClean="0">
              <a:solidFill>
                <a:srgbClr val="000000"/>
              </a:solidFill>
            </a:endParaRPr>
          </a:p>
          <a:p>
            <a:pPr indent="360000">
              <a:lnSpc>
                <a:spcPct val="150000"/>
              </a:lnSpc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2800" b="1" dirty="0" smtClean="0">
                <a:solidFill>
                  <a:srgbClr val="000000"/>
                </a:solidFill>
              </a:rPr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000000"/>
                </a:solidFill>
              </a:rPr>
              <a:t/>
            </a:r>
            <a:br>
              <a:rPr lang="ru-RU" sz="2800" b="1" dirty="0" smtClean="0">
                <a:solidFill>
                  <a:srgbClr val="000000"/>
                </a:solidFill>
              </a:rPr>
            </a:br>
            <a: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bg2">
                    <a:lumMod val="75000"/>
                  </a:schemeClr>
                </a:solidFill>
              </a:rPr>
            </a:b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600" b="1" dirty="0" smtClean="0">
                <a:solidFill>
                  <a:srgbClr val="000000"/>
                </a:solidFill>
              </a:rPr>
              <a:t>План – это документ, охватывающий весь комплекс производственной, хозяйственной и финансовой деятельности за установленный период, после завершения которого начинает действовать план следующего периода..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ru-RU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785786" y="2071678"/>
            <a:ext cx="7643866" cy="3286148"/>
          </a:xfrm>
          <a:prstGeom prst="roundRect">
            <a:avLst>
              <a:gd name="adj" fmla="val 49106"/>
            </a:avLst>
          </a:prstGeom>
          <a:solidFill>
            <a:schemeClr val="accent1">
              <a:lumMod val="75000"/>
            </a:schemeClr>
          </a:solidFill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Планирование </a:t>
            </a:r>
          </a:p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как функция управления </a:t>
            </a:r>
          </a:p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представляет собой постоянный процесс,</a:t>
            </a:r>
          </a:p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 состоящий из последовательных этапов,</a:t>
            </a:r>
          </a:p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в ходе которых  определяются: миссия,</a:t>
            </a:r>
          </a:p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 цели организации на определенный </a:t>
            </a:r>
          </a:p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период времени, </a:t>
            </a:r>
          </a:p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определяются ресурсы,</a:t>
            </a:r>
          </a:p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 необходимые для достижения</a:t>
            </a:r>
          </a:p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 организационных целей.</a:t>
            </a:r>
            <a:endParaRPr lang="ru-RU" sz="20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357322"/>
          </a:xfrm>
        </p:spPr>
        <p:txBody>
          <a:bodyPr/>
          <a:lstStyle/>
          <a:p>
            <a:r>
              <a:rPr lang="ru-RU" b="1" dirty="0" smtClean="0"/>
              <a:t>Основные этапы – уровни планирования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500174"/>
          <a:ext cx="8229600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5072066" y="5429264"/>
            <a:ext cx="2665216" cy="1155135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5" name="Группа 4"/>
          <p:cNvGrpSpPr/>
          <p:nvPr/>
        </p:nvGrpSpPr>
        <p:grpSpPr>
          <a:xfrm>
            <a:off x="5286380" y="5572140"/>
            <a:ext cx="2612229" cy="857256"/>
            <a:chOff x="4638433" y="3491712"/>
            <a:chExt cx="2612229" cy="1132170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4638433" y="3491712"/>
              <a:ext cx="2612229" cy="113217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4671593" y="3524872"/>
              <a:ext cx="2545909" cy="10658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600" kern="1200" dirty="0" smtClean="0"/>
                <a:t>программы</a:t>
              </a:r>
              <a:endParaRPr lang="ru-RU" sz="2600" kern="1200" dirty="0"/>
            </a:p>
          </p:txBody>
        </p:sp>
      </p:grpSp>
      <p:sp>
        <p:nvSpPr>
          <p:cNvPr id="13" name="Стрелка вниз 12"/>
          <p:cNvSpPr/>
          <p:nvPr/>
        </p:nvSpPr>
        <p:spPr>
          <a:xfrm>
            <a:off x="4214810" y="2357430"/>
            <a:ext cx="214314" cy="3786214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Выгнутая вверх стрелка 14"/>
          <p:cNvSpPr/>
          <p:nvPr/>
        </p:nvSpPr>
        <p:spPr>
          <a:xfrm>
            <a:off x="4714876" y="1142984"/>
            <a:ext cx="1000132" cy="5000660"/>
          </a:xfrm>
          <a:prstGeom prst="curvedDownArrow">
            <a:avLst>
              <a:gd name="adj1" fmla="val 9448"/>
              <a:gd name="adj2" fmla="val 50000"/>
              <a:gd name="adj3" fmla="val 250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Двойная стрелка влево/вправо 15"/>
          <p:cNvSpPr/>
          <p:nvPr/>
        </p:nvSpPr>
        <p:spPr>
          <a:xfrm>
            <a:off x="2285984" y="4929198"/>
            <a:ext cx="1928826" cy="214314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428760"/>
          </a:xfrm>
          <a:effectLst/>
        </p:spPr>
        <p:txBody>
          <a:bodyPr/>
          <a:lstStyle/>
          <a:p>
            <a:r>
              <a:rPr lang="ru-RU" sz="3200" b="1" dirty="0" smtClean="0">
                <a:solidFill>
                  <a:srgbClr val="000000"/>
                </a:solidFill>
              </a:rPr>
              <a:t>Виды планирования в зависимости от направленности и характера решаемых задач: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472518" cy="3840171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0000"/>
                </a:solidFill>
              </a:rPr>
              <a:t/>
            </a:r>
            <a:br>
              <a:rPr lang="ru-RU" b="1" dirty="0" smtClean="0">
                <a:solidFill>
                  <a:srgbClr val="000000"/>
                </a:solidFill>
              </a:rPr>
            </a:br>
            <a:r>
              <a:rPr lang="ru-RU" b="1" dirty="0" smtClean="0">
                <a:solidFill>
                  <a:srgbClr val="000000"/>
                </a:solidFill>
              </a:rPr>
              <a:t>1. Стратегическое или перспективное планирование;</a:t>
            </a:r>
            <a:br>
              <a:rPr lang="ru-RU" b="1" dirty="0" smtClean="0">
                <a:solidFill>
                  <a:srgbClr val="000000"/>
                </a:solidFill>
              </a:rPr>
            </a:br>
            <a:r>
              <a:rPr lang="ru-RU" b="1" dirty="0" smtClean="0">
                <a:solidFill>
                  <a:srgbClr val="000000"/>
                </a:solidFill>
              </a:rPr>
              <a:t>2. Среднесрочное планирование;</a:t>
            </a:r>
            <a:br>
              <a:rPr lang="ru-RU" b="1" dirty="0" smtClean="0">
                <a:solidFill>
                  <a:srgbClr val="000000"/>
                </a:solidFill>
              </a:rPr>
            </a:br>
            <a:r>
              <a:rPr lang="ru-RU" b="1" dirty="0" smtClean="0">
                <a:solidFill>
                  <a:srgbClr val="000000"/>
                </a:solidFill>
              </a:rPr>
              <a:t>3. Оперативное (тактическое, текущее).</a:t>
            </a:r>
          </a:p>
          <a:p>
            <a:pPr marL="514350" indent="-514350">
              <a:buFont typeface="+mj-lt"/>
              <a:buAutoNum type="arabicPeriod"/>
            </a:pPr>
            <a:endParaRPr lang="ru-RU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428760"/>
          </a:xfrm>
          <a:effectLst/>
        </p:spPr>
        <p:txBody>
          <a:bodyPr/>
          <a:lstStyle/>
          <a:p>
            <a:r>
              <a:rPr lang="ru-RU" sz="3200" b="1" dirty="0" smtClean="0">
                <a:solidFill>
                  <a:srgbClr val="000000"/>
                </a:solidFill>
              </a:rPr>
              <a:t>Стратегическое планирование</a:t>
            </a:r>
            <a:r>
              <a:rPr lang="ru-RU" sz="3200" dirty="0" smtClean="0">
                <a:solidFill>
                  <a:srgbClr val="000000"/>
                </a:solidFill>
              </a:rPr>
              <a:t> :</a:t>
            </a:r>
            <a:endParaRPr lang="ru-RU" sz="3200" dirty="0">
              <a:solidFill>
                <a:srgbClr val="0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0000"/>
                </a:solidFill>
              </a:rPr>
              <a:t/>
            </a:r>
            <a:br>
              <a:rPr lang="ru-RU" b="1" dirty="0" smtClean="0">
                <a:solidFill>
                  <a:srgbClr val="000000"/>
                </a:solidFill>
              </a:rPr>
            </a:br>
            <a:r>
              <a:rPr lang="ru-RU" b="1" dirty="0" smtClean="0">
                <a:solidFill>
                  <a:srgbClr val="000000"/>
                </a:solidFill>
              </a:rPr>
              <a:t>	Стратегическое планирование заключается в </a:t>
            </a:r>
            <a:r>
              <a:rPr lang="ru-RU" b="1" dirty="0" smtClean="0">
                <a:solidFill>
                  <a:srgbClr val="C00000"/>
                </a:solidFill>
              </a:rPr>
              <a:t>определении главных целей</a:t>
            </a:r>
            <a:r>
              <a:rPr lang="ru-RU" b="1" dirty="0" smtClean="0">
                <a:solidFill>
                  <a:srgbClr val="000000"/>
                </a:solidFill>
              </a:rPr>
              <a:t> фирмы и конечных результатов с учетом </a:t>
            </a:r>
            <a:r>
              <a:rPr lang="ru-RU" b="1" dirty="0" smtClean="0">
                <a:solidFill>
                  <a:srgbClr val="C00000"/>
                </a:solidFill>
              </a:rPr>
              <a:t>средств</a:t>
            </a:r>
            <a:r>
              <a:rPr lang="ru-RU" b="1" dirty="0" smtClean="0">
                <a:solidFill>
                  <a:srgbClr val="000000"/>
                </a:solidFill>
              </a:rPr>
              <a:t> и </a:t>
            </a:r>
            <a:r>
              <a:rPr lang="ru-RU" b="1" dirty="0" smtClean="0">
                <a:solidFill>
                  <a:srgbClr val="C00000"/>
                </a:solidFill>
              </a:rPr>
              <a:t>способов достижения </a:t>
            </a:r>
            <a:r>
              <a:rPr lang="ru-RU" b="1" dirty="0" smtClean="0">
                <a:solidFill>
                  <a:srgbClr val="000000"/>
                </a:solidFill>
              </a:rPr>
              <a:t>поставленных целей.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 smtClean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ru-RU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ple presentation slides">
  <a:themeElements>
    <a:clrScheme name="GD_BusPres_01_TP01136794  3">
      <a:dk1>
        <a:srgbClr val="152A83"/>
      </a:dk1>
      <a:lt1>
        <a:srgbClr val="FFFFFF"/>
      </a:lt1>
      <a:dk2>
        <a:srgbClr val="0066CC"/>
      </a:dk2>
      <a:lt2>
        <a:srgbClr val="9CD5F4"/>
      </a:lt2>
      <a:accent1>
        <a:srgbClr val="BE9932"/>
      </a:accent1>
      <a:accent2>
        <a:srgbClr val="2A99EC"/>
      </a:accent2>
      <a:accent3>
        <a:srgbClr val="AAB8E2"/>
      </a:accent3>
      <a:accent4>
        <a:srgbClr val="DADADA"/>
      </a:accent4>
      <a:accent5>
        <a:srgbClr val="DBCAAD"/>
      </a:accent5>
      <a:accent6>
        <a:srgbClr val="258AD6"/>
      </a:accent6>
      <a:hlink>
        <a:srgbClr val="70B040"/>
      </a:hlink>
      <a:folHlink>
        <a:srgbClr val="6B8ED3"/>
      </a:folHlink>
    </a:clrScheme>
    <a:fontScheme name="GD_BusPres_01_TP01136794 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D_BusPres_01_TP01136794  1">
        <a:dk1>
          <a:srgbClr val="000066"/>
        </a:dk1>
        <a:lt1>
          <a:srgbClr val="FFFFFF"/>
        </a:lt1>
        <a:dk2>
          <a:srgbClr val="006699"/>
        </a:dk2>
        <a:lt2>
          <a:srgbClr val="EEE378"/>
        </a:lt2>
        <a:accent1>
          <a:srgbClr val="69C828"/>
        </a:accent1>
        <a:accent2>
          <a:srgbClr val="E68B30"/>
        </a:accent2>
        <a:accent3>
          <a:srgbClr val="AAB8CA"/>
        </a:accent3>
        <a:accent4>
          <a:srgbClr val="DADADA"/>
        </a:accent4>
        <a:accent5>
          <a:srgbClr val="B9E0AC"/>
        </a:accent5>
        <a:accent6>
          <a:srgbClr val="D07D2A"/>
        </a:accent6>
        <a:hlink>
          <a:srgbClr val="0FAAE1"/>
        </a:hlink>
        <a:folHlink>
          <a:srgbClr val="547FE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D_BusPres_01_TP01136794  2">
        <a:dk1>
          <a:srgbClr val="0F4334"/>
        </a:dk1>
        <a:lt1>
          <a:srgbClr val="FFFFFF"/>
        </a:lt1>
        <a:dk2>
          <a:srgbClr val="43BD4C"/>
        </a:dk2>
        <a:lt2>
          <a:srgbClr val="F0F7BD"/>
        </a:lt2>
        <a:accent1>
          <a:srgbClr val="B2B838"/>
        </a:accent1>
        <a:accent2>
          <a:srgbClr val="E68B30"/>
        </a:accent2>
        <a:accent3>
          <a:srgbClr val="B0DBB2"/>
        </a:accent3>
        <a:accent4>
          <a:srgbClr val="DADADA"/>
        </a:accent4>
        <a:accent5>
          <a:srgbClr val="D5D8AE"/>
        </a:accent5>
        <a:accent6>
          <a:srgbClr val="D07D2A"/>
        </a:accent6>
        <a:hlink>
          <a:srgbClr val="3FB180"/>
        </a:hlink>
        <a:folHlink>
          <a:srgbClr val="3BA7E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D_BusPres_01_TP01136794  3">
        <a:dk1>
          <a:srgbClr val="152A83"/>
        </a:dk1>
        <a:lt1>
          <a:srgbClr val="FFFFFF"/>
        </a:lt1>
        <a:dk2>
          <a:srgbClr val="0066CC"/>
        </a:dk2>
        <a:lt2>
          <a:srgbClr val="9CD5F4"/>
        </a:lt2>
        <a:accent1>
          <a:srgbClr val="BE9932"/>
        </a:accent1>
        <a:accent2>
          <a:srgbClr val="2A99EC"/>
        </a:accent2>
        <a:accent3>
          <a:srgbClr val="AAB8E2"/>
        </a:accent3>
        <a:accent4>
          <a:srgbClr val="DADADA"/>
        </a:accent4>
        <a:accent5>
          <a:srgbClr val="DBCAAD"/>
        </a:accent5>
        <a:accent6>
          <a:srgbClr val="258AD6"/>
        </a:accent6>
        <a:hlink>
          <a:srgbClr val="70B040"/>
        </a:hlink>
        <a:folHlink>
          <a:srgbClr val="6B8ED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Sample presentation slides</Template>
  <TotalTime>265</TotalTime>
  <Words>1247</Words>
  <Application>Microsoft Office PowerPoint</Application>
  <PresentationFormat>Экран (4:3)</PresentationFormat>
  <Paragraphs>260</Paragraphs>
  <Slides>44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5" baseType="lpstr">
      <vt:lpstr>Sample presentation slides</vt:lpstr>
      <vt:lpstr>Психологические аспекты планирования  работы</vt:lpstr>
      <vt:lpstr>Тематический план лекции:</vt:lpstr>
      <vt:lpstr> Определения: </vt:lpstr>
      <vt:lpstr>Слайд 4</vt:lpstr>
      <vt:lpstr>Слайд 5</vt:lpstr>
      <vt:lpstr>Слайд 6</vt:lpstr>
      <vt:lpstr>Основные этапы – уровни планирования </vt:lpstr>
      <vt:lpstr>Виды планирования в зависимости от направленности и характера решаемых задач:</vt:lpstr>
      <vt:lpstr>Стратегическое планирование :</vt:lpstr>
      <vt:lpstr>Стратегическое планирование может включать следующие направления:</vt:lpstr>
      <vt:lpstr>Слайд 11</vt:lpstr>
      <vt:lpstr>МОДЕЛЬ ПРОЦЕССА  СТРАТЕГИЧЕСКОГО ПЛАНИРОВАНИЯ (по О.С. Виханскому)</vt:lpstr>
      <vt:lpstr>Основные виды оперативных (тактических) планов:</vt:lpstr>
      <vt:lpstr>Уровни планирования:</vt:lpstr>
      <vt:lpstr>процесс планирования на предприятии</vt:lpstr>
      <vt:lpstr>Условия эффективного стратегического планирования:</vt:lpstr>
      <vt:lpstr>Слайд 17</vt:lpstr>
      <vt:lpstr>Слайд 18</vt:lpstr>
      <vt:lpstr>Слайд 19</vt:lpstr>
      <vt:lpstr>Организация процесса стратегического планирования включает</vt:lpstr>
      <vt:lpstr>Организация процесса стратегического планирования включает</vt:lpstr>
      <vt:lpstr>Организация процесса стратегического планирования включает</vt:lpstr>
      <vt:lpstr>Организация процесса стратегического планирования включает</vt:lpstr>
      <vt:lpstr>Слайд 24</vt:lpstr>
      <vt:lpstr>Слайд 25</vt:lpstr>
      <vt:lpstr>Слайд 26</vt:lpstr>
      <vt:lpstr>Оперативное планирование</vt:lpstr>
      <vt:lpstr>Характеристики тактических планов: </vt:lpstr>
      <vt:lpstr>Принципы планирования</vt:lpstr>
      <vt:lpstr>Виды планов по содержанию:</vt:lpstr>
      <vt:lpstr>Принципы планирования</vt:lpstr>
      <vt:lpstr>Срочность планирования:</vt:lpstr>
      <vt:lpstr>Виды планов в зависимости от содержания хозяйственной деятельности:</vt:lpstr>
      <vt:lpstr>Виды планов с точки зрения организационной структуры предприятия</vt:lpstr>
      <vt:lpstr>Планирование потребности  в персонале (по Т.Ю. Базарову)</vt:lpstr>
      <vt:lpstr>Слайд 36</vt:lpstr>
      <vt:lpstr> </vt:lpstr>
      <vt:lpstr>Количественная оценка потребности в персонале основывается на анализе : </vt:lpstr>
      <vt:lpstr>Качественная оценка потребности в персонале:</vt:lpstr>
      <vt:lpstr>Особую сложность представляет оценка потребности в управленческом персонале.</vt:lpstr>
      <vt:lpstr>Важный момент в оценке персонала — разработка организационного и финансового планов укомплектования, включающих: </vt:lpstr>
      <vt:lpstr>Контрольные вопросы по теме:</vt:lpstr>
      <vt:lpstr>Библиографический список:</vt:lpstr>
      <vt:lpstr>Слайд 44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user</dc:creator>
  <cp:lastModifiedBy>sveta</cp:lastModifiedBy>
  <cp:revision>55</cp:revision>
  <dcterms:created xsi:type="dcterms:W3CDTF">2010-10-11T16:56:03Z</dcterms:created>
  <dcterms:modified xsi:type="dcterms:W3CDTF">2011-10-27T07:00:45Z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TC011367951049</vt:lpwstr>
  </property>
</Properties>
</file>