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6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8" r:id="rId2"/>
    <p:sldId id="340" r:id="rId3"/>
    <p:sldId id="267" r:id="rId4"/>
    <p:sldId id="318" r:id="rId5"/>
    <p:sldId id="317" r:id="rId6"/>
    <p:sldId id="337" r:id="rId7"/>
    <p:sldId id="270" r:id="rId8"/>
    <p:sldId id="268" r:id="rId9"/>
    <p:sldId id="269" r:id="rId10"/>
    <p:sldId id="272" r:id="rId11"/>
    <p:sldId id="332" r:id="rId12"/>
    <p:sldId id="335" r:id="rId13"/>
    <p:sldId id="333" r:id="rId14"/>
    <p:sldId id="336" r:id="rId15"/>
    <p:sldId id="341" r:id="rId16"/>
    <p:sldId id="273" r:id="rId17"/>
    <p:sldId id="274" r:id="rId18"/>
    <p:sldId id="319" r:id="rId19"/>
    <p:sldId id="320" r:id="rId20"/>
    <p:sldId id="330" r:id="rId21"/>
    <p:sldId id="328" r:id="rId22"/>
    <p:sldId id="329" r:id="rId23"/>
    <p:sldId id="277" r:id="rId24"/>
    <p:sldId id="322" r:id="rId25"/>
    <p:sldId id="325" r:id="rId26"/>
    <p:sldId id="323" r:id="rId27"/>
    <p:sldId id="324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42" r:id="rId40"/>
    <p:sldId id="298" r:id="rId41"/>
    <p:sldId id="297" r:id="rId42"/>
    <p:sldId id="296" r:id="rId43"/>
    <p:sldId id="295" r:id="rId44"/>
    <p:sldId id="294" r:id="rId45"/>
    <p:sldId id="293" r:id="rId46"/>
    <p:sldId id="292" r:id="rId47"/>
    <p:sldId id="291" r:id="rId48"/>
    <p:sldId id="290" r:id="rId49"/>
    <p:sldId id="299" r:id="rId50"/>
    <p:sldId id="300" r:id="rId51"/>
    <p:sldId id="301" r:id="rId52"/>
    <p:sldId id="302" r:id="rId53"/>
    <p:sldId id="303" r:id="rId54"/>
    <p:sldId id="304" r:id="rId55"/>
    <p:sldId id="315" r:id="rId56"/>
    <p:sldId id="314" r:id="rId57"/>
    <p:sldId id="313" r:id="rId58"/>
    <p:sldId id="312" r:id="rId59"/>
    <p:sldId id="311" r:id="rId60"/>
    <p:sldId id="326" r:id="rId61"/>
    <p:sldId id="310" r:id="rId62"/>
    <p:sldId id="306" r:id="rId63"/>
    <p:sldId id="327" r:id="rId64"/>
    <p:sldId id="339" r:id="rId65"/>
    <p:sldId id="338" r:id="rId66"/>
    <p:sldId id="316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337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4400" autoAdjust="0"/>
  </p:normalViewPr>
  <p:slideViewPr>
    <p:cSldViewPr>
      <p:cViewPr varScale="1">
        <p:scale>
          <a:sx n="95" d="100"/>
          <a:sy n="95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7B73F-8A51-44C0-9650-4EFEF78E17B0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0B63A-A415-436E-84BA-EEC13A20036C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5BA1747D-0E5C-4586-BCC1-DC75C8B9868D}" type="parTrans" cxnId="{242D400A-9C5D-499F-9958-B92F0F16EFBC}">
      <dgm:prSet/>
      <dgm:spPr/>
      <dgm:t>
        <a:bodyPr/>
        <a:lstStyle/>
        <a:p>
          <a:endParaRPr lang="ru-RU"/>
        </a:p>
      </dgm:t>
    </dgm:pt>
    <dgm:pt modelId="{7F046F9F-B201-4E93-8E82-F1BA3C061B1C}" type="sibTrans" cxnId="{242D400A-9C5D-499F-9958-B92F0F16EFBC}">
      <dgm:prSet/>
      <dgm:spPr/>
      <dgm:t>
        <a:bodyPr/>
        <a:lstStyle/>
        <a:p>
          <a:endParaRPr lang="ru-RU"/>
        </a:p>
      </dgm:t>
    </dgm:pt>
    <dgm:pt modelId="{F3C347D5-97C1-494A-8E3A-CED08F1144DB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rgbClr val="090337"/>
              </a:solidFill>
            </a:rPr>
            <a:t>Выполнение</a:t>
          </a:r>
          <a:endParaRPr lang="ru-RU" dirty="0">
            <a:solidFill>
              <a:srgbClr val="090337"/>
            </a:solidFill>
          </a:endParaRPr>
        </a:p>
      </dgm:t>
    </dgm:pt>
    <dgm:pt modelId="{F16C32A5-3E9B-4563-B458-6CF9F0DCD1B1}" type="parTrans" cxnId="{63AD1C8C-863D-446D-A9CF-0A4EA4B3BE1D}">
      <dgm:prSet/>
      <dgm:spPr/>
      <dgm:t>
        <a:bodyPr/>
        <a:lstStyle/>
        <a:p>
          <a:endParaRPr lang="ru-RU"/>
        </a:p>
      </dgm:t>
    </dgm:pt>
    <dgm:pt modelId="{7A34E817-C570-4727-BDFF-2A3B51141568}" type="sibTrans" cxnId="{63AD1C8C-863D-446D-A9CF-0A4EA4B3BE1D}">
      <dgm:prSet/>
      <dgm:spPr/>
      <dgm:t>
        <a:bodyPr/>
        <a:lstStyle/>
        <a:p>
          <a:endParaRPr lang="ru-RU"/>
        </a:p>
      </dgm:t>
    </dgm:pt>
    <dgm:pt modelId="{F7A5ABDF-1096-430C-AC26-4F7DD11F9AE3}" type="pres">
      <dgm:prSet presAssocID="{0717B73F-8A51-44C0-9650-4EFEF78E17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001EB0-22B3-4296-AE67-C1AA5237F800}" type="pres">
      <dgm:prSet presAssocID="{7850B63A-A415-436E-84BA-EEC13A20036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59F87-E4B3-47AD-B415-374A991FF04E}" type="pres">
      <dgm:prSet presAssocID="{F3C347D5-97C1-494A-8E3A-CED08F1144D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31E2D-40A8-476D-BFEC-971791CC4646}" type="presOf" srcId="{7850B63A-A415-436E-84BA-EEC13A20036C}" destId="{96001EB0-22B3-4296-AE67-C1AA5237F800}" srcOrd="0" destOrd="0" presId="urn:microsoft.com/office/officeart/2005/8/layout/arrow5"/>
    <dgm:cxn modelId="{242D400A-9C5D-499F-9958-B92F0F16EFBC}" srcId="{0717B73F-8A51-44C0-9650-4EFEF78E17B0}" destId="{7850B63A-A415-436E-84BA-EEC13A20036C}" srcOrd="0" destOrd="0" parTransId="{5BA1747D-0E5C-4586-BCC1-DC75C8B9868D}" sibTransId="{7F046F9F-B201-4E93-8E82-F1BA3C061B1C}"/>
    <dgm:cxn modelId="{63AD1C8C-863D-446D-A9CF-0A4EA4B3BE1D}" srcId="{0717B73F-8A51-44C0-9650-4EFEF78E17B0}" destId="{F3C347D5-97C1-494A-8E3A-CED08F1144DB}" srcOrd="1" destOrd="0" parTransId="{F16C32A5-3E9B-4563-B458-6CF9F0DCD1B1}" sibTransId="{7A34E817-C570-4727-BDFF-2A3B51141568}"/>
    <dgm:cxn modelId="{F52ABF58-DADC-40C5-8D4D-6AEB2208C88B}" type="presOf" srcId="{0717B73F-8A51-44C0-9650-4EFEF78E17B0}" destId="{F7A5ABDF-1096-430C-AC26-4F7DD11F9AE3}" srcOrd="0" destOrd="0" presId="urn:microsoft.com/office/officeart/2005/8/layout/arrow5"/>
    <dgm:cxn modelId="{69040DAB-3B99-4DD7-9F4A-81BBA69FD452}" type="presOf" srcId="{F3C347D5-97C1-494A-8E3A-CED08F1144DB}" destId="{A9D59F87-E4B3-47AD-B415-374A991FF04E}" srcOrd="0" destOrd="0" presId="urn:microsoft.com/office/officeart/2005/8/layout/arrow5"/>
    <dgm:cxn modelId="{1DFFC95C-882E-4229-89B2-ACEAD638D9B0}" type="presParOf" srcId="{F7A5ABDF-1096-430C-AC26-4F7DD11F9AE3}" destId="{96001EB0-22B3-4296-AE67-C1AA5237F800}" srcOrd="0" destOrd="0" presId="urn:microsoft.com/office/officeart/2005/8/layout/arrow5"/>
    <dgm:cxn modelId="{7EFC49B9-2095-411B-8B55-31AC040027F6}" type="presParOf" srcId="{F7A5ABDF-1096-430C-AC26-4F7DD11F9AE3}" destId="{A9D59F87-E4B3-47AD-B415-374A991FF04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1BF38-9302-4687-A342-F7B38324D4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0FB0B-4E10-4101-9CB9-B2B428D1C79A}">
      <dgm:prSet phldrT="[Текст]"/>
      <dgm:spPr/>
      <dgm:t>
        <a:bodyPr/>
        <a:lstStyle/>
        <a:p>
          <a:r>
            <a:rPr lang="ru-RU" dirty="0" smtClean="0"/>
            <a:t>Анализ среды</a:t>
          </a:r>
          <a:endParaRPr lang="ru-RU" dirty="0"/>
        </a:p>
      </dgm:t>
    </dgm:pt>
    <dgm:pt modelId="{33B31AC5-D0E4-45B0-A497-CED700245B52}" type="parTrans" cxnId="{60CFD0B2-A29E-425D-8B88-1873581EC049}">
      <dgm:prSet/>
      <dgm:spPr/>
      <dgm:t>
        <a:bodyPr/>
        <a:lstStyle/>
        <a:p>
          <a:endParaRPr lang="ru-RU"/>
        </a:p>
      </dgm:t>
    </dgm:pt>
    <dgm:pt modelId="{D211ED27-FD54-46FC-BFBD-360F03ED0617}" type="sibTrans" cxnId="{60CFD0B2-A29E-425D-8B88-1873581EC049}">
      <dgm:prSet/>
      <dgm:spPr/>
      <dgm:t>
        <a:bodyPr/>
        <a:lstStyle/>
        <a:p>
          <a:endParaRPr lang="ru-RU"/>
        </a:p>
      </dgm:t>
    </dgm:pt>
    <dgm:pt modelId="{63D84191-79F1-47B8-BCA6-3043893C82C4}">
      <dgm:prSet phldrT="[Текст]"/>
      <dgm:spPr/>
      <dgm:t>
        <a:bodyPr/>
        <a:lstStyle/>
        <a:p>
          <a:r>
            <a:rPr lang="ru-RU" dirty="0" smtClean="0"/>
            <a:t>Определение миссии и целей</a:t>
          </a:r>
          <a:endParaRPr lang="ru-RU" dirty="0"/>
        </a:p>
      </dgm:t>
    </dgm:pt>
    <dgm:pt modelId="{3322B61D-EB7C-4F5B-AF60-9B98C3617A75}" type="parTrans" cxnId="{0FE132D3-A4FE-48BF-AF99-67DD16BC8511}">
      <dgm:prSet/>
      <dgm:spPr/>
      <dgm:t>
        <a:bodyPr/>
        <a:lstStyle/>
        <a:p>
          <a:endParaRPr lang="ru-RU"/>
        </a:p>
      </dgm:t>
    </dgm:pt>
    <dgm:pt modelId="{A97B2F9B-9776-4F57-A3E0-78C018DEFAE1}" type="sibTrans" cxnId="{0FE132D3-A4FE-48BF-AF99-67DD16BC8511}">
      <dgm:prSet/>
      <dgm:spPr/>
      <dgm:t>
        <a:bodyPr/>
        <a:lstStyle/>
        <a:p>
          <a:endParaRPr lang="ru-RU"/>
        </a:p>
      </dgm:t>
    </dgm:pt>
    <dgm:pt modelId="{AC9060C8-B6B9-4A29-8122-97967285A844}">
      <dgm:prSet phldrT="[Текст]"/>
      <dgm:spPr/>
      <dgm:t>
        <a:bodyPr/>
        <a:lstStyle/>
        <a:p>
          <a:r>
            <a:rPr lang="ru-RU" dirty="0" smtClean="0"/>
            <a:t>Оценка и контроль выполнения</a:t>
          </a:r>
          <a:endParaRPr lang="ru-RU" dirty="0"/>
        </a:p>
      </dgm:t>
    </dgm:pt>
    <dgm:pt modelId="{FEEEED99-75F9-4EF2-B2AF-DB1CAA3287D8}" type="parTrans" cxnId="{02CAFA3E-3909-43D7-9697-5C55D9E41174}">
      <dgm:prSet/>
      <dgm:spPr/>
      <dgm:t>
        <a:bodyPr/>
        <a:lstStyle/>
        <a:p>
          <a:endParaRPr lang="ru-RU"/>
        </a:p>
      </dgm:t>
    </dgm:pt>
    <dgm:pt modelId="{180232B5-FC48-42B6-9008-41C3F724A171}" type="sibTrans" cxnId="{02CAFA3E-3909-43D7-9697-5C55D9E41174}">
      <dgm:prSet/>
      <dgm:spPr/>
      <dgm:t>
        <a:bodyPr/>
        <a:lstStyle/>
        <a:p>
          <a:endParaRPr lang="ru-RU"/>
        </a:p>
      </dgm:t>
    </dgm:pt>
    <dgm:pt modelId="{32A55036-A6FE-4A17-9F98-33EBA4536F96}">
      <dgm:prSet phldrT="[Текст]"/>
      <dgm:spPr/>
      <dgm:t>
        <a:bodyPr/>
        <a:lstStyle/>
        <a:p>
          <a:r>
            <a:rPr lang="ru-RU" dirty="0" smtClean="0"/>
            <a:t>Выбор стратегии</a:t>
          </a:r>
          <a:endParaRPr lang="ru-RU" dirty="0"/>
        </a:p>
      </dgm:t>
    </dgm:pt>
    <dgm:pt modelId="{9630444F-544A-4FD5-B090-CC54E3A2119A}" type="parTrans" cxnId="{982B2DDA-C3A9-4FA3-A84D-8E311C9930D5}">
      <dgm:prSet/>
      <dgm:spPr/>
      <dgm:t>
        <a:bodyPr/>
        <a:lstStyle/>
        <a:p>
          <a:endParaRPr lang="ru-RU"/>
        </a:p>
      </dgm:t>
    </dgm:pt>
    <dgm:pt modelId="{2A09A081-A15C-4DA6-8DA6-E3F6403361ED}" type="sibTrans" cxnId="{982B2DDA-C3A9-4FA3-A84D-8E311C9930D5}">
      <dgm:prSet/>
      <dgm:spPr/>
      <dgm:t>
        <a:bodyPr/>
        <a:lstStyle/>
        <a:p>
          <a:endParaRPr lang="ru-RU"/>
        </a:p>
      </dgm:t>
    </dgm:pt>
    <dgm:pt modelId="{5652B753-8A63-465E-ABFC-AD0CAECA1484}">
      <dgm:prSet phldrT="[Текст]"/>
      <dgm:spPr/>
      <dgm:t>
        <a:bodyPr/>
        <a:lstStyle/>
        <a:p>
          <a:r>
            <a:rPr lang="ru-RU" dirty="0" smtClean="0"/>
            <a:t>Выполнение стратегии</a:t>
          </a:r>
          <a:endParaRPr lang="ru-RU" dirty="0"/>
        </a:p>
      </dgm:t>
    </dgm:pt>
    <dgm:pt modelId="{E6734102-578B-41C9-AE15-1728D176A532}" type="parTrans" cxnId="{DB2349CE-AA70-4C34-B3BD-6AAF02C482B5}">
      <dgm:prSet/>
      <dgm:spPr/>
      <dgm:t>
        <a:bodyPr/>
        <a:lstStyle/>
        <a:p>
          <a:endParaRPr lang="ru-RU"/>
        </a:p>
      </dgm:t>
    </dgm:pt>
    <dgm:pt modelId="{8B9D6FBD-3DD8-46CF-9266-7D4B4566BDD9}" type="sibTrans" cxnId="{DB2349CE-AA70-4C34-B3BD-6AAF02C482B5}">
      <dgm:prSet/>
      <dgm:spPr/>
      <dgm:t>
        <a:bodyPr/>
        <a:lstStyle/>
        <a:p>
          <a:endParaRPr lang="ru-RU"/>
        </a:p>
      </dgm:t>
    </dgm:pt>
    <dgm:pt modelId="{6C4165D4-0C59-4E25-9784-1386F1B52DA0}" type="pres">
      <dgm:prSet presAssocID="{94A1BF38-9302-4687-A342-F7B38324D4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C6E0CB-F3D5-4DF8-980F-F446DA02B944}" type="pres">
      <dgm:prSet presAssocID="{E710FB0B-4E10-4101-9CB9-B2B428D1C79A}" presName="hierRoot1" presStyleCnt="0"/>
      <dgm:spPr/>
    </dgm:pt>
    <dgm:pt modelId="{B0BCF670-877C-4AEE-B23D-64FCD2D5B42B}" type="pres">
      <dgm:prSet presAssocID="{E710FB0B-4E10-4101-9CB9-B2B428D1C79A}" presName="composite" presStyleCnt="0"/>
      <dgm:spPr/>
    </dgm:pt>
    <dgm:pt modelId="{A210ACB1-E341-4B7D-80AC-F904EE8B1DBE}" type="pres">
      <dgm:prSet presAssocID="{E710FB0B-4E10-4101-9CB9-B2B428D1C79A}" presName="background" presStyleLbl="node0" presStyleIdx="0" presStyleCnt="1"/>
      <dgm:spPr/>
    </dgm:pt>
    <dgm:pt modelId="{7D68133C-A695-4D7C-A7A0-F3B81D9293E9}" type="pres">
      <dgm:prSet presAssocID="{E710FB0B-4E10-4101-9CB9-B2B428D1C79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FAD252-0C3C-4206-8581-63144B10A906}" type="pres">
      <dgm:prSet presAssocID="{E710FB0B-4E10-4101-9CB9-B2B428D1C79A}" presName="hierChild2" presStyleCnt="0"/>
      <dgm:spPr/>
    </dgm:pt>
    <dgm:pt modelId="{0B2F6529-8DDC-4B67-B4F5-F0B08A8CCBA4}" type="pres">
      <dgm:prSet presAssocID="{3322B61D-EB7C-4F5B-AF60-9B98C3617A7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CDDF257-35D1-4F74-B7EC-FD162BD72933}" type="pres">
      <dgm:prSet presAssocID="{63D84191-79F1-47B8-BCA6-3043893C82C4}" presName="hierRoot2" presStyleCnt="0"/>
      <dgm:spPr/>
    </dgm:pt>
    <dgm:pt modelId="{56817372-C179-4245-B326-4CE63B287ADB}" type="pres">
      <dgm:prSet presAssocID="{63D84191-79F1-47B8-BCA6-3043893C82C4}" presName="composite2" presStyleCnt="0"/>
      <dgm:spPr/>
    </dgm:pt>
    <dgm:pt modelId="{CA3D567A-01F7-4613-BD75-5EAACDA20DCC}" type="pres">
      <dgm:prSet presAssocID="{63D84191-79F1-47B8-BCA6-3043893C82C4}" presName="background2" presStyleLbl="node2" presStyleIdx="0" presStyleCnt="2"/>
      <dgm:spPr/>
    </dgm:pt>
    <dgm:pt modelId="{552CA9F1-F286-4D7D-9F26-88649DA1D6C9}" type="pres">
      <dgm:prSet presAssocID="{63D84191-79F1-47B8-BCA6-3043893C82C4}" presName="text2" presStyleLbl="fgAcc2" presStyleIdx="0" presStyleCnt="2" custLinFactNeighborX="-60073" custLinFactNeighborY="-593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D5D77F-783A-45E7-BB2D-18EA017C61F9}" type="pres">
      <dgm:prSet presAssocID="{63D84191-79F1-47B8-BCA6-3043893C82C4}" presName="hierChild3" presStyleCnt="0"/>
      <dgm:spPr/>
    </dgm:pt>
    <dgm:pt modelId="{6B9B247C-8E73-4ABF-9835-56203973C04B}" type="pres">
      <dgm:prSet presAssocID="{FEEEED99-75F9-4EF2-B2AF-DB1CAA3287D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E965458-933D-411F-9846-B9DF1BEA3E77}" type="pres">
      <dgm:prSet presAssocID="{AC9060C8-B6B9-4A29-8122-97967285A844}" presName="hierRoot3" presStyleCnt="0"/>
      <dgm:spPr/>
    </dgm:pt>
    <dgm:pt modelId="{E450E3C6-3A84-4B3E-9812-FE56EA5E52FF}" type="pres">
      <dgm:prSet presAssocID="{AC9060C8-B6B9-4A29-8122-97967285A844}" presName="composite3" presStyleCnt="0"/>
      <dgm:spPr/>
    </dgm:pt>
    <dgm:pt modelId="{AB646E85-A8BB-44C7-84E1-D7EF8BA372F4}" type="pres">
      <dgm:prSet presAssocID="{AC9060C8-B6B9-4A29-8122-97967285A844}" presName="background3" presStyleLbl="node3" presStyleIdx="0" presStyleCnt="2"/>
      <dgm:spPr/>
    </dgm:pt>
    <dgm:pt modelId="{492B8551-0E04-4324-A3A5-306784EFBAD3}" type="pres">
      <dgm:prSet presAssocID="{AC9060C8-B6B9-4A29-8122-97967285A844}" presName="text3" presStyleLbl="fgAcc3" presStyleIdx="0" presStyleCnt="2" custLinFactNeighborX="71615" custLinFactNeighborY="13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A7592E-B88F-403D-8220-045344662296}" type="pres">
      <dgm:prSet presAssocID="{AC9060C8-B6B9-4A29-8122-97967285A844}" presName="hierChild4" presStyleCnt="0"/>
      <dgm:spPr/>
    </dgm:pt>
    <dgm:pt modelId="{C99EC8A1-5890-4083-9F05-321C38E2B79A}" type="pres">
      <dgm:prSet presAssocID="{9630444F-544A-4FD5-B090-CC54E3A2119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7292AE1-52BE-484D-800D-4528ED9E9F71}" type="pres">
      <dgm:prSet presAssocID="{32A55036-A6FE-4A17-9F98-33EBA4536F96}" presName="hierRoot2" presStyleCnt="0"/>
      <dgm:spPr/>
    </dgm:pt>
    <dgm:pt modelId="{AE110EC2-DABC-4708-8814-1CB3F833CE12}" type="pres">
      <dgm:prSet presAssocID="{32A55036-A6FE-4A17-9F98-33EBA4536F96}" presName="composite2" presStyleCnt="0"/>
      <dgm:spPr/>
    </dgm:pt>
    <dgm:pt modelId="{4B6B3A55-E207-444B-8086-79C1D37415A6}" type="pres">
      <dgm:prSet presAssocID="{32A55036-A6FE-4A17-9F98-33EBA4536F96}" presName="background2" presStyleLbl="node2" presStyleIdx="1" presStyleCnt="2"/>
      <dgm:spPr/>
    </dgm:pt>
    <dgm:pt modelId="{E8972B87-88BB-4C70-BC6F-4011333BC579}" type="pres">
      <dgm:prSet presAssocID="{32A55036-A6FE-4A17-9F98-33EBA4536F96}" presName="text2" presStyleLbl="fgAcc2" presStyleIdx="1" presStyleCnt="2" custLinFactNeighborX="63754" custLinFactNeighborY="-593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9290F-62DE-4091-9624-DFD47A7A6A26}" type="pres">
      <dgm:prSet presAssocID="{32A55036-A6FE-4A17-9F98-33EBA4536F96}" presName="hierChild3" presStyleCnt="0"/>
      <dgm:spPr/>
    </dgm:pt>
    <dgm:pt modelId="{33DB979D-9A50-4791-A9A5-8642D5354B2A}" type="pres">
      <dgm:prSet presAssocID="{E6734102-578B-41C9-AE15-1728D176A532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F9F2C26-32DE-46DC-8522-962732312B77}" type="pres">
      <dgm:prSet presAssocID="{5652B753-8A63-465E-ABFC-AD0CAECA1484}" presName="hierRoot3" presStyleCnt="0"/>
      <dgm:spPr/>
    </dgm:pt>
    <dgm:pt modelId="{170F34A3-F864-4CB1-A25D-0F21B84FA56C}" type="pres">
      <dgm:prSet presAssocID="{5652B753-8A63-465E-ABFC-AD0CAECA1484}" presName="composite3" presStyleCnt="0"/>
      <dgm:spPr/>
    </dgm:pt>
    <dgm:pt modelId="{2EC66931-6CD0-4140-A30A-D3327C46E09F}" type="pres">
      <dgm:prSet presAssocID="{5652B753-8A63-465E-ABFC-AD0CAECA1484}" presName="background3" presStyleLbl="node3" presStyleIdx="1" presStyleCnt="2"/>
      <dgm:spPr/>
    </dgm:pt>
    <dgm:pt modelId="{395FA097-DB42-4788-98D3-FCB7E3941FF7}" type="pres">
      <dgm:prSet presAssocID="{5652B753-8A63-465E-ABFC-AD0CAECA1484}" presName="text3" presStyleLbl="fgAcc3" presStyleIdx="1" presStyleCnt="2" custLinFactY="-7205" custLinFactNeighborX="-5132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79F9D7-6EA8-46AA-8C96-60F9E5C128FD}" type="pres">
      <dgm:prSet presAssocID="{5652B753-8A63-465E-ABFC-AD0CAECA1484}" presName="hierChild4" presStyleCnt="0"/>
      <dgm:spPr/>
    </dgm:pt>
  </dgm:ptLst>
  <dgm:cxnLst>
    <dgm:cxn modelId="{F9C10430-AC44-41E8-B11B-E4AE4B8F2B17}" type="presOf" srcId="{E6734102-578B-41C9-AE15-1728D176A532}" destId="{33DB979D-9A50-4791-A9A5-8642D5354B2A}" srcOrd="0" destOrd="0" presId="urn:microsoft.com/office/officeart/2005/8/layout/hierarchy1"/>
    <dgm:cxn modelId="{C5AECCCE-855D-4074-992C-F5231234F9D7}" type="presOf" srcId="{FEEEED99-75F9-4EF2-B2AF-DB1CAA3287D8}" destId="{6B9B247C-8E73-4ABF-9835-56203973C04B}" srcOrd="0" destOrd="0" presId="urn:microsoft.com/office/officeart/2005/8/layout/hierarchy1"/>
    <dgm:cxn modelId="{2C2CF149-9994-441B-B2A8-846363D9634D}" type="presOf" srcId="{3322B61D-EB7C-4F5B-AF60-9B98C3617A75}" destId="{0B2F6529-8DDC-4B67-B4F5-F0B08A8CCBA4}" srcOrd="0" destOrd="0" presId="urn:microsoft.com/office/officeart/2005/8/layout/hierarchy1"/>
    <dgm:cxn modelId="{973FBF4F-BBA4-4FC1-A68D-6D19874E0C9D}" type="presOf" srcId="{E710FB0B-4E10-4101-9CB9-B2B428D1C79A}" destId="{7D68133C-A695-4D7C-A7A0-F3B81D9293E9}" srcOrd="0" destOrd="0" presId="urn:microsoft.com/office/officeart/2005/8/layout/hierarchy1"/>
    <dgm:cxn modelId="{0CC01223-FA78-4B17-9D91-9A8E31A3D85E}" type="presOf" srcId="{94A1BF38-9302-4687-A342-F7B38324D45C}" destId="{6C4165D4-0C59-4E25-9784-1386F1B52DA0}" srcOrd="0" destOrd="0" presId="urn:microsoft.com/office/officeart/2005/8/layout/hierarchy1"/>
    <dgm:cxn modelId="{AC172C0F-2055-4AB8-B414-203FDBD5B0CF}" type="presOf" srcId="{AC9060C8-B6B9-4A29-8122-97967285A844}" destId="{492B8551-0E04-4324-A3A5-306784EFBAD3}" srcOrd="0" destOrd="0" presId="urn:microsoft.com/office/officeart/2005/8/layout/hierarchy1"/>
    <dgm:cxn modelId="{60CFD0B2-A29E-425D-8B88-1873581EC049}" srcId="{94A1BF38-9302-4687-A342-F7B38324D45C}" destId="{E710FB0B-4E10-4101-9CB9-B2B428D1C79A}" srcOrd="0" destOrd="0" parTransId="{33B31AC5-D0E4-45B0-A497-CED700245B52}" sibTransId="{D211ED27-FD54-46FC-BFBD-360F03ED0617}"/>
    <dgm:cxn modelId="{982B2DDA-C3A9-4FA3-A84D-8E311C9930D5}" srcId="{E710FB0B-4E10-4101-9CB9-B2B428D1C79A}" destId="{32A55036-A6FE-4A17-9F98-33EBA4536F96}" srcOrd="1" destOrd="0" parTransId="{9630444F-544A-4FD5-B090-CC54E3A2119A}" sibTransId="{2A09A081-A15C-4DA6-8DA6-E3F6403361ED}"/>
    <dgm:cxn modelId="{D9690568-0D97-4109-975D-3C1479E9DA92}" type="presOf" srcId="{9630444F-544A-4FD5-B090-CC54E3A2119A}" destId="{C99EC8A1-5890-4083-9F05-321C38E2B79A}" srcOrd="0" destOrd="0" presId="urn:microsoft.com/office/officeart/2005/8/layout/hierarchy1"/>
    <dgm:cxn modelId="{98C4F8E9-9801-4D00-8D4C-EB590A69E02B}" type="presOf" srcId="{63D84191-79F1-47B8-BCA6-3043893C82C4}" destId="{552CA9F1-F286-4D7D-9F26-88649DA1D6C9}" srcOrd="0" destOrd="0" presId="urn:microsoft.com/office/officeart/2005/8/layout/hierarchy1"/>
    <dgm:cxn modelId="{DB2349CE-AA70-4C34-B3BD-6AAF02C482B5}" srcId="{32A55036-A6FE-4A17-9F98-33EBA4536F96}" destId="{5652B753-8A63-465E-ABFC-AD0CAECA1484}" srcOrd="0" destOrd="0" parTransId="{E6734102-578B-41C9-AE15-1728D176A532}" sibTransId="{8B9D6FBD-3DD8-46CF-9266-7D4B4566BDD9}"/>
    <dgm:cxn modelId="{9B9169F4-F15A-47DA-82D9-AD4402464526}" type="presOf" srcId="{5652B753-8A63-465E-ABFC-AD0CAECA1484}" destId="{395FA097-DB42-4788-98D3-FCB7E3941FF7}" srcOrd="0" destOrd="0" presId="urn:microsoft.com/office/officeart/2005/8/layout/hierarchy1"/>
    <dgm:cxn modelId="{E3FC9F9D-FB13-4455-8DF6-B87790F227CC}" type="presOf" srcId="{32A55036-A6FE-4A17-9F98-33EBA4536F96}" destId="{E8972B87-88BB-4C70-BC6F-4011333BC579}" srcOrd="0" destOrd="0" presId="urn:microsoft.com/office/officeart/2005/8/layout/hierarchy1"/>
    <dgm:cxn modelId="{02CAFA3E-3909-43D7-9697-5C55D9E41174}" srcId="{63D84191-79F1-47B8-BCA6-3043893C82C4}" destId="{AC9060C8-B6B9-4A29-8122-97967285A844}" srcOrd="0" destOrd="0" parTransId="{FEEEED99-75F9-4EF2-B2AF-DB1CAA3287D8}" sibTransId="{180232B5-FC48-42B6-9008-41C3F724A171}"/>
    <dgm:cxn modelId="{0FE132D3-A4FE-48BF-AF99-67DD16BC8511}" srcId="{E710FB0B-4E10-4101-9CB9-B2B428D1C79A}" destId="{63D84191-79F1-47B8-BCA6-3043893C82C4}" srcOrd="0" destOrd="0" parTransId="{3322B61D-EB7C-4F5B-AF60-9B98C3617A75}" sibTransId="{A97B2F9B-9776-4F57-A3E0-78C018DEFAE1}"/>
    <dgm:cxn modelId="{6D2C8289-3A86-423F-BA4A-C0E52D3C49FD}" type="presParOf" srcId="{6C4165D4-0C59-4E25-9784-1386F1B52DA0}" destId="{FEC6E0CB-F3D5-4DF8-980F-F446DA02B944}" srcOrd="0" destOrd="0" presId="urn:microsoft.com/office/officeart/2005/8/layout/hierarchy1"/>
    <dgm:cxn modelId="{A26B4F67-89FD-40F7-98C3-C0DAF8F36BEB}" type="presParOf" srcId="{FEC6E0CB-F3D5-4DF8-980F-F446DA02B944}" destId="{B0BCF670-877C-4AEE-B23D-64FCD2D5B42B}" srcOrd="0" destOrd="0" presId="urn:microsoft.com/office/officeart/2005/8/layout/hierarchy1"/>
    <dgm:cxn modelId="{435CA2FD-A86F-46B2-AA55-DD64438D8E0D}" type="presParOf" srcId="{B0BCF670-877C-4AEE-B23D-64FCD2D5B42B}" destId="{A210ACB1-E341-4B7D-80AC-F904EE8B1DBE}" srcOrd="0" destOrd="0" presId="urn:microsoft.com/office/officeart/2005/8/layout/hierarchy1"/>
    <dgm:cxn modelId="{D04771D4-F061-473E-A52E-7A8EE1C7237F}" type="presParOf" srcId="{B0BCF670-877C-4AEE-B23D-64FCD2D5B42B}" destId="{7D68133C-A695-4D7C-A7A0-F3B81D9293E9}" srcOrd="1" destOrd="0" presId="urn:microsoft.com/office/officeart/2005/8/layout/hierarchy1"/>
    <dgm:cxn modelId="{C952DA49-2CEA-4EC5-B6BA-994F8230FAE8}" type="presParOf" srcId="{FEC6E0CB-F3D5-4DF8-980F-F446DA02B944}" destId="{7EFAD252-0C3C-4206-8581-63144B10A906}" srcOrd="1" destOrd="0" presId="urn:microsoft.com/office/officeart/2005/8/layout/hierarchy1"/>
    <dgm:cxn modelId="{8951114B-6D7B-41D0-BA0C-2A21239F801C}" type="presParOf" srcId="{7EFAD252-0C3C-4206-8581-63144B10A906}" destId="{0B2F6529-8DDC-4B67-B4F5-F0B08A8CCBA4}" srcOrd="0" destOrd="0" presId="urn:microsoft.com/office/officeart/2005/8/layout/hierarchy1"/>
    <dgm:cxn modelId="{27ED4563-793B-4631-B1CE-D710466CD7B2}" type="presParOf" srcId="{7EFAD252-0C3C-4206-8581-63144B10A906}" destId="{DCDDF257-35D1-4F74-B7EC-FD162BD72933}" srcOrd="1" destOrd="0" presId="urn:microsoft.com/office/officeart/2005/8/layout/hierarchy1"/>
    <dgm:cxn modelId="{A6BF01DE-8ECE-4D39-B48C-CD139C3CADEA}" type="presParOf" srcId="{DCDDF257-35D1-4F74-B7EC-FD162BD72933}" destId="{56817372-C179-4245-B326-4CE63B287ADB}" srcOrd="0" destOrd="0" presId="urn:microsoft.com/office/officeart/2005/8/layout/hierarchy1"/>
    <dgm:cxn modelId="{646AD92B-B291-46F5-B45E-885908AB588F}" type="presParOf" srcId="{56817372-C179-4245-B326-4CE63B287ADB}" destId="{CA3D567A-01F7-4613-BD75-5EAACDA20DCC}" srcOrd="0" destOrd="0" presId="urn:microsoft.com/office/officeart/2005/8/layout/hierarchy1"/>
    <dgm:cxn modelId="{FBB569C8-8A46-424A-83A7-8BE88DFC7C76}" type="presParOf" srcId="{56817372-C179-4245-B326-4CE63B287ADB}" destId="{552CA9F1-F286-4D7D-9F26-88649DA1D6C9}" srcOrd="1" destOrd="0" presId="urn:microsoft.com/office/officeart/2005/8/layout/hierarchy1"/>
    <dgm:cxn modelId="{644BFC43-1EBD-4FC5-B24D-7022DFD1F78B}" type="presParOf" srcId="{DCDDF257-35D1-4F74-B7EC-FD162BD72933}" destId="{C5D5D77F-783A-45E7-BB2D-18EA017C61F9}" srcOrd="1" destOrd="0" presId="urn:microsoft.com/office/officeart/2005/8/layout/hierarchy1"/>
    <dgm:cxn modelId="{4DF024D9-A17C-450F-BA0D-06FD27AA0258}" type="presParOf" srcId="{C5D5D77F-783A-45E7-BB2D-18EA017C61F9}" destId="{6B9B247C-8E73-4ABF-9835-56203973C04B}" srcOrd="0" destOrd="0" presId="urn:microsoft.com/office/officeart/2005/8/layout/hierarchy1"/>
    <dgm:cxn modelId="{7E8D63BF-9292-4958-BC79-070134442B16}" type="presParOf" srcId="{C5D5D77F-783A-45E7-BB2D-18EA017C61F9}" destId="{AE965458-933D-411F-9846-B9DF1BEA3E77}" srcOrd="1" destOrd="0" presId="urn:microsoft.com/office/officeart/2005/8/layout/hierarchy1"/>
    <dgm:cxn modelId="{75BCFCB6-29E9-4669-8D94-B329DB0AFCBD}" type="presParOf" srcId="{AE965458-933D-411F-9846-B9DF1BEA3E77}" destId="{E450E3C6-3A84-4B3E-9812-FE56EA5E52FF}" srcOrd="0" destOrd="0" presId="urn:microsoft.com/office/officeart/2005/8/layout/hierarchy1"/>
    <dgm:cxn modelId="{0A33C645-AEB1-41EE-868C-B83C23DE8D89}" type="presParOf" srcId="{E450E3C6-3A84-4B3E-9812-FE56EA5E52FF}" destId="{AB646E85-A8BB-44C7-84E1-D7EF8BA372F4}" srcOrd="0" destOrd="0" presId="urn:microsoft.com/office/officeart/2005/8/layout/hierarchy1"/>
    <dgm:cxn modelId="{71CD6E9F-B276-48C8-9FA4-75656B7A45B5}" type="presParOf" srcId="{E450E3C6-3A84-4B3E-9812-FE56EA5E52FF}" destId="{492B8551-0E04-4324-A3A5-306784EFBAD3}" srcOrd="1" destOrd="0" presId="urn:microsoft.com/office/officeart/2005/8/layout/hierarchy1"/>
    <dgm:cxn modelId="{A689D19D-63DF-4849-9684-38C98FADD82B}" type="presParOf" srcId="{AE965458-933D-411F-9846-B9DF1BEA3E77}" destId="{EFA7592E-B88F-403D-8220-045344662296}" srcOrd="1" destOrd="0" presId="urn:microsoft.com/office/officeart/2005/8/layout/hierarchy1"/>
    <dgm:cxn modelId="{DEB78B8E-B2D4-4ACE-BD96-84087528E421}" type="presParOf" srcId="{7EFAD252-0C3C-4206-8581-63144B10A906}" destId="{C99EC8A1-5890-4083-9F05-321C38E2B79A}" srcOrd="2" destOrd="0" presId="urn:microsoft.com/office/officeart/2005/8/layout/hierarchy1"/>
    <dgm:cxn modelId="{22F86B46-0AC7-447A-AA7B-A1CDA6A48D28}" type="presParOf" srcId="{7EFAD252-0C3C-4206-8581-63144B10A906}" destId="{67292AE1-52BE-484D-800D-4528ED9E9F71}" srcOrd="3" destOrd="0" presId="urn:microsoft.com/office/officeart/2005/8/layout/hierarchy1"/>
    <dgm:cxn modelId="{9946BADB-4C26-4430-8CD8-A03B77033ADB}" type="presParOf" srcId="{67292AE1-52BE-484D-800D-4528ED9E9F71}" destId="{AE110EC2-DABC-4708-8814-1CB3F833CE12}" srcOrd="0" destOrd="0" presId="urn:microsoft.com/office/officeart/2005/8/layout/hierarchy1"/>
    <dgm:cxn modelId="{DEC080E1-4EBC-432E-93A2-D5DBA565CA06}" type="presParOf" srcId="{AE110EC2-DABC-4708-8814-1CB3F833CE12}" destId="{4B6B3A55-E207-444B-8086-79C1D37415A6}" srcOrd="0" destOrd="0" presId="urn:microsoft.com/office/officeart/2005/8/layout/hierarchy1"/>
    <dgm:cxn modelId="{0D803595-F857-4323-B147-AAB66B837D25}" type="presParOf" srcId="{AE110EC2-DABC-4708-8814-1CB3F833CE12}" destId="{E8972B87-88BB-4C70-BC6F-4011333BC579}" srcOrd="1" destOrd="0" presId="urn:microsoft.com/office/officeart/2005/8/layout/hierarchy1"/>
    <dgm:cxn modelId="{72BCCC63-ADB1-48B0-84F2-113C77BB9502}" type="presParOf" srcId="{67292AE1-52BE-484D-800D-4528ED9E9F71}" destId="{CC19290F-62DE-4091-9624-DFD47A7A6A26}" srcOrd="1" destOrd="0" presId="urn:microsoft.com/office/officeart/2005/8/layout/hierarchy1"/>
    <dgm:cxn modelId="{B2D70549-401C-4943-A85C-F87CF7DBE35C}" type="presParOf" srcId="{CC19290F-62DE-4091-9624-DFD47A7A6A26}" destId="{33DB979D-9A50-4791-A9A5-8642D5354B2A}" srcOrd="0" destOrd="0" presId="urn:microsoft.com/office/officeart/2005/8/layout/hierarchy1"/>
    <dgm:cxn modelId="{08B61FCA-5CDF-492D-82B7-3BC7B737E707}" type="presParOf" srcId="{CC19290F-62DE-4091-9624-DFD47A7A6A26}" destId="{8F9F2C26-32DE-46DC-8522-962732312B77}" srcOrd="1" destOrd="0" presId="urn:microsoft.com/office/officeart/2005/8/layout/hierarchy1"/>
    <dgm:cxn modelId="{323AA3D1-5734-43FD-91CD-945639CCB801}" type="presParOf" srcId="{8F9F2C26-32DE-46DC-8522-962732312B77}" destId="{170F34A3-F864-4CB1-A25D-0F21B84FA56C}" srcOrd="0" destOrd="0" presId="urn:microsoft.com/office/officeart/2005/8/layout/hierarchy1"/>
    <dgm:cxn modelId="{EBB7FB1C-3E3B-451C-8F4E-FC97BEDA8E0F}" type="presParOf" srcId="{170F34A3-F864-4CB1-A25D-0F21B84FA56C}" destId="{2EC66931-6CD0-4140-A30A-D3327C46E09F}" srcOrd="0" destOrd="0" presId="urn:microsoft.com/office/officeart/2005/8/layout/hierarchy1"/>
    <dgm:cxn modelId="{CD5D03E7-ED49-4D42-AB3E-E818871338D2}" type="presParOf" srcId="{170F34A3-F864-4CB1-A25D-0F21B84FA56C}" destId="{395FA097-DB42-4788-98D3-FCB7E3941FF7}" srcOrd="1" destOrd="0" presId="urn:microsoft.com/office/officeart/2005/8/layout/hierarchy1"/>
    <dgm:cxn modelId="{C71B1513-0426-4C2C-8F0A-EE7F803489EB}" type="presParOf" srcId="{8F9F2C26-32DE-46DC-8522-962732312B77}" destId="{7A79F9D7-6EA8-46AA-8C96-60F9E5C128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 custLinFactNeighborY="175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F33F2984-29AB-48B2-B53E-61748B1B097B}" type="presOf" srcId="{454DE8F9-DBE2-44CE-B5F9-993684F2C9B3}" destId="{9BBF36F0-AF3B-4DC2-A80B-A091A948723D}" srcOrd="0" destOrd="0" presId="urn:microsoft.com/office/officeart/2005/8/layout/target1"/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8C8A36C7-ECC9-44AE-8ADF-538B190C340E}" type="presOf" srcId="{6001192F-FD0F-4310-918B-75ADCF58BB96}" destId="{97183069-9A0B-4AD4-8A87-18BBEDD1BA27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E388FF97-BBD0-4566-AE85-CAC1C2FF2975}" type="presOf" srcId="{79794BA8-DBDB-42E2-AFFB-C25B93144B20}" destId="{C9918355-DADF-465A-BD0C-8376861FF39A}" srcOrd="0" destOrd="0" presId="urn:microsoft.com/office/officeart/2005/8/layout/target1"/>
    <dgm:cxn modelId="{895B4072-42DD-48E3-AA6B-57A5F2C0B604}" type="presOf" srcId="{B1359AC5-0ACF-48E7-AA61-C3A45A546A9B}" destId="{7520EEA3-095B-444E-B288-E298EDC9660E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C44F1477-7C35-4BFE-B723-16E9C9A8A8F8}" type="presParOf" srcId="{C9918355-DADF-465A-BD0C-8376861FF39A}" destId="{FDD91E82-2A1E-4C02-A40A-C2000127CE77}" srcOrd="0" destOrd="0" presId="urn:microsoft.com/office/officeart/2005/8/layout/target1"/>
    <dgm:cxn modelId="{EE55E819-F516-46C5-A0A3-0823B27A49C9}" type="presParOf" srcId="{C9918355-DADF-465A-BD0C-8376861FF39A}" destId="{97183069-9A0B-4AD4-8A87-18BBEDD1BA27}" srcOrd="1" destOrd="0" presId="urn:microsoft.com/office/officeart/2005/8/layout/target1"/>
    <dgm:cxn modelId="{AA6CAA3B-71F6-4E6C-AE27-E17D3E7AD148}" type="presParOf" srcId="{C9918355-DADF-465A-BD0C-8376861FF39A}" destId="{C8F139B7-F6BF-486D-815C-D3D58E1B7A9F}" srcOrd="2" destOrd="0" presId="urn:microsoft.com/office/officeart/2005/8/layout/target1"/>
    <dgm:cxn modelId="{3FE474A2-8BE3-4D42-B2A1-B78E92D1DB04}" type="presParOf" srcId="{C9918355-DADF-465A-BD0C-8376861FF39A}" destId="{367EFA39-05B9-405E-B115-8D495F895558}" srcOrd="3" destOrd="0" presId="urn:microsoft.com/office/officeart/2005/8/layout/target1"/>
    <dgm:cxn modelId="{F3669881-993A-4AFA-8487-B351590A0366}" type="presParOf" srcId="{C9918355-DADF-465A-BD0C-8376861FF39A}" destId="{6218F91D-707E-4529-B25E-44DC9940E092}" srcOrd="4" destOrd="0" presId="urn:microsoft.com/office/officeart/2005/8/layout/target1"/>
    <dgm:cxn modelId="{9E63C015-673B-4EFB-9C69-8F51D09D4245}" type="presParOf" srcId="{C9918355-DADF-465A-BD0C-8376861FF39A}" destId="{9BBF36F0-AF3B-4DC2-A80B-A091A948723D}" srcOrd="5" destOrd="0" presId="urn:microsoft.com/office/officeart/2005/8/layout/target1"/>
    <dgm:cxn modelId="{A3BFB504-400E-423B-AFFB-85427A4C4F14}" type="presParOf" srcId="{C9918355-DADF-465A-BD0C-8376861FF39A}" destId="{AA93934E-54FB-4535-ABA3-FCF0976034FC}" srcOrd="6" destOrd="0" presId="urn:microsoft.com/office/officeart/2005/8/layout/target1"/>
    <dgm:cxn modelId="{3B7E8C9E-C38A-4F77-A1BF-CAFC39E1C580}" type="presParOf" srcId="{C9918355-DADF-465A-BD0C-8376861FF39A}" destId="{01420155-1741-4124-92B4-CF9D6AB27DD2}" srcOrd="7" destOrd="0" presId="urn:microsoft.com/office/officeart/2005/8/layout/target1"/>
    <dgm:cxn modelId="{5F0B57AC-FF2E-47EE-AABC-AC58FBCA0BA7}" type="presParOf" srcId="{C9918355-DADF-465A-BD0C-8376861FF39A}" destId="{87AFE39A-D2E5-4927-960F-BB36CB7765BE}" srcOrd="8" destOrd="0" presId="urn:microsoft.com/office/officeart/2005/8/layout/target1"/>
    <dgm:cxn modelId="{9820398D-0F58-4632-835E-1818821E01ED}" type="presParOf" srcId="{C9918355-DADF-465A-BD0C-8376861FF39A}" destId="{7520EEA3-095B-444E-B288-E298EDC9660E}" srcOrd="9" destOrd="0" presId="urn:microsoft.com/office/officeart/2005/8/layout/target1"/>
    <dgm:cxn modelId="{A650417B-9C8F-4050-87D7-DE810AA0D1EB}" type="presParOf" srcId="{C9918355-DADF-465A-BD0C-8376861FF39A}" destId="{DDF9708C-8AC8-487A-9D3A-875895B7ED58}" srcOrd="10" destOrd="0" presId="urn:microsoft.com/office/officeart/2005/8/layout/target1"/>
    <dgm:cxn modelId="{E91BFF31-BA7B-436B-906C-8BC8DCA9B117}" type="presParOf" srcId="{C9918355-DADF-465A-BD0C-8376861FF39A}" destId="{C46EF5C3-3A2C-4632-A512-494B2569674D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 custLinFactNeighborY="175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24B59AB8-5813-4178-871B-D83A54A2B59F}" type="presOf" srcId="{79794BA8-DBDB-42E2-AFFB-C25B93144B20}" destId="{C9918355-DADF-465A-BD0C-8376861FF39A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AC9BA1E0-A980-42FB-A948-B35ABB88710C}" type="presOf" srcId="{454DE8F9-DBE2-44CE-B5F9-993684F2C9B3}" destId="{9BBF36F0-AF3B-4DC2-A80B-A091A948723D}" srcOrd="0" destOrd="0" presId="urn:microsoft.com/office/officeart/2005/8/layout/target1"/>
    <dgm:cxn modelId="{3CC67912-5580-46C0-A620-CCD69DF29639}" type="presOf" srcId="{B1359AC5-0ACF-48E7-AA61-C3A45A546A9B}" destId="{7520EEA3-095B-444E-B288-E298EDC9660E}" srcOrd="0" destOrd="0" presId="urn:microsoft.com/office/officeart/2005/8/layout/target1"/>
    <dgm:cxn modelId="{B0DB5D5F-61F8-4805-82EB-12B214482B55}" type="presOf" srcId="{6001192F-FD0F-4310-918B-75ADCF58BB96}" destId="{97183069-9A0B-4AD4-8A87-18BBEDD1BA27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4B194DD3-621A-4E86-A0EA-1586C23C08CC}" type="presParOf" srcId="{C9918355-DADF-465A-BD0C-8376861FF39A}" destId="{FDD91E82-2A1E-4C02-A40A-C2000127CE77}" srcOrd="0" destOrd="0" presId="urn:microsoft.com/office/officeart/2005/8/layout/target1"/>
    <dgm:cxn modelId="{CA96190E-2EE7-4F66-BAB4-C6F448CE7282}" type="presParOf" srcId="{C9918355-DADF-465A-BD0C-8376861FF39A}" destId="{97183069-9A0B-4AD4-8A87-18BBEDD1BA27}" srcOrd="1" destOrd="0" presId="urn:microsoft.com/office/officeart/2005/8/layout/target1"/>
    <dgm:cxn modelId="{F5D3C433-F125-4AC0-AA53-C4FF1E1CC540}" type="presParOf" srcId="{C9918355-DADF-465A-BD0C-8376861FF39A}" destId="{C8F139B7-F6BF-486D-815C-D3D58E1B7A9F}" srcOrd="2" destOrd="0" presId="urn:microsoft.com/office/officeart/2005/8/layout/target1"/>
    <dgm:cxn modelId="{397C6779-C4B0-4416-9681-C7D04118608C}" type="presParOf" srcId="{C9918355-DADF-465A-BD0C-8376861FF39A}" destId="{367EFA39-05B9-405E-B115-8D495F895558}" srcOrd="3" destOrd="0" presId="urn:microsoft.com/office/officeart/2005/8/layout/target1"/>
    <dgm:cxn modelId="{1ED163D3-1CDF-4C36-B332-3456A172438F}" type="presParOf" srcId="{C9918355-DADF-465A-BD0C-8376861FF39A}" destId="{6218F91D-707E-4529-B25E-44DC9940E092}" srcOrd="4" destOrd="0" presId="urn:microsoft.com/office/officeart/2005/8/layout/target1"/>
    <dgm:cxn modelId="{98653D2A-A8D3-4F8D-A7D9-A8D45B3E4197}" type="presParOf" srcId="{C9918355-DADF-465A-BD0C-8376861FF39A}" destId="{9BBF36F0-AF3B-4DC2-A80B-A091A948723D}" srcOrd="5" destOrd="0" presId="urn:microsoft.com/office/officeart/2005/8/layout/target1"/>
    <dgm:cxn modelId="{5ECAB45D-96E1-4A9B-988A-D097B44FD3A8}" type="presParOf" srcId="{C9918355-DADF-465A-BD0C-8376861FF39A}" destId="{AA93934E-54FB-4535-ABA3-FCF0976034FC}" srcOrd="6" destOrd="0" presId="urn:microsoft.com/office/officeart/2005/8/layout/target1"/>
    <dgm:cxn modelId="{07D196B1-82FF-4FFA-9E1C-A157B24C6428}" type="presParOf" srcId="{C9918355-DADF-465A-BD0C-8376861FF39A}" destId="{01420155-1741-4124-92B4-CF9D6AB27DD2}" srcOrd="7" destOrd="0" presId="urn:microsoft.com/office/officeart/2005/8/layout/target1"/>
    <dgm:cxn modelId="{1F54B362-D9CB-464A-9A59-868D1428EBE1}" type="presParOf" srcId="{C9918355-DADF-465A-BD0C-8376861FF39A}" destId="{87AFE39A-D2E5-4927-960F-BB36CB7765BE}" srcOrd="8" destOrd="0" presId="urn:microsoft.com/office/officeart/2005/8/layout/target1"/>
    <dgm:cxn modelId="{E71B5931-50A6-49ED-9645-83D0562736C1}" type="presParOf" srcId="{C9918355-DADF-465A-BD0C-8376861FF39A}" destId="{7520EEA3-095B-444E-B288-E298EDC9660E}" srcOrd="9" destOrd="0" presId="urn:microsoft.com/office/officeart/2005/8/layout/target1"/>
    <dgm:cxn modelId="{7C67C6FD-8EA6-4706-83C8-F34021103337}" type="presParOf" srcId="{C9918355-DADF-465A-BD0C-8376861FF39A}" destId="{DDF9708C-8AC8-487A-9D3A-875895B7ED58}" srcOrd="10" destOrd="0" presId="urn:microsoft.com/office/officeart/2005/8/layout/target1"/>
    <dgm:cxn modelId="{0A8B8BEF-4E27-4928-AA8D-B243B9EC2D9A}" type="presParOf" srcId="{C9918355-DADF-465A-BD0C-8376861FF39A}" destId="{C46EF5C3-3A2C-4632-A512-494B2569674D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1F9F5FE6-CF1D-4F88-8F4F-15BE98B628B7}" type="presOf" srcId="{B1359AC5-0ACF-48E7-AA61-C3A45A546A9B}" destId="{7520EEA3-095B-444E-B288-E298EDC9660E}" srcOrd="0" destOrd="0" presId="urn:microsoft.com/office/officeart/2005/8/layout/target1"/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25C3F5DB-4628-4BFC-A113-DC419D621362}" type="presOf" srcId="{454DE8F9-DBE2-44CE-B5F9-993684F2C9B3}" destId="{9BBF36F0-AF3B-4DC2-A80B-A091A948723D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1C044153-816C-4265-9C41-97DDD4203003}" type="presOf" srcId="{6001192F-FD0F-4310-918B-75ADCF58BB96}" destId="{97183069-9A0B-4AD4-8A87-18BBEDD1BA27}" srcOrd="0" destOrd="0" presId="urn:microsoft.com/office/officeart/2005/8/layout/target1"/>
    <dgm:cxn modelId="{F66953E4-791D-4816-8F79-829112A21060}" type="presOf" srcId="{79794BA8-DBDB-42E2-AFFB-C25B93144B20}" destId="{C9918355-DADF-465A-BD0C-8376861FF39A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9E7CD879-DFDF-4804-9FD4-05945124BF33}" type="presParOf" srcId="{C9918355-DADF-465A-BD0C-8376861FF39A}" destId="{FDD91E82-2A1E-4C02-A40A-C2000127CE77}" srcOrd="0" destOrd="0" presId="urn:microsoft.com/office/officeart/2005/8/layout/target1"/>
    <dgm:cxn modelId="{A8BF0598-35DF-42A1-BB08-5319473CE55C}" type="presParOf" srcId="{C9918355-DADF-465A-BD0C-8376861FF39A}" destId="{97183069-9A0B-4AD4-8A87-18BBEDD1BA27}" srcOrd="1" destOrd="0" presId="urn:microsoft.com/office/officeart/2005/8/layout/target1"/>
    <dgm:cxn modelId="{3AF7F8AC-BCD2-4168-B74A-F6C966BD5789}" type="presParOf" srcId="{C9918355-DADF-465A-BD0C-8376861FF39A}" destId="{C8F139B7-F6BF-486D-815C-D3D58E1B7A9F}" srcOrd="2" destOrd="0" presId="urn:microsoft.com/office/officeart/2005/8/layout/target1"/>
    <dgm:cxn modelId="{390EB59B-E636-4208-9A66-FBB6F34873BE}" type="presParOf" srcId="{C9918355-DADF-465A-BD0C-8376861FF39A}" destId="{367EFA39-05B9-405E-B115-8D495F895558}" srcOrd="3" destOrd="0" presId="urn:microsoft.com/office/officeart/2005/8/layout/target1"/>
    <dgm:cxn modelId="{9B772BC7-26D5-47B8-9517-37E25A9265AF}" type="presParOf" srcId="{C9918355-DADF-465A-BD0C-8376861FF39A}" destId="{6218F91D-707E-4529-B25E-44DC9940E092}" srcOrd="4" destOrd="0" presId="urn:microsoft.com/office/officeart/2005/8/layout/target1"/>
    <dgm:cxn modelId="{D32AFF05-02E9-47FC-91E8-04A4DCF084F5}" type="presParOf" srcId="{C9918355-DADF-465A-BD0C-8376861FF39A}" destId="{9BBF36F0-AF3B-4DC2-A80B-A091A948723D}" srcOrd="5" destOrd="0" presId="urn:microsoft.com/office/officeart/2005/8/layout/target1"/>
    <dgm:cxn modelId="{C89373A4-462F-4CA0-91E1-6960D1112171}" type="presParOf" srcId="{C9918355-DADF-465A-BD0C-8376861FF39A}" destId="{AA93934E-54FB-4535-ABA3-FCF0976034FC}" srcOrd="6" destOrd="0" presId="urn:microsoft.com/office/officeart/2005/8/layout/target1"/>
    <dgm:cxn modelId="{02F9A0B3-ABD5-467D-8B4C-AF731B5F05F0}" type="presParOf" srcId="{C9918355-DADF-465A-BD0C-8376861FF39A}" destId="{01420155-1741-4124-92B4-CF9D6AB27DD2}" srcOrd="7" destOrd="0" presId="urn:microsoft.com/office/officeart/2005/8/layout/target1"/>
    <dgm:cxn modelId="{35829C82-4E87-41B8-8828-5153025470F1}" type="presParOf" srcId="{C9918355-DADF-465A-BD0C-8376861FF39A}" destId="{87AFE39A-D2E5-4927-960F-BB36CB7765BE}" srcOrd="8" destOrd="0" presId="urn:microsoft.com/office/officeart/2005/8/layout/target1"/>
    <dgm:cxn modelId="{2A08BE3E-80CF-409C-9C59-8DE9A1057020}" type="presParOf" srcId="{C9918355-DADF-465A-BD0C-8376861FF39A}" destId="{7520EEA3-095B-444E-B288-E298EDC9660E}" srcOrd="9" destOrd="0" presId="urn:microsoft.com/office/officeart/2005/8/layout/target1"/>
    <dgm:cxn modelId="{4C8DBA4D-FA8B-4368-B002-D5C15FA1B306}" type="presParOf" srcId="{C9918355-DADF-465A-BD0C-8376861FF39A}" destId="{DDF9708C-8AC8-487A-9D3A-875895B7ED58}" srcOrd="10" destOrd="0" presId="urn:microsoft.com/office/officeart/2005/8/layout/target1"/>
    <dgm:cxn modelId="{9C7AE817-DDFF-4F20-BC8E-F413966961ED}" type="presParOf" srcId="{C9918355-DADF-465A-BD0C-8376861FF39A}" destId="{C46EF5C3-3A2C-4632-A512-494B2569674D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051CAF21-4D33-43F6-9F8A-74EE164D2772}" type="presOf" srcId="{B1359AC5-0ACF-48E7-AA61-C3A45A546A9B}" destId="{7520EEA3-095B-444E-B288-E298EDC9660E}" srcOrd="0" destOrd="0" presId="urn:microsoft.com/office/officeart/2005/8/layout/target1"/>
    <dgm:cxn modelId="{912B6B5E-66AE-4FD1-95B9-30A693FD77F6}" type="presOf" srcId="{6001192F-FD0F-4310-918B-75ADCF58BB96}" destId="{97183069-9A0B-4AD4-8A87-18BBEDD1BA27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DA9299C8-3565-40FB-A6AC-2D088DE65FBB}" type="presOf" srcId="{454DE8F9-DBE2-44CE-B5F9-993684F2C9B3}" destId="{9BBF36F0-AF3B-4DC2-A80B-A091A948723D}" srcOrd="0" destOrd="0" presId="urn:microsoft.com/office/officeart/2005/8/layout/target1"/>
    <dgm:cxn modelId="{57174440-3E55-450E-A830-C8A55BD4DECF}" type="presOf" srcId="{79794BA8-DBDB-42E2-AFFB-C25B93144B20}" destId="{C9918355-DADF-465A-BD0C-8376861FF39A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11774E1C-CCB9-4000-8435-7B5B7C38BFFB}" type="presParOf" srcId="{C9918355-DADF-465A-BD0C-8376861FF39A}" destId="{FDD91E82-2A1E-4C02-A40A-C2000127CE77}" srcOrd="0" destOrd="0" presId="urn:microsoft.com/office/officeart/2005/8/layout/target1"/>
    <dgm:cxn modelId="{8CFD904E-1389-4DD9-8E0E-A6C9491AB80E}" type="presParOf" srcId="{C9918355-DADF-465A-BD0C-8376861FF39A}" destId="{97183069-9A0B-4AD4-8A87-18BBEDD1BA27}" srcOrd="1" destOrd="0" presId="urn:microsoft.com/office/officeart/2005/8/layout/target1"/>
    <dgm:cxn modelId="{8EA40D70-BCBC-4D6D-A727-3ECD64074411}" type="presParOf" srcId="{C9918355-DADF-465A-BD0C-8376861FF39A}" destId="{C8F139B7-F6BF-486D-815C-D3D58E1B7A9F}" srcOrd="2" destOrd="0" presId="urn:microsoft.com/office/officeart/2005/8/layout/target1"/>
    <dgm:cxn modelId="{88681C24-BD90-4DE7-A7DB-8E0DC413BEFF}" type="presParOf" srcId="{C9918355-DADF-465A-BD0C-8376861FF39A}" destId="{367EFA39-05B9-405E-B115-8D495F895558}" srcOrd="3" destOrd="0" presId="urn:microsoft.com/office/officeart/2005/8/layout/target1"/>
    <dgm:cxn modelId="{3D556247-EE6C-423B-88B4-5897E542E246}" type="presParOf" srcId="{C9918355-DADF-465A-BD0C-8376861FF39A}" destId="{6218F91D-707E-4529-B25E-44DC9940E092}" srcOrd="4" destOrd="0" presId="urn:microsoft.com/office/officeart/2005/8/layout/target1"/>
    <dgm:cxn modelId="{423DB74C-38F6-435D-96BC-4D598194E247}" type="presParOf" srcId="{C9918355-DADF-465A-BD0C-8376861FF39A}" destId="{9BBF36F0-AF3B-4DC2-A80B-A091A948723D}" srcOrd="5" destOrd="0" presId="urn:microsoft.com/office/officeart/2005/8/layout/target1"/>
    <dgm:cxn modelId="{F4617A1B-CF71-4C1A-A73D-2F49B1478E2F}" type="presParOf" srcId="{C9918355-DADF-465A-BD0C-8376861FF39A}" destId="{AA93934E-54FB-4535-ABA3-FCF0976034FC}" srcOrd="6" destOrd="0" presId="urn:microsoft.com/office/officeart/2005/8/layout/target1"/>
    <dgm:cxn modelId="{02E0AF52-5FDC-4B30-9529-540E579B898C}" type="presParOf" srcId="{C9918355-DADF-465A-BD0C-8376861FF39A}" destId="{01420155-1741-4124-92B4-CF9D6AB27DD2}" srcOrd="7" destOrd="0" presId="urn:microsoft.com/office/officeart/2005/8/layout/target1"/>
    <dgm:cxn modelId="{518C2C6D-1B0B-44D1-9030-A6564656E667}" type="presParOf" srcId="{C9918355-DADF-465A-BD0C-8376861FF39A}" destId="{87AFE39A-D2E5-4927-960F-BB36CB7765BE}" srcOrd="8" destOrd="0" presId="urn:microsoft.com/office/officeart/2005/8/layout/target1"/>
    <dgm:cxn modelId="{1E41CE3F-AF89-49DA-8C61-AE40FCDBA72A}" type="presParOf" srcId="{C9918355-DADF-465A-BD0C-8376861FF39A}" destId="{7520EEA3-095B-444E-B288-E298EDC9660E}" srcOrd="9" destOrd="0" presId="urn:microsoft.com/office/officeart/2005/8/layout/target1"/>
    <dgm:cxn modelId="{F1795F3F-D714-4EB3-8126-6BFC9C9C5310}" type="presParOf" srcId="{C9918355-DADF-465A-BD0C-8376861FF39A}" destId="{DDF9708C-8AC8-487A-9D3A-875895B7ED58}" srcOrd="10" destOrd="0" presId="urn:microsoft.com/office/officeart/2005/8/layout/target1"/>
    <dgm:cxn modelId="{3E170814-6BE1-4110-9207-151D5E084834}" type="presParOf" srcId="{C9918355-DADF-465A-BD0C-8376861FF39A}" destId="{C46EF5C3-3A2C-4632-A512-494B2569674D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08E4F7-7A80-47E4-A838-E9494FA55A37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D0933-4F7B-42A8-95FA-A7EE609291D7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сторонник</a:t>
          </a:r>
          <a:endParaRPr lang="ru-RU" dirty="0"/>
        </a:p>
      </dgm:t>
    </dgm:pt>
    <dgm:pt modelId="{5C9D344D-A0AA-49C4-9B99-31E08FD4A930}" type="parTrans" cxnId="{607566DB-D199-4653-A538-41BF49DDF9B6}">
      <dgm:prSet/>
      <dgm:spPr/>
      <dgm:t>
        <a:bodyPr/>
        <a:lstStyle/>
        <a:p>
          <a:endParaRPr lang="ru-RU"/>
        </a:p>
      </dgm:t>
    </dgm:pt>
    <dgm:pt modelId="{9E8FD60B-79D9-4562-9339-2C078B7962C3}" type="sibTrans" cxnId="{607566DB-D199-4653-A538-41BF49DDF9B6}">
      <dgm:prSet/>
      <dgm:spPr/>
      <dgm:t>
        <a:bodyPr/>
        <a:lstStyle/>
        <a:p>
          <a:endParaRPr lang="ru-RU"/>
        </a:p>
      </dgm:t>
    </dgm:pt>
    <dgm:pt modelId="{6F68F5D1-BE9A-49BB-B9BC-572720DCC8DF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противник</a:t>
          </a:r>
          <a:endParaRPr lang="ru-RU" dirty="0"/>
        </a:p>
      </dgm:t>
    </dgm:pt>
    <dgm:pt modelId="{1585A3DA-EAFC-4774-B040-AD600E30DFE2}" type="parTrans" cxnId="{9B9A481D-25FB-414F-AD6D-580D5EBFC505}">
      <dgm:prSet/>
      <dgm:spPr/>
      <dgm:t>
        <a:bodyPr/>
        <a:lstStyle/>
        <a:p>
          <a:endParaRPr lang="ru-RU"/>
        </a:p>
      </dgm:t>
    </dgm:pt>
    <dgm:pt modelId="{CE80A8C2-0768-4ECD-9CC4-3B52728B3C8B}" type="sibTrans" cxnId="{9B9A481D-25FB-414F-AD6D-580D5EBFC505}">
      <dgm:prSet/>
      <dgm:spPr/>
      <dgm:t>
        <a:bodyPr/>
        <a:lstStyle/>
        <a:p>
          <a:endParaRPr lang="ru-RU"/>
        </a:p>
      </dgm:t>
    </dgm:pt>
    <dgm:pt modelId="{8542D15E-9706-405F-86C6-F73C66AC5DFD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пассивный сторонник</a:t>
          </a:r>
          <a:endParaRPr lang="ru-RU" dirty="0"/>
        </a:p>
      </dgm:t>
    </dgm:pt>
    <dgm:pt modelId="{5BEA4893-266B-401E-A233-095F43D81D2C}" type="parTrans" cxnId="{C9E0AC7E-C4EF-4579-A91F-C381ED1F01EC}">
      <dgm:prSet/>
      <dgm:spPr/>
      <dgm:t>
        <a:bodyPr/>
        <a:lstStyle/>
        <a:p>
          <a:endParaRPr lang="ru-RU"/>
        </a:p>
      </dgm:t>
    </dgm:pt>
    <dgm:pt modelId="{F89DDF57-1DFD-4503-8CAF-21E2CD82314C}" type="sibTrans" cxnId="{C9E0AC7E-C4EF-4579-A91F-C381ED1F01EC}">
      <dgm:prSet/>
      <dgm:spPr/>
      <dgm:t>
        <a:bodyPr/>
        <a:lstStyle/>
        <a:p>
          <a:endParaRPr lang="ru-RU"/>
        </a:p>
      </dgm:t>
    </dgm:pt>
    <dgm:pt modelId="{FB220D7B-9D32-4031-985E-33A8302E221E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опасный элемент</a:t>
          </a:r>
          <a:endParaRPr lang="ru-RU" dirty="0"/>
        </a:p>
      </dgm:t>
    </dgm:pt>
    <dgm:pt modelId="{79605523-02D1-45D1-AE27-4B48EA0FDFD0}" type="parTrans" cxnId="{BA38B5B3-6C29-4BA0-8B4D-ECBB19B6AB7E}">
      <dgm:prSet/>
      <dgm:spPr/>
      <dgm:t>
        <a:bodyPr/>
        <a:lstStyle/>
        <a:p>
          <a:endParaRPr lang="ru-RU"/>
        </a:p>
      </dgm:t>
    </dgm:pt>
    <dgm:pt modelId="{6048CDC6-47AF-48FB-A19D-795ABAC6B278}" type="sibTrans" cxnId="{BA38B5B3-6C29-4BA0-8B4D-ECBB19B6AB7E}">
      <dgm:prSet/>
      <dgm:spPr/>
      <dgm:t>
        <a:bodyPr/>
        <a:lstStyle/>
        <a:p>
          <a:endParaRPr lang="ru-RU"/>
        </a:p>
      </dgm:t>
    </dgm:pt>
    <dgm:pt modelId="{C8D3DF19-5D67-4C8B-8992-E1372BE6AB54}" type="pres">
      <dgm:prSet presAssocID="{F608E4F7-7A80-47E4-A838-E9494FA55A3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85A07C-B8CA-400F-8C34-227313D64989}" type="pres">
      <dgm:prSet presAssocID="{F608E4F7-7A80-47E4-A838-E9494FA55A37}" presName="axisShape" presStyleLbl="bgShp" presStyleIdx="0" presStyleCnt="1"/>
      <dgm:spPr/>
    </dgm:pt>
    <dgm:pt modelId="{1498B717-FB95-4176-8809-BD1602CA900D}" type="pres">
      <dgm:prSet presAssocID="{F608E4F7-7A80-47E4-A838-E9494FA55A37}" presName="rect1" presStyleLbl="node1" presStyleIdx="0" presStyleCnt="4" custLinFactNeighborX="-1667" custLinFactNeighborY="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556E4-77FD-4B67-8BA2-54526261E631}" type="pres">
      <dgm:prSet presAssocID="{F608E4F7-7A80-47E4-A838-E9494FA55A37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69D12-1520-4FD3-8B05-2AE2F0864D1F}" type="pres">
      <dgm:prSet presAssocID="{F608E4F7-7A80-47E4-A838-E9494FA55A37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2540B-903F-4937-8EB4-C3700A26DAF4}" type="pres">
      <dgm:prSet presAssocID="{F608E4F7-7A80-47E4-A838-E9494FA55A37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B5E573-611A-40D1-8E44-2E2E8E1DE0D8}" type="presOf" srcId="{FB220D7B-9D32-4031-985E-33A8302E221E}" destId="{E722540B-903F-4937-8EB4-C3700A26DAF4}" srcOrd="0" destOrd="0" presId="urn:microsoft.com/office/officeart/2005/8/layout/matrix2"/>
    <dgm:cxn modelId="{F2963EAB-EB18-4F7C-9DA1-5709BCE38000}" type="presOf" srcId="{6F68F5D1-BE9A-49BB-B9BC-572720DCC8DF}" destId="{491556E4-77FD-4B67-8BA2-54526261E631}" srcOrd="0" destOrd="0" presId="urn:microsoft.com/office/officeart/2005/8/layout/matrix2"/>
    <dgm:cxn modelId="{607566DB-D199-4653-A538-41BF49DDF9B6}" srcId="{F608E4F7-7A80-47E4-A838-E9494FA55A37}" destId="{C0DD0933-4F7B-42A8-95FA-A7EE609291D7}" srcOrd="0" destOrd="0" parTransId="{5C9D344D-A0AA-49C4-9B99-31E08FD4A930}" sibTransId="{9E8FD60B-79D9-4562-9339-2C078B7962C3}"/>
    <dgm:cxn modelId="{8E2EF28B-8979-41CD-9FB7-221DA9F3A624}" type="presOf" srcId="{F608E4F7-7A80-47E4-A838-E9494FA55A37}" destId="{C8D3DF19-5D67-4C8B-8992-E1372BE6AB54}" srcOrd="0" destOrd="0" presId="urn:microsoft.com/office/officeart/2005/8/layout/matrix2"/>
    <dgm:cxn modelId="{C9E0AC7E-C4EF-4579-A91F-C381ED1F01EC}" srcId="{F608E4F7-7A80-47E4-A838-E9494FA55A37}" destId="{8542D15E-9706-405F-86C6-F73C66AC5DFD}" srcOrd="2" destOrd="0" parTransId="{5BEA4893-266B-401E-A233-095F43D81D2C}" sibTransId="{F89DDF57-1DFD-4503-8CAF-21E2CD82314C}"/>
    <dgm:cxn modelId="{BA38B5B3-6C29-4BA0-8B4D-ECBB19B6AB7E}" srcId="{F608E4F7-7A80-47E4-A838-E9494FA55A37}" destId="{FB220D7B-9D32-4031-985E-33A8302E221E}" srcOrd="3" destOrd="0" parTransId="{79605523-02D1-45D1-AE27-4B48EA0FDFD0}" sibTransId="{6048CDC6-47AF-48FB-A19D-795ABAC6B278}"/>
    <dgm:cxn modelId="{EF5A13F3-F0BA-4D2D-BF85-8C43A29498B1}" type="presOf" srcId="{C0DD0933-4F7B-42A8-95FA-A7EE609291D7}" destId="{1498B717-FB95-4176-8809-BD1602CA900D}" srcOrd="0" destOrd="0" presId="urn:microsoft.com/office/officeart/2005/8/layout/matrix2"/>
    <dgm:cxn modelId="{9B9A481D-25FB-414F-AD6D-580D5EBFC505}" srcId="{F608E4F7-7A80-47E4-A838-E9494FA55A37}" destId="{6F68F5D1-BE9A-49BB-B9BC-572720DCC8DF}" srcOrd="1" destOrd="0" parTransId="{1585A3DA-EAFC-4774-B040-AD600E30DFE2}" sibTransId="{CE80A8C2-0768-4ECD-9CC4-3B52728B3C8B}"/>
    <dgm:cxn modelId="{E08875AB-7745-472A-BFE3-33FDC2378882}" type="presOf" srcId="{8542D15E-9706-405F-86C6-F73C66AC5DFD}" destId="{06969D12-1520-4FD3-8B05-2AE2F0864D1F}" srcOrd="0" destOrd="0" presId="urn:microsoft.com/office/officeart/2005/8/layout/matrix2"/>
    <dgm:cxn modelId="{E6D312BC-6420-467C-B241-3E3B04C31D2B}" type="presParOf" srcId="{C8D3DF19-5D67-4C8B-8992-E1372BE6AB54}" destId="{B485A07C-B8CA-400F-8C34-227313D64989}" srcOrd="0" destOrd="0" presId="urn:microsoft.com/office/officeart/2005/8/layout/matrix2"/>
    <dgm:cxn modelId="{075F29AE-6FD2-49AF-B239-AA4851871B19}" type="presParOf" srcId="{C8D3DF19-5D67-4C8B-8992-E1372BE6AB54}" destId="{1498B717-FB95-4176-8809-BD1602CA900D}" srcOrd="1" destOrd="0" presId="urn:microsoft.com/office/officeart/2005/8/layout/matrix2"/>
    <dgm:cxn modelId="{E3BCE1B5-DA62-4325-9B52-25340AA96976}" type="presParOf" srcId="{C8D3DF19-5D67-4C8B-8992-E1372BE6AB54}" destId="{491556E4-77FD-4B67-8BA2-54526261E631}" srcOrd="2" destOrd="0" presId="urn:microsoft.com/office/officeart/2005/8/layout/matrix2"/>
    <dgm:cxn modelId="{2053EA9C-A555-4155-B4FC-B246462E45F8}" type="presParOf" srcId="{C8D3DF19-5D67-4C8B-8992-E1372BE6AB54}" destId="{06969D12-1520-4FD3-8B05-2AE2F0864D1F}" srcOrd="3" destOrd="0" presId="urn:microsoft.com/office/officeart/2005/8/layout/matrix2"/>
    <dgm:cxn modelId="{D941AF9E-931F-4FEC-8F81-733A638846E5}" type="presParOf" srcId="{C8D3DF19-5D67-4C8B-8992-E1372BE6AB54}" destId="{E722540B-903F-4937-8EB4-C3700A26DAF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B99181-D93F-441C-98D6-ECA9CB6D5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B8C6-74DF-40EA-B541-9955751BC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BD5BB-8C4B-40AE-BE37-8B35622E7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7D9EBE1-A762-45C7-8F16-2B4EAD6FA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871C1-5FEE-465E-A02F-CA1648628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2169-E2D1-4C0C-974B-F9915F8D7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0A53A-33D0-4221-85F4-83D15C141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FC0-A5F5-46A0-8C48-9A6390FF1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908F-22D2-4A74-A1D0-2DB37D702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2686-6EB7-46D8-A32D-D7EF2BADA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EF52-E6EB-4093-BF4A-2EB4A2E0B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1E68-F20A-4504-BBB1-FABE16D04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4205B-79AB-427E-A954-D1C45873B22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_&#1069;&#1083;_&#1073;&#1080;&#1073;\_&#1044;&#1083;&#1103;_&#1069;&#1041;\53\02_03_CorpRel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_&#1069;&#1083;_&#1073;&#1080;&#1073;\_&#1044;&#1083;&#1103;_&#1069;&#1041;\53\02_04_CorpRel.mp3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_&#1069;&#1083;_&#1073;&#1080;&#1073;\_&#1044;&#1083;&#1103;_&#1069;&#1041;\53\03_06_CorpRel.mp3" TargetMode="Externa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_&#1069;&#1083;_&#1073;&#1080;&#1073;\_&#1044;&#1083;&#1103;_&#1069;&#1041;\53\03_07_CorpRel.mp3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7.xml"/><Relationship Id="rId7" Type="http://schemas.openxmlformats.org/officeDocument/2006/relationships/slide" Target="slide23.xml"/><Relationship Id="rId12" Type="http://schemas.openxmlformats.org/officeDocument/2006/relationships/slide" Target="slide6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4.xml"/><Relationship Id="rId5" Type="http://schemas.openxmlformats.org/officeDocument/2006/relationships/slide" Target="slide16.xml"/><Relationship Id="rId10" Type="http://schemas.openxmlformats.org/officeDocument/2006/relationships/slide" Target="slide57.xml"/><Relationship Id="rId4" Type="http://schemas.openxmlformats.org/officeDocument/2006/relationships/slide" Target="slide11.xml"/><Relationship Id="rId9" Type="http://schemas.openxmlformats.org/officeDocument/2006/relationships/slide" Target="slide4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7.xml"/><Relationship Id="rId7" Type="http://schemas.openxmlformats.org/officeDocument/2006/relationships/slide" Target="slide23.xml"/><Relationship Id="rId12" Type="http://schemas.openxmlformats.org/officeDocument/2006/relationships/slide" Target="slide6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4.xml"/><Relationship Id="rId5" Type="http://schemas.openxmlformats.org/officeDocument/2006/relationships/slide" Target="slide16.xml"/><Relationship Id="rId10" Type="http://schemas.openxmlformats.org/officeDocument/2006/relationships/slide" Target="slide57.xml"/><Relationship Id="rId4" Type="http://schemas.openxmlformats.org/officeDocument/2006/relationships/slide" Target="slide11.xml"/><Relationship Id="rId9" Type="http://schemas.openxmlformats.org/officeDocument/2006/relationships/slide" Target="slide4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7.xml"/><Relationship Id="rId7" Type="http://schemas.openxmlformats.org/officeDocument/2006/relationships/slide" Target="slide23.xml"/><Relationship Id="rId12" Type="http://schemas.openxmlformats.org/officeDocument/2006/relationships/slide" Target="slide6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4.xml"/><Relationship Id="rId5" Type="http://schemas.openxmlformats.org/officeDocument/2006/relationships/slide" Target="slide16.xml"/><Relationship Id="rId10" Type="http://schemas.openxmlformats.org/officeDocument/2006/relationships/slide" Target="slide57.xml"/><Relationship Id="rId4" Type="http://schemas.openxmlformats.org/officeDocument/2006/relationships/slide" Target="slide11.xml"/><Relationship Id="rId9" Type="http://schemas.openxmlformats.org/officeDocument/2006/relationships/slide" Target="slide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Психологические аспекты разработки стратегии</a:t>
            </a:r>
            <a:endParaRPr lang="ru-RU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785794"/>
            <a:ext cx="6400800" cy="1071570"/>
          </a:xfrm>
        </p:spPr>
        <p:txBody>
          <a:bodyPr/>
          <a:lstStyle/>
          <a:p>
            <a:r>
              <a:rPr lang="ru-RU" dirty="0" smtClean="0"/>
              <a:t>Лекция 8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Условия реализации стратегического плана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endParaRPr lang="ru-RU" dirty="0" smtClean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428596" y="1571612"/>
            <a:ext cx="8158162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создание адекватной стратегии </a:t>
            </a:r>
          </a:p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организационной культуры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71472" y="4643446"/>
            <a:ext cx="815816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создание определенной </a:t>
            </a:r>
          </a:p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гибкости в организации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500034" y="3143248"/>
            <a:ext cx="815816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dirty="0" smtClean="0"/>
              <a:t>создание адекватной стратегии </a:t>
            </a:r>
          </a:p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системы мотивации и организации труда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 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r>
              <a:rPr lang="ru-RU" sz="900" dirty="0" smtClean="0"/>
              <a:t>.</a:t>
            </a:r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r>
              <a:rPr lang="ru-RU" sz="900" dirty="0" smtClean="0"/>
              <a:t>фото с сайта http://www.asb.dk/news.aspx?pid =16480&amp;focus=13182&amp;year=2007</a:t>
            </a:r>
            <a:endParaRPr lang="ru-RU" sz="900" dirty="0"/>
          </a:p>
        </p:txBody>
      </p:sp>
      <p:sp>
        <p:nvSpPr>
          <p:cNvPr id="7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корпоративной религии</a:t>
            </a:r>
          </a:p>
        </p:txBody>
      </p:sp>
      <p:pic>
        <p:nvPicPr>
          <p:cNvPr id="10" name="il_fi" descr="http://mann-ivanov-ferber.ru/on-line/images/00256D2A-5E22-406A-9F4B-F2EBA737F648/phot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02_03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45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</a:t>
            </a:r>
            <a:endParaRPr lang="ru-RU" dirty="0"/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духовном лидерстве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il_fi" descr="http://mann-ivanov-ferber.ru/on-line/images/00256D2A-5E22-406A-9F4B-F2EBA737F648/phot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02_04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643306" y="6457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1000" dirty="0" smtClean="0"/>
              <a:t>фото с сайта http://www.asb.dk/news.aspx?pid =16480&amp;focus=13182&amp;year=2007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68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</a:t>
            </a:r>
            <a:endParaRPr lang="ru-RU" dirty="0"/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мисси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il_fi" descr="http://mann-ivanov-ferber.ru/on-line/images/00256D2A-5E22-406A-9F4B-F2EBA737F648/phot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03_06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643306" y="6457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1000" dirty="0" smtClean="0"/>
              <a:t>фото с сайта http://www.asb.dk/news.aspx?pid =16480&amp;focus=13182&amp;year=2007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728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</a:t>
            </a:r>
            <a:endParaRPr lang="ru-RU" dirty="0"/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</a:t>
            </a:r>
            <a:r>
              <a:rPr lang="ru-RU" sz="2400" dirty="0" err="1" smtClean="0"/>
              <a:t>бренд-культуре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l_fi" descr="http://mann-ivanov-ferber.ru/on-line/images/00256D2A-5E22-406A-9F4B-F2EBA737F648/phot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03_07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643306" y="6457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1000" dirty="0" smtClean="0"/>
              <a:t>фото с сайта http://www.asb.dk/news.aspx?pid =16480&amp;focus=13182&amp;year=2007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9572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hlinkClick r:id="rId2" action="ppaction://hlinksldjump"/>
              </a:rPr>
              <a:t>Стратегия: этимология слово, определение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3" action="ppaction://hlinksldjump"/>
              </a:rPr>
              <a:t>Стратегическое управление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4" action="ppaction://hlinksldjump"/>
              </a:rPr>
              <a:t>Советы Гуру;</a:t>
            </a:r>
            <a:endParaRPr lang="ru-RU" sz="2400" dirty="0" smtClean="0"/>
          </a:p>
          <a:p>
            <a:r>
              <a:rPr lang="ru-RU" sz="2400" dirty="0" smtClean="0">
                <a:hlinkClick r:id="rId5" action="ppaction://hlinksldjump"/>
              </a:rPr>
              <a:t>От стратегического планирования к выполнению;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Типы стратегий;</a:t>
            </a:r>
            <a:endParaRPr lang="ru-RU" sz="2400" dirty="0" smtClean="0"/>
          </a:p>
          <a:p>
            <a:r>
              <a:rPr lang="ru-RU" sz="2400" b="1" dirty="0" smtClean="0">
                <a:hlinkClick r:id="rId7" action="ppaction://hlinksldjump"/>
              </a:rPr>
              <a:t>Структура стратегического управления;</a:t>
            </a:r>
            <a:endParaRPr lang="ru-RU" sz="2400" b="1" dirty="0" smtClean="0"/>
          </a:p>
          <a:p>
            <a:r>
              <a:rPr lang="ru-RU" sz="2400" dirty="0" smtClean="0">
                <a:hlinkClick r:id="rId8" action="ppaction://hlinksldjump"/>
              </a:rPr>
              <a:t>Правила разработки миссии организации;</a:t>
            </a:r>
            <a:endParaRPr lang="ru-RU" sz="2400" dirty="0" smtClean="0"/>
          </a:p>
          <a:p>
            <a:r>
              <a:rPr lang="ru-RU" sz="2400" dirty="0" smtClean="0">
                <a:hlinkClick r:id="rId9" action="ppaction://hlinksldjump"/>
              </a:rPr>
              <a:t>Эталонные стратегии;</a:t>
            </a:r>
            <a:endParaRPr lang="ru-RU" sz="2400" dirty="0" smtClean="0"/>
          </a:p>
          <a:p>
            <a:r>
              <a:rPr lang="ru-RU" sz="2400" dirty="0" smtClean="0">
                <a:hlinkClick r:id="rId10" action="ppaction://hlinksldjump"/>
              </a:rPr>
              <a:t>Проведение стратегических изменений;</a:t>
            </a:r>
            <a:endParaRPr lang="ru-RU" sz="2400" dirty="0" smtClean="0"/>
          </a:p>
          <a:p>
            <a:r>
              <a:rPr lang="ru-RU" sz="2400" dirty="0" smtClean="0">
                <a:hlinkClick r:id="rId11" action="ppaction://hlinksldjump"/>
              </a:rPr>
              <a:t>Контрольные вопросы по теме.</a:t>
            </a:r>
            <a:endParaRPr lang="ru-RU" sz="2400" dirty="0" smtClean="0"/>
          </a:p>
          <a:p>
            <a:r>
              <a:rPr lang="ru-RU" sz="2400" dirty="0" smtClean="0">
                <a:hlinkClick r:id="rId12" action="ppaction://hlinksldjump"/>
              </a:rPr>
              <a:t>Библиографический список.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При стратегическом управлении </a:t>
            </a:r>
            <a:r>
              <a:rPr lang="ru-RU" i="1" dirty="0" smtClean="0"/>
              <a:t>процесс выполнения </a:t>
            </a:r>
            <a:r>
              <a:rPr lang="ru-RU" dirty="0" smtClean="0"/>
              <a:t>оказывает активное обратное влияние на планирование, что еще более усиливает значимость фазы выполнения.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00298" y="4429132"/>
          <a:ext cx="3786214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Условием переход организации к  стратегическому управлению является  создание подсистем: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</a:t>
            </a:r>
          </a:p>
          <a:p>
            <a:pPr algn="just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285720" y="3286124"/>
            <a:ext cx="457203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стратегического планирования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4357686" y="4071942"/>
            <a:ext cx="457203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стратегического выполнения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Типы стратегий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Стратегия бизнеса </a:t>
            </a:r>
          </a:p>
          <a:p>
            <a:pPr lvl="0" algn="just"/>
            <a:endParaRPr lang="ru-RU" dirty="0" smtClean="0">
              <a:solidFill>
                <a:srgbClr val="FF0000"/>
              </a:solidFill>
            </a:endParaRPr>
          </a:p>
          <a:p>
            <a:pPr lvl="0" algn="just"/>
            <a:endParaRPr lang="ru-RU" dirty="0" smtClean="0">
              <a:solidFill>
                <a:srgbClr val="FF0000"/>
              </a:solidFill>
            </a:endParaRPr>
          </a:p>
          <a:p>
            <a:pPr lvl="0" algn="just"/>
            <a:endParaRPr lang="ru-RU" dirty="0" smtClean="0">
              <a:solidFill>
                <a:srgbClr val="FF0000"/>
              </a:solidFill>
            </a:endParaRPr>
          </a:p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Административная стратегия/правила</a:t>
            </a: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1571604" y="1714488"/>
            <a:ext cx="607223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dirty="0" smtClean="0"/>
              <a:t>(товарно-рыночная стратегия):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Какие товары/технологии развивать.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Где и кому продавать продукцию.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Как получить преимущество над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конкурентами.</a:t>
            </a: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1785918" y="4143380"/>
            <a:ext cx="607223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dirty="0" smtClean="0"/>
              <a:t>установки отношений и</a:t>
            </a:r>
          </a:p>
          <a:p>
            <a:pPr lvl="0" algn="just"/>
            <a:r>
              <a:rPr lang="ru-RU" sz="2400" dirty="0" smtClean="0"/>
              <a:t> процессов внутри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txBody>
          <a:bodyPr/>
          <a:lstStyle/>
          <a:p>
            <a:r>
              <a:rPr lang="ru-RU" sz="3200" b="1" dirty="0" smtClean="0"/>
              <a:t>Процесс </a:t>
            </a:r>
            <a:br>
              <a:rPr lang="ru-RU" sz="3200" b="1" dirty="0" smtClean="0"/>
            </a:br>
            <a:r>
              <a:rPr lang="ru-RU" sz="3200" b="1" dirty="0" smtClean="0"/>
              <a:t>формулирования стратегии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sz="2800" dirty="0" smtClean="0"/>
              <a:t>есть.</a:t>
            </a:r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500034" y="2143116"/>
            <a:ext cx="7715304" cy="257176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установление </a:t>
            </a:r>
            <a:r>
              <a:rPr lang="ru-RU" sz="3200" b="1" u="sng" dirty="0" smtClean="0">
                <a:solidFill>
                  <a:srgbClr val="FF0000"/>
                </a:solidFill>
              </a:rPr>
              <a:t>общих направлений</a:t>
            </a:r>
            <a:r>
              <a:rPr lang="ru-RU" sz="3200" b="1" dirty="0" smtClean="0"/>
              <a:t>, </a:t>
            </a:r>
          </a:p>
          <a:p>
            <a:pPr lvl="0" algn="ctr"/>
            <a:r>
              <a:rPr lang="ru-RU" sz="3200" b="1" dirty="0" smtClean="0"/>
              <a:t>в соответствии с которыми </a:t>
            </a:r>
          </a:p>
          <a:p>
            <a:pPr lvl="0" algn="ctr"/>
            <a:r>
              <a:rPr lang="ru-RU" sz="3200" b="1" dirty="0" smtClean="0"/>
              <a:t>компания будет расти и развиваться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4" grpId="1" animBg="1"/>
      <p:bldP spid="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hlinkClick r:id="rId2" action="ppaction://hlinksldjump"/>
              </a:rPr>
              <a:t>Стратегия: этимология слово, определение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3" action="ppaction://hlinksldjump"/>
              </a:rPr>
              <a:t>Стратегическое управление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4" action="ppaction://hlinksldjump"/>
              </a:rPr>
              <a:t>Советы Гуру;</a:t>
            </a:r>
            <a:endParaRPr lang="ru-RU" sz="2400" dirty="0" smtClean="0"/>
          </a:p>
          <a:p>
            <a:r>
              <a:rPr lang="ru-RU" sz="2400" dirty="0" smtClean="0">
                <a:hlinkClick r:id="rId5" action="ppaction://hlinksldjump"/>
              </a:rPr>
              <a:t>От стратегического планирования к выполнению;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Типы стратегий;</a:t>
            </a:r>
            <a:endParaRPr lang="ru-RU" sz="2400" dirty="0" smtClean="0"/>
          </a:p>
          <a:p>
            <a:r>
              <a:rPr lang="ru-RU" sz="2400" b="1" dirty="0" smtClean="0">
                <a:hlinkClick r:id="rId7" action="ppaction://hlinksldjump"/>
              </a:rPr>
              <a:t>Структура стратегического управления;</a:t>
            </a:r>
            <a:endParaRPr lang="ru-RU" sz="2400" b="1" dirty="0" smtClean="0"/>
          </a:p>
          <a:p>
            <a:r>
              <a:rPr lang="ru-RU" sz="2400" dirty="0" smtClean="0">
                <a:hlinkClick r:id="rId8" action="ppaction://hlinksldjump"/>
              </a:rPr>
              <a:t>Правила разработки миссии организации;</a:t>
            </a:r>
            <a:endParaRPr lang="ru-RU" sz="2400" dirty="0" smtClean="0"/>
          </a:p>
          <a:p>
            <a:r>
              <a:rPr lang="ru-RU" sz="2400" dirty="0" smtClean="0">
                <a:hlinkClick r:id="rId9" action="ppaction://hlinksldjump"/>
              </a:rPr>
              <a:t>Эталонные стратегии;</a:t>
            </a:r>
            <a:endParaRPr lang="ru-RU" sz="2400" dirty="0" smtClean="0"/>
          </a:p>
          <a:p>
            <a:r>
              <a:rPr lang="ru-RU" sz="2400" dirty="0" smtClean="0">
                <a:hlinkClick r:id="rId10" action="ppaction://hlinksldjump"/>
              </a:rPr>
              <a:t>Проведение стратегических изменений;</a:t>
            </a:r>
            <a:endParaRPr lang="ru-RU" sz="2400" dirty="0" smtClean="0"/>
          </a:p>
          <a:p>
            <a:r>
              <a:rPr lang="ru-RU" sz="2400" dirty="0" smtClean="0">
                <a:hlinkClick r:id="rId11" action="ppaction://hlinksldjump"/>
              </a:rPr>
              <a:t>Контрольные вопросы по теме.</a:t>
            </a:r>
            <a:endParaRPr lang="ru-RU" sz="2400" dirty="0" smtClean="0"/>
          </a:p>
          <a:p>
            <a:r>
              <a:rPr lang="ru-RU" sz="2400" dirty="0" smtClean="0">
                <a:hlinkClick r:id="rId12" action="ppaction://hlinksldjump"/>
              </a:rPr>
              <a:t>Библиографический список.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800" dirty="0" smtClean="0"/>
              <a:t>Цели представляют собой результаты, которых пытается достичь компания, а стратегия – средства достижения результатов. При этом цели – категории более высокого уровня. Смена целей должна повлечь за собой смену стратегий.</a:t>
            </a:r>
          </a:p>
          <a:p>
            <a:pPr lvl="0" algn="just"/>
            <a:r>
              <a:rPr lang="ru-RU" sz="2800" dirty="0" smtClean="0"/>
              <a:t>Стратегия и цели взаимозаменяемы. Элементы стратегии высокого уровня становятся целями более низкого уровня управления.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pPr lvl="0"/>
            <a:r>
              <a:rPr lang="ru-RU" sz="3200" b="1" dirty="0" smtClean="0"/>
              <a:t>Особенности информации, </a:t>
            </a:r>
            <a:br>
              <a:rPr lang="ru-RU" sz="3200" b="1" dirty="0" smtClean="0"/>
            </a:br>
            <a:r>
              <a:rPr lang="ru-RU" sz="3200" b="1" dirty="0" smtClean="0"/>
              <a:t>на которой осуществляется разработка стратегии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928662" y="2071678"/>
            <a:ext cx="6858048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обобщенность (</a:t>
            </a:r>
            <a:r>
              <a:rPr lang="ru-RU" sz="2400" dirty="0" err="1" smtClean="0"/>
              <a:t>сгруппированность</a:t>
            </a:r>
            <a:r>
              <a:rPr lang="ru-RU" sz="2400" dirty="0" smtClean="0"/>
              <a:t>)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928662" y="3571876"/>
            <a:ext cx="6929486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неполнота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1000100" y="5143512"/>
            <a:ext cx="6786610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неопределенность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Негативные последствия ошибок стратегического предвидения имеют очень высокую цену для организации, ошибка в стратегическом предвидении может обернуться «гибелью» для компании.</a:t>
            </a:r>
          </a:p>
          <a:p>
            <a:pPr algn="just"/>
            <a:r>
              <a:rPr lang="ru-RU" dirty="0" smtClean="0"/>
              <a:t>Необходимо создание служб, осуществляющих отслеживание окружения и включение организации в среду.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Структура стратегического управления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348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Соединительная линия уступом 6"/>
          <p:cNvCxnSpPr/>
          <p:nvPr/>
        </p:nvCxnSpPr>
        <p:spPr>
          <a:xfrm rot="5400000" flipH="1" flipV="1">
            <a:off x="5679289" y="4321975"/>
            <a:ext cx="2000264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429124" y="3286124"/>
            <a:ext cx="71438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214546" y="1785926"/>
            <a:ext cx="1071570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57884" y="1643050"/>
            <a:ext cx="1143008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714612" y="4071942"/>
            <a:ext cx="928694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6215074" y="4143380"/>
            <a:ext cx="571504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</p:txBody>
      </p:sp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</a:t>
            </a:r>
            <a:r>
              <a:rPr lang="ru-RU" sz="2400" dirty="0" smtClean="0"/>
              <a:t>среды</a:t>
            </a:r>
            <a:endParaRPr lang="ru-RU" sz="24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643042" y="3929066"/>
            <a:ext cx="6215106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/>
            <a:r>
              <a:rPr lang="ru-RU" sz="1600" dirty="0" smtClean="0"/>
              <a:t> </a:t>
            </a:r>
          </a:p>
          <a:p>
            <a:pPr indent="457200">
              <a:buFont typeface="Arial" pitchFamily="34" charset="0"/>
              <a:buChar char="•"/>
            </a:pPr>
            <a:endParaRPr lang="ru-RU" sz="1600" dirty="0" smtClean="0"/>
          </a:p>
          <a:p>
            <a:pPr indent="457200"/>
            <a:endParaRPr lang="ru-RU" sz="2400" dirty="0" smtClean="0"/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Включает три составляющих: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Анализ макросреды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Анализ непосредственного внешнего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окружения </a:t>
            </a:r>
          </a:p>
          <a:p>
            <a:pPr indent="457200"/>
            <a:r>
              <a:rPr lang="ru-RU" sz="2400" dirty="0" smtClean="0"/>
              <a:t>(микросреды)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Анализ внутренней среды</a:t>
            </a:r>
          </a:p>
          <a:p>
            <a:pPr indent="457200"/>
            <a:endParaRPr lang="ru-RU" sz="1600" dirty="0" smtClean="0"/>
          </a:p>
          <a:p>
            <a:pPr indent="457200">
              <a:buFont typeface="Arial" pitchFamily="34" charset="0"/>
              <a:buChar char="•"/>
            </a:pPr>
            <a:endParaRPr lang="ru-RU" sz="1600" dirty="0" smtClean="0"/>
          </a:p>
          <a:p>
            <a:pPr indent="457200">
              <a:buFont typeface="Arial" pitchFamily="34" charset="0"/>
              <a:buChar char="•"/>
            </a:pPr>
            <a:endParaRPr lang="ru-RU" sz="1600" dirty="0" smtClean="0"/>
          </a:p>
          <a:p>
            <a:pPr indent="457200"/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7" grpId="0" animBg="1"/>
      <p:bldP spid="7" grpId="1" animBg="1"/>
      <p:bldP spid="7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внутренней </a:t>
            </a:r>
            <a:r>
              <a:rPr lang="ru-RU" sz="2400" dirty="0" smtClean="0"/>
              <a:t>среды</a:t>
            </a:r>
            <a:endParaRPr lang="ru-RU" sz="2400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857356" y="3857628"/>
            <a:ext cx="5715040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кадры фирмы, их потенциал, квалификация, </a:t>
            </a:r>
          </a:p>
          <a:p>
            <a:pPr indent="457200"/>
            <a:r>
              <a:rPr lang="ru-RU" sz="1600" dirty="0" smtClean="0"/>
              <a:t>интересы и т.п.;</a:t>
            </a:r>
          </a:p>
          <a:p>
            <a:pPr indent="457200"/>
            <a:r>
              <a:rPr lang="ru-RU" sz="1600" dirty="0" smtClean="0"/>
              <a:t>• организация управления;</a:t>
            </a:r>
          </a:p>
          <a:p>
            <a:pPr indent="457200"/>
            <a:r>
              <a:rPr lang="ru-RU" sz="1600" dirty="0" smtClean="0"/>
              <a:t>• производство, включающее организационные,</a:t>
            </a:r>
          </a:p>
          <a:p>
            <a:pPr indent="457200"/>
            <a:r>
              <a:rPr lang="ru-RU" sz="1600" dirty="0" smtClean="0"/>
              <a:t> операционные и</a:t>
            </a:r>
          </a:p>
          <a:p>
            <a:pPr indent="457200"/>
            <a:r>
              <a:rPr lang="ru-RU" sz="1600" dirty="0" smtClean="0"/>
              <a:t>технико-технологические характеристики, </a:t>
            </a:r>
          </a:p>
          <a:p>
            <a:pPr indent="457200"/>
            <a:r>
              <a:rPr lang="ru-RU" sz="1600" dirty="0" smtClean="0"/>
              <a:t>научные исследования и разработки;</a:t>
            </a:r>
          </a:p>
          <a:p>
            <a:pPr indent="457200"/>
            <a:r>
              <a:rPr lang="ru-RU" sz="1600" dirty="0" smtClean="0"/>
              <a:t>• финансы фирмы;</a:t>
            </a:r>
          </a:p>
          <a:p>
            <a:pPr indent="457200"/>
            <a:r>
              <a:rPr lang="ru-RU" sz="1600" dirty="0" smtClean="0"/>
              <a:t>• маркетинг;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  <p:bldP spid="7" grpId="1" animBg="1"/>
      <p:bldP spid="7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микросреды</a:t>
            </a:r>
            <a:endParaRPr lang="ru-RU" sz="24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3428960" y="4214818"/>
            <a:ext cx="5715040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покупатели;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поставщики;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конкуренты;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рынок рабочей силы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контролирующие органы;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7" grpId="1" animBg="1"/>
      <p:bldP spid="7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 макро</a:t>
            </a:r>
            <a:r>
              <a:rPr lang="ru-RU" sz="2400" dirty="0" smtClean="0"/>
              <a:t>среды</a:t>
            </a:r>
            <a:endParaRPr lang="ru-RU" sz="2400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643042" y="3857628"/>
            <a:ext cx="5715040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состояние экономики;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 правовое регулирование и управление;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политические процессы;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природная среда и ресурсы;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 социальная и культурная составляющие общества;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научно-техническое </a:t>
            </a:r>
          </a:p>
          <a:p>
            <a:pPr indent="457200"/>
            <a:r>
              <a:rPr lang="ru-RU" sz="1600" dirty="0" smtClean="0"/>
              <a:t>и технологическое развитие общества;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инфраструктура) 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9" grpId="1" animBg="1"/>
      <p:bldP spid="7" grpId="0" animBg="1"/>
      <p:bldP spid="7" grpId="1" animBg="1"/>
      <p:bldP spid="7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Определение миссии и целей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определение миссии (</a:t>
            </a:r>
            <a:r>
              <a:rPr lang="ru-RU" dirty="0" smtClean="0"/>
              <a:t> смысл существования фирмы, ее предназначение);</a:t>
            </a:r>
          </a:p>
          <a:p>
            <a:r>
              <a:rPr lang="ru-RU" dirty="0" smtClean="0"/>
              <a:t>определение долгосрочных целей;</a:t>
            </a:r>
          </a:p>
          <a:p>
            <a:r>
              <a:rPr lang="ru-RU" dirty="0" smtClean="0"/>
              <a:t>определение краткосрочных целей.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Анализ и выбор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центральная часть стратегического управления.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Стратегия в стратегическом управлении понимается как долгосрочное качественно определенное </a:t>
            </a:r>
            <a:r>
              <a:rPr lang="ru-RU" dirty="0" err="1" smtClean="0"/>
              <a:t>направ-ление</a:t>
            </a:r>
            <a:r>
              <a:rPr lang="ru-RU" dirty="0" smtClean="0"/>
              <a:t> развития организации, относящееся к таким сторонам ее деятельности, как сфера, средства и форма.</a:t>
            </a:r>
          </a:p>
          <a:p>
            <a:pPr algn="just"/>
            <a:r>
              <a:rPr lang="ru-RU" dirty="0" smtClean="0"/>
              <a:t>Выбор стратегии зависит от ситуации, в которой находится организация.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Выполнение стратегии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Оценка и контроль выполнения стратегий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just"/>
            <a:r>
              <a:rPr lang="ru-RU" b="1" dirty="0" smtClean="0"/>
              <a:t>является логически </a:t>
            </a:r>
            <a:r>
              <a:rPr lang="ru-RU" dirty="0" smtClean="0"/>
              <a:t>последним процессом, осуществляемым в стратегическом управлении.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ru-RU" sz="2800" b="1" dirty="0" smtClean="0"/>
              <a:t>Основными задачами контроля стратегического выполнения являются: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86874" cy="4929222"/>
          </a:xfrm>
        </p:spPr>
        <p:txBody>
          <a:bodyPr/>
          <a:lstStyle/>
          <a:p>
            <a:pPr algn="just"/>
            <a:r>
              <a:rPr lang="ru-RU" sz="2800" dirty="0" smtClean="0"/>
              <a:t>1) определение того, что и по каким показателям проверять; </a:t>
            </a:r>
          </a:p>
          <a:p>
            <a:pPr algn="just"/>
            <a:r>
              <a:rPr lang="ru-RU" sz="2800" dirty="0" smtClean="0"/>
              <a:t>2) осуществление оценки состояния контролируемого объекта в соответствии с принятыми стандартами, нормативами или другими эталонными показателями; </a:t>
            </a:r>
          </a:p>
          <a:p>
            <a:pPr algn="just"/>
            <a:r>
              <a:rPr lang="ru-RU" sz="2800" dirty="0" smtClean="0"/>
              <a:t>3) выяснение причин отклонений, если таковые вскрываются в результате проведенной оценки;</a:t>
            </a:r>
          </a:p>
          <a:p>
            <a:pPr algn="just"/>
            <a:r>
              <a:rPr lang="ru-RU" sz="2800" dirty="0" smtClean="0"/>
              <a:t>4) осуществление корректировки, если она необходима и возможна.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/>
          <a:lstStyle/>
          <a:p>
            <a:pPr algn="just"/>
            <a:r>
              <a:rPr lang="ru-RU" sz="2800" i="1" dirty="0" smtClean="0"/>
              <a:t>Кадровый </a:t>
            </a:r>
            <a:r>
              <a:rPr lang="ru-RU" sz="2800" dirty="0" smtClean="0"/>
              <a:t>срез внутренней среды (</a:t>
            </a:r>
            <a:r>
              <a:rPr lang="ru-RU" sz="2800" dirty="0" err="1" smtClean="0"/>
              <a:t>взаимодействиеменеджеров</a:t>
            </a:r>
            <a:r>
              <a:rPr lang="ru-RU" sz="2800" dirty="0" smtClean="0"/>
              <a:t> и рабочих; </a:t>
            </a:r>
            <a:r>
              <a:rPr lang="ru-RU" sz="2800" dirty="0" err="1" smtClean="0"/>
              <a:t>найм</a:t>
            </a:r>
            <a:r>
              <a:rPr lang="ru-RU" sz="2800" dirty="0" smtClean="0"/>
              <a:t>, обучение и продвижение кадров; оценка результатов труда и стимулирование; создание и поддержание</a:t>
            </a:r>
          </a:p>
          <a:p>
            <a:pPr algn="just">
              <a:buNone/>
            </a:pPr>
            <a:r>
              <a:rPr lang="ru-RU" sz="2800" dirty="0" smtClean="0"/>
              <a:t>   отношений между работниками и т.</a:t>
            </a:r>
            <a:r>
              <a:rPr lang="en-US" sz="2800" dirty="0" smtClean="0"/>
              <a:t> </a:t>
            </a:r>
            <a:r>
              <a:rPr lang="ru-RU" sz="2800" dirty="0" smtClean="0"/>
              <a:t>п.).</a:t>
            </a:r>
          </a:p>
          <a:p>
            <a:pPr algn="just"/>
            <a:r>
              <a:rPr lang="ru-RU" sz="2800" i="1" dirty="0" smtClean="0"/>
              <a:t>Организационный </a:t>
            </a:r>
            <a:r>
              <a:rPr lang="ru-RU" sz="2800" dirty="0" smtClean="0"/>
              <a:t>срез включает в себя: коммуникационные процессы; организационные структуры; нормы, правила, процедуры; распределение прав и ответственности; иерархию подчинения.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5840435"/>
          </a:xfrm>
        </p:spPr>
        <p:txBody>
          <a:bodyPr/>
          <a:lstStyle/>
          <a:p>
            <a:pPr algn="just"/>
            <a:r>
              <a:rPr lang="ru-RU" sz="2800" i="1" dirty="0" smtClean="0"/>
              <a:t>Маркетинговый </a:t>
            </a:r>
            <a:r>
              <a:rPr lang="ru-RU" sz="2800" dirty="0" smtClean="0"/>
              <a:t>срез внутренней среды организации охватывает все те процессы, которые связаны с реализацией продукции. Это стратегия продукта, стратегия ценообразования; стратегия продвижения продукта на рынке; выбор рынков сбыта и систем распределения. </a:t>
            </a:r>
          </a:p>
          <a:p>
            <a:pPr algn="just"/>
            <a:r>
              <a:rPr lang="ru-RU" sz="2800" i="1" dirty="0" smtClean="0"/>
              <a:t>Финансовый </a:t>
            </a:r>
            <a:r>
              <a:rPr lang="ru-RU" sz="2800" dirty="0" smtClean="0"/>
              <a:t>срез включает в себя процессы, связанные с обеспечением эффективного использования и движения денежных средств в организации. В частности, это поддержание ликвидности и обеспечение прибыльности, создание инвестиционных возможностей и т.п.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Внутренняя среда как бы полностью пронизывается </a:t>
            </a:r>
            <a:r>
              <a:rPr lang="ru-RU" sz="2800" b="1" dirty="0" smtClean="0">
                <a:solidFill>
                  <a:srgbClr val="C00000"/>
                </a:solidFill>
              </a:rPr>
              <a:t>организационной культурой,</a:t>
            </a:r>
            <a:r>
              <a:rPr lang="ru-RU" sz="2800" b="1" dirty="0" smtClean="0"/>
              <a:t> </a:t>
            </a:r>
            <a:r>
              <a:rPr lang="ru-RU" sz="2800" dirty="0" smtClean="0"/>
              <a:t>которая так же, как вышеперечисленные срезы должна подвергаться самому серьезному изучению в процессе анализа внутренней среды организации.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Сильные </a:t>
            </a:r>
            <a:r>
              <a:rPr lang="ru-RU" dirty="0" smtClean="0"/>
              <a:t>и </a:t>
            </a:r>
            <a:r>
              <a:rPr lang="ru-RU" i="1" dirty="0" smtClean="0"/>
              <a:t>слабые </a:t>
            </a:r>
            <a:r>
              <a:rPr lang="ru-RU" dirty="0" smtClean="0"/>
              <a:t>стороны внутренней среды организации в такой же мере, как</a:t>
            </a:r>
          </a:p>
          <a:p>
            <a:pPr>
              <a:buNone/>
            </a:pPr>
            <a:r>
              <a:rPr lang="ru-RU" dirty="0" smtClean="0"/>
              <a:t>   угрозы и возможности, определяют условия успешного существования организации.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911873"/>
          </a:xfrm>
        </p:spPr>
        <p:txBody>
          <a:bodyPr/>
          <a:lstStyle/>
          <a:p>
            <a:pPr algn="just"/>
            <a:r>
              <a:rPr lang="ru-RU" sz="2800" dirty="0" smtClean="0"/>
              <a:t>В случае </a:t>
            </a:r>
            <a:r>
              <a:rPr lang="ru-RU" sz="2800" i="1" dirty="0" smtClean="0"/>
              <a:t>широкого </a:t>
            </a:r>
            <a:r>
              <a:rPr lang="ru-RU" sz="2800" dirty="0" smtClean="0"/>
              <a:t>понимания миссия рассматривается как констатация философии и предназначения, смысла существования организации. </a:t>
            </a:r>
          </a:p>
          <a:p>
            <a:pPr algn="just"/>
            <a:r>
              <a:rPr lang="ru-RU" sz="2800" dirty="0" smtClean="0"/>
              <a:t>Философия организации определяет ценности, верования и принципы, в соответствии с которыми организация намеревается осуществлять свою деятельность.</a:t>
            </a:r>
          </a:p>
          <a:p>
            <a:pPr algn="just"/>
            <a:r>
              <a:rPr lang="ru-RU" sz="2800" dirty="0" smtClean="0"/>
              <a:t>Предназначение определяет действия, которые организация намеревается осуществлять, и то, какого типа организацией она намеревается быть. Философия организации обычно редко меняется.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</p:spPr>
        <p:txBody>
          <a:bodyPr/>
          <a:lstStyle/>
          <a:p>
            <a:pPr algn="just"/>
            <a:r>
              <a:rPr lang="ru-RU" dirty="0" smtClean="0"/>
              <a:t>В том случае, если имеется </a:t>
            </a:r>
            <a:r>
              <a:rPr lang="ru-RU" i="1" dirty="0" smtClean="0"/>
              <a:t>узкое </a:t>
            </a:r>
            <a:r>
              <a:rPr lang="ru-RU" dirty="0" smtClean="0"/>
              <a:t>понимание миссии, она рассматривается как сформулированное утверждение относительно того, для чего или по какой причине существует организация, т.е. миссия понимается как утверждение, раскрывающее смысл существования организации, в котором проявляется отличие данной организации от ей подобных.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hlinkClick r:id="rId2" action="ppaction://hlinksldjump"/>
              </a:rPr>
              <a:t>Стратегия: этимология слово, определение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3" action="ppaction://hlinksldjump"/>
              </a:rPr>
              <a:t>Стратегическое управление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4" action="ppaction://hlinksldjump"/>
              </a:rPr>
              <a:t>Советы Гуру;</a:t>
            </a:r>
            <a:endParaRPr lang="ru-RU" sz="2400" dirty="0" smtClean="0"/>
          </a:p>
          <a:p>
            <a:r>
              <a:rPr lang="ru-RU" sz="2400" dirty="0" smtClean="0">
                <a:hlinkClick r:id="rId5" action="ppaction://hlinksldjump"/>
              </a:rPr>
              <a:t>От стратегического планирования к выполнению;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Типы стратегий;</a:t>
            </a:r>
            <a:endParaRPr lang="ru-RU" sz="2400" dirty="0" smtClean="0"/>
          </a:p>
          <a:p>
            <a:r>
              <a:rPr lang="ru-RU" sz="2400" b="1" dirty="0" smtClean="0">
                <a:hlinkClick r:id="rId7" action="ppaction://hlinksldjump"/>
              </a:rPr>
              <a:t>Структура стратегического управления;</a:t>
            </a:r>
            <a:endParaRPr lang="ru-RU" sz="2400" b="1" dirty="0" smtClean="0"/>
          </a:p>
          <a:p>
            <a:r>
              <a:rPr lang="ru-RU" sz="2400" dirty="0" smtClean="0">
                <a:hlinkClick r:id="rId8" action="ppaction://hlinksldjump"/>
              </a:rPr>
              <a:t>Правила разработки миссии организации;</a:t>
            </a:r>
            <a:endParaRPr lang="ru-RU" sz="2400" dirty="0" smtClean="0"/>
          </a:p>
          <a:p>
            <a:r>
              <a:rPr lang="ru-RU" sz="2400" dirty="0" smtClean="0">
                <a:hlinkClick r:id="rId9" action="ppaction://hlinksldjump"/>
              </a:rPr>
              <a:t>Эталонные стратегии;</a:t>
            </a:r>
            <a:endParaRPr lang="ru-RU" sz="2400" dirty="0" smtClean="0"/>
          </a:p>
          <a:p>
            <a:r>
              <a:rPr lang="ru-RU" sz="2400" dirty="0" smtClean="0">
                <a:hlinkClick r:id="rId10" action="ppaction://hlinksldjump"/>
              </a:rPr>
              <a:t>Проведение стратегических изменений;</a:t>
            </a:r>
            <a:endParaRPr lang="ru-RU" sz="2400" dirty="0" smtClean="0"/>
          </a:p>
          <a:p>
            <a:r>
              <a:rPr lang="ru-RU" sz="2400" dirty="0" smtClean="0">
                <a:hlinkClick r:id="rId11" action="ppaction://hlinksldjump"/>
              </a:rPr>
              <a:t>Контрольные вопросы по теме.</a:t>
            </a:r>
            <a:endParaRPr lang="ru-RU" sz="2400" dirty="0" smtClean="0"/>
          </a:p>
          <a:p>
            <a:r>
              <a:rPr lang="ru-RU" sz="2400" dirty="0" smtClean="0">
                <a:hlinkClick r:id="rId12" action="ppaction://hlinksldjump"/>
              </a:rPr>
              <a:t>Библиографический список.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Стратегия – </a:t>
            </a:r>
            <a:r>
              <a:rPr lang="ru-RU" dirty="0" smtClean="0"/>
              <a:t>от греч. </a:t>
            </a:r>
            <a:r>
              <a:rPr lang="en-US" dirty="0" smtClean="0"/>
              <a:t>stratus </a:t>
            </a:r>
            <a:r>
              <a:rPr lang="ru-RU" dirty="0" smtClean="0"/>
              <a:t>– войско, </a:t>
            </a:r>
            <a:r>
              <a:rPr lang="en-US" dirty="0" smtClean="0"/>
              <a:t>ago </a:t>
            </a:r>
            <a:r>
              <a:rPr lang="ru-RU" dirty="0" smtClean="0"/>
              <a:t>– веду) -  военный термин для  обозначения искусства правильно выбирать направление для главного удара.</a:t>
            </a:r>
          </a:p>
          <a:p>
            <a:pPr algn="just"/>
            <a:r>
              <a:rPr lang="ru-RU" b="1" dirty="0" smtClean="0"/>
              <a:t>Стратегия</a:t>
            </a:r>
            <a:r>
              <a:rPr lang="ru-RU" dirty="0" smtClean="0"/>
              <a:t> – это системная концепция, связующая и направляющая рост сложной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43956" cy="792162"/>
          </a:xfrm>
        </p:spPr>
        <p:txBody>
          <a:bodyPr/>
          <a:lstStyle/>
          <a:p>
            <a:r>
              <a:rPr lang="ru-RU" sz="2800" dirty="0" smtClean="0"/>
              <a:t>миссия должна вырабатываться с учетом следующих пяти факторов: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5786478"/>
          </a:xfrm>
        </p:spPr>
        <p:txBody>
          <a:bodyPr/>
          <a:lstStyle/>
          <a:p>
            <a:r>
              <a:rPr lang="ru-RU" sz="2800" dirty="0" smtClean="0"/>
              <a:t>история фирмы, в процессе которой вырабатывалась философия фирмы, формировались ее профиль и стиль деятельности,</a:t>
            </a:r>
          </a:p>
          <a:p>
            <a:r>
              <a:rPr lang="ru-RU" sz="2800" dirty="0" smtClean="0"/>
              <a:t>место на рынке и т.п.;</a:t>
            </a:r>
          </a:p>
          <a:p>
            <a:r>
              <a:rPr lang="ru-RU" sz="2800" dirty="0" smtClean="0"/>
              <a:t>существующий стиль поведения и способ действия собственников и управленческого персонала;</a:t>
            </a:r>
          </a:p>
          <a:p>
            <a:r>
              <a:rPr lang="ru-RU" sz="2800" dirty="0" smtClean="0"/>
              <a:t>состояние среды обитания организации;</a:t>
            </a:r>
          </a:p>
          <a:p>
            <a:r>
              <a:rPr lang="ru-RU" sz="2800" dirty="0" smtClean="0"/>
              <a:t>ресурсы, которые она может привести в действие для достижения своих целей;</a:t>
            </a:r>
          </a:p>
          <a:p>
            <a:r>
              <a:rPr lang="ru-RU" sz="2800" dirty="0" smtClean="0"/>
              <a:t>отличительные особенности, которыми обладает организация.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Миссия проясняет то, чем является организация и какой она стремится быть, а также показывает </a:t>
            </a:r>
            <a:r>
              <a:rPr lang="ru-RU" i="1" dirty="0" smtClean="0"/>
              <a:t>отличие </a:t>
            </a:r>
            <a:r>
              <a:rPr lang="ru-RU" dirty="0" smtClean="0"/>
              <a:t>организации от других ей подобных.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sz="2800" dirty="0" smtClean="0"/>
              <a:t>В сопровождающей миссию расшифровке должны быть отражены следующие характеристики организации: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/>
          <a:lstStyle/>
          <a:p>
            <a:pPr algn="just"/>
            <a:r>
              <a:rPr lang="ru-RU" sz="2800" i="1" dirty="0" smtClean="0"/>
              <a:t>целевые ориентиры </a:t>
            </a:r>
            <a:r>
              <a:rPr lang="ru-RU" sz="2800" dirty="0" smtClean="0"/>
              <a:t>организации, отражающие то, на решение каких задач направлена деятельность организации, и то, к чему стремится организация в своей деятельности в долгосрочной перспективе;</a:t>
            </a:r>
          </a:p>
          <a:p>
            <a:pPr algn="just"/>
            <a:r>
              <a:rPr lang="ru-RU" sz="2800" i="1" dirty="0" smtClean="0"/>
              <a:t>сфера деятельности </a:t>
            </a:r>
            <a:r>
              <a:rPr lang="ru-RU" sz="2800" dirty="0" smtClean="0"/>
              <a:t>организации, отражающая то, какой продукт организация предлагает покупателям, и то, на каком рынке организация осуществляет реализацию своего продукта;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6143668"/>
          </a:xfrm>
        </p:spPr>
        <p:txBody>
          <a:bodyPr/>
          <a:lstStyle/>
          <a:p>
            <a:pPr algn="just"/>
            <a:r>
              <a:rPr lang="ru-RU" sz="2800" i="1" dirty="0" smtClean="0"/>
              <a:t>философия </a:t>
            </a:r>
            <a:r>
              <a:rPr lang="ru-RU" sz="2800" dirty="0" smtClean="0"/>
              <a:t>организации, находящая проявление в тех ценностях и верованиях, которые приняты в организации;</a:t>
            </a:r>
          </a:p>
          <a:p>
            <a:pPr algn="just"/>
            <a:r>
              <a:rPr lang="ru-RU" sz="2800" dirty="0" smtClean="0"/>
              <a:t>• </a:t>
            </a:r>
            <a:r>
              <a:rPr lang="ru-RU" sz="2800" i="1" dirty="0" smtClean="0"/>
              <a:t>возможности и способы осуществления деятельности </a:t>
            </a:r>
            <a:r>
              <a:rPr lang="ru-RU" sz="2800" dirty="0" smtClean="0"/>
              <a:t>организации, отражающие то, в чем сила организации, в чем ее отличительные возможности для выживания в долгосрочной перспективе, каким способом и с помощью какой технологии организация выполняет свою работу, какие для этого имеются ноу-хау и</a:t>
            </a:r>
          </a:p>
          <a:p>
            <a:pPr algn="just"/>
            <a:r>
              <a:rPr lang="ru-RU" sz="2800" dirty="0" smtClean="0"/>
              <a:t>передовая техника.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/>
          <a:lstStyle/>
          <a:p>
            <a:r>
              <a:rPr lang="ru-RU" sz="2800" dirty="0" smtClean="0"/>
              <a:t>Функции миссии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500726"/>
          </a:xfrm>
        </p:spPr>
        <p:txBody>
          <a:bodyPr/>
          <a:lstStyle/>
          <a:p>
            <a:pPr algn="just"/>
            <a:r>
              <a:rPr lang="ru-RU" sz="2800" dirty="0" smtClean="0"/>
              <a:t>дает субъектам внешней среды общее представление о том, что собой представляет организация, к чему она стремится, какие средства она готова использовать в своей деятельности, какова ее философия и т.п.</a:t>
            </a:r>
          </a:p>
          <a:p>
            <a:pPr algn="just"/>
            <a:r>
              <a:rPr lang="ru-RU" sz="2800" dirty="0" smtClean="0"/>
              <a:t> способствует формированию единства внутри организации и созданию корпоративного духа.</a:t>
            </a:r>
          </a:p>
          <a:p>
            <a:pPr algn="just"/>
            <a:r>
              <a:rPr lang="ru-RU" sz="2800" dirty="0" smtClean="0"/>
              <a:t>проясняет  для сотрудников общую цель, предназначение существования организации.</a:t>
            </a:r>
          </a:p>
          <a:p>
            <a:pPr algn="just"/>
            <a:r>
              <a:rPr lang="ru-RU" sz="2800" dirty="0" smtClean="0"/>
              <a:t>способствует  более легкой идентификации работника с организацией.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 algn="just"/>
            <a:r>
              <a:rPr lang="ru-RU" sz="2800" dirty="0" smtClean="0"/>
              <a:t>миссия способствует установлению определенного климата в организации;</a:t>
            </a:r>
          </a:p>
          <a:p>
            <a:pPr algn="just"/>
            <a:r>
              <a:rPr lang="ru-RU" sz="2800" dirty="0" smtClean="0"/>
              <a:t>миссия создает возможность для более действенного управления организацией;</a:t>
            </a:r>
          </a:p>
          <a:p>
            <a:pPr algn="just"/>
            <a:r>
              <a:rPr lang="ru-RU" sz="2800" dirty="0" smtClean="0"/>
              <a:t>является базой для установления целей организации;</a:t>
            </a:r>
          </a:p>
          <a:p>
            <a:pPr algn="just"/>
            <a:r>
              <a:rPr lang="ru-RU" sz="2800" dirty="0" smtClean="0"/>
              <a:t>обеспечивает стандарты для распределения ресурсов организации;</a:t>
            </a:r>
          </a:p>
          <a:p>
            <a:pPr algn="just"/>
            <a:r>
              <a:rPr lang="ru-RU" sz="2800" dirty="0" smtClean="0"/>
              <a:t>расширяет для работника смысл и содержание его деятельности.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dirty="0" smtClean="0"/>
              <a:t>	В стратегическом управлении стратегия рассматривается как долгосрочное качественно определенное направление развития организации, касающееся сферы, средств и форм ее деятельности, системы взаимоотношений внутри организации, а также позиции организации в окружающей среде.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Основные области выработки стратегии поведения фирмы на рынке (М. Портер):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95400"/>
            <a:ext cx="8858312" cy="4830763"/>
          </a:xfrm>
        </p:spPr>
        <p:txBody>
          <a:bodyPr/>
          <a:lstStyle/>
          <a:p>
            <a:pPr algn="just"/>
            <a:r>
              <a:rPr lang="ru-RU" sz="2800" dirty="0" smtClean="0"/>
              <a:t>лидерство в минимизации издержек производства;</a:t>
            </a:r>
          </a:p>
          <a:p>
            <a:pPr algn="just"/>
            <a:r>
              <a:rPr lang="ru-RU" sz="2800" dirty="0" smtClean="0"/>
              <a:t>специализация в производстве продукции. Фирма должна осуществлять высокоспециализированные производство и маркетинг для того, чтобы становиться лидером в области производства своей продукции;</a:t>
            </a:r>
          </a:p>
          <a:p>
            <a:pPr algn="just"/>
            <a:r>
              <a:rPr lang="ru-RU" sz="2800" dirty="0" smtClean="0"/>
              <a:t>фиксация определенного сегмента рынка и концентрация усилий фирмы на выбранном рыночном сегменте.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Эталонные стратегии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sz="2800" dirty="0" smtClean="0"/>
              <a:t>Они отражают четыре различных подхода к росту фирмы и связаны с изменением состояния одного или нескольких следующих элементов: продукт, рынок, отрасль, положение фирмы внутри отрасли, технология.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Стратегии концентрированного роста, </a:t>
            </a:r>
            <a:r>
              <a:rPr lang="ru-RU" sz="2800" dirty="0" smtClean="0"/>
              <a:t>те стратегии, которые связаны с изменением продукта и (или) рынка и не затрагивают три других элемента.</a:t>
            </a:r>
          </a:p>
          <a:p>
            <a:r>
              <a:rPr lang="ru-RU" sz="2800" dirty="0" smtClean="0"/>
              <a:t>- </a:t>
            </a:r>
            <a:r>
              <a:rPr lang="ru-RU" sz="2800" i="1" dirty="0" smtClean="0"/>
              <a:t>стратегия усиления позиции на рынке</a:t>
            </a:r>
            <a:endParaRPr lang="ru-RU" sz="2800" dirty="0" smtClean="0"/>
          </a:p>
          <a:p>
            <a:r>
              <a:rPr lang="ru-RU" sz="2800" i="1" dirty="0" smtClean="0"/>
              <a:t>- стратегия развития рынка</a:t>
            </a:r>
            <a:endParaRPr lang="ru-RU" sz="2800" dirty="0" smtClean="0"/>
          </a:p>
          <a:p>
            <a:r>
              <a:rPr lang="ru-RU" sz="2800" i="1" dirty="0" smtClean="0"/>
              <a:t>- стратегия развития продукта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911873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Стратегии </a:t>
            </a:r>
            <a:r>
              <a:rPr lang="ru-RU" sz="2800" b="1" dirty="0" smtClean="0">
                <a:solidFill>
                  <a:srgbClr val="FF0000"/>
                </a:solidFill>
              </a:rPr>
              <a:t>интегрированного роста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- предполагают расширение фирмы путем добавления новых структур. </a:t>
            </a:r>
          </a:p>
          <a:p>
            <a:pPr algn="just"/>
            <a:r>
              <a:rPr lang="ru-RU" sz="2800" dirty="0" smtClean="0"/>
              <a:t>Фирма может осуществлять интегрированный рост как </a:t>
            </a:r>
            <a:r>
              <a:rPr lang="ru-RU" sz="2800" dirty="0" smtClean="0">
                <a:solidFill>
                  <a:srgbClr val="FF0000"/>
                </a:solidFill>
              </a:rPr>
              <a:t>путем приобретения собственности</a:t>
            </a:r>
            <a:r>
              <a:rPr lang="ru-RU" sz="2800" dirty="0" smtClean="0"/>
              <a:t>, так </a:t>
            </a:r>
            <a:r>
              <a:rPr lang="ru-RU" sz="2800" dirty="0" smtClean="0">
                <a:solidFill>
                  <a:srgbClr val="FF0000"/>
                </a:solidFill>
              </a:rPr>
              <a:t>и путем расширения изнутри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-</a:t>
            </a:r>
            <a:r>
              <a:rPr lang="ru-RU" sz="2800" i="1" dirty="0" smtClean="0"/>
              <a:t> стратегия обратной вертикальной интеграции, </a:t>
            </a:r>
            <a:r>
              <a:rPr lang="ru-RU" sz="2800" dirty="0" smtClean="0"/>
              <a:t>(рост фирмы за счет приобретения либо же усиления контроля над поставщиками)</a:t>
            </a:r>
          </a:p>
          <a:p>
            <a:pPr algn="just"/>
            <a:r>
              <a:rPr lang="ru-RU" sz="2800" dirty="0" smtClean="0"/>
              <a:t>-</a:t>
            </a:r>
            <a:r>
              <a:rPr lang="ru-RU" sz="2800" i="1" dirty="0" smtClean="0"/>
              <a:t> стратегия вперед идущей вертикальной интеграции (</a:t>
            </a:r>
            <a:r>
              <a:rPr lang="ru-RU" sz="2800" dirty="0" smtClean="0"/>
              <a:t>контроля над структурами, находящимися между фирмой и конечным потребителем).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 «Стратегические решения главным образом связаны скорее с внешним, нежели с внутренними проблемами компании…».</a:t>
            </a:r>
          </a:p>
          <a:p>
            <a:pPr algn="r">
              <a:buNone/>
            </a:pPr>
            <a:r>
              <a:rPr lang="ru-RU" dirty="0" smtClean="0"/>
              <a:t>И. </a:t>
            </a:r>
            <a:r>
              <a:rPr lang="ru-RU" dirty="0" err="1" smtClean="0"/>
              <a:t>Ансофф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5911873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стратегия диверсифицированного роста </a:t>
            </a:r>
          </a:p>
          <a:p>
            <a:pPr algn="just"/>
            <a:r>
              <a:rPr lang="ru-RU" sz="2800" i="1" dirty="0" smtClean="0"/>
              <a:t>- стратегия центрированной диверсификации (</a:t>
            </a:r>
            <a:r>
              <a:rPr lang="ru-RU" sz="2800" dirty="0" smtClean="0"/>
              <a:t>поиске и использовании заключенных в существующем бизнесе дополнительных возможностей</a:t>
            </a:r>
            <a:r>
              <a:rPr lang="ru-RU" sz="2800" i="1" dirty="0" smtClean="0"/>
              <a:t>)</a:t>
            </a:r>
            <a:endParaRPr lang="ru-RU" sz="2800" dirty="0" smtClean="0"/>
          </a:p>
          <a:p>
            <a:pPr algn="just"/>
            <a:r>
              <a:rPr lang="ru-RU" sz="2800" i="1" dirty="0" smtClean="0"/>
              <a:t>- стратегия горизонтальной диверсификации (</a:t>
            </a:r>
            <a:r>
              <a:rPr lang="ru-RU" sz="2800" dirty="0" smtClean="0"/>
              <a:t>поиск возможностей роста на существующем рынке</a:t>
            </a:r>
            <a:r>
              <a:rPr lang="ru-RU" sz="2800" i="1" dirty="0" smtClean="0"/>
              <a:t>)</a:t>
            </a:r>
            <a:endParaRPr lang="ru-RU" sz="2800" dirty="0" smtClean="0"/>
          </a:p>
          <a:p>
            <a:pPr algn="just"/>
            <a:r>
              <a:rPr lang="ru-RU" sz="2800" i="1" dirty="0" smtClean="0"/>
              <a:t>- стратегия </a:t>
            </a:r>
            <a:r>
              <a:rPr lang="ru-RU" sz="2800" i="1" dirty="0" err="1" smtClean="0"/>
              <a:t>конгломеративной</a:t>
            </a:r>
            <a:r>
              <a:rPr lang="ru-RU" sz="2800" i="1" dirty="0" smtClean="0"/>
              <a:t>  диверсификации (</a:t>
            </a:r>
            <a:r>
              <a:rPr lang="ru-RU" sz="2800" dirty="0" smtClean="0"/>
              <a:t>расширяется за счет производства технологически не связанных с уже производимыми новых продуктов.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		</a:t>
            </a:r>
            <a:r>
              <a:rPr lang="ru-RU" sz="2800" b="1" dirty="0" smtClean="0">
                <a:solidFill>
                  <a:srgbClr val="FF0000"/>
                </a:solidFill>
              </a:rPr>
              <a:t>Стратегий целенаправленного сокращения бизнеса</a:t>
            </a:r>
          </a:p>
          <a:p>
            <a:r>
              <a:rPr lang="ru-RU" sz="2800" dirty="0" smtClean="0"/>
              <a:t>- </a:t>
            </a:r>
            <a:r>
              <a:rPr lang="ru-RU" sz="2800" i="1" dirty="0" smtClean="0"/>
              <a:t>стратегия ликвидации</a:t>
            </a:r>
            <a:endParaRPr lang="ru-RU" sz="2800" dirty="0" smtClean="0"/>
          </a:p>
          <a:p>
            <a:r>
              <a:rPr lang="ru-RU" sz="2800" i="1" dirty="0" smtClean="0"/>
              <a:t>- стратегия ≪сбора урожая≫</a:t>
            </a:r>
            <a:endParaRPr lang="ru-RU" sz="2800" dirty="0" smtClean="0"/>
          </a:p>
          <a:p>
            <a:r>
              <a:rPr lang="ru-RU" sz="2800" i="1" dirty="0" smtClean="0"/>
              <a:t>- стратегия сокращения</a:t>
            </a:r>
            <a:endParaRPr lang="ru-RU" sz="2800" dirty="0" smtClean="0"/>
          </a:p>
          <a:p>
            <a:r>
              <a:rPr lang="ru-RU" sz="2800" i="1" dirty="0" smtClean="0"/>
              <a:t>- стратегия сокращения расходов.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		</a:t>
            </a:r>
            <a:r>
              <a:rPr lang="ru-RU" sz="2800" b="1" dirty="0" smtClean="0">
                <a:solidFill>
                  <a:srgbClr val="FF0000"/>
                </a:solidFill>
              </a:rPr>
              <a:t>Шаги определения стратегии</a:t>
            </a:r>
          </a:p>
          <a:p>
            <a:pPr lvl="0" algn="just"/>
            <a:r>
              <a:rPr lang="ru-RU" sz="2800" dirty="0" smtClean="0"/>
              <a:t>уяснение текущей стратегии (анализ внешних и внутренних факторов); проведение анализа портфеля продукции (позволяет сбалансировать риск, поступление денег, обновление и отмирание продуктов); </a:t>
            </a:r>
          </a:p>
          <a:p>
            <a:pPr lvl="0" algn="just"/>
            <a:r>
              <a:rPr lang="ru-RU" sz="2800" dirty="0" smtClean="0"/>
              <a:t>выбор стратегии фирмы( учет с</a:t>
            </a:r>
            <a:r>
              <a:rPr lang="ru-RU" sz="2800" i="1" dirty="0" smtClean="0"/>
              <a:t>ильных сторон отрасли и сильных стороны фирмы).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Факторы, влияющее на выбор стратегии: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sz="2800" i="1" dirty="0" smtClean="0"/>
              <a:t>Интересы и отношение высшего руководства;</a:t>
            </a:r>
            <a:endParaRPr lang="ru-RU" sz="2800" dirty="0" smtClean="0"/>
          </a:p>
          <a:p>
            <a:r>
              <a:rPr lang="ru-RU" sz="2800" i="1" dirty="0" smtClean="0"/>
              <a:t>Финансовые ресурсы фирмы;</a:t>
            </a:r>
            <a:endParaRPr lang="ru-RU" sz="2800" dirty="0" smtClean="0"/>
          </a:p>
          <a:p>
            <a:r>
              <a:rPr lang="ru-RU" sz="2800" i="1" dirty="0" smtClean="0"/>
              <a:t>Квалификация работников;</a:t>
            </a:r>
            <a:endParaRPr lang="ru-RU" sz="2800" dirty="0" smtClean="0"/>
          </a:p>
          <a:p>
            <a:r>
              <a:rPr lang="ru-RU" sz="2800" i="1" dirty="0" smtClean="0"/>
              <a:t>Обязательства фирмы;</a:t>
            </a:r>
            <a:endParaRPr lang="ru-RU" sz="2800" dirty="0" smtClean="0"/>
          </a:p>
          <a:p>
            <a:r>
              <a:rPr lang="ru-RU" sz="2800" i="1" dirty="0" smtClean="0"/>
              <a:t>Степень зависимости от внешней среды;</a:t>
            </a:r>
            <a:endParaRPr lang="ru-RU" sz="2800" dirty="0" smtClean="0"/>
          </a:p>
          <a:p>
            <a:r>
              <a:rPr lang="ru-RU" sz="2800" i="1" dirty="0" smtClean="0"/>
              <a:t>Временной фактор.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выбранной стратегии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осуществляется на основании критериев:</a:t>
            </a:r>
          </a:p>
          <a:p>
            <a:r>
              <a:rPr lang="ru-RU" sz="2800" i="1" dirty="0" smtClean="0"/>
              <a:t>Соответствия выбранной стратегии состоянию и требованиям окружения.</a:t>
            </a:r>
            <a:endParaRPr lang="ru-RU" sz="2800" dirty="0" smtClean="0"/>
          </a:p>
          <a:p>
            <a:r>
              <a:rPr lang="ru-RU" sz="2800" i="1" dirty="0" smtClean="0"/>
              <a:t>Соответствия выбранной стратегии потенциалу и возможностям фирмы.</a:t>
            </a:r>
            <a:endParaRPr lang="ru-RU" sz="2800" dirty="0" smtClean="0"/>
          </a:p>
          <a:p>
            <a:r>
              <a:rPr lang="ru-RU" sz="2800" i="1" dirty="0" smtClean="0"/>
              <a:t> Приемлемости риска, заложенного в стратегии.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Стадии выполнения стратегии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500726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установление приоритетности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административных задач </a:t>
            </a:r>
            <a:r>
              <a:rPr lang="ru-RU" sz="2800" i="1" dirty="0" smtClean="0"/>
              <a:t>с </a:t>
            </a:r>
            <a:r>
              <a:rPr lang="ru-RU" sz="2800" dirty="0" smtClean="0"/>
              <a:t>тем, чтобы их относительная значимость соответствовала стратегии.</a:t>
            </a:r>
          </a:p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установление соответствия </a:t>
            </a:r>
            <a:r>
              <a:rPr lang="ru-RU" sz="2800" dirty="0" smtClean="0">
                <a:solidFill>
                  <a:srgbClr val="FF0000"/>
                </a:solidFill>
              </a:rPr>
              <a:t>между выбранной стратегией и внутриорганизационными процессами</a:t>
            </a:r>
            <a:r>
              <a:rPr lang="ru-RU" sz="2800" dirty="0" smtClean="0"/>
              <a:t>. (Соответствие структуры, системы мотивирования и стимулирования, норм и правил поведения, ценностей и верований, квалификации работников и менеджеров);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выбор и приведение в соответствие </a:t>
            </a:r>
            <a:r>
              <a:rPr lang="ru-RU" sz="2800" dirty="0" smtClean="0">
                <a:solidFill>
                  <a:srgbClr val="FF0000"/>
                </a:solidFill>
              </a:rPr>
              <a:t>с осуществляемой стратегией стиля лидерства и подхода к управлению организацией</a:t>
            </a:r>
            <a:r>
              <a:rPr lang="ru-RU" sz="2800" dirty="0" smtClean="0"/>
              <a:t>.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три задачи решаются посредством </a:t>
            </a:r>
            <a:r>
              <a:rPr lang="ru-RU" i="1" dirty="0" smtClean="0"/>
              <a:t>изменения.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		</a:t>
            </a:r>
          </a:p>
          <a:p>
            <a:pPr algn="just">
              <a:buNone/>
            </a:pPr>
            <a:r>
              <a:rPr lang="ru-RU" sz="2800" dirty="0" smtClean="0"/>
              <a:t>	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914400" y="1571612"/>
            <a:ext cx="7943880" cy="207170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400" dirty="0" smtClean="0"/>
              <a:t>Изменение, которое проводится в процессе </a:t>
            </a:r>
          </a:p>
          <a:p>
            <a:pPr algn="ctr">
              <a:buNone/>
            </a:pPr>
            <a:r>
              <a:rPr lang="ru-RU" sz="2400" dirty="0" smtClean="0"/>
              <a:t>выполнения стратегии, называется</a:t>
            </a:r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стратегическим изменением.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/>
          <a:lstStyle/>
          <a:p>
            <a:r>
              <a:rPr lang="ru-RU" sz="2800" b="1" dirty="0" smtClean="0"/>
              <a:t>Типы  изменений по </a:t>
            </a:r>
            <a:br>
              <a:rPr lang="ru-RU" sz="2800" b="1" dirty="0" smtClean="0"/>
            </a:br>
            <a:r>
              <a:rPr lang="ru-RU" sz="2800" b="1" dirty="0" smtClean="0"/>
              <a:t>О. С. </a:t>
            </a:r>
            <a:r>
              <a:rPr lang="ru-RU" sz="2800" b="1" dirty="0" err="1" smtClean="0"/>
              <a:t>Виханскому</a:t>
            </a:r>
            <a:r>
              <a:rPr lang="ru-RU" sz="28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Перестройка организации (</a:t>
            </a:r>
            <a:r>
              <a:rPr lang="ru-RU" dirty="0" smtClean="0"/>
              <a:t>затрагивающее ее миссию и культуру</a:t>
            </a:r>
            <a:r>
              <a:rPr lang="ru-RU" i="1" dirty="0" smtClean="0"/>
              <a:t>)</a:t>
            </a:r>
            <a:endParaRPr lang="ru-RU" dirty="0" smtClean="0"/>
          </a:p>
          <a:p>
            <a:pPr lvl="0"/>
            <a:r>
              <a:rPr lang="ru-RU" i="1" dirty="0" smtClean="0"/>
              <a:t>Радикальное преобразование</a:t>
            </a:r>
            <a:endParaRPr lang="ru-RU" dirty="0" smtClean="0"/>
          </a:p>
          <a:p>
            <a:pPr lvl="0"/>
            <a:r>
              <a:rPr lang="ru-RU" i="1" dirty="0" smtClean="0"/>
              <a:t>Умеренное преобразование</a:t>
            </a:r>
            <a:endParaRPr lang="ru-RU" dirty="0" smtClean="0"/>
          </a:p>
          <a:p>
            <a:pPr lvl="0"/>
            <a:r>
              <a:rPr lang="ru-RU" i="1" dirty="0" smtClean="0"/>
              <a:t>Обычные изменения</a:t>
            </a:r>
            <a:endParaRPr lang="ru-RU" dirty="0" smtClean="0"/>
          </a:p>
          <a:p>
            <a:pPr lvl="0"/>
            <a:r>
              <a:rPr lang="ru-RU" i="1" dirty="0" smtClean="0"/>
              <a:t>Неизменяемое функционирование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792162"/>
          </a:xfrm>
        </p:spPr>
        <p:txBody>
          <a:bodyPr/>
          <a:lstStyle/>
          <a:p>
            <a:r>
              <a:rPr lang="ru-RU" sz="2800" b="1" dirty="0" smtClean="0"/>
              <a:t>Области проведения стратегических изменений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928662" y="1142984"/>
            <a:ext cx="4943484" cy="207170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b="1" dirty="0" smtClean="0"/>
              <a:t>организационная </a:t>
            </a:r>
          </a:p>
          <a:p>
            <a:pPr algn="ctr">
              <a:buNone/>
            </a:pPr>
            <a:r>
              <a:rPr lang="ru-RU" sz="2800" b="1" dirty="0" smtClean="0"/>
              <a:t>структура</a:t>
            </a: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3428992" y="2714620"/>
            <a:ext cx="4943484" cy="2071702"/>
          </a:xfrm>
          <a:prstGeom prst="roundRect">
            <a:avLst>
              <a:gd name="adj" fmla="val 49106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90337"/>
                </a:solidFill>
              </a:rPr>
              <a:t>организационная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90337"/>
                </a:solidFill>
              </a:rPr>
              <a:t>культура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Проблемы проведения стратегических изменений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643602"/>
          </a:xfrm>
        </p:spPr>
        <p:txBody>
          <a:bodyPr/>
          <a:lstStyle/>
          <a:p>
            <a:pPr algn="just"/>
            <a:r>
              <a:rPr lang="ru-RU" sz="2800" dirty="0" smtClean="0"/>
              <a:t>Отношение к изменению может быть рассмотрено как комбинация состояний двух факторов: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/>
            <a:endParaRPr lang="ru-RU" sz="2800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285720" y="2786058"/>
            <a:ext cx="4943484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Принятие или</a:t>
            </a:r>
            <a:endParaRPr lang="ru-RU" sz="2800" b="1" dirty="0" smtClean="0"/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4000496" y="3000372"/>
            <a:ext cx="494348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непринятие изменения</a:t>
            </a:r>
            <a:endParaRPr lang="ru-RU" sz="2800" b="1" dirty="0" smtClean="0"/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142844" y="4714884"/>
            <a:ext cx="4943484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Открытая или</a:t>
            </a:r>
            <a:endParaRPr lang="ru-RU" sz="2800" b="1" dirty="0" smtClean="0"/>
          </a:p>
        </p:txBody>
      </p:sp>
      <p:sp>
        <p:nvSpPr>
          <p:cNvPr id="7" name="AutoShape 7"/>
          <p:cNvSpPr txBox="1">
            <a:spLocks noChangeArrowheads="1"/>
          </p:cNvSpPr>
          <p:nvPr/>
        </p:nvSpPr>
        <p:spPr bwMode="gray">
          <a:xfrm>
            <a:off x="3786182" y="4929198"/>
            <a:ext cx="4943484" cy="13573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скрытая демонстрация </a:t>
            </a:r>
          </a:p>
          <a:p>
            <a:pPr algn="ctr">
              <a:buNone/>
            </a:pPr>
            <a:r>
              <a:rPr lang="ru-RU" sz="2800" dirty="0" smtClean="0"/>
              <a:t>отношения к изменению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71538" y="1857364"/>
            <a:ext cx="7643866" cy="2571768"/>
          </a:xfrm>
          <a:prstGeom prst="roundRect">
            <a:avLst>
              <a:gd name="adj" fmla="val 49106"/>
            </a:avLst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/>
              <a:t>Разработка</a:t>
            </a:r>
          </a:p>
          <a:p>
            <a:pPr algn="ctr"/>
            <a:r>
              <a:rPr lang="ru-RU" sz="2000" b="1" dirty="0" smtClean="0"/>
              <a:t> общего направления действий и плана,</a:t>
            </a:r>
          </a:p>
          <a:p>
            <a:pPr algn="ctr"/>
            <a:r>
              <a:rPr lang="ru-RU" sz="2000" b="1" dirty="0" smtClean="0"/>
              <a:t> фиксирующего во времени</a:t>
            </a:r>
          </a:p>
          <a:p>
            <a:pPr algn="ctr"/>
            <a:r>
              <a:rPr lang="ru-RU" sz="2000" b="1" dirty="0" smtClean="0"/>
              <a:t> определенные действия</a:t>
            </a:r>
          </a:p>
          <a:p>
            <a:pPr algn="ctr"/>
            <a:r>
              <a:rPr lang="ru-RU" sz="2000" b="1" dirty="0" smtClean="0"/>
              <a:t>для достижения поставленных целей,</a:t>
            </a:r>
          </a:p>
          <a:p>
            <a:pPr algn="ctr"/>
            <a:r>
              <a:rPr lang="ru-RU" sz="2000" b="1" dirty="0" smtClean="0"/>
              <a:t> а также обусловливающего </a:t>
            </a:r>
          </a:p>
          <a:p>
            <a:pPr algn="ctr"/>
            <a:r>
              <a:rPr lang="ru-RU" sz="2000" b="1" dirty="0" smtClean="0"/>
              <a:t>распределение ресурсов.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4" grpId="2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Проблемы проведения стратегических изменений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643602"/>
          </a:xfrm>
        </p:spPr>
        <p:txBody>
          <a:bodyPr/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Любое изменение в организации как правило встречает </a:t>
            </a:r>
            <a:r>
              <a:rPr lang="ru-RU" sz="2800" i="1" dirty="0" smtClean="0"/>
              <a:t>сопротивление.</a:t>
            </a:r>
            <a:r>
              <a:rPr lang="ru-RU" sz="2800" dirty="0" smtClean="0"/>
              <a:t> </a:t>
            </a:r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500034" y="2857496"/>
            <a:ext cx="8215370" cy="2571768"/>
          </a:xfrm>
          <a:prstGeom prst="roundRect">
            <a:avLst>
              <a:gd name="adj" fmla="val 49106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В связи с чем </a:t>
            </a:r>
          </a:p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уменьшение сопротивления изменениям </a:t>
            </a:r>
          </a:p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в организации играет ключевую роль </a:t>
            </a:r>
          </a:p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в реализации изменений.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92162"/>
          </a:xfrm>
        </p:spPr>
        <p:txBody>
          <a:bodyPr/>
          <a:lstStyle/>
          <a:p>
            <a:r>
              <a:rPr lang="ru-RU" sz="2800" b="1" dirty="0" smtClean="0"/>
              <a:t>Матрица ≪изменение — сопротивление≫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786050" y="1500175"/>
          <a:ext cx="607223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2844" y="1785926"/>
            <a:ext cx="328614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ткрытое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Проявление отношения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скрытое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71736" y="5857892"/>
            <a:ext cx="62865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принимаются        </a:t>
            </a:r>
            <a:r>
              <a:rPr lang="ru-RU" sz="2400" b="1" kern="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не принимаются</a:t>
            </a:r>
            <a:endParaRPr lang="ru-RU" sz="2400" kern="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тношение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 изменению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  <p:bldGraphic spid="4" grpId="2">
        <p:bldAsOne/>
      </p:bldGraphic>
      <p:bldP spid="5" grpId="0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543956" cy="600079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Способствуют принятию изменений:</a:t>
            </a: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dirty="0" smtClean="0"/>
              <a:t>демонстрация </a:t>
            </a:r>
            <a:r>
              <a:rPr lang="ru-RU" sz="2800" b="1" dirty="0" smtClean="0">
                <a:solidFill>
                  <a:srgbClr val="C00000"/>
                </a:solidFill>
              </a:rPr>
              <a:t>высокой </a:t>
            </a:r>
            <a:r>
              <a:rPr lang="ru-RU" sz="2800" b="1" i="1" dirty="0" smtClean="0">
                <a:solidFill>
                  <a:srgbClr val="C00000"/>
                </a:solidFill>
              </a:rPr>
              <a:t>уверенности </a:t>
            </a:r>
            <a:r>
              <a:rPr lang="ru-RU" sz="2800" dirty="0" smtClean="0"/>
              <a:t>в правоте и необходимости  изменений; 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последовательность</a:t>
            </a:r>
            <a:r>
              <a:rPr lang="ru-RU" sz="2800" i="1" dirty="0" smtClean="0"/>
              <a:t> </a:t>
            </a:r>
            <a:r>
              <a:rPr lang="ru-RU" sz="2800" dirty="0" smtClean="0"/>
              <a:t>в реализации программы изменения;</a:t>
            </a:r>
          </a:p>
          <a:p>
            <a:pPr algn="just"/>
            <a:r>
              <a:rPr lang="ru-RU" sz="2800" b="1" dirty="0" err="1" smtClean="0">
                <a:solidFill>
                  <a:srgbClr val="C00000"/>
                </a:solidFill>
              </a:rPr>
              <a:t>партисипативный</a:t>
            </a:r>
            <a:r>
              <a:rPr lang="ru-RU" sz="2800" b="1" dirty="0" smtClean="0">
                <a:solidFill>
                  <a:srgbClr val="C00000"/>
                </a:solidFill>
              </a:rPr>
              <a:t> стиль руководства </a:t>
            </a:r>
            <a:r>
              <a:rPr lang="ru-RU" sz="2800" b="1" dirty="0" smtClean="0"/>
              <a:t>(т.к. </a:t>
            </a:r>
            <a:r>
              <a:rPr lang="ru-RU" sz="2800" dirty="0" smtClean="0"/>
              <a:t>помогает привлечь на сторону изменений тех, кто ранее сопротивлялся особенно, если изменения не носят глобальный характер).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543956" cy="6000792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 algn="ctr">
              <a:buNone/>
            </a:pPr>
            <a:r>
              <a:rPr lang="ru-RU" sz="3600" dirty="0" smtClean="0"/>
              <a:t>Выполнение стратегии — это творческий процесс и ключевая роль в нем принадлежит высшему руководству.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054617"/>
          </a:xfrm>
        </p:spPr>
        <p:txBody>
          <a:bodyPr/>
          <a:lstStyle/>
          <a:p>
            <a:pPr lvl="0"/>
            <a:r>
              <a:rPr lang="ru-RU" sz="2800" dirty="0" smtClean="0"/>
              <a:t>Каковы психологические аспекты разработки стратегии?</a:t>
            </a:r>
          </a:p>
          <a:p>
            <a:pPr lvl="0"/>
            <a:r>
              <a:rPr lang="ru-RU" sz="2800" dirty="0" smtClean="0"/>
              <a:t>Какова этимология слова «Стратегия»? Дайте определение стратегии.</a:t>
            </a:r>
          </a:p>
          <a:p>
            <a:pPr lvl="0"/>
            <a:r>
              <a:rPr lang="ru-RU" sz="2800" dirty="0" smtClean="0"/>
              <a:t>Какие виды стратегий существуют? </a:t>
            </a:r>
          </a:p>
          <a:p>
            <a:pPr lvl="0"/>
            <a:r>
              <a:rPr lang="ru-RU" sz="2800" dirty="0" smtClean="0"/>
              <a:t>В чем состоит организационно-культурная обусловленность разработки корпоративной стратегии?</a:t>
            </a:r>
          </a:p>
          <a:p>
            <a:pPr lvl="0"/>
            <a:r>
              <a:rPr lang="ru-RU" sz="2800" dirty="0" smtClean="0"/>
              <a:t>Какова взаимосвязь цели, стратегии и миссии организации? </a:t>
            </a:r>
          </a:p>
          <a:p>
            <a:pPr lvl="0"/>
            <a:r>
              <a:rPr lang="ru-RU" sz="2800" dirty="0" smtClean="0"/>
              <a:t>Каковы правила формулирования миссии?</a:t>
            </a:r>
          </a:p>
          <a:p>
            <a:pPr>
              <a:buNone/>
            </a:pPr>
            <a:r>
              <a:rPr lang="ru-RU" sz="2800" dirty="0" smtClean="0">
                <a:hlinkClick r:id="rId2" action="ppaction://hlinksldjump"/>
              </a:rPr>
              <a:t>Перейти на тематический план лекции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Акофф</a:t>
            </a:r>
            <a:r>
              <a:rPr lang="ru-RU" sz="1600" dirty="0" smtClean="0"/>
              <a:t> Р. Планирование будущего корпорации. - Пер. с англ. - М.: Прогресс, 1985. - 327 с.</a:t>
            </a: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Армстр</a:t>
            </a:r>
            <a:r>
              <a:rPr lang="en-US" sz="1600" dirty="0" smtClean="0"/>
              <a:t>o</a:t>
            </a:r>
            <a:r>
              <a:rPr lang="ru-RU" sz="1600" dirty="0" err="1" smtClean="0"/>
              <a:t>нг</a:t>
            </a:r>
            <a:r>
              <a:rPr lang="en-US" sz="1600" dirty="0" smtClean="0"/>
              <a:t>, </a:t>
            </a:r>
            <a:r>
              <a:rPr lang="ru-RU" sz="1600" dirty="0" smtClean="0"/>
              <a:t>М</a:t>
            </a:r>
            <a:r>
              <a:rPr lang="en-US" sz="1600" dirty="0" smtClean="0"/>
              <a:t>, </a:t>
            </a:r>
            <a:r>
              <a:rPr lang="ru-RU" sz="1600" dirty="0" smtClean="0"/>
              <a:t>Практика управления человеческими ресурсами</a:t>
            </a:r>
            <a:r>
              <a:rPr lang="en-US" sz="1600" dirty="0" smtClean="0"/>
              <a:t> A Handbook of Human Resource Management Practice. -  8-</a:t>
            </a:r>
            <a:r>
              <a:rPr lang="ru-RU" sz="1600" dirty="0" smtClean="0"/>
              <a:t>е издание</a:t>
            </a:r>
            <a:r>
              <a:rPr lang="en-US" sz="1600" dirty="0" smtClean="0"/>
              <a:t>, </a:t>
            </a:r>
            <a:r>
              <a:rPr lang="ru-RU" sz="1600" dirty="0" smtClean="0"/>
              <a:t>СПб</a:t>
            </a:r>
            <a:r>
              <a:rPr lang="en-US" sz="1600" dirty="0" smtClean="0"/>
              <a:t>.: </a:t>
            </a:r>
            <a:r>
              <a:rPr lang="ru-RU" sz="1600" dirty="0" smtClean="0"/>
              <a:t>ПИТЕР</a:t>
            </a:r>
            <a:r>
              <a:rPr lang="en-US" sz="1600" dirty="0" smtClean="0"/>
              <a:t>, 2008. - 832 </a:t>
            </a:r>
            <a:r>
              <a:rPr lang="ru-RU" sz="1600" dirty="0" smtClean="0"/>
              <a:t>с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Виханский</a:t>
            </a:r>
            <a:r>
              <a:rPr lang="ru-RU" sz="1600" dirty="0" smtClean="0"/>
              <a:t>, О. С. Менеджмент: учебник для вузов / О. С. </a:t>
            </a:r>
            <a:r>
              <a:rPr lang="ru-RU" sz="1600" dirty="0" err="1" smtClean="0"/>
              <a:t>Виханский</a:t>
            </a:r>
            <a:r>
              <a:rPr lang="ru-RU" sz="1600" dirty="0" smtClean="0"/>
              <a:t>. – 3-е   изд. – М.: </a:t>
            </a:r>
            <a:r>
              <a:rPr lang="ru-RU" sz="1600" dirty="0" err="1" smtClean="0"/>
              <a:t>Экономистъ</a:t>
            </a:r>
            <a:r>
              <a:rPr lang="ru-RU" sz="1600" dirty="0" smtClean="0"/>
              <a:t>, 2004. – 528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Армстронг</a:t>
            </a:r>
            <a:r>
              <a:rPr lang="ru-RU" sz="1600" dirty="0" smtClean="0"/>
              <a:t> М. Стратегическое управление человеческими ресурсами: Пер. с англ. - М.: ИНФРА-М, 2002. - 328 с.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/>
              <a:t>6. </a:t>
            </a:r>
            <a:r>
              <a:rPr lang="ru-RU" sz="1600" dirty="0" err="1" smtClean="0"/>
              <a:t>Армстронг</a:t>
            </a:r>
            <a:r>
              <a:rPr lang="ru-RU" sz="1600" dirty="0" smtClean="0"/>
              <a:t> М. Практика управления человеческими ресурсами: Пер. с англ. - СПб.: ПИТЕР, 2004. - 826 с.</a:t>
            </a:r>
          </a:p>
          <a:p>
            <a:pPr>
              <a:buNone/>
            </a:pPr>
            <a:r>
              <a:rPr lang="ru-RU" sz="1600" dirty="0" smtClean="0"/>
              <a:t> 7.  Кунде Й. СПб: Стокгольмская школа экономики.</a:t>
            </a:r>
            <a:r>
              <a:rPr lang="ru-RU" sz="1600" u="sng" dirty="0" smtClean="0"/>
              <a:t> </a:t>
            </a:r>
            <a:r>
              <a:rPr lang="ru-RU" sz="1600" dirty="0" smtClean="0"/>
              <a:t> 2002 г.</a:t>
            </a:r>
          </a:p>
          <a:p>
            <a:pPr algn="just">
              <a:lnSpc>
                <a:spcPct val="110000"/>
              </a:lnSpc>
              <a:buNone/>
            </a:pPr>
            <a:endParaRPr lang="ru-RU" sz="1600" dirty="0" err="1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hlinkClick r:id="rId2" action="ppaction://hlinksldjump"/>
              </a:rPr>
              <a:t>Перейти на тематический план лекции</a:t>
            </a:r>
            <a:endParaRPr lang="ru-RU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Стратегическое управление имеет дело не с будущими решениями, а с будущим решений, принимаемых сегодня.</a:t>
            </a:r>
          </a:p>
          <a:p>
            <a:pPr algn="r">
              <a:buNone/>
            </a:pPr>
            <a:r>
              <a:rPr lang="ru-RU" dirty="0" smtClean="0"/>
              <a:t>О.Н. </a:t>
            </a:r>
            <a:r>
              <a:rPr lang="ru-RU" dirty="0" err="1" smtClean="0"/>
              <a:t>Виханский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«Стратегический менеджмент»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Стратегическое управление ― согласно </a:t>
            </a:r>
            <a:r>
              <a:rPr lang="ru-RU" sz="2800" dirty="0" err="1" smtClean="0"/>
              <a:t>Виханскому</a:t>
            </a:r>
            <a:r>
              <a:rPr lang="ru-RU" sz="2800" dirty="0" smtClean="0"/>
              <a:t> и Наумову - это симбиоз интуиции и искусства высшего руководства вести организацию к стратегическим целям, высокий профессионализм и творчество служащих, обеспечивающие связь организации ее средой, обновление организации и ее продукции, а также реализацию текущих планов и, наконец, активное включение всех работников в реализацию задач организации, в поиск наилучших путей достижения ее целей.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стратегическому плану: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, </a:t>
            </a:r>
          </a:p>
          <a:p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500034" y="1714488"/>
            <a:ext cx="8158162" cy="107157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гибкость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00034" y="3286124"/>
            <a:ext cx="8229600" cy="107157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адаптивность </a:t>
            </a:r>
          </a:p>
          <a:p>
            <a:pPr lvl="0" algn="ctr"/>
            <a:r>
              <a:rPr lang="ru-RU" sz="2400" dirty="0" smtClean="0"/>
              <a:t>(к внешне- и </a:t>
            </a:r>
            <a:r>
              <a:rPr lang="ru-RU" sz="2400" dirty="0" err="1" smtClean="0"/>
              <a:t>внутриоганизационым</a:t>
            </a:r>
            <a:r>
              <a:rPr lang="ru-RU" sz="2400" dirty="0" smtClean="0"/>
              <a:t> изменениям)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571472" y="4857760"/>
            <a:ext cx="8158162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реализация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815</TotalTime>
  <Words>2316</Words>
  <Application>Microsoft Office PowerPoint</Application>
  <PresentationFormat>Экран (4:3)</PresentationFormat>
  <Paragraphs>462</Paragraphs>
  <Slides>66</Slides>
  <Notes>6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Sample presentation slides</vt:lpstr>
      <vt:lpstr>Психологические аспекты разработки стратегии</vt:lpstr>
      <vt:lpstr>Тематический план лекции</vt:lpstr>
      <vt:lpstr>Стратегия</vt:lpstr>
      <vt:lpstr>Слайд 4</vt:lpstr>
      <vt:lpstr>Слайд 5</vt:lpstr>
      <vt:lpstr>Разработка стратегии</vt:lpstr>
      <vt:lpstr>Слайд 7</vt:lpstr>
      <vt:lpstr>Слайд 8</vt:lpstr>
      <vt:lpstr>Требования к стратегическому плану:</vt:lpstr>
      <vt:lpstr>Условия реализации стратегического плана</vt:lpstr>
      <vt:lpstr>Советы гуру</vt:lpstr>
      <vt:lpstr>Советы гуру</vt:lpstr>
      <vt:lpstr>Советы гуру</vt:lpstr>
      <vt:lpstr>Советы гуру</vt:lpstr>
      <vt:lpstr>Тематический план лекции</vt:lpstr>
      <vt:lpstr>Слайд 16</vt:lpstr>
      <vt:lpstr>Слайд 17</vt:lpstr>
      <vt:lpstr>Типы стратегий </vt:lpstr>
      <vt:lpstr>Процесс  формулирования стратегии</vt:lpstr>
      <vt:lpstr>Слайд 20</vt:lpstr>
      <vt:lpstr>Особенности информации,  на которой осуществляется разработка стратегии </vt:lpstr>
      <vt:lpstr>Слайд 22</vt:lpstr>
      <vt:lpstr>Структура стратегического управления</vt:lpstr>
      <vt:lpstr>Анализ среды</vt:lpstr>
      <vt:lpstr>Анализ внутренней среды</vt:lpstr>
      <vt:lpstr>Анализ микросреды</vt:lpstr>
      <vt:lpstr>Анализ  макросреды</vt:lpstr>
      <vt:lpstr>Определение миссии и целей</vt:lpstr>
      <vt:lpstr>Анализ и выбор стратегии</vt:lpstr>
      <vt:lpstr>Слайд 30</vt:lpstr>
      <vt:lpstr>Оценка и контроль выполнения стратегий</vt:lpstr>
      <vt:lpstr>Основными задачами контроля стратегического выполнения являются:</vt:lpstr>
      <vt:lpstr>Слайд 33</vt:lpstr>
      <vt:lpstr>Слайд 34</vt:lpstr>
      <vt:lpstr>Слайд 35</vt:lpstr>
      <vt:lpstr>Слайд 36</vt:lpstr>
      <vt:lpstr>Слайд 37</vt:lpstr>
      <vt:lpstr>Слайд 38</vt:lpstr>
      <vt:lpstr>Тематический план лекции</vt:lpstr>
      <vt:lpstr>миссия должна вырабатываться с учетом следующих пяти факторов: </vt:lpstr>
      <vt:lpstr>Слайд 41</vt:lpstr>
      <vt:lpstr>В сопровождающей миссию расшифровке должны быть отражены следующие характеристики организации: </vt:lpstr>
      <vt:lpstr>Слайд 43</vt:lpstr>
      <vt:lpstr>Функции миссии</vt:lpstr>
      <vt:lpstr>Слайд 45</vt:lpstr>
      <vt:lpstr>Слайд 46</vt:lpstr>
      <vt:lpstr>Основные области выработки стратегии поведения фирмы на рынке (М. Портер):</vt:lpstr>
      <vt:lpstr>Эталонные стратегии </vt:lpstr>
      <vt:lpstr>Слайд 49</vt:lpstr>
      <vt:lpstr>Слайд 50</vt:lpstr>
      <vt:lpstr>Слайд 51</vt:lpstr>
      <vt:lpstr>Слайд 52</vt:lpstr>
      <vt:lpstr>Факторы, влияющее на выбор стратегии: </vt:lpstr>
      <vt:lpstr>Оценка выбранной стратегии </vt:lpstr>
      <vt:lpstr>Стадии выполнения стратегии</vt:lpstr>
      <vt:lpstr>Все три задачи решаются посредством изменения.</vt:lpstr>
      <vt:lpstr>Типы  изменений по  О. С. Виханскому: </vt:lpstr>
      <vt:lpstr>Области проведения стратегических изменений </vt:lpstr>
      <vt:lpstr>Проблемы проведения стратегических изменений </vt:lpstr>
      <vt:lpstr>Проблемы проведения стратегических изменений </vt:lpstr>
      <vt:lpstr>Матрица ≪изменение — сопротивление≫</vt:lpstr>
      <vt:lpstr>Слайд 62</vt:lpstr>
      <vt:lpstr>Слайд 63</vt:lpstr>
      <vt:lpstr>Контрольные вопросы по теме</vt:lpstr>
      <vt:lpstr>Библиографический список</vt:lpstr>
      <vt:lpstr>Слайд 66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sveta</cp:lastModifiedBy>
  <cp:revision>66</cp:revision>
  <dcterms:created xsi:type="dcterms:W3CDTF">2010-10-11T16:56:03Z</dcterms:created>
  <dcterms:modified xsi:type="dcterms:W3CDTF">2011-10-27T06:59:52Z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