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9" r:id="rId3"/>
    <p:sldId id="257" r:id="rId4"/>
    <p:sldId id="320" r:id="rId5"/>
    <p:sldId id="258" r:id="rId6"/>
    <p:sldId id="259" r:id="rId7"/>
    <p:sldId id="260" r:id="rId8"/>
    <p:sldId id="261" r:id="rId9"/>
    <p:sldId id="268" r:id="rId10"/>
    <p:sldId id="321" r:id="rId11"/>
    <p:sldId id="269" r:id="rId12"/>
    <p:sldId id="324" r:id="rId13"/>
    <p:sldId id="267" r:id="rId14"/>
    <p:sldId id="266" r:id="rId15"/>
    <p:sldId id="325" r:id="rId16"/>
    <p:sldId id="334" r:id="rId17"/>
    <p:sldId id="326" r:id="rId18"/>
    <p:sldId id="264" r:id="rId19"/>
    <p:sldId id="263" r:id="rId20"/>
    <p:sldId id="262" r:id="rId21"/>
    <p:sldId id="271" r:id="rId22"/>
    <p:sldId id="336" r:id="rId23"/>
    <p:sldId id="278" r:id="rId24"/>
    <p:sldId id="279" r:id="rId25"/>
    <p:sldId id="277" r:id="rId26"/>
    <p:sldId id="276" r:id="rId27"/>
    <p:sldId id="337" r:id="rId28"/>
    <p:sldId id="322" r:id="rId29"/>
    <p:sldId id="275" r:id="rId30"/>
    <p:sldId id="323" r:id="rId31"/>
    <p:sldId id="280" r:id="rId32"/>
    <p:sldId id="274" r:id="rId33"/>
    <p:sldId id="273" r:id="rId34"/>
    <p:sldId id="338" r:id="rId35"/>
    <p:sldId id="272" r:id="rId36"/>
    <p:sldId id="281" r:id="rId37"/>
    <p:sldId id="298" r:id="rId38"/>
    <p:sldId id="340" r:id="rId39"/>
    <p:sldId id="341" r:id="rId40"/>
    <p:sldId id="28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7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C070BA-603C-4BE4-8726-172FBF8CBEC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49DE31-B832-4D0A-95CA-CEAA180E5E37}">
      <dgm:prSet phldrT="[Текст]" phldr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ru-RU"/>
        </a:p>
      </dgm:t>
    </dgm:pt>
    <dgm:pt modelId="{476E3231-FBDF-4F8E-820B-E05C755DE218}" type="parTrans" cxnId="{E7200EC4-EA01-48FF-A0C7-A561879304F2}">
      <dgm:prSet/>
      <dgm:spPr/>
      <dgm:t>
        <a:bodyPr/>
        <a:lstStyle/>
        <a:p>
          <a:endParaRPr lang="ru-RU"/>
        </a:p>
      </dgm:t>
    </dgm:pt>
    <dgm:pt modelId="{79BC2123-5BE0-4752-943F-6DF1377A7026}" type="sibTrans" cxnId="{E7200EC4-EA01-48FF-A0C7-A561879304F2}">
      <dgm:prSet/>
      <dgm:spPr/>
      <dgm:t>
        <a:bodyPr/>
        <a:lstStyle/>
        <a:p>
          <a:endParaRPr lang="ru-RU"/>
        </a:p>
      </dgm:t>
    </dgm:pt>
    <dgm:pt modelId="{28A9C6FC-6C1D-49CF-ADC3-4EB4CF75484B}">
      <dgm:prSet phldrT="[Текст]"/>
      <dgm:spPr/>
      <dgm:t>
        <a:bodyPr/>
        <a:lstStyle/>
        <a:p>
          <a:r>
            <a:rPr lang="ru-RU" dirty="0" smtClean="0"/>
            <a:t>является частью организации</a:t>
          </a:r>
          <a:endParaRPr lang="ru-RU" dirty="0"/>
        </a:p>
      </dgm:t>
    </dgm:pt>
    <dgm:pt modelId="{68FBF65A-741F-4640-B91B-D012F37FB38A}" type="parTrans" cxnId="{9213DF0C-AA98-4AC7-B2F6-02CDF175CBC6}">
      <dgm:prSet/>
      <dgm:spPr/>
      <dgm:t>
        <a:bodyPr/>
        <a:lstStyle/>
        <a:p>
          <a:endParaRPr lang="ru-RU"/>
        </a:p>
      </dgm:t>
    </dgm:pt>
    <dgm:pt modelId="{CB2039D6-6F8D-46D0-B9BC-C269BF5E9905}" type="sibTrans" cxnId="{9213DF0C-AA98-4AC7-B2F6-02CDF175CBC6}">
      <dgm:prSet/>
      <dgm:spPr/>
      <dgm:t>
        <a:bodyPr/>
        <a:lstStyle/>
        <a:p>
          <a:endParaRPr lang="ru-RU"/>
        </a:p>
      </dgm:t>
    </dgm:pt>
    <dgm:pt modelId="{F86FAA36-9936-421F-83B6-D9EBD7063184}">
      <dgm:prSet phldrT="[Текст]" phldr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ru-RU"/>
        </a:p>
      </dgm:t>
    </dgm:pt>
    <dgm:pt modelId="{7384DDF4-FEDB-439D-B878-92648C4AE141}" type="parTrans" cxnId="{9698CE2C-3047-40BD-9C99-9A6E6F88B192}">
      <dgm:prSet/>
      <dgm:spPr/>
      <dgm:t>
        <a:bodyPr/>
        <a:lstStyle/>
        <a:p>
          <a:endParaRPr lang="ru-RU"/>
        </a:p>
      </dgm:t>
    </dgm:pt>
    <dgm:pt modelId="{D488A4E3-976C-4B98-A0CB-33C3652DBE1B}" type="sibTrans" cxnId="{9698CE2C-3047-40BD-9C99-9A6E6F88B192}">
      <dgm:prSet/>
      <dgm:spPr/>
      <dgm:t>
        <a:bodyPr/>
        <a:lstStyle/>
        <a:p>
          <a:endParaRPr lang="ru-RU"/>
        </a:p>
      </dgm:t>
    </dgm:pt>
    <dgm:pt modelId="{EBBA1067-CAE2-4E5B-982A-D04410D8AA8D}">
      <dgm:prSet phldrT="[Текст]"/>
      <dgm:spPr/>
      <dgm:t>
        <a:bodyPr/>
        <a:lstStyle/>
        <a:p>
          <a:r>
            <a:rPr lang="ru-RU" dirty="0" smtClean="0"/>
            <a:t>ее действиями осуществляется управление организацией </a:t>
          </a:r>
          <a:endParaRPr lang="ru-RU" dirty="0"/>
        </a:p>
      </dgm:t>
    </dgm:pt>
    <dgm:pt modelId="{ABB41D29-9055-4B89-B313-482242F83260}" type="parTrans" cxnId="{06D31CE0-A93A-4C5A-B7EA-B6E93ECC0FEA}">
      <dgm:prSet/>
      <dgm:spPr/>
      <dgm:t>
        <a:bodyPr/>
        <a:lstStyle/>
        <a:p>
          <a:endParaRPr lang="ru-RU"/>
        </a:p>
      </dgm:t>
    </dgm:pt>
    <dgm:pt modelId="{87BD8A3A-3956-4DDF-9F91-50C3A851BD58}" type="sibTrans" cxnId="{06D31CE0-A93A-4C5A-B7EA-B6E93ECC0FEA}">
      <dgm:prSet/>
      <dgm:spPr/>
      <dgm:t>
        <a:bodyPr/>
        <a:lstStyle/>
        <a:p>
          <a:endParaRPr lang="ru-RU"/>
        </a:p>
      </dgm:t>
    </dgm:pt>
    <dgm:pt modelId="{05EA4FDE-8366-4631-8AD8-F4301B6ABCB0}">
      <dgm:prSet phldrT="[Текст]" phldr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ru-RU" dirty="0"/>
        </a:p>
      </dgm:t>
    </dgm:pt>
    <dgm:pt modelId="{ADD56469-7BF1-4FD6-BA55-576DEA8CD60F}" type="parTrans" cxnId="{97FB3AA7-129F-45E9-9B70-572476D84881}">
      <dgm:prSet/>
      <dgm:spPr/>
      <dgm:t>
        <a:bodyPr/>
        <a:lstStyle/>
        <a:p>
          <a:endParaRPr lang="ru-RU"/>
        </a:p>
      </dgm:t>
    </dgm:pt>
    <dgm:pt modelId="{6659D66A-F268-47F3-8ACE-61A3E1A22307}" type="sibTrans" cxnId="{97FB3AA7-129F-45E9-9B70-572476D84881}">
      <dgm:prSet/>
      <dgm:spPr/>
      <dgm:t>
        <a:bodyPr/>
        <a:lstStyle/>
        <a:p>
          <a:endParaRPr lang="ru-RU"/>
        </a:p>
      </dgm:t>
    </dgm:pt>
    <dgm:pt modelId="{6723E3BE-B2E6-49F6-AFEA-59C34B3CD09E}">
      <dgm:prSet phldrT="[Текст]"/>
      <dgm:spPr/>
      <dgm:t>
        <a:bodyPr/>
        <a:lstStyle/>
        <a:p>
          <a:r>
            <a:rPr lang="ru-RU" dirty="0" smtClean="0"/>
            <a:t>она решает только управленческие задачи</a:t>
          </a:r>
          <a:endParaRPr lang="ru-RU" dirty="0"/>
        </a:p>
      </dgm:t>
    </dgm:pt>
    <dgm:pt modelId="{684A5036-7375-477A-A9C9-CEA7F8F1C1DA}" type="parTrans" cxnId="{9B6504D1-4D0F-4148-A079-2D7E5A735849}">
      <dgm:prSet/>
      <dgm:spPr/>
      <dgm:t>
        <a:bodyPr/>
        <a:lstStyle/>
        <a:p>
          <a:endParaRPr lang="ru-RU"/>
        </a:p>
      </dgm:t>
    </dgm:pt>
    <dgm:pt modelId="{F1A05E16-AB7F-49F8-8D84-3ABB62123891}" type="sibTrans" cxnId="{9B6504D1-4D0F-4148-A079-2D7E5A735849}">
      <dgm:prSet/>
      <dgm:spPr/>
      <dgm:t>
        <a:bodyPr/>
        <a:lstStyle/>
        <a:p>
          <a:endParaRPr lang="ru-RU"/>
        </a:p>
      </dgm:t>
    </dgm:pt>
    <dgm:pt modelId="{B8753792-345C-4173-AD92-37B8C8E02FCA}">
      <dgm:prSet phldrT="[Текст]"/>
      <dgm:spPr/>
      <dgm:t>
        <a:bodyPr/>
        <a:lstStyle/>
        <a:p>
          <a:r>
            <a:rPr lang="ru-RU" dirty="0" smtClean="0"/>
            <a:t> и не решает задач, отличных от управленческих, </a:t>
          </a:r>
          <a:endParaRPr lang="ru-RU" dirty="0"/>
        </a:p>
      </dgm:t>
    </dgm:pt>
    <dgm:pt modelId="{454F697C-7D22-4435-8C45-03E0D4D906FC}" type="parTrans" cxnId="{B1F6D8BA-121A-4F53-9621-D606F531E826}">
      <dgm:prSet/>
      <dgm:spPr/>
      <dgm:t>
        <a:bodyPr/>
        <a:lstStyle/>
        <a:p>
          <a:endParaRPr lang="ru-RU"/>
        </a:p>
      </dgm:t>
    </dgm:pt>
    <dgm:pt modelId="{5C539EC6-60CE-4CC5-81F7-1AA8C49DD493}" type="sibTrans" cxnId="{B1F6D8BA-121A-4F53-9621-D606F531E826}">
      <dgm:prSet/>
      <dgm:spPr/>
      <dgm:t>
        <a:bodyPr/>
        <a:lstStyle/>
        <a:p>
          <a:endParaRPr lang="ru-RU"/>
        </a:p>
      </dgm:t>
    </dgm:pt>
    <dgm:pt modelId="{52695AF7-8673-4C80-8297-16EA3E3F2FA8}" type="pres">
      <dgm:prSet presAssocID="{C8C070BA-603C-4BE4-8726-172FBF8CBE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E8C3D0-2268-4291-A592-CED849AE6761}" type="pres">
      <dgm:prSet presAssocID="{F349DE31-B832-4D0A-95CA-CEAA180E5E37}" presName="composite" presStyleCnt="0"/>
      <dgm:spPr/>
    </dgm:pt>
    <dgm:pt modelId="{540FAFC5-6E03-49DC-936B-F5E85A5B374C}" type="pres">
      <dgm:prSet presAssocID="{F349DE31-B832-4D0A-95CA-CEAA180E5E3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B7A15-C386-49B0-A63D-DA90D405E1B9}" type="pres">
      <dgm:prSet presAssocID="{F349DE31-B832-4D0A-95CA-CEAA180E5E37}" presName="descendantText" presStyleLbl="alignAcc1" presStyleIdx="0" presStyleCnt="3" custLinFactNeighborX="-769" custLinFactNeighborY="-7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0987DE-5BD5-4F9A-8014-B6CF32900505}" type="pres">
      <dgm:prSet presAssocID="{79BC2123-5BE0-4752-943F-6DF1377A7026}" presName="sp" presStyleCnt="0"/>
      <dgm:spPr/>
    </dgm:pt>
    <dgm:pt modelId="{6F7946ED-885E-4B0D-B4F8-BF0BF89FC2FE}" type="pres">
      <dgm:prSet presAssocID="{F86FAA36-9936-421F-83B6-D9EBD7063184}" presName="composite" presStyleCnt="0"/>
      <dgm:spPr/>
    </dgm:pt>
    <dgm:pt modelId="{781196BA-94FB-4EC3-8484-5650FD237DD0}" type="pres">
      <dgm:prSet presAssocID="{F86FAA36-9936-421F-83B6-D9EBD706318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42CF3-B0D3-4817-B442-E5F1A33F6077}" type="pres">
      <dgm:prSet presAssocID="{F86FAA36-9936-421F-83B6-D9EBD706318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E2C518-C2C4-43E8-BF5D-C96EE3E4270D}" type="pres">
      <dgm:prSet presAssocID="{D488A4E3-976C-4B98-A0CB-33C3652DBE1B}" presName="sp" presStyleCnt="0"/>
      <dgm:spPr/>
    </dgm:pt>
    <dgm:pt modelId="{AE94C78E-E2FF-4099-9442-2AD2AC2781E5}" type="pres">
      <dgm:prSet presAssocID="{05EA4FDE-8366-4631-8AD8-F4301B6ABCB0}" presName="composite" presStyleCnt="0"/>
      <dgm:spPr/>
    </dgm:pt>
    <dgm:pt modelId="{28EB8789-353B-4D10-AC75-5A7B117C588D}" type="pres">
      <dgm:prSet presAssocID="{05EA4FDE-8366-4631-8AD8-F4301B6ABCB0}" presName="parentText" presStyleLbl="alignNode1" presStyleIdx="2" presStyleCnt="3" custLinFactNeighborX="0" custLinFactNeighborY="-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DEF4B-D1D8-4BC0-A1FC-C84A35679496}" type="pres">
      <dgm:prSet presAssocID="{05EA4FDE-8366-4631-8AD8-F4301B6ABC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13DF0C-AA98-4AC7-B2F6-02CDF175CBC6}" srcId="{F349DE31-B832-4D0A-95CA-CEAA180E5E37}" destId="{28A9C6FC-6C1D-49CF-ADC3-4EB4CF75484B}" srcOrd="0" destOrd="0" parTransId="{68FBF65A-741F-4640-B91B-D012F37FB38A}" sibTransId="{CB2039D6-6F8D-46D0-B9BC-C269BF5E9905}"/>
    <dgm:cxn modelId="{37FF7D32-7576-4187-B932-990690D0D7C6}" type="presOf" srcId="{EBBA1067-CAE2-4E5B-982A-D04410D8AA8D}" destId="{46B42CF3-B0D3-4817-B442-E5F1A33F6077}" srcOrd="0" destOrd="0" presId="urn:microsoft.com/office/officeart/2005/8/layout/chevron2"/>
    <dgm:cxn modelId="{C3BE7103-0847-41EC-8BD1-1AB9F908F2B7}" type="presOf" srcId="{C8C070BA-603C-4BE4-8726-172FBF8CBEC2}" destId="{52695AF7-8673-4C80-8297-16EA3E3F2FA8}" srcOrd="0" destOrd="0" presId="urn:microsoft.com/office/officeart/2005/8/layout/chevron2"/>
    <dgm:cxn modelId="{06D31CE0-A93A-4C5A-B7EA-B6E93ECC0FEA}" srcId="{F86FAA36-9936-421F-83B6-D9EBD7063184}" destId="{EBBA1067-CAE2-4E5B-982A-D04410D8AA8D}" srcOrd="0" destOrd="0" parTransId="{ABB41D29-9055-4B89-B313-482242F83260}" sibTransId="{87BD8A3A-3956-4DDF-9F91-50C3A851BD58}"/>
    <dgm:cxn modelId="{B1F6D8BA-121A-4F53-9621-D606F531E826}" srcId="{05EA4FDE-8366-4631-8AD8-F4301B6ABCB0}" destId="{B8753792-345C-4173-AD92-37B8C8E02FCA}" srcOrd="1" destOrd="0" parTransId="{454F697C-7D22-4435-8C45-03E0D4D906FC}" sibTransId="{5C539EC6-60CE-4CC5-81F7-1AA8C49DD493}"/>
    <dgm:cxn modelId="{97FB3AA7-129F-45E9-9B70-572476D84881}" srcId="{C8C070BA-603C-4BE4-8726-172FBF8CBEC2}" destId="{05EA4FDE-8366-4631-8AD8-F4301B6ABCB0}" srcOrd="2" destOrd="0" parTransId="{ADD56469-7BF1-4FD6-BA55-576DEA8CD60F}" sibTransId="{6659D66A-F268-47F3-8ACE-61A3E1A22307}"/>
    <dgm:cxn modelId="{D7CDA109-C72B-4E72-9F51-F280D0A0F92F}" type="presOf" srcId="{B8753792-345C-4173-AD92-37B8C8E02FCA}" destId="{4AFDEF4B-D1D8-4BC0-A1FC-C84A35679496}" srcOrd="0" destOrd="1" presId="urn:microsoft.com/office/officeart/2005/8/layout/chevron2"/>
    <dgm:cxn modelId="{E7200EC4-EA01-48FF-A0C7-A561879304F2}" srcId="{C8C070BA-603C-4BE4-8726-172FBF8CBEC2}" destId="{F349DE31-B832-4D0A-95CA-CEAA180E5E37}" srcOrd="0" destOrd="0" parTransId="{476E3231-FBDF-4F8E-820B-E05C755DE218}" sibTransId="{79BC2123-5BE0-4752-943F-6DF1377A7026}"/>
    <dgm:cxn modelId="{1D4DB4B6-A7CF-4F8B-B15F-2000E6F7D2A4}" type="presOf" srcId="{28A9C6FC-6C1D-49CF-ADC3-4EB4CF75484B}" destId="{3DEB7A15-C386-49B0-A63D-DA90D405E1B9}" srcOrd="0" destOrd="0" presId="urn:microsoft.com/office/officeart/2005/8/layout/chevron2"/>
    <dgm:cxn modelId="{9698CE2C-3047-40BD-9C99-9A6E6F88B192}" srcId="{C8C070BA-603C-4BE4-8726-172FBF8CBEC2}" destId="{F86FAA36-9936-421F-83B6-D9EBD7063184}" srcOrd="1" destOrd="0" parTransId="{7384DDF4-FEDB-439D-B878-92648C4AE141}" sibTransId="{D488A4E3-976C-4B98-A0CB-33C3652DBE1B}"/>
    <dgm:cxn modelId="{85D8BD73-3162-4E3E-B17D-748195389306}" type="presOf" srcId="{F349DE31-B832-4D0A-95CA-CEAA180E5E37}" destId="{540FAFC5-6E03-49DC-936B-F5E85A5B374C}" srcOrd="0" destOrd="0" presId="urn:microsoft.com/office/officeart/2005/8/layout/chevron2"/>
    <dgm:cxn modelId="{FB80B39D-46AA-4E66-B81F-087B3FA9A346}" type="presOf" srcId="{05EA4FDE-8366-4631-8AD8-F4301B6ABCB0}" destId="{28EB8789-353B-4D10-AC75-5A7B117C588D}" srcOrd="0" destOrd="0" presId="urn:microsoft.com/office/officeart/2005/8/layout/chevron2"/>
    <dgm:cxn modelId="{A461704E-DE12-4064-80B6-59E5CB1E07EE}" type="presOf" srcId="{6723E3BE-B2E6-49F6-AFEA-59C34B3CD09E}" destId="{4AFDEF4B-D1D8-4BC0-A1FC-C84A35679496}" srcOrd="0" destOrd="0" presId="urn:microsoft.com/office/officeart/2005/8/layout/chevron2"/>
    <dgm:cxn modelId="{9B6504D1-4D0F-4148-A079-2D7E5A735849}" srcId="{05EA4FDE-8366-4631-8AD8-F4301B6ABCB0}" destId="{6723E3BE-B2E6-49F6-AFEA-59C34B3CD09E}" srcOrd="0" destOrd="0" parTransId="{684A5036-7375-477A-A9C9-CEA7F8F1C1DA}" sibTransId="{F1A05E16-AB7F-49F8-8D84-3ABB62123891}"/>
    <dgm:cxn modelId="{0D360FBA-8D92-456F-803D-8488DDEC8DF0}" type="presOf" srcId="{F86FAA36-9936-421F-83B6-D9EBD7063184}" destId="{781196BA-94FB-4EC3-8484-5650FD237DD0}" srcOrd="0" destOrd="0" presId="urn:microsoft.com/office/officeart/2005/8/layout/chevron2"/>
    <dgm:cxn modelId="{A3CAC224-A9B3-42CC-956A-6D2A47573951}" type="presParOf" srcId="{52695AF7-8673-4C80-8297-16EA3E3F2FA8}" destId="{3CE8C3D0-2268-4291-A592-CED849AE6761}" srcOrd="0" destOrd="0" presId="urn:microsoft.com/office/officeart/2005/8/layout/chevron2"/>
    <dgm:cxn modelId="{B4569F1C-DE0D-4F4A-850F-7B17FB083BEE}" type="presParOf" srcId="{3CE8C3D0-2268-4291-A592-CED849AE6761}" destId="{540FAFC5-6E03-49DC-936B-F5E85A5B374C}" srcOrd="0" destOrd="0" presId="urn:microsoft.com/office/officeart/2005/8/layout/chevron2"/>
    <dgm:cxn modelId="{F6311656-84F9-43B6-83D8-927F26C05192}" type="presParOf" srcId="{3CE8C3D0-2268-4291-A592-CED849AE6761}" destId="{3DEB7A15-C386-49B0-A63D-DA90D405E1B9}" srcOrd="1" destOrd="0" presId="urn:microsoft.com/office/officeart/2005/8/layout/chevron2"/>
    <dgm:cxn modelId="{E9182C4A-9CAC-4267-877F-F68CC0147865}" type="presParOf" srcId="{52695AF7-8673-4C80-8297-16EA3E3F2FA8}" destId="{400987DE-5BD5-4F9A-8014-B6CF32900505}" srcOrd="1" destOrd="0" presId="urn:microsoft.com/office/officeart/2005/8/layout/chevron2"/>
    <dgm:cxn modelId="{68F36190-1178-4CA0-ADA0-D86FD5D5CB98}" type="presParOf" srcId="{52695AF7-8673-4C80-8297-16EA3E3F2FA8}" destId="{6F7946ED-885E-4B0D-B4F8-BF0BF89FC2FE}" srcOrd="2" destOrd="0" presId="urn:microsoft.com/office/officeart/2005/8/layout/chevron2"/>
    <dgm:cxn modelId="{BA4C2C21-AA58-444D-ABB2-85941F4AEFB1}" type="presParOf" srcId="{6F7946ED-885E-4B0D-B4F8-BF0BF89FC2FE}" destId="{781196BA-94FB-4EC3-8484-5650FD237DD0}" srcOrd="0" destOrd="0" presId="urn:microsoft.com/office/officeart/2005/8/layout/chevron2"/>
    <dgm:cxn modelId="{2AEDBB92-F58A-4FB3-AE56-E46AEBE16E2B}" type="presParOf" srcId="{6F7946ED-885E-4B0D-B4F8-BF0BF89FC2FE}" destId="{46B42CF3-B0D3-4817-B442-E5F1A33F6077}" srcOrd="1" destOrd="0" presId="urn:microsoft.com/office/officeart/2005/8/layout/chevron2"/>
    <dgm:cxn modelId="{3BCF6892-AA22-4A2E-89B7-E2E9766545FE}" type="presParOf" srcId="{52695AF7-8673-4C80-8297-16EA3E3F2FA8}" destId="{92E2C518-C2C4-43E8-BF5D-C96EE3E4270D}" srcOrd="3" destOrd="0" presId="urn:microsoft.com/office/officeart/2005/8/layout/chevron2"/>
    <dgm:cxn modelId="{81104736-0D21-4D20-BA44-3DAEDCBCFAA0}" type="presParOf" srcId="{52695AF7-8673-4C80-8297-16EA3E3F2FA8}" destId="{AE94C78E-E2FF-4099-9442-2AD2AC2781E5}" srcOrd="4" destOrd="0" presId="urn:microsoft.com/office/officeart/2005/8/layout/chevron2"/>
    <dgm:cxn modelId="{35161A02-67FB-4B5C-9D03-E466DE66EF63}" type="presParOf" srcId="{AE94C78E-E2FF-4099-9442-2AD2AC2781E5}" destId="{28EB8789-353B-4D10-AC75-5A7B117C588D}" srcOrd="0" destOrd="0" presId="urn:microsoft.com/office/officeart/2005/8/layout/chevron2"/>
    <dgm:cxn modelId="{CE7E3FA6-FE29-45D2-8196-C3275C5D4479}" type="presParOf" srcId="{AE94C78E-E2FF-4099-9442-2AD2AC2781E5}" destId="{4AFDEF4B-D1D8-4BC0-A1FC-C84A3567949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573231-2204-4C6F-AD9A-D91FB6FE81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BF67F85-7EDE-4CA1-980B-A92606130D87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b="1" dirty="0" smtClean="0"/>
            <a:t>Возникновение новых задач</a:t>
          </a:r>
          <a:endParaRPr lang="ru-RU" dirty="0"/>
        </a:p>
      </dgm:t>
    </dgm:pt>
    <dgm:pt modelId="{D8F585BA-27A2-472F-B6D7-421F6E223009}" type="parTrans" cxnId="{416CE0DA-0AB4-4A92-8DB2-37A846CA5102}">
      <dgm:prSet/>
      <dgm:spPr/>
      <dgm:t>
        <a:bodyPr/>
        <a:lstStyle/>
        <a:p>
          <a:endParaRPr lang="ru-RU"/>
        </a:p>
      </dgm:t>
    </dgm:pt>
    <dgm:pt modelId="{09598BF7-B333-4676-8CB7-732AF051E107}" type="sibTrans" cxnId="{416CE0DA-0AB4-4A92-8DB2-37A846CA5102}">
      <dgm:prSet/>
      <dgm:spPr/>
      <dgm:t>
        <a:bodyPr/>
        <a:lstStyle/>
        <a:p>
          <a:endParaRPr lang="ru-RU"/>
        </a:p>
      </dgm:t>
    </dgm:pt>
    <dgm:pt modelId="{19D7AC08-A48C-45F3-9301-DEAF2DAA5132}" type="pres">
      <dgm:prSet presAssocID="{60573231-2204-4C6F-AD9A-D91FB6FE81A9}" presName="Name0" presStyleCnt="0">
        <dgm:presLayoutVars>
          <dgm:dir/>
          <dgm:animLvl val="lvl"/>
          <dgm:resizeHandles val="exact"/>
        </dgm:presLayoutVars>
      </dgm:prSet>
      <dgm:spPr/>
    </dgm:pt>
    <dgm:pt modelId="{53664E08-BFD8-4BB9-9CE0-A420D42868EA}" type="pres">
      <dgm:prSet presAssocID="{8BF67F85-7EDE-4CA1-980B-A92606130D87}" presName="parTxOnly" presStyleLbl="node1" presStyleIdx="0" presStyleCnt="1" custLinFactNeighborX="-49" custLinFactNeighborY="-37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6CE0DA-0AB4-4A92-8DB2-37A846CA5102}" srcId="{60573231-2204-4C6F-AD9A-D91FB6FE81A9}" destId="{8BF67F85-7EDE-4CA1-980B-A92606130D87}" srcOrd="0" destOrd="0" parTransId="{D8F585BA-27A2-472F-B6D7-421F6E223009}" sibTransId="{09598BF7-B333-4676-8CB7-732AF051E107}"/>
    <dgm:cxn modelId="{9210C9FC-4FE8-47C5-B911-625AC9EF4ACD}" type="presOf" srcId="{60573231-2204-4C6F-AD9A-D91FB6FE81A9}" destId="{19D7AC08-A48C-45F3-9301-DEAF2DAA5132}" srcOrd="0" destOrd="0" presId="urn:microsoft.com/office/officeart/2005/8/layout/chevron1"/>
    <dgm:cxn modelId="{736F2D98-20B4-4205-ADF9-D45E215EF7D1}" type="presOf" srcId="{8BF67F85-7EDE-4CA1-980B-A92606130D87}" destId="{53664E08-BFD8-4BB9-9CE0-A420D42868EA}" srcOrd="0" destOrd="0" presId="urn:microsoft.com/office/officeart/2005/8/layout/chevron1"/>
    <dgm:cxn modelId="{49AAA8A3-E4A1-42E3-B8AE-67D962465D07}" type="presParOf" srcId="{19D7AC08-A48C-45F3-9301-DEAF2DAA5132}" destId="{53664E08-BFD8-4BB9-9CE0-A420D42868EA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573231-2204-4C6F-AD9A-D91FB6FE81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1D29F36-91FF-4762-8775-364B9B6BD5DF}">
      <dgm:prSet phldrT="[Текст]"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b="1" dirty="0" smtClean="0"/>
            <a:t>Выработка реакции  СУ </a:t>
          </a:r>
        </a:p>
        <a:p>
          <a:r>
            <a:rPr lang="ru-RU" dirty="0" smtClean="0"/>
            <a:t>на новые задачи</a:t>
          </a:r>
          <a:endParaRPr lang="ru-RU" dirty="0"/>
        </a:p>
      </dgm:t>
    </dgm:pt>
    <dgm:pt modelId="{C0746857-AB85-4525-9F82-12D0A0ED79B8}" type="parTrans" cxnId="{FAE0190D-DF95-4C43-8B5F-B688477A7851}">
      <dgm:prSet/>
      <dgm:spPr/>
      <dgm:t>
        <a:bodyPr/>
        <a:lstStyle/>
        <a:p>
          <a:endParaRPr lang="ru-RU"/>
        </a:p>
      </dgm:t>
    </dgm:pt>
    <dgm:pt modelId="{5C687590-2967-46C9-AD7A-69ECF5742D16}" type="sibTrans" cxnId="{FAE0190D-DF95-4C43-8B5F-B688477A7851}">
      <dgm:prSet/>
      <dgm:spPr/>
      <dgm:t>
        <a:bodyPr/>
        <a:lstStyle/>
        <a:p>
          <a:endParaRPr lang="ru-RU"/>
        </a:p>
      </dgm:t>
    </dgm:pt>
    <dgm:pt modelId="{19D7AC08-A48C-45F3-9301-DEAF2DAA5132}" type="pres">
      <dgm:prSet presAssocID="{60573231-2204-4C6F-AD9A-D91FB6FE81A9}" presName="Name0" presStyleCnt="0">
        <dgm:presLayoutVars>
          <dgm:dir/>
          <dgm:animLvl val="lvl"/>
          <dgm:resizeHandles val="exact"/>
        </dgm:presLayoutVars>
      </dgm:prSet>
      <dgm:spPr/>
    </dgm:pt>
    <dgm:pt modelId="{0F9F71B4-8D3E-4424-BEBA-1825EBDA58B0}" type="pres">
      <dgm:prSet presAssocID="{81D29F36-91FF-4762-8775-364B9B6BD5DF}" presName="parTxOnly" presStyleLbl="node1" presStyleIdx="0" presStyleCnt="1" custScaleX="83344" custLinFactNeighborX="-10507" custLinFactNeighborY="-37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78C4CF-9130-4AA3-948C-779D5E6A99D6}" type="presOf" srcId="{81D29F36-91FF-4762-8775-364B9B6BD5DF}" destId="{0F9F71B4-8D3E-4424-BEBA-1825EBDA58B0}" srcOrd="0" destOrd="0" presId="urn:microsoft.com/office/officeart/2005/8/layout/chevron1"/>
    <dgm:cxn modelId="{20659205-B47B-4FB2-ADBC-8D686C4D7AFB}" type="presOf" srcId="{60573231-2204-4C6F-AD9A-D91FB6FE81A9}" destId="{19D7AC08-A48C-45F3-9301-DEAF2DAA5132}" srcOrd="0" destOrd="0" presId="urn:microsoft.com/office/officeart/2005/8/layout/chevron1"/>
    <dgm:cxn modelId="{FAE0190D-DF95-4C43-8B5F-B688477A7851}" srcId="{60573231-2204-4C6F-AD9A-D91FB6FE81A9}" destId="{81D29F36-91FF-4762-8775-364B9B6BD5DF}" srcOrd="0" destOrd="0" parTransId="{C0746857-AB85-4525-9F82-12D0A0ED79B8}" sibTransId="{5C687590-2967-46C9-AD7A-69ECF5742D16}"/>
    <dgm:cxn modelId="{5DC060A1-A7EE-47ED-BF8D-8777137D42E2}" type="presParOf" srcId="{19D7AC08-A48C-45F3-9301-DEAF2DAA5132}" destId="{0F9F71B4-8D3E-4424-BEBA-1825EBDA58B0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573231-2204-4C6F-AD9A-D91FB6FE81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BF67F85-7EDE-4CA1-980B-A92606130D87}">
      <dgm:prSet/>
      <dgm:spPr>
        <a:scene3d>
          <a:camera prst="orthographicFront"/>
          <a:lightRig rig="balanced" dir="t"/>
        </a:scene3d>
        <a:sp3d prstMaterial="flat">
          <a:bevelT w="114300" prst="artDeco"/>
        </a:sp3d>
      </dgm:spPr>
      <dgm:t>
        <a:bodyPr/>
        <a:lstStyle/>
        <a:p>
          <a:r>
            <a:rPr lang="ru-RU" b="1" dirty="0" smtClean="0"/>
            <a:t>Возникновение новых задач</a:t>
          </a:r>
          <a:endParaRPr lang="ru-RU" dirty="0"/>
        </a:p>
      </dgm:t>
    </dgm:pt>
    <dgm:pt modelId="{D8F585BA-27A2-472F-B6D7-421F6E223009}" type="parTrans" cxnId="{416CE0DA-0AB4-4A92-8DB2-37A846CA5102}">
      <dgm:prSet/>
      <dgm:spPr/>
      <dgm:t>
        <a:bodyPr/>
        <a:lstStyle/>
        <a:p>
          <a:endParaRPr lang="ru-RU"/>
        </a:p>
      </dgm:t>
    </dgm:pt>
    <dgm:pt modelId="{09598BF7-B333-4676-8CB7-732AF051E107}" type="sibTrans" cxnId="{416CE0DA-0AB4-4A92-8DB2-37A846CA5102}">
      <dgm:prSet/>
      <dgm:spPr/>
      <dgm:t>
        <a:bodyPr/>
        <a:lstStyle/>
        <a:p>
          <a:endParaRPr lang="ru-RU"/>
        </a:p>
      </dgm:t>
    </dgm:pt>
    <dgm:pt modelId="{19D7AC08-A48C-45F3-9301-DEAF2DAA5132}" type="pres">
      <dgm:prSet presAssocID="{60573231-2204-4C6F-AD9A-D91FB6FE81A9}" presName="Name0" presStyleCnt="0">
        <dgm:presLayoutVars>
          <dgm:dir/>
          <dgm:animLvl val="lvl"/>
          <dgm:resizeHandles val="exact"/>
        </dgm:presLayoutVars>
      </dgm:prSet>
      <dgm:spPr/>
    </dgm:pt>
    <dgm:pt modelId="{53664E08-BFD8-4BB9-9CE0-A420D42868EA}" type="pres">
      <dgm:prSet presAssocID="{8BF67F85-7EDE-4CA1-980B-A92606130D87}" presName="parTxOnly" presStyleLbl="node1" presStyleIdx="0" presStyleCnt="1" custLinFactNeighborX="-49" custLinFactNeighborY="-37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6CE0DA-0AB4-4A92-8DB2-37A846CA5102}" srcId="{60573231-2204-4C6F-AD9A-D91FB6FE81A9}" destId="{8BF67F85-7EDE-4CA1-980B-A92606130D87}" srcOrd="0" destOrd="0" parTransId="{D8F585BA-27A2-472F-B6D7-421F6E223009}" sibTransId="{09598BF7-B333-4676-8CB7-732AF051E107}"/>
    <dgm:cxn modelId="{FA8CAFAF-7EC2-42F8-A8A8-87A724672E89}" type="presOf" srcId="{60573231-2204-4C6F-AD9A-D91FB6FE81A9}" destId="{19D7AC08-A48C-45F3-9301-DEAF2DAA5132}" srcOrd="0" destOrd="0" presId="urn:microsoft.com/office/officeart/2005/8/layout/chevron1"/>
    <dgm:cxn modelId="{8BBB11C3-8354-4A8C-85A3-BA8884EDA580}" type="presOf" srcId="{8BF67F85-7EDE-4CA1-980B-A92606130D87}" destId="{53664E08-BFD8-4BB9-9CE0-A420D42868EA}" srcOrd="0" destOrd="0" presId="urn:microsoft.com/office/officeart/2005/8/layout/chevron1"/>
    <dgm:cxn modelId="{03061B14-E7A7-452B-A333-0B4D5DA32639}" type="presParOf" srcId="{19D7AC08-A48C-45F3-9301-DEAF2DAA5132}" destId="{53664E08-BFD8-4BB9-9CE0-A420D42868EA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573231-2204-4C6F-AD9A-D91FB6FE81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1D29F36-91FF-4762-8775-364B9B6BD5DF}">
      <dgm:prSet phldrT="[Текст]"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threePt" dir="t"/>
        </a:scene3d>
        <a:sp3d prstMaterial="plastic">
          <a:bevelT w="114300" prst="artDeco"/>
        </a:sp3d>
      </dgm:spPr>
      <dgm:t>
        <a:bodyPr/>
        <a:lstStyle/>
        <a:p>
          <a:r>
            <a:rPr lang="ru-RU" b="1" dirty="0" smtClean="0"/>
            <a:t>Выработка реакции  СУ </a:t>
          </a:r>
        </a:p>
        <a:p>
          <a:r>
            <a:rPr lang="ru-RU" dirty="0" smtClean="0"/>
            <a:t>на новые задачи</a:t>
          </a:r>
          <a:endParaRPr lang="ru-RU" dirty="0"/>
        </a:p>
      </dgm:t>
    </dgm:pt>
    <dgm:pt modelId="{C0746857-AB85-4525-9F82-12D0A0ED79B8}" type="parTrans" cxnId="{FAE0190D-DF95-4C43-8B5F-B688477A7851}">
      <dgm:prSet/>
      <dgm:spPr/>
      <dgm:t>
        <a:bodyPr/>
        <a:lstStyle/>
        <a:p>
          <a:endParaRPr lang="ru-RU"/>
        </a:p>
      </dgm:t>
    </dgm:pt>
    <dgm:pt modelId="{5C687590-2967-46C9-AD7A-69ECF5742D16}" type="sibTrans" cxnId="{FAE0190D-DF95-4C43-8B5F-B688477A7851}">
      <dgm:prSet/>
      <dgm:spPr/>
      <dgm:t>
        <a:bodyPr/>
        <a:lstStyle/>
        <a:p>
          <a:endParaRPr lang="ru-RU"/>
        </a:p>
      </dgm:t>
    </dgm:pt>
    <dgm:pt modelId="{19D7AC08-A48C-45F3-9301-DEAF2DAA5132}" type="pres">
      <dgm:prSet presAssocID="{60573231-2204-4C6F-AD9A-D91FB6FE81A9}" presName="Name0" presStyleCnt="0">
        <dgm:presLayoutVars>
          <dgm:dir/>
          <dgm:animLvl val="lvl"/>
          <dgm:resizeHandles val="exact"/>
        </dgm:presLayoutVars>
      </dgm:prSet>
      <dgm:spPr/>
    </dgm:pt>
    <dgm:pt modelId="{0F9F71B4-8D3E-4424-BEBA-1825EBDA58B0}" type="pres">
      <dgm:prSet presAssocID="{81D29F36-91FF-4762-8775-364B9B6BD5DF}" presName="parTxOnly" presStyleLbl="node1" presStyleIdx="0" presStyleCnt="1" custScaleX="83344" custLinFactNeighborX="-10507" custLinFactNeighborY="-37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BBC983-456E-4AB8-BCD5-64B9E7E69BD9}" type="presOf" srcId="{60573231-2204-4C6F-AD9A-D91FB6FE81A9}" destId="{19D7AC08-A48C-45F3-9301-DEAF2DAA5132}" srcOrd="0" destOrd="0" presId="urn:microsoft.com/office/officeart/2005/8/layout/chevron1"/>
    <dgm:cxn modelId="{FE621A7E-7318-45EA-B513-2C0326558BCC}" type="presOf" srcId="{81D29F36-91FF-4762-8775-364B9B6BD5DF}" destId="{0F9F71B4-8D3E-4424-BEBA-1825EBDA58B0}" srcOrd="0" destOrd="0" presId="urn:microsoft.com/office/officeart/2005/8/layout/chevron1"/>
    <dgm:cxn modelId="{FAE0190D-DF95-4C43-8B5F-B688477A7851}" srcId="{60573231-2204-4C6F-AD9A-D91FB6FE81A9}" destId="{81D29F36-91FF-4762-8775-364B9B6BD5DF}" srcOrd="0" destOrd="0" parTransId="{C0746857-AB85-4525-9F82-12D0A0ED79B8}" sibTransId="{5C687590-2967-46C9-AD7A-69ECF5742D16}"/>
    <dgm:cxn modelId="{81D82CC8-F4EE-4F83-88B3-9C1D16C8BA1C}" type="presParOf" srcId="{19D7AC08-A48C-45F3-9301-DEAF2DAA5132}" destId="{0F9F71B4-8D3E-4424-BEBA-1825EBDA58B0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573231-2204-4C6F-AD9A-D91FB6FE81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D207846-8A0A-4475-868A-4A21601B3DE6}">
      <dgm:prSet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 prstMaterial="plastic">
          <a:bevelT w="114300" prst="artDeco"/>
        </a:sp3d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Развитие системы управления</a:t>
          </a:r>
        </a:p>
      </dgm:t>
    </dgm:pt>
    <dgm:pt modelId="{D2B70F01-A750-4123-95A8-6874486445C5}" type="parTrans" cxnId="{3F9D18C9-5E72-4D14-8FE7-F26AB6921A11}">
      <dgm:prSet/>
      <dgm:spPr/>
      <dgm:t>
        <a:bodyPr/>
        <a:lstStyle/>
        <a:p>
          <a:endParaRPr lang="ru-RU"/>
        </a:p>
      </dgm:t>
    </dgm:pt>
    <dgm:pt modelId="{05A19A76-8D7D-42EB-9E6E-9F72CF495FD5}" type="sibTrans" cxnId="{3F9D18C9-5E72-4D14-8FE7-F26AB6921A11}">
      <dgm:prSet/>
      <dgm:spPr/>
      <dgm:t>
        <a:bodyPr/>
        <a:lstStyle/>
        <a:p>
          <a:endParaRPr lang="ru-RU"/>
        </a:p>
      </dgm:t>
    </dgm:pt>
    <dgm:pt modelId="{19D7AC08-A48C-45F3-9301-DEAF2DAA5132}" type="pres">
      <dgm:prSet presAssocID="{60573231-2204-4C6F-AD9A-D91FB6FE81A9}" presName="Name0" presStyleCnt="0">
        <dgm:presLayoutVars>
          <dgm:dir/>
          <dgm:animLvl val="lvl"/>
          <dgm:resizeHandles val="exact"/>
        </dgm:presLayoutVars>
      </dgm:prSet>
      <dgm:spPr/>
    </dgm:pt>
    <dgm:pt modelId="{E6861385-5E8E-4695-B1AD-78A2D2942E77}" type="pres">
      <dgm:prSet presAssocID="{FD207846-8A0A-4475-868A-4A21601B3DE6}" presName="parTxOnly" presStyleLbl="node1" presStyleIdx="0" presStyleCnt="1" custScaleY="86450" custLinFactNeighborX="-2494" custLinFactNeighborY="218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5D63C2-398C-4BC6-A12F-B6EFBB5276F7}" type="presOf" srcId="{60573231-2204-4C6F-AD9A-D91FB6FE81A9}" destId="{19D7AC08-A48C-45F3-9301-DEAF2DAA5132}" srcOrd="0" destOrd="0" presId="urn:microsoft.com/office/officeart/2005/8/layout/chevron1"/>
    <dgm:cxn modelId="{3F9D18C9-5E72-4D14-8FE7-F26AB6921A11}" srcId="{60573231-2204-4C6F-AD9A-D91FB6FE81A9}" destId="{FD207846-8A0A-4475-868A-4A21601B3DE6}" srcOrd="0" destOrd="0" parTransId="{D2B70F01-A750-4123-95A8-6874486445C5}" sibTransId="{05A19A76-8D7D-42EB-9E6E-9F72CF495FD5}"/>
    <dgm:cxn modelId="{21C4C113-7FD9-4061-A5D3-25681D05A44C}" type="presOf" srcId="{FD207846-8A0A-4475-868A-4A21601B3DE6}" destId="{E6861385-5E8E-4695-B1AD-78A2D2942E77}" srcOrd="0" destOrd="0" presId="urn:microsoft.com/office/officeart/2005/8/layout/chevron1"/>
    <dgm:cxn modelId="{6C3F8FF9-3952-47EA-8D23-6DFE3F6C31C4}" type="presParOf" srcId="{19D7AC08-A48C-45F3-9301-DEAF2DAA5132}" destId="{E6861385-5E8E-4695-B1AD-78A2D2942E77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573231-2204-4C6F-AD9A-D91FB6FE81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D207846-8A0A-4475-868A-4A21601B3DE6}">
      <dgm:prSet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 prstMaterial="plastic">
          <a:bevelT w="114300" prst="artDeco"/>
        </a:sp3d>
      </dgm:spPr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Перестройка основополагающих начал, на которых строится система управления</a:t>
          </a:r>
        </a:p>
      </dgm:t>
    </dgm:pt>
    <dgm:pt modelId="{D2B70F01-A750-4123-95A8-6874486445C5}" type="parTrans" cxnId="{3F9D18C9-5E72-4D14-8FE7-F26AB6921A11}">
      <dgm:prSet/>
      <dgm:spPr/>
      <dgm:t>
        <a:bodyPr/>
        <a:lstStyle/>
        <a:p>
          <a:endParaRPr lang="ru-RU"/>
        </a:p>
      </dgm:t>
    </dgm:pt>
    <dgm:pt modelId="{05A19A76-8D7D-42EB-9E6E-9F72CF495FD5}" type="sibTrans" cxnId="{3F9D18C9-5E72-4D14-8FE7-F26AB6921A11}">
      <dgm:prSet/>
      <dgm:spPr/>
      <dgm:t>
        <a:bodyPr/>
        <a:lstStyle/>
        <a:p>
          <a:endParaRPr lang="ru-RU"/>
        </a:p>
      </dgm:t>
    </dgm:pt>
    <dgm:pt modelId="{19D7AC08-A48C-45F3-9301-DEAF2DAA5132}" type="pres">
      <dgm:prSet presAssocID="{60573231-2204-4C6F-AD9A-D91FB6FE81A9}" presName="Name0" presStyleCnt="0">
        <dgm:presLayoutVars>
          <dgm:dir/>
          <dgm:animLvl val="lvl"/>
          <dgm:resizeHandles val="exact"/>
        </dgm:presLayoutVars>
      </dgm:prSet>
      <dgm:spPr/>
    </dgm:pt>
    <dgm:pt modelId="{E6861385-5E8E-4695-B1AD-78A2D2942E77}" type="pres">
      <dgm:prSet presAssocID="{FD207846-8A0A-4475-868A-4A21601B3DE6}" presName="parTxOnly" presStyleLbl="node1" presStyleIdx="0" presStyleCnt="1" custScaleY="86450" custLinFactNeighborX="-2494" custLinFactNeighborY="218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FE54EB-CF34-4FEA-BDCC-510EDD2A2E2F}" type="presOf" srcId="{FD207846-8A0A-4475-868A-4A21601B3DE6}" destId="{E6861385-5E8E-4695-B1AD-78A2D2942E77}" srcOrd="0" destOrd="0" presId="urn:microsoft.com/office/officeart/2005/8/layout/chevron1"/>
    <dgm:cxn modelId="{3F9D18C9-5E72-4D14-8FE7-F26AB6921A11}" srcId="{60573231-2204-4C6F-AD9A-D91FB6FE81A9}" destId="{FD207846-8A0A-4475-868A-4A21601B3DE6}" srcOrd="0" destOrd="0" parTransId="{D2B70F01-A750-4123-95A8-6874486445C5}" sibTransId="{05A19A76-8D7D-42EB-9E6E-9F72CF495FD5}"/>
    <dgm:cxn modelId="{4B0A6706-307C-489D-9B16-B9974F787824}" type="presOf" srcId="{60573231-2204-4C6F-AD9A-D91FB6FE81A9}" destId="{19D7AC08-A48C-45F3-9301-DEAF2DAA5132}" srcOrd="0" destOrd="0" presId="urn:microsoft.com/office/officeart/2005/8/layout/chevron1"/>
    <dgm:cxn modelId="{94E68800-913A-4DDE-8B89-58DB7C81CA6B}" type="presParOf" srcId="{19D7AC08-A48C-45F3-9301-DEAF2DAA5132}" destId="{E6861385-5E8E-4695-B1AD-78A2D2942E77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0573231-2204-4C6F-AD9A-D91FB6FE81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D207846-8A0A-4475-868A-4A21601B3DE6}">
      <dgm:prSet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перестройка</a:t>
          </a:r>
          <a:r>
            <a:rPr lang="ru-RU" dirty="0" smtClean="0">
              <a:solidFill>
                <a:schemeClr val="bg1"/>
              </a:solidFill>
            </a:rPr>
            <a:t> структуры и элементов системы управления</a:t>
          </a:r>
          <a:endParaRPr lang="ru-RU" b="1" dirty="0" smtClean="0">
            <a:solidFill>
              <a:schemeClr val="bg1"/>
            </a:solidFill>
          </a:endParaRPr>
        </a:p>
      </dgm:t>
    </dgm:pt>
    <dgm:pt modelId="{D2B70F01-A750-4123-95A8-6874486445C5}" type="parTrans" cxnId="{3F9D18C9-5E72-4D14-8FE7-F26AB6921A11}">
      <dgm:prSet/>
      <dgm:spPr/>
      <dgm:t>
        <a:bodyPr/>
        <a:lstStyle/>
        <a:p>
          <a:endParaRPr lang="ru-RU"/>
        </a:p>
      </dgm:t>
    </dgm:pt>
    <dgm:pt modelId="{05A19A76-8D7D-42EB-9E6E-9F72CF495FD5}" type="sibTrans" cxnId="{3F9D18C9-5E72-4D14-8FE7-F26AB6921A11}">
      <dgm:prSet/>
      <dgm:spPr/>
      <dgm:t>
        <a:bodyPr/>
        <a:lstStyle/>
        <a:p>
          <a:endParaRPr lang="ru-RU"/>
        </a:p>
      </dgm:t>
    </dgm:pt>
    <dgm:pt modelId="{19D7AC08-A48C-45F3-9301-DEAF2DAA5132}" type="pres">
      <dgm:prSet presAssocID="{60573231-2204-4C6F-AD9A-D91FB6FE81A9}" presName="Name0" presStyleCnt="0">
        <dgm:presLayoutVars>
          <dgm:dir/>
          <dgm:animLvl val="lvl"/>
          <dgm:resizeHandles val="exact"/>
        </dgm:presLayoutVars>
      </dgm:prSet>
      <dgm:spPr/>
    </dgm:pt>
    <dgm:pt modelId="{E6861385-5E8E-4695-B1AD-78A2D2942E77}" type="pres">
      <dgm:prSet presAssocID="{FD207846-8A0A-4475-868A-4A21601B3DE6}" presName="parTxOnly" presStyleLbl="node1" presStyleIdx="0" presStyleCnt="1" custScaleY="86450" custLinFactNeighborX="7481" custLinFactNeighborY="104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8E3FC7-1958-4288-9F6D-EF17A5DB8D46}" type="presOf" srcId="{FD207846-8A0A-4475-868A-4A21601B3DE6}" destId="{E6861385-5E8E-4695-B1AD-78A2D2942E77}" srcOrd="0" destOrd="0" presId="urn:microsoft.com/office/officeart/2005/8/layout/chevron1"/>
    <dgm:cxn modelId="{3F9D18C9-5E72-4D14-8FE7-F26AB6921A11}" srcId="{60573231-2204-4C6F-AD9A-D91FB6FE81A9}" destId="{FD207846-8A0A-4475-868A-4A21601B3DE6}" srcOrd="0" destOrd="0" parTransId="{D2B70F01-A750-4123-95A8-6874486445C5}" sibTransId="{05A19A76-8D7D-42EB-9E6E-9F72CF495FD5}"/>
    <dgm:cxn modelId="{1D7DD0BE-007F-496B-AADE-6CF33B6568D7}" type="presOf" srcId="{60573231-2204-4C6F-AD9A-D91FB6FE81A9}" destId="{19D7AC08-A48C-45F3-9301-DEAF2DAA5132}" srcOrd="0" destOrd="0" presId="urn:microsoft.com/office/officeart/2005/8/layout/chevron1"/>
    <dgm:cxn modelId="{06D48D5F-95A8-4597-B8D2-6A39B49E74B5}" type="presParOf" srcId="{19D7AC08-A48C-45F3-9301-DEAF2DAA5132}" destId="{E6861385-5E8E-4695-B1AD-78A2D2942E77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0573231-2204-4C6F-AD9A-D91FB6FE81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D207846-8A0A-4475-868A-4A21601B3DE6}">
      <dgm:prSet custT="1"/>
      <dgm:spPr>
        <a:solidFill>
          <a:srgbClr val="C00000"/>
        </a:solidFill>
        <a:scene3d>
          <a:camera prst="orthographicFront"/>
          <a:lightRig rig="balanced" dir="t"/>
        </a:scene3d>
        <a:sp3d>
          <a:bevelT w="114300" prst="artDeco"/>
        </a:sp3d>
      </dgm:spPr>
      <dgm:t>
        <a:bodyPr/>
        <a:lstStyle/>
        <a:p>
          <a:r>
            <a:rPr lang="ru-RU" sz="2400" b="1" dirty="0" smtClean="0"/>
            <a:t>Закрепление в управлении новых качеств и свойств, привитых ему в процессе изменения</a:t>
          </a:r>
        </a:p>
        <a:p>
          <a:r>
            <a:rPr lang="ru-RU" sz="2200" b="0" dirty="0" smtClean="0"/>
            <a:t>(завершающий шаг</a:t>
          </a:r>
          <a:r>
            <a:rPr lang="ru-RU" sz="2200" b="1" dirty="0" smtClean="0"/>
            <a:t>)</a:t>
          </a:r>
          <a:r>
            <a:rPr lang="ru-RU" sz="2200" dirty="0" smtClean="0"/>
            <a:t> </a:t>
          </a:r>
          <a:endParaRPr lang="ru-RU" sz="2200" b="1" dirty="0" smtClean="0">
            <a:solidFill>
              <a:srgbClr val="C00000"/>
            </a:solidFill>
          </a:endParaRPr>
        </a:p>
      </dgm:t>
    </dgm:pt>
    <dgm:pt modelId="{D2B70F01-A750-4123-95A8-6874486445C5}" type="parTrans" cxnId="{3F9D18C9-5E72-4D14-8FE7-F26AB6921A11}">
      <dgm:prSet/>
      <dgm:spPr/>
      <dgm:t>
        <a:bodyPr/>
        <a:lstStyle/>
        <a:p>
          <a:endParaRPr lang="ru-RU"/>
        </a:p>
      </dgm:t>
    </dgm:pt>
    <dgm:pt modelId="{05A19A76-8D7D-42EB-9E6E-9F72CF495FD5}" type="sibTrans" cxnId="{3F9D18C9-5E72-4D14-8FE7-F26AB6921A11}">
      <dgm:prSet/>
      <dgm:spPr/>
      <dgm:t>
        <a:bodyPr/>
        <a:lstStyle/>
        <a:p>
          <a:endParaRPr lang="ru-RU"/>
        </a:p>
      </dgm:t>
    </dgm:pt>
    <dgm:pt modelId="{19D7AC08-A48C-45F3-9301-DEAF2DAA5132}" type="pres">
      <dgm:prSet presAssocID="{60573231-2204-4C6F-AD9A-D91FB6FE81A9}" presName="Name0" presStyleCnt="0">
        <dgm:presLayoutVars>
          <dgm:dir/>
          <dgm:animLvl val="lvl"/>
          <dgm:resizeHandles val="exact"/>
        </dgm:presLayoutVars>
      </dgm:prSet>
      <dgm:spPr/>
    </dgm:pt>
    <dgm:pt modelId="{E6861385-5E8E-4695-B1AD-78A2D2942E77}" type="pres">
      <dgm:prSet presAssocID="{FD207846-8A0A-4475-868A-4A21601B3DE6}" presName="parTxOnly" presStyleLbl="node1" presStyleIdx="0" presStyleCnt="1" custScaleX="100098" custScaleY="86450" custLinFactNeighborX="1200" custLinFactNeighborY="10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9D18C9-5E72-4D14-8FE7-F26AB6921A11}" srcId="{60573231-2204-4C6F-AD9A-D91FB6FE81A9}" destId="{FD207846-8A0A-4475-868A-4A21601B3DE6}" srcOrd="0" destOrd="0" parTransId="{D2B70F01-A750-4123-95A8-6874486445C5}" sibTransId="{05A19A76-8D7D-42EB-9E6E-9F72CF495FD5}"/>
    <dgm:cxn modelId="{90322BB8-8B7C-41FA-B3F8-EABD9284573C}" type="presOf" srcId="{FD207846-8A0A-4475-868A-4A21601B3DE6}" destId="{E6861385-5E8E-4695-B1AD-78A2D2942E77}" srcOrd="0" destOrd="0" presId="urn:microsoft.com/office/officeart/2005/8/layout/chevron1"/>
    <dgm:cxn modelId="{5C620D9B-C192-48FB-AF0E-56E99785F762}" type="presOf" srcId="{60573231-2204-4C6F-AD9A-D91FB6FE81A9}" destId="{19D7AC08-A48C-45F3-9301-DEAF2DAA5132}" srcOrd="0" destOrd="0" presId="urn:microsoft.com/office/officeart/2005/8/layout/chevron1"/>
    <dgm:cxn modelId="{52F942EA-07D4-4014-AEFD-E8AB7ED9CE08}" type="presParOf" srcId="{19D7AC08-A48C-45F3-9301-DEAF2DAA5132}" destId="{E6861385-5E8E-4695-B1AD-78A2D2942E77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0FAFC5-6E03-49DC-936B-F5E85A5B374C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400000">
        <a:off x="-222646" y="223826"/>
        <a:ext cx="1484312" cy="1039018"/>
      </dsp:txXfrm>
    </dsp:sp>
    <dsp:sp modelId="{3DEB7A15-C386-49B0-A63D-DA90D405E1B9}">
      <dsp:nvSpPr>
        <dsp:cNvPr id="0" name=""/>
        <dsp:cNvSpPr/>
      </dsp:nvSpPr>
      <dsp:spPr>
        <a:xfrm rot="5400000">
          <a:off x="3046219" y="-204608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является частью организации</a:t>
          </a:r>
          <a:endParaRPr lang="ru-RU" sz="1800" kern="1200" dirty="0"/>
        </a:p>
      </dsp:txBody>
      <dsp:txXfrm rot="5400000">
        <a:off x="3046219" y="-2046089"/>
        <a:ext cx="964803" cy="5056981"/>
      </dsp:txXfrm>
    </dsp:sp>
    <dsp:sp modelId="{781196BA-94FB-4EC3-8484-5650FD237DD0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400000">
        <a:off x="-222646" y="1512490"/>
        <a:ext cx="1484312" cy="1039018"/>
      </dsp:txXfrm>
    </dsp:sp>
    <dsp:sp modelId="{46B42CF3-B0D3-4817-B442-E5F1A33F6077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ее действиями осуществляется управление организацией </a:t>
          </a:r>
          <a:endParaRPr lang="ru-RU" sz="1800" kern="1200" dirty="0"/>
        </a:p>
      </dsp:txBody>
      <dsp:txXfrm rot="5400000">
        <a:off x="3085107" y="-756245"/>
        <a:ext cx="964803" cy="5056981"/>
      </dsp:txXfrm>
    </dsp:sp>
    <dsp:sp modelId="{28EB8789-353B-4D10-AC75-5A7B117C588D}">
      <dsp:nvSpPr>
        <dsp:cNvPr id="0" name=""/>
        <dsp:cNvSpPr/>
      </dsp:nvSpPr>
      <dsp:spPr>
        <a:xfrm rot="5400000">
          <a:off x="-222646" y="2794415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222646" y="2794415"/>
        <a:ext cx="1484312" cy="1039018"/>
      </dsp:txXfrm>
    </dsp:sp>
    <dsp:sp modelId="{4AFDEF4B-D1D8-4BC0-A1FC-C84A35679496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она решает только управленческие задачи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 и не решает задач, отличных от управленческих, </a:t>
          </a:r>
          <a:endParaRPr lang="ru-RU" sz="1800" kern="1200" dirty="0"/>
        </a:p>
      </dsp:txBody>
      <dsp:txXfrm rot="5400000">
        <a:off x="3085107" y="532418"/>
        <a:ext cx="964803" cy="50569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10/27/2011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slide" Target="slide39.xml"/><Relationship Id="rId4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(по О.С. </a:t>
            </a:r>
            <a:r>
              <a:rPr lang="ru-RU" dirty="0" err="1" smtClean="0"/>
              <a:t>Виханскому</a:t>
            </a:r>
            <a:r>
              <a:rPr lang="ru-RU" dirty="0" smtClean="0"/>
              <a:t> и А.И. Наумову)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Лекция 5</a:t>
            </a:r>
            <a:br>
              <a:rPr lang="ru-RU" b="1" dirty="0" smtClean="0"/>
            </a:br>
            <a:r>
              <a:rPr lang="ru-RU" b="1" dirty="0" smtClean="0"/>
              <a:t>Структура и содержание системы управления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8572560" cy="507209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Структурно-функциональная подсистема это организационная структура, «костяк» системы управления, О.С. </a:t>
            </a:r>
            <a:r>
              <a:rPr lang="ru-RU" b="1" dirty="0" err="1" smtClean="0">
                <a:solidFill>
                  <a:srgbClr val="C00000"/>
                </a:solidFill>
              </a:rPr>
              <a:t>Виханский</a:t>
            </a:r>
            <a:r>
              <a:rPr lang="ru-RU" b="1" dirty="0" smtClean="0">
                <a:solidFill>
                  <a:srgbClr val="C00000"/>
                </a:solidFill>
              </a:rPr>
              <a:t> и А.И. Наумов называют ее «тело». 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На начальном этапе развития управления «тело» системы управления эквивалентно всей системе управления в целом. </a:t>
            </a:r>
          </a:p>
          <a:p>
            <a:pPr algn="just"/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		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85720" y="1357298"/>
            <a:ext cx="8501090" cy="4429156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Но организм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не эквивалентен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только своему телу.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Есть нечто более ценное,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исключительное, что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О.С. </a:t>
            </a:r>
            <a:r>
              <a:rPr lang="ru-RU" sz="2400" b="1" dirty="0" err="1" smtClean="0">
                <a:solidFill>
                  <a:schemeClr val="bg1"/>
                </a:solidFill>
              </a:rPr>
              <a:t>Виханский</a:t>
            </a:r>
            <a:r>
              <a:rPr lang="ru-RU" sz="2400" b="1" dirty="0" smtClean="0">
                <a:solidFill>
                  <a:schemeClr val="bg1"/>
                </a:solidFill>
              </a:rPr>
              <a:t> и А.И. Наумов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называют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«душой» организации.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Чем выше уровень развития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организации,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тем выше значимость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этой подсистемы СУ. 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357158" y="1428736"/>
            <a:ext cx="8501090" cy="4429156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Что же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можно считать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 «душой»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системы управления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 и </a:t>
            </a:r>
            <a:r>
              <a:rPr lang="ru-RU" sz="2800" b="1" dirty="0" err="1" smtClean="0">
                <a:solidFill>
                  <a:schemeClr val="bg1"/>
                </a:solidFill>
              </a:rPr>
              <a:t>организаци</a:t>
            </a:r>
            <a:r>
              <a:rPr lang="ru-RU" sz="2800" b="1" dirty="0" smtClean="0">
                <a:solidFill>
                  <a:schemeClr val="bg1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AutoShape 7"/>
          <p:cNvSpPr>
            <a:spLocks noGrp="1" noChangeArrowheads="1"/>
          </p:cNvSpPr>
          <p:nvPr>
            <p:ph sz="quarter" idx="1"/>
          </p:nvPr>
        </p:nvSpPr>
        <p:spPr bwMode="gray">
          <a:xfrm>
            <a:off x="285720" y="1357298"/>
            <a:ext cx="8572560" cy="4572000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Информационно-поведенческая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подсистема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4" grpId="1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Информационно-поведенческая подсистема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управленческая идеология и ценностная ориентация системы управления;</a:t>
            </a:r>
          </a:p>
          <a:p>
            <a:pPr lvl="0"/>
            <a:r>
              <a:rPr lang="ru-RU" b="1" dirty="0" smtClean="0"/>
              <a:t>интересы и поведенческие нормативы участников процесса управленческой деятельности;</a:t>
            </a:r>
          </a:p>
          <a:p>
            <a:pPr lvl="0"/>
            <a:r>
              <a:rPr lang="ru-RU" b="1" dirty="0" smtClean="0"/>
              <a:t>информация и информационное обеспечение коммуникаций в системе управления.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5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214282" y="1285860"/>
            <a:ext cx="8929718" cy="542931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anchor="ctr"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bg1"/>
                </a:solidFill>
              </a:rPr>
              <a:t>цели организации,</a:t>
            </a:r>
          </a:p>
          <a:p>
            <a:pPr algn="ctr"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bg1"/>
                </a:solidFill>
              </a:rPr>
              <a:t> управленческую идеологию,</a:t>
            </a:r>
          </a:p>
          <a:p>
            <a:pPr algn="ctr"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bg1"/>
                </a:solidFill>
              </a:rPr>
              <a:t> интересы и </a:t>
            </a:r>
            <a:r>
              <a:rPr lang="ru-RU" sz="3000" b="1" dirty="0" err="1" smtClean="0">
                <a:solidFill>
                  <a:schemeClr val="bg1"/>
                </a:solidFill>
              </a:rPr>
              <a:t>критериально-нормативную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br>
              <a:rPr lang="ru-RU" sz="3000" b="1" dirty="0" smtClean="0">
                <a:solidFill>
                  <a:schemeClr val="bg1"/>
                </a:solidFill>
              </a:rPr>
            </a:br>
            <a:r>
              <a:rPr lang="ru-RU" sz="3000" b="1" dirty="0" smtClean="0">
                <a:solidFill>
                  <a:schemeClr val="bg1"/>
                </a:solidFill>
              </a:rPr>
              <a:t>базу  работников управления,</a:t>
            </a:r>
          </a:p>
          <a:p>
            <a:pPr algn="ctr"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bg1"/>
                </a:solidFill>
              </a:rPr>
              <a:t> процедуры и организацию управленческой </a:t>
            </a:r>
            <a:br>
              <a:rPr lang="ru-RU" sz="3000" b="1" dirty="0" smtClean="0">
                <a:solidFill>
                  <a:schemeClr val="bg1"/>
                </a:solidFill>
              </a:rPr>
            </a:br>
            <a:r>
              <a:rPr lang="ru-RU" sz="3000" b="1" dirty="0" smtClean="0">
                <a:solidFill>
                  <a:schemeClr val="bg1"/>
                </a:solidFill>
              </a:rPr>
              <a:t>деятельности. 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Информационно-поведенческая подсистема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 посредством каналов коммуникации </a:t>
            </a:r>
            <a:r>
              <a:rPr lang="ru-RU" b="1" dirty="0" smtClean="0"/>
              <a:t>объединяет и «приводит к единому знаменателю»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Информационно-поведенческая подсистема включает: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ru-RU" b="1" dirty="0" smtClean="0"/>
              <a:t>управленческие теории и управленческая идеология;</a:t>
            </a:r>
          </a:p>
          <a:p>
            <a:pPr lvl="0" algn="just"/>
            <a:r>
              <a:rPr lang="ru-RU" b="1" dirty="0" smtClean="0"/>
              <a:t>формальные и неформальные отношения управленческих работников с представителями внешнего окружения;</a:t>
            </a:r>
          </a:p>
          <a:p>
            <a:pPr lvl="0" algn="just"/>
            <a:r>
              <a:rPr lang="ru-RU" b="1" dirty="0" smtClean="0"/>
              <a:t>носителей информации,</a:t>
            </a:r>
          </a:p>
          <a:p>
            <a:pPr lvl="0" algn="just"/>
            <a:r>
              <a:rPr lang="ru-RU" b="1" dirty="0" smtClean="0"/>
              <a:t>методы распространения информации.</a:t>
            </a:r>
          </a:p>
          <a:p>
            <a:pPr lvl="0" algn="just"/>
            <a:r>
              <a:rPr lang="ru-RU" b="1" dirty="0" smtClean="0"/>
              <a:t>уровень организационного развития, </a:t>
            </a:r>
          </a:p>
          <a:p>
            <a:pPr lvl="0" algn="just"/>
            <a:r>
              <a:rPr lang="ru-RU" b="1" dirty="0" smtClean="0"/>
              <a:t>уровень развития каждого отдельного работника управленческого звена;</a:t>
            </a:r>
          </a:p>
          <a:p>
            <a:pPr lvl="0" algn="just"/>
            <a:r>
              <a:rPr lang="ru-RU" b="1" dirty="0" smtClean="0"/>
              <a:t>информированность работников,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Информационно-поведенческая подсистема предопределяет: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b="1" dirty="0" smtClean="0"/>
              <a:t>уровень организационного развития, </a:t>
            </a:r>
          </a:p>
          <a:p>
            <a:pPr lvl="0" algn="just"/>
            <a:r>
              <a:rPr lang="ru-RU" b="1" dirty="0" smtClean="0"/>
              <a:t>уровень развития каждого отдельного работника управленческого звена;</a:t>
            </a:r>
          </a:p>
          <a:p>
            <a:pPr lvl="0" algn="just"/>
            <a:r>
              <a:rPr lang="ru-RU" b="1" dirty="0" smtClean="0"/>
              <a:t>информированность работников. </a:t>
            </a:r>
          </a:p>
          <a:p>
            <a:pPr lvl="0" algn="just">
              <a:buNone/>
            </a:pPr>
            <a:endParaRPr lang="ru-RU" dirty="0" smtClean="0"/>
          </a:p>
          <a:p>
            <a:pPr lvl="0" algn="just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071538" y="3571876"/>
            <a:ext cx="7286676" cy="200026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buNone/>
            </a:pPr>
            <a:r>
              <a:rPr lang="ru-RU" sz="2400" dirty="0" smtClean="0"/>
              <a:t>В настоящее время </a:t>
            </a:r>
          </a:p>
          <a:p>
            <a:pPr lvl="0" algn="ctr">
              <a:buNone/>
            </a:pPr>
            <a:r>
              <a:rPr lang="ru-RU" sz="2400" dirty="0" smtClean="0"/>
              <a:t>роль информационно-поведенческой </a:t>
            </a:r>
          </a:p>
          <a:p>
            <a:pPr lvl="0" algn="ctr">
              <a:buNone/>
            </a:pPr>
            <a:r>
              <a:rPr lang="ru-RU" sz="2400" dirty="0" smtClean="0"/>
              <a:t>подсистемы резко возрастает.</a:t>
            </a: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4" grpId="0" animBg="1"/>
      <p:bldP spid="4" grpId="1" animBg="1"/>
      <p:bldP spid="4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358246" cy="17144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О.С. </a:t>
            </a:r>
            <a:r>
              <a:rPr lang="ru-RU" sz="3200" b="1" dirty="0" err="1" smtClean="0">
                <a:solidFill>
                  <a:srgbClr val="C00000"/>
                </a:solidFill>
              </a:rPr>
              <a:t>Виханский</a:t>
            </a:r>
            <a:r>
              <a:rPr lang="ru-RU" sz="3200" b="1" dirty="0" smtClean="0">
                <a:solidFill>
                  <a:srgbClr val="C00000"/>
                </a:solidFill>
              </a:rPr>
              <a:t> и А.Н. Наумов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выделяют четыре типа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err="1" smtClean="0">
                <a:solidFill>
                  <a:srgbClr val="C00000"/>
                </a:solidFill>
              </a:rPr>
              <a:t>информационо</a:t>
            </a:r>
            <a:r>
              <a:rPr lang="ru-RU" sz="3200" b="1" dirty="0" smtClean="0">
                <a:solidFill>
                  <a:srgbClr val="C00000"/>
                </a:solidFill>
              </a:rPr>
              <a:t> -поведенческих подсистем: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928662" y="1785926"/>
            <a:ext cx="4429156" cy="2214578"/>
          </a:xfrm>
          <a:prstGeom prst="roundRect">
            <a:avLst>
              <a:gd name="adj" fmla="val 49106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lvl="0" algn="ctr">
              <a:buNone/>
            </a:pPr>
            <a:r>
              <a:rPr lang="ru-RU" dirty="0" smtClean="0"/>
              <a:t>Первый тип </a:t>
            </a:r>
          </a:p>
          <a:p>
            <a:pPr lvl="0" algn="ctr">
              <a:buNone/>
            </a:pPr>
            <a:r>
              <a:rPr lang="ru-RU" dirty="0" smtClean="0"/>
              <a:t>можно назвать </a:t>
            </a:r>
          </a:p>
          <a:p>
            <a:pPr lvl="0" algn="ctr">
              <a:buNone/>
            </a:pPr>
            <a:r>
              <a:rPr lang="ru-RU" dirty="0" smtClean="0"/>
              <a:t>«Формальным».</a:t>
            </a:r>
          </a:p>
          <a:p>
            <a:pPr lvl="0" algn="ctr">
              <a:buNone/>
            </a:pPr>
            <a:r>
              <a:rPr lang="ru-RU" dirty="0" smtClean="0"/>
              <a:t>Характеризуется </a:t>
            </a:r>
          </a:p>
          <a:p>
            <a:pPr lvl="0" algn="ctr">
              <a:buNone/>
            </a:pPr>
            <a:r>
              <a:rPr lang="ru-RU" dirty="0" smtClean="0"/>
              <a:t>формальной организацией</a:t>
            </a:r>
          </a:p>
          <a:p>
            <a:pPr lvl="0" algn="ctr">
              <a:buNone/>
            </a:pPr>
            <a:r>
              <a:rPr lang="ru-RU" dirty="0" smtClean="0"/>
              <a:t> деятельности и отношений</a:t>
            </a:r>
          </a:p>
          <a:p>
            <a:pPr lvl="0" algn="ctr">
              <a:buNone/>
            </a:pPr>
            <a:r>
              <a:rPr lang="ru-RU" dirty="0" smtClean="0"/>
              <a:t> в СУ</a:t>
            </a:r>
            <a:endParaRPr lang="ru-RU" sz="2400" b="1" dirty="0" smtClean="0"/>
          </a:p>
        </p:txBody>
      </p:sp>
      <p:sp>
        <p:nvSpPr>
          <p:cNvPr id="7" name="AutoShape 7"/>
          <p:cNvSpPr>
            <a:spLocks noGrp="1" noChangeArrowheads="1"/>
          </p:cNvSpPr>
          <p:nvPr>
            <p:ph sz="quarter" idx="1"/>
          </p:nvPr>
        </p:nvSpPr>
        <p:spPr bwMode="gray">
          <a:xfrm>
            <a:off x="3700450" y="1785926"/>
            <a:ext cx="5443550" cy="2143128"/>
          </a:xfrm>
          <a:prstGeom prst="roundRect">
            <a:avLst>
              <a:gd name="adj" fmla="val 49106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>
            <a:normAutofit fontScale="25000" lnSpcReduction="20000"/>
          </a:bodyPr>
          <a:lstStyle/>
          <a:p>
            <a:pPr lvl="0" algn="ctr">
              <a:buNone/>
            </a:pPr>
            <a:endParaRPr lang="ru-RU" sz="2400" dirty="0" smtClean="0"/>
          </a:p>
          <a:p>
            <a:pPr lvl="0" algn="ctr">
              <a:buNone/>
            </a:pPr>
            <a:r>
              <a:rPr lang="ru-RU" sz="7200" dirty="0" smtClean="0"/>
              <a:t>Второй тип </a:t>
            </a:r>
          </a:p>
          <a:p>
            <a:pPr lvl="0" algn="ctr">
              <a:buNone/>
            </a:pPr>
            <a:r>
              <a:rPr lang="ru-RU" sz="7200" dirty="0" smtClean="0"/>
              <a:t>можно назвать </a:t>
            </a:r>
          </a:p>
          <a:p>
            <a:pPr lvl="0" algn="ctr">
              <a:buNone/>
            </a:pPr>
            <a:r>
              <a:rPr lang="ru-RU" sz="7200" dirty="0" smtClean="0"/>
              <a:t>«</a:t>
            </a:r>
            <a:r>
              <a:rPr lang="ru-RU" sz="7200" dirty="0" err="1" smtClean="0"/>
              <a:t>Псевдо-вовлеченным</a:t>
            </a:r>
            <a:r>
              <a:rPr lang="ru-RU" sz="7200" dirty="0" smtClean="0"/>
              <a:t>».</a:t>
            </a:r>
          </a:p>
          <a:p>
            <a:pPr lvl="0" algn="ctr">
              <a:buNone/>
            </a:pPr>
            <a:r>
              <a:rPr lang="ru-RU" sz="7200" dirty="0" smtClean="0"/>
              <a:t>Характерно наличие </a:t>
            </a:r>
          </a:p>
          <a:p>
            <a:pPr lvl="0" algn="ctr">
              <a:buNone/>
            </a:pPr>
            <a:r>
              <a:rPr lang="ru-RU" sz="7200" dirty="0" smtClean="0"/>
              <a:t>неформальных</a:t>
            </a:r>
          </a:p>
          <a:p>
            <a:pPr lvl="0" algn="ctr">
              <a:buNone/>
            </a:pPr>
            <a:r>
              <a:rPr lang="ru-RU" sz="7200" dirty="0" smtClean="0"/>
              <a:t>противоборствующих групп.</a:t>
            </a:r>
          </a:p>
          <a:p>
            <a:pPr lvl="0" algn="ctr">
              <a:buNone/>
            </a:pPr>
            <a:endParaRPr lang="ru-RU" sz="2400" b="1" dirty="0" smtClean="0"/>
          </a:p>
        </p:txBody>
      </p:sp>
      <p:sp>
        <p:nvSpPr>
          <p:cNvPr id="9" name="AutoShape 7"/>
          <p:cNvSpPr txBox="1">
            <a:spLocks noChangeArrowheads="1"/>
          </p:cNvSpPr>
          <p:nvPr/>
        </p:nvSpPr>
        <p:spPr bwMode="gray">
          <a:xfrm>
            <a:off x="3428992" y="3929066"/>
            <a:ext cx="5443550" cy="2143128"/>
          </a:xfrm>
          <a:prstGeom prst="roundRect">
            <a:avLst>
              <a:gd name="adj" fmla="val 49106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anchor="ctr">
            <a:normAutofit/>
          </a:bodyPr>
          <a:lstStyle/>
          <a:p>
            <a:pPr lvl="0" algn="ctr">
              <a:buNone/>
            </a:pPr>
            <a:r>
              <a:rPr lang="ru-RU" dirty="0" smtClean="0"/>
              <a:t>Третий тип</a:t>
            </a:r>
          </a:p>
          <a:p>
            <a:pPr lvl="0" algn="ctr">
              <a:buNone/>
            </a:pPr>
            <a:r>
              <a:rPr lang="ru-RU" dirty="0" smtClean="0"/>
              <a:t>характеризуется наличием </a:t>
            </a:r>
          </a:p>
          <a:p>
            <a:pPr lvl="0" algn="ctr">
              <a:buNone/>
            </a:pPr>
            <a:r>
              <a:rPr lang="ru-RU" dirty="0" smtClean="0"/>
              <a:t>заинтересованности</a:t>
            </a:r>
          </a:p>
          <a:p>
            <a:pPr lvl="0" algn="ctr">
              <a:buNone/>
            </a:pPr>
            <a:r>
              <a:rPr lang="ru-RU" dirty="0" smtClean="0"/>
              <a:t> в конечных результатах </a:t>
            </a:r>
          </a:p>
          <a:p>
            <a:pPr lvl="0" algn="ctr">
              <a:buNone/>
            </a:pPr>
            <a:r>
              <a:rPr lang="ru-RU" dirty="0" smtClean="0"/>
              <a:t>функционирования СУ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AutoShape 7"/>
          <p:cNvSpPr txBox="1">
            <a:spLocks noChangeArrowheads="1"/>
          </p:cNvSpPr>
          <p:nvPr/>
        </p:nvSpPr>
        <p:spPr bwMode="gray">
          <a:xfrm>
            <a:off x="928662" y="3857628"/>
            <a:ext cx="5443550" cy="214312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anchor="ctr">
            <a:normAutofit fontScale="5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600" dirty="0" smtClean="0"/>
              <a:t>Четвертый тип  - оптимальный.</a:t>
            </a:r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600" dirty="0" smtClean="0"/>
              <a:t>Характеризуется ориентацией </a:t>
            </a:r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600" dirty="0" smtClean="0"/>
              <a:t>на конечные результаты, </a:t>
            </a:r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600" dirty="0" err="1" smtClean="0"/>
              <a:t>самоорганизуемостью</a:t>
            </a:r>
            <a:r>
              <a:rPr lang="ru-RU" sz="2600" dirty="0" smtClean="0"/>
              <a:t> </a:t>
            </a:r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600" dirty="0" smtClean="0"/>
              <a:t>и </a:t>
            </a:r>
            <a:r>
              <a:rPr lang="ru-RU" sz="2600" dirty="0" err="1" smtClean="0"/>
              <a:t>самонастраиваемостью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3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9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  <p:bldP spid="4" grpId="2" animBg="1"/>
      <p:bldP spid="7" grpId="0" build="p" animBg="1"/>
      <p:bldP spid="7" grpId="1" uiExpand="1" build="p" animBg="1"/>
      <p:bldP spid="7" grpId="2" build="p" animBg="1"/>
      <p:bldP spid="9" grpId="0" animBg="1"/>
      <p:bldP spid="9" grpId="1" animBg="1"/>
      <p:bldP spid="9" grpId="2" animBg="1"/>
      <p:bldP spid="8" grpId="0" animBg="1"/>
      <p:bldP spid="8" grpId="1" animBg="1"/>
      <p:bldP spid="8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358246" cy="65403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Первый тип </a:t>
            </a:r>
            <a:r>
              <a:rPr lang="ru-RU" b="1" dirty="0" smtClean="0">
                <a:solidFill>
                  <a:srgbClr val="C00000"/>
                </a:solidFill>
              </a:rPr>
              <a:t>И-П подсистем: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928670"/>
            <a:ext cx="8429684" cy="55721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формальная организация деятельности и отношений в системе управления; </a:t>
            </a:r>
          </a:p>
          <a:p>
            <a:pPr algn="just"/>
            <a:r>
              <a:rPr lang="ru-RU" dirty="0" smtClean="0"/>
              <a:t>деятельность инициируется распоряжениями и требует наличия формального контроля исполнения;</a:t>
            </a:r>
          </a:p>
          <a:p>
            <a:pPr algn="just"/>
            <a:r>
              <a:rPr lang="ru-RU" dirty="0" smtClean="0"/>
              <a:t>безразличное (безответственное и безынициативное) отношение к работе; </a:t>
            </a:r>
          </a:p>
          <a:p>
            <a:pPr algn="just"/>
            <a:r>
              <a:rPr lang="ru-RU" dirty="0" smtClean="0"/>
              <a:t>интересы работников и их умения направлены вовне организации; </a:t>
            </a:r>
          </a:p>
          <a:p>
            <a:pPr algn="just"/>
            <a:r>
              <a:rPr lang="ru-RU" dirty="0" smtClean="0"/>
              <a:t>формальные отношения между работниками по поводу работы;</a:t>
            </a:r>
          </a:p>
          <a:p>
            <a:pPr algn="just"/>
            <a:r>
              <a:rPr lang="ru-RU" dirty="0" smtClean="0"/>
              <a:t>неформальные отношения связаны с интересами, находящимися за пределами организации;</a:t>
            </a:r>
          </a:p>
          <a:p>
            <a:pPr algn="just"/>
            <a:r>
              <a:rPr lang="ru-RU" dirty="0" smtClean="0"/>
              <a:t>низкая доступность информации из-за формальных ограничений, неразвитости технической базы обращения к информации и ее распространения; </a:t>
            </a:r>
          </a:p>
          <a:p>
            <a:pPr algn="just"/>
            <a:r>
              <a:rPr lang="ru-RU" dirty="0" smtClean="0"/>
              <a:t>низкий  уровень информированности работников.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Второй тип </a:t>
            </a:r>
            <a:r>
              <a:rPr lang="ru-RU" b="1" dirty="0" smtClean="0">
                <a:solidFill>
                  <a:srgbClr val="C00000"/>
                </a:solidFill>
              </a:rPr>
              <a:t>И-П подсистем:</a:t>
            </a:r>
            <a:endParaRPr lang="ru-RU" b="1" i="1" dirty="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358246" cy="519591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отсутствует безразличие, характерное для первого типа, но нет и заинтересованности в реальном повышении эффективности и качества функционирования всего коллектива; </a:t>
            </a:r>
          </a:p>
          <a:p>
            <a:pPr algn="just"/>
            <a:r>
              <a:rPr lang="ru-RU" dirty="0" smtClean="0"/>
              <a:t>имеет место недоверие и конфликтность в отношениях; </a:t>
            </a:r>
          </a:p>
          <a:p>
            <a:pPr algn="just"/>
            <a:r>
              <a:rPr lang="ru-RU" dirty="0" smtClean="0"/>
              <a:t>свойственно стремление к привнесению изменений за счет других членов либо путем организационных перестроек; </a:t>
            </a:r>
          </a:p>
          <a:p>
            <a:pPr algn="just"/>
            <a:r>
              <a:rPr lang="ru-RU" dirty="0" smtClean="0"/>
              <a:t>доминируют собственные цели и интересы, находящиеся за пределами интересов организации (как и в 1 случае); </a:t>
            </a:r>
          </a:p>
          <a:p>
            <a:pPr algn="just"/>
            <a:r>
              <a:rPr lang="ru-RU" dirty="0" smtClean="0"/>
              <a:t>имеет место наличие нескольких неформальных (противоборствующих) групп; </a:t>
            </a:r>
          </a:p>
          <a:p>
            <a:pPr algn="just"/>
            <a:r>
              <a:rPr lang="ru-RU" dirty="0" smtClean="0"/>
              <a:t>официальная система информирования функционирует плохо;</a:t>
            </a:r>
          </a:p>
          <a:p>
            <a:pPr algn="just"/>
            <a:r>
              <a:rPr lang="ru-RU" dirty="0" smtClean="0"/>
              <a:t>низкий уровень доступности информации, </a:t>
            </a:r>
          </a:p>
          <a:p>
            <a:pPr algn="just"/>
            <a:r>
              <a:rPr lang="ru-RU" dirty="0" smtClean="0"/>
              <a:t>имеют  место необоснованные ограничения на получение информации, искажение информации; </a:t>
            </a:r>
          </a:p>
          <a:p>
            <a:pPr algn="just"/>
            <a:r>
              <a:rPr lang="ru-RU" dirty="0" smtClean="0"/>
              <a:t>широко практикуется неформальный сбор и распространение информации, кулуарные обсуждения.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79690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Третий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тип </a:t>
            </a:r>
            <a:r>
              <a:rPr lang="ru-RU" b="1" dirty="0" smtClean="0">
                <a:solidFill>
                  <a:srgbClr val="C00000"/>
                </a:solidFill>
              </a:rPr>
              <a:t>И-П подсистем: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643998" cy="519591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Свойственны: заинтересованность в конечных результатах функционирования СУ; </a:t>
            </a:r>
          </a:p>
          <a:p>
            <a:pPr algn="just"/>
            <a:r>
              <a:rPr lang="ru-RU" dirty="0" smtClean="0"/>
              <a:t> стратегия сотрудничества в совместной деятельности, доброжелательность в отношениях, стремление к разрешению конфликтных ситуаций;</a:t>
            </a:r>
          </a:p>
          <a:p>
            <a:pPr algn="just"/>
            <a:r>
              <a:rPr lang="ru-RU" dirty="0" smtClean="0"/>
              <a:t>направленность на получение больших результатов посредством совершенствования отношений в совместной трудовой деятельности, развития членов организации,  качественного улучшения деятельности. </a:t>
            </a:r>
          </a:p>
          <a:p>
            <a:pPr algn="just"/>
            <a:r>
              <a:rPr lang="ru-RU" dirty="0" smtClean="0"/>
              <a:t>Характерна групповая работа, однако она часто носит формальный характер. </a:t>
            </a:r>
          </a:p>
          <a:p>
            <a:pPr algn="just"/>
            <a:r>
              <a:rPr lang="ru-RU" dirty="0" smtClean="0"/>
              <a:t>активность в осуществлении производственной деятельности, творческий подход. </a:t>
            </a:r>
          </a:p>
          <a:p>
            <a:pPr algn="just"/>
            <a:r>
              <a:rPr lang="ru-RU" dirty="0" smtClean="0"/>
              <a:t>значимость широкой информированности, </a:t>
            </a:r>
          </a:p>
          <a:p>
            <a:pPr algn="just"/>
            <a:r>
              <a:rPr lang="ru-RU" dirty="0" smtClean="0"/>
              <a:t>атмосфера гласности, открытого обсуждения и открытости в высказываниях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ru-RU" dirty="0" smtClean="0">
                <a:hlinkClick r:id="rId2" action="ppaction://hlinksldjump"/>
              </a:rPr>
              <a:t>Система управления организацией  (по О.С. </a:t>
            </a:r>
            <a:r>
              <a:rPr lang="ru-RU" dirty="0" err="1" smtClean="0">
                <a:hlinkClick r:id="rId2" action="ppaction://hlinksldjump"/>
              </a:rPr>
              <a:t>Виханскому</a:t>
            </a:r>
            <a:r>
              <a:rPr lang="ru-RU" dirty="0" smtClean="0">
                <a:hlinkClick r:id="rId2" action="ppaction://hlinksldjump"/>
              </a:rPr>
              <a:t> и А.И. Наумову). Основные подсистемы СУ.</a:t>
            </a:r>
            <a:endParaRPr lang="ru-RU" dirty="0" smtClean="0"/>
          </a:p>
          <a:p>
            <a:pPr lvl="0" algn="just"/>
            <a:r>
              <a:rPr lang="ru-RU" dirty="0" smtClean="0">
                <a:hlinkClick r:id="rId3" action="ppaction://hlinksldjump"/>
              </a:rPr>
              <a:t>Информационно-поведенческая подсистема СУ, типы информационно-поведенческих подсистем СУ.</a:t>
            </a:r>
            <a:endParaRPr lang="ru-RU" dirty="0" smtClean="0"/>
          </a:p>
          <a:p>
            <a:pPr lvl="0" algn="just"/>
            <a:r>
              <a:rPr lang="ru-RU" dirty="0" smtClean="0">
                <a:hlinkClick r:id="rId4" action="ppaction://hlinksldjump"/>
              </a:rPr>
              <a:t>Подсистема саморазвития системы управления. Связь с психологией и основные психологические потребности системы управления.</a:t>
            </a:r>
            <a:endParaRPr lang="ru-RU" dirty="0" smtClean="0"/>
          </a:p>
          <a:p>
            <a:pPr lvl="0" algn="just"/>
            <a:r>
              <a:rPr lang="ru-RU" dirty="0" smtClean="0">
                <a:hlinkClick r:id="rId5" action="ppaction://hlinksldjump"/>
              </a:rPr>
              <a:t>Контрольные вопросы.</a:t>
            </a:r>
            <a:endParaRPr lang="ru-RU" dirty="0" smtClean="0"/>
          </a:p>
          <a:p>
            <a:pPr lvl="0" algn="just"/>
            <a:r>
              <a:rPr lang="ru-RU" dirty="0" smtClean="0">
                <a:hlinkClick r:id="rId6" action="ppaction://hlinksldjump"/>
              </a:rPr>
              <a:t>Библиографический список.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79690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Четвертый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тип </a:t>
            </a:r>
            <a:r>
              <a:rPr lang="ru-RU" b="1" dirty="0" smtClean="0">
                <a:solidFill>
                  <a:srgbClr val="C00000"/>
                </a:solidFill>
              </a:rPr>
              <a:t>И-П подсистем: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643998" cy="51244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баланс личных интересов со стремлением к получению высоких конечных результатов функционирования организации в целом. </a:t>
            </a:r>
          </a:p>
          <a:p>
            <a:pPr algn="just"/>
            <a:r>
              <a:rPr lang="ru-RU" dirty="0" smtClean="0"/>
              <a:t>ориентация на конечный результат;</a:t>
            </a:r>
          </a:p>
          <a:p>
            <a:pPr algn="just"/>
            <a:r>
              <a:rPr lang="ru-RU" dirty="0" smtClean="0"/>
              <a:t>высокий уровень самоорганизации  и саморазвития; </a:t>
            </a:r>
          </a:p>
          <a:p>
            <a:pPr algn="just"/>
            <a:r>
              <a:rPr lang="ru-RU" dirty="0" smtClean="0"/>
              <a:t>высокий уровень межличностных отношений;</a:t>
            </a:r>
          </a:p>
          <a:p>
            <a:pPr algn="just"/>
            <a:r>
              <a:rPr lang="ru-RU" dirty="0" smtClean="0"/>
              <a:t> адаптивность подсистемы к новым задачам и условиям, </a:t>
            </a:r>
          </a:p>
          <a:p>
            <a:pPr algn="just"/>
            <a:r>
              <a:rPr lang="ru-RU" dirty="0" smtClean="0"/>
              <a:t>открытость информации,  </a:t>
            </a:r>
          </a:p>
          <a:p>
            <a:pPr algn="just"/>
            <a:r>
              <a:rPr lang="ru-RU" dirty="0" smtClean="0"/>
              <a:t>информирование являются элементом функционирования СУ;</a:t>
            </a:r>
          </a:p>
          <a:p>
            <a:pPr algn="just"/>
            <a:r>
              <a:rPr lang="ru-RU" dirty="0" smtClean="0"/>
              <a:t>применение современных быстродействующих технических средств для работы с </a:t>
            </a:r>
            <a:r>
              <a:rPr lang="ru-RU" dirty="0" err="1" smtClean="0"/>
              <a:t>информациейинформацией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Данный тип И-П подсистемы является адекватным базисом саморазвитие системы управления.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428596" y="1214422"/>
            <a:ext cx="8429684" cy="421484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Появление этой подсистемы в СУ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отражает возникновение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 таких качеств, как: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стремление к самосовершенствованию,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гибкость и адаптивность к изменениям,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ориентация на новшества,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поиск и разработка прогрессивных идей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 ускоренное введение их в практику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функционирования системы управления.</a:t>
            </a:r>
          </a:p>
          <a:p>
            <a:pPr lvl="0" algn="ctr">
              <a:buNone/>
            </a:pPr>
            <a:endParaRPr lang="ru-RU" sz="24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286808" cy="49815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1285852" y="2143116"/>
            <a:ext cx="6858048" cy="3786214"/>
          </a:xfrm>
          <a:prstGeom prst="roundRect">
            <a:avLst>
              <a:gd name="adj" fmla="val 491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Она является генератором этих качеств,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а так же несет в себе механизм их воспроизводства,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закрепления, распространения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и практического воплощения.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286808" cy="4981596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algn="just">
              <a:buNone/>
            </a:pPr>
            <a:endParaRPr lang="ru-RU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428728" y="1714488"/>
            <a:ext cx="6643734" cy="328614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Подсистема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саморазвития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системы управления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«дух организации»: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algn="ctr">
              <a:buNone/>
            </a:pPr>
            <a:endParaRPr lang="ru-RU" sz="2400" b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Подсистема саморазвития системы управления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715436" cy="5124472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endParaRPr lang="ru-RU" i="1" dirty="0" smtClean="0"/>
          </a:p>
          <a:p>
            <a:pPr marL="720000">
              <a:spcBef>
                <a:spcPts val="0"/>
              </a:spcBef>
              <a:buNone/>
            </a:pPr>
            <a:r>
              <a:rPr lang="ru-RU" i="1" dirty="0" smtClean="0"/>
              <a:t>	</a:t>
            </a:r>
            <a:r>
              <a:rPr lang="ru-RU" b="1" i="1" dirty="0" smtClean="0"/>
              <a:t>Первая</a:t>
            </a:r>
            <a:r>
              <a:rPr lang="ru-RU" b="1" dirty="0" smtClean="0"/>
              <a:t> часть ориентирует систему управления на постоянное совершенствование и развитие, обеспечивает потребность системы управления в изменении в направлении улучшения, в регулярном обновлении.</a:t>
            </a:r>
          </a:p>
          <a:p>
            <a:pPr algn="r">
              <a:buNone/>
            </a:pPr>
            <a:endParaRPr lang="ru-RU" i="1" dirty="0" smtClean="0"/>
          </a:p>
          <a:p>
            <a:pPr algn="r">
              <a:buNone/>
            </a:pPr>
            <a:endParaRPr lang="ru-RU" i="1" dirty="0" smtClean="0"/>
          </a:p>
          <a:p>
            <a:pPr algn="r">
              <a:buNone/>
            </a:pPr>
            <a:r>
              <a:rPr lang="ru-RU" b="1" i="1" dirty="0" smtClean="0"/>
              <a:t>Вторая часть</a:t>
            </a:r>
            <a:r>
              <a:rPr lang="ru-RU" b="1" dirty="0" smtClean="0"/>
              <a:t> обеспечивает</a:t>
            </a:r>
          </a:p>
          <a:p>
            <a:pPr algn="r">
              <a:buNone/>
            </a:pPr>
            <a:r>
              <a:rPr lang="ru-RU" b="1" dirty="0" smtClean="0"/>
              <a:t> развитие системы управления.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Выгнутая влево стрелка 3"/>
          <p:cNvSpPr/>
          <p:nvPr/>
        </p:nvSpPr>
        <p:spPr>
          <a:xfrm rot="1613758">
            <a:off x="547892" y="988656"/>
            <a:ext cx="895637" cy="26364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 rot="20221738" flipH="1">
            <a:off x="7762878" y="968643"/>
            <a:ext cx="963692" cy="373467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Двойная волна 5"/>
          <p:cNvSpPr/>
          <p:nvPr/>
        </p:nvSpPr>
        <p:spPr>
          <a:xfrm>
            <a:off x="1857356" y="1285860"/>
            <a:ext cx="5429288" cy="285752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 часть подсистемы  выполняет функции: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715404" cy="49815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анализ уровня развития СУ (сильных и слабых сторон, актуальных и потенциальных возможностей;</a:t>
            </a:r>
          </a:p>
          <a:p>
            <a:pPr algn="just"/>
            <a:r>
              <a:rPr lang="ru-RU" b="1" dirty="0" smtClean="0"/>
              <a:t>анализ изменения </a:t>
            </a:r>
            <a:r>
              <a:rPr lang="ru-RU" b="1" dirty="0" err="1" smtClean="0"/>
              <a:t>внешнеорганизацинной</a:t>
            </a:r>
            <a:r>
              <a:rPr lang="ru-RU" b="1" dirty="0" smtClean="0"/>
              <a:t> среды и динамики задач, стоящих перед СУ;</a:t>
            </a:r>
          </a:p>
          <a:p>
            <a:pPr lvl="0" algn="just"/>
            <a:r>
              <a:rPr lang="ru-RU" b="1" dirty="0" smtClean="0"/>
              <a:t>анализ тенденций и новых направлений развития СУ в мировой практике;</a:t>
            </a:r>
          </a:p>
          <a:p>
            <a:pPr lvl="0" algn="just"/>
            <a:r>
              <a:rPr lang="ru-RU" b="1" dirty="0" smtClean="0"/>
              <a:t>разработка, введение методов и поддержание стимулов, мотивирующих систему управления к самосовершенствованию;</a:t>
            </a:r>
          </a:p>
          <a:p>
            <a:pPr lvl="0" algn="just"/>
            <a:r>
              <a:rPr lang="ru-RU" b="1" dirty="0" err="1" smtClean="0"/>
              <a:t>саморефлексия</a:t>
            </a:r>
            <a:r>
              <a:rPr lang="ru-RU" b="1" dirty="0" smtClean="0"/>
              <a:t> используемых форм и методов обновления систем управления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 часть подсистемы выполняет функции: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00108"/>
            <a:ext cx="8643998" cy="5429288"/>
          </a:xfrm>
        </p:spPr>
        <p:txBody>
          <a:bodyPr>
            <a:normAutofit/>
          </a:bodyPr>
          <a:lstStyle/>
          <a:p>
            <a:pPr lvl="0" algn="just"/>
            <a:endParaRPr lang="ru-RU" b="1" dirty="0" smtClean="0"/>
          </a:p>
          <a:p>
            <a:pPr lvl="0" algn="just"/>
            <a:endParaRPr lang="ru-RU" b="1" dirty="0" smtClean="0"/>
          </a:p>
          <a:p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428596" y="1214422"/>
            <a:ext cx="7643866" cy="100013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anchor="ctr">
            <a:normAutofit fontScale="47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lnSpc>
                <a:spcPct val="120000"/>
              </a:lnSpc>
            </a:pPr>
            <a:r>
              <a:rPr lang="ru-RU" sz="2900" b="1" dirty="0" smtClean="0">
                <a:solidFill>
                  <a:schemeClr val="bg1"/>
                </a:solidFill>
              </a:rPr>
              <a:t>разработка программ и методов саморазвития  СУ, </a:t>
            </a:r>
          </a:p>
          <a:p>
            <a:pPr lvl="0" algn="ctr">
              <a:lnSpc>
                <a:spcPct val="120000"/>
              </a:lnSpc>
            </a:pPr>
            <a:r>
              <a:rPr lang="ru-RU" sz="2900" b="1" dirty="0" smtClean="0">
                <a:solidFill>
                  <a:schemeClr val="bg1"/>
                </a:solidFill>
              </a:rPr>
              <a:t>обеспечение реализации этих программ и методов;</a:t>
            </a:r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357158" y="2928934"/>
            <a:ext cx="7643866" cy="100013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anchor="ctr">
            <a:normAutofit fontScale="2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/>
            <a:r>
              <a:rPr lang="ru-RU" sz="4500" b="1" dirty="0" smtClean="0">
                <a:solidFill>
                  <a:schemeClr val="bg1"/>
                </a:solidFill>
              </a:rPr>
              <a:t>организация саморазвития СУ:</a:t>
            </a:r>
          </a:p>
          <a:p>
            <a:pPr lvl="0" algn="ctr"/>
            <a:r>
              <a:rPr lang="ru-RU" sz="4500" b="1" dirty="0" smtClean="0">
                <a:solidFill>
                  <a:schemeClr val="bg1"/>
                </a:solidFill>
              </a:rPr>
              <a:t> распределение заданий и позиций между субъектами перехода,</a:t>
            </a:r>
          </a:p>
          <a:p>
            <a:pPr lvl="0" algn="ctr"/>
            <a:r>
              <a:rPr lang="ru-RU" sz="4500" b="1" dirty="0" smtClean="0">
                <a:solidFill>
                  <a:schemeClr val="bg1"/>
                </a:solidFill>
              </a:rPr>
              <a:t> распределение функций координации и корректировки </a:t>
            </a:r>
          </a:p>
          <a:p>
            <a:pPr lvl="0" algn="ctr"/>
            <a:r>
              <a:rPr lang="ru-RU" sz="4500" b="1" dirty="0" smtClean="0">
                <a:solidFill>
                  <a:schemeClr val="bg1"/>
                </a:solidFill>
              </a:rPr>
              <a:t>их деятельности в процессе перехода;</a:t>
            </a:r>
          </a:p>
        </p:txBody>
      </p:sp>
      <p:sp>
        <p:nvSpPr>
          <p:cNvPr id="6" name="AutoShape 7"/>
          <p:cNvSpPr txBox="1">
            <a:spLocks noChangeArrowheads="1"/>
          </p:cNvSpPr>
          <p:nvPr/>
        </p:nvSpPr>
        <p:spPr bwMode="gray">
          <a:xfrm>
            <a:off x="1142976" y="4786322"/>
            <a:ext cx="7643866" cy="100013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anchor="ctr">
            <a:normAutofit fontScale="55000" lnSpcReduction="20000"/>
          </a:bodyPr>
          <a:lstStyle/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анализ результатов перехода, </a:t>
            </a:r>
          </a:p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обобщение опыта работы </a:t>
            </a:r>
          </a:p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по переводу системы управления в </a:t>
            </a:r>
          </a:p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новое состояние, получение выводов</a:t>
            </a:r>
          </a:p>
          <a:p>
            <a:pPr lvl="0" algn="ctr"/>
            <a:r>
              <a:rPr lang="ru-RU" b="1" dirty="0" smtClean="0">
                <a:solidFill>
                  <a:schemeClr val="bg1"/>
                </a:solidFill>
              </a:rPr>
              <a:t> по развитию подсистемы саморазвития СУ.</a:t>
            </a:r>
            <a:endParaRPr lang="ru-RU" sz="45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572560" cy="621510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b="1" dirty="0" smtClean="0"/>
              <a:t>		</a:t>
            </a:r>
            <a:endParaRPr lang="ru-RU" b="1" i="1" dirty="0" smtClean="0"/>
          </a:p>
          <a:p>
            <a:pPr algn="just">
              <a:buNone/>
            </a:pPr>
            <a:r>
              <a:rPr lang="ru-RU" b="1" dirty="0" smtClean="0"/>
              <a:t>	</a:t>
            </a: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642910" y="1714488"/>
            <a:ext cx="8001056" cy="328614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algn="ctr">
              <a:lnSpc>
                <a:spcPct val="120000"/>
              </a:lnSpc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Важнейшим направлением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функционирования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подсистемы развития СУ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является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800" b="1" i="1" dirty="0" smtClean="0">
                <a:solidFill>
                  <a:schemeClr val="bg1"/>
                </a:solidFill>
              </a:rPr>
              <a:t> развитие кадров СУ.</a:t>
            </a:r>
          </a:p>
          <a:p>
            <a:pPr lvl="0" algn="ctr">
              <a:buNone/>
            </a:pP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572560" cy="6215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C00000"/>
                </a:solidFill>
              </a:rPr>
              <a:t>Направления карьерного движения кадров СУ: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 smtClean="0"/>
              <a:t>по вертикали </a:t>
            </a:r>
            <a:r>
              <a:rPr lang="ru-RU" dirty="0" smtClean="0"/>
              <a:t>(должностное продвижение),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 smtClean="0"/>
              <a:t>по горизонтали </a:t>
            </a:r>
            <a:r>
              <a:rPr lang="ru-RU" dirty="0" smtClean="0"/>
              <a:t>(смена профиля работ и рабочего места),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b="1" dirty="0" smtClean="0"/>
              <a:t> вглубь </a:t>
            </a:r>
            <a:r>
              <a:rPr lang="ru-RU" dirty="0" smtClean="0"/>
              <a:t>(улучшение поведения и способностей в общении, рост позитивного отношения к работе, повышение профессиональной квалификации, производственного кругозора и навыков работы, овладение смежными профессиями и современными средствами об­работки и передачи информации).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86756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Принципы развития управления: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643998" cy="5643602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ru-RU" b="1" dirty="0" smtClean="0"/>
              <a:t>потребность развития обусловлена возникновением новых задач или возможностей во внешней среде </a:t>
            </a:r>
            <a:r>
              <a:rPr lang="ru-RU" dirty="0" smtClean="0"/>
              <a:t>(а не несовершенством отдельных сторон управления и не возможностью повышения его эффективности);</a:t>
            </a:r>
          </a:p>
          <a:p>
            <a:pPr marL="514350" indent="-514350" algn="just">
              <a:lnSpc>
                <a:spcPct val="120000"/>
              </a:lnSpc>
              <a:buAutoNum type="arabicPeriod"/>
            </a:pPr>
            <a:r>
              <a:rPr lang="ru-RU" b="1" dirty="0" smtClean="0"/>
              <a:t>направление развития предопределяется содержанием этих новых задач</a:t>
            </a:r>
            <a:r>
              <a:rPr lang="ru-RU" dirty="0" smtClean="0"/>
              <a:t>;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86756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Принципы развития управления: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643998" cy="5643602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20000"/>
              </a:lnSpc>
              <a:buNone/>
            </a:pPr>
            <a:r>
              <a:rPr lang="ru-RU" dirty="0" smtClean="0">
                <a:solidFill>
                  <a:srgbClr val="C00000"/>
                </a:solidFill>
              </a:rPr>
              <a:t>3. </a:t>
            </a:r>
            <a:r>
              <a:rPr lang="ru-RU" dirty="0" smtClean="0"/>
              <a:t>вне зависимости от причин развития, инициировать его следует с преобразования элементов (исходных начал), задающих построение и осуществление управления). 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ru-RU" dirty="0" smtClean="0">
                <a:solidFill>
                  <a:srgbClr val="C00000"/>
                </a:solidFill>
              </a:rPr>
              <a:t>4. </a:t>
            </a:r>
            <a:r>
              <a:rPr lang="ru-RU" dirty="0" smtClean="0"/>
              <a:t>дальнейшая перестройка осуществляется в целях приведения в соответствие с преобразованными исходными началами управления. 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ru-RU" dirty="0" smtClean="0">
                <a:solidFill>
                  <a:srgbClr val="C00000"/>
                </a:solidFill>
              </a:rPr>
              <a:t>5. </a:t>
            </a:r>
            <a:r>
              <a:rPr lang="ru-RU" dirty="0" smtClean="0"/>
              <a:t>принцип повышения функциональных качеств и эффективности по сравнению с предыдущим состоянием без учета указанной причинно-следственной связности  является ошибочным.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4000" b="1" dirty="0" smtClean="0"/>
              <a:t>Управление</a:t>
            </a:r>
            <a:r>
              <a:rPr lang="ru-RU" sz="4000" dirty="0" smtClean="0"/>
              <a:t> – это воздействие на организационную систему с целью её перевода из существующего состояния в желательное.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86756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Принципы развития управления: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00108"/>
            <a:ext cx="8786874" cy="5643602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20000"/>
              </a:lnSpc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4.</a:t>
            </a:r>
            <a:r>
              <a:rPr lang="ru-RU" sz="2400" dirty="0" smtClean="0"/>
              <a:t> фактором, ограничивающим любое преобразование являются кадры. 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ru-RU" sz="2400" dirty="0" smtClean="0"/>
              <a:t>	Работники инициируют, но они же и сдерживают организационное развитие. 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ru-RU" sz="2400" dirty="0" smtClean="0"/>
              <a:t>		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ru-RU" sz="2400" dirty="0" smtClean="0"/>
              <a:t>		</a:t>
            </a:r>
          </a:p>
          <a:p>
            <a:pPr marL="514350" indent="-514350" algn="just">
              <a:lnSpc>
                <a:spcPct val="120000"/>
              </a:lnSpc>
              <a:buNone/>
            </a:pPr>
            <a:endParaRPr lang="ru-RU" dirty="0" smtClean="0"/>
          </a:p>
          <a:p>
            <a:pPr marL="514350" indent="-514350" algn="just">
              <a:lnSpc>
                <a:spcPct val="120000"/>
              </a:lnSpc>
              <a:buNone/>
            </a:pPr>
            <a:endParaRPr lang="ru-RU" dirty="0" smtClean="0"/>
          </a:p>
          <a:p>
            <a:pPr marL="514350" indent="-514350" algn="just">
              <a:lnSpc>
                <a:spcPct val="120000"/>
              </a:lnSpc>
              <a:buNone/>
            </a:pP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642910" y="1714488"/>
            <a:ext cx="8001056" cy="328614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brightRoom" dir="t"/>
          </a:scene3d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marL="514350" indent="-514350" algn="ctr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«Любое обеспеченное  ресурсами</a:t>
            </a:r>
          </a:p>
          <a:p>
            <a:pPr marL="514350" indent="-514350" algn="ctr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преобразование в организации может быть</a:t>
            </a:r>
          </a:p>
          <a:p>
            <a:pPr marL="514350" indent="-514350" algn="ctr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реализовано в той степени и форме, </a:t>
            </a:r>
          </a:p>
          <a:p>
            <a:pPr marL="514350" indent="-514350" algn="ctr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в каком оно соответствует </a:t>
            </a:r>
          </a:p>
          <a:p>
            <a:pPr marL="514350" indent="-514350" algn="ctr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«возможностям, </a:t>
            </a:r>
          </a:p>
          <a:p>
            <a:pPr marL="514350" indent="-514350" algn="ctr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знаниям, интересам, </a:t>
            </a:r>
          </a:p>
          <a:p>
            <a:pPr marL="514350" indent="-514350" algn="ctr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желаниям и потребностям людей».</a:t>
            </a:r>
            <a:endParaRPr lang="ru-RU" sz="2800" b="1" i="1" dirty="0" smtClean="0">
              <a:solidFill>
                <a:schemeClr val="bg1"/>
              </a:solidFill>
            </a:endParaRPr>
          </a:p>
          <a:p>
            <a:pPr lvl="0" algn="ctr">
              <a:buNone/>
            </a:pP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4" grpId="1" animBg="1"/>
      <p:bldP spid="4" grpId="2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8258204" cy="592935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/>
              <a:t>	</a:t>
            </a:r>
          </a:p>
          <a:p>
            <a:pPr algn="just">
              <a:buNone/>
            </a:pPr>
            <a:endParaRPr lang="ru-RU" sz="2800" b="1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	</a:t>
            </a:r>
          </a:p>
          <a:p>
            <a:pPr algn="just">
              <a:buNone/>
            </a:pPr>
            <a:r>
              <a:rPr lang="ru-RU" sz="2400" b="1" dirty="0" smtClean="0"/>
              <a:t>	</a:t>
            </a:r>
          </a:p>
          <a:p>
            <a:pPr algn="just">
              <a:buNone/>
            </a:pPr>
            <a:endParaRPr lang="ru-RU" b="1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500034" y="0"/>
            <a:ext cx="8001056" cy="2786058"/>
          </a:xfrm>
          <a:prstGeom prst="roundRect">
            <a:avLst>
              <a:gd name="adj" fmla="val 491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Проблема развития управления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(управления изменениями)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в первую очередь связана с ограничениями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персонала  системы управления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(а не столько с тем, что нельзя вне организации найти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необходимых специалистов).</a:t>
            </a:r>
          </a:p>
          <a:p>
            <a:pPr lvl="0" algn="ctr">
              <a:buNone/>
            </a:pPr>
            <a:endParaRPr lang="ru-RU" sz="2400" b="1" dirty="0" smtClean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642910" y="3571876"/>
            <a:ext cx="8001056" cy="328612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Развитие кадров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должно </a:t>
            </a:r>
            <a:r>
              <a:rPr lang="ru-RU" sz="2400" b="1" dirty="0" err="1" smtClean="0">
                <a:solidFill>
                  <a:schemeClr val="bg1"/>
                </a:solidFill>
              </a:rPr>
              <a:t>предшестовать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любому мероприятию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по развитию управления,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(мероприятий могут варьироваться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от переподготовки и обучения работников СУ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до ротации и включения в СУ новых работников)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357554" y="2500306"/>
            <a:ext cx="2500330" cy="1071570"/>
          </a:xfrm>
          <a:prstGeom prst="downArrow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scene3d>
            <a:camera prst="orthographicFront"/>
            <a:lightRig rig="brightRoom" dir="t"/>
          </a:scene3d>
          <a:sp3d prstMaterial="powder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6" grpId="2" animBg="1"/>
      <p:bldP spid="4" grpId="0" animBg="1"/>
      <p:bldP spid="4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Логическая схема развития управления: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1285860"/>
          <a:ext cx="5072098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1714480" y="2571744"/>
          <a:ext cx="6715172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Graphic spid="4" grpId="0">
        <p:bldAsOne/>
      </p:bldGraphic>
      <p:bldGraphic spid="4" grpId="1">
        <p:bldAsOne/>
      </p:bldGraphic>
      <p:bldGraphic spid="7" grpId="0">
        <p:bldAsOne/>
      </p:bldGraphic>
      <p:bldGraphic spid="7" grpId="1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Типовые реакции СУ на новые задачи: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715436" cy="55721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1.</a:t>
            </a:r>
            <a:r>
              <a:rPr lang="ru-RU" sz="2400" dirty="0" smtClean="0"/>
              <a:t> Стремление к сохранению стабильного состояния в СУ (или провести незначительные изменения), концентрация на выявлении причин, требующих изменения, и не их ликвидации;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2.</a:t>
            </a:r>
            <a:r>
              <a:rPr lang="ru-RU" sz="2400" dirty="0" smtClean="0"/>
              <a:t> Стремление решать новые управленческие задачи посредством проведенных алгоритмов безотносительно   особенностей и динамики новых запросов (создание новых административных подразделений, увеличения численности административного персонала);</a:t>
            </a:r>
          </a:p>
          <a:p>
            <a:pPr algn="just">
              <a:buNone/>
            </a:pPr>
            <a:r>
              <a:rPr lang="ru-RU" sz="2400" i="1" dirty="0" smtClean="0">
                <a:solidFill>
                  <a:srgbClr val="C00000"/>
                </a:solidFill>
              </a:rPr>
              <a:t>3.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Реинжиниринг</a:t>
            </a:r>
            <a:r>
              <a:rPr lang="ru-RU" sz="2400" i="1" dirty="0" smtClean="0"/>
              <a:t> СУ</a:t>
            </a:r>
            <a:r>
              <a:rPr lang="ru-RU" sz="2400" dirty="0" smtClean="0"/>
              <a:t> в соответствии с содержанием и сущностью новых запросов.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Логическая схема развития управления: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1285860"/>
          <a:ext cx="5072098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1714480" y="2571744"/>
          <a:ext cx="6715172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857488" y="3000372"/>
          <a:ext cx="5729302" cy="2838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7" grpId="0">
        <p:bldAsOne/>
      </p:bldGraphic>
      <p:bldGraphic spid="6" grpId="0">
        <p:bldAsOne/>
      </p:bldGraphic>
      <p:bldGraphic spid="6" grpId="1">
        <p:bldAsOne/>
      </p:bldGraphic>
      <p:bldGraphic spid="6" grpId="2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Логическая схема развития управления: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715436" cy="557216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indent="0" algn="just">
              <a:buNone/>
            </a:pPr>
            <a:r>
              <a:rPr lang="ru-RU" dirty="0" smtClean="0"/>
              <a:t>приведение базисных принципов СУ в соответствие с сущностью и содержанием  новых задач.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indent="0" algn="just">
              <a:buNone/>
            </a:pPr>
            <a:r>
              <a:rPr lang="ru-RU" dirty="0" err="1" smtClean="0"/>
              <a:t>Реинжниринг</a:t>
            </a:r>
            <a:r>
              <a:rPr lang="ru-RU" dirty="0" smtClean="0"/>
              <a:t> </a:t>
            </a:r>
            <a:r>
              <a:rPr lang="ru-RU" dirty="0" err="1" smtClean="0"/>
              <a:t>оргструктуры</a:t>
            </a:r>
            <a:r>
              <a:rPr lang="ru-RU" dirty="0" smtClean="0"/>
              <a:t>, методов управления, ротация управленческих кадров.  Если на данном этапе допущены ошибки СУ, способная к развитию, устранит их.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/>
        </p:nvGraphicFramePr>
        <p:xfrm>
          <a:off x="142844" y="428604"/>
          <a:ext cx="5729302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5"/>
          <p:cNvGraphicFramePr>
            <a:graphicFrameLocks/>
          </p:cNvGraphicFramePr>
          <p:nvPr/>
        </p:nvGraphicFramePr>
        <p:xfrm>
          <a:off x="2214546" y="3071810"/>
          <a:ext cx="5729302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4" grpId="0">
        <p:bldAsOne/>
      </p:bldGraphic>
      <p:bldGraphic spid="4" grpId="1">
        <p:bldAsOne/>
      </p:bldGraphic>
      <p:bldGraphic spid="5" grpId="0">
        <p:bldAsOne/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Логическая схема развития управления: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501122" cy="4876816"/>
          </a:xfrm>
        </p:spPr>
        <p:txBody>
          <a:bodyPr>
            <a:normAutofit lnSpcReduction="10000"/>
          </a:bodyPr>
          <a:lstStyle/>
          <a:p>
            <a:pPr lvl="0" algn="just"/>
            <a:endParaRPr lang="ru-RU" b="1" dirty="0" smtClean="0">
              <a:solidFill>
                <a:srgbClr val="C00000"/>
              </a:solidFill>
            </a:endParaRPr>
          </a:p>
          <a:p>
            <a:pPr lvl="0" algn="just"/>
            <a:endParaRPr lang="ru-RU" b="1" dirty="0" smtClean="0">
              <a:solidFill>
                <a:srgbClr val="C00000"/>
              </a:solidFill>
            </a:endParaRPr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b="1" dirty="0" smtClean="0"/>
              <a:t>	Это предполагает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соответствующее развитие информационно-поведенческой подсистемы. </a:t>
            </a:r>
          </a:p>
          <a:p>
            <a:pPr algn="just"/>
            <a:r>
              <a:rPr lang="ru-RU" dirty="0" smtClean="0"/>
              <a:t>Периодический мониторинг развития и анализ результатов мероприятий программы развития СУ.</a:t>
            </a:r>
            <a:endParaRPr lang="ru-RU" dirty="0"/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/>
        </p:nvGraphicFramePr>
        <p:xfrm>
          <a:off x="1857356" y="785794"/>
          <a:ext cx="5729302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642942"/>
          </a:xfrm>
          <a:scene3d>
            <a:camera prst="orthographicFront"/>
            <a:lightRig rig="threePt" dir="t"/>
          </a:scene3d>
          <a:sp3d prstMaterial="metal">
            <a:bevelT w="114300" prst="artDeco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Мониторинг развития СУ: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358246" cy="4981596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/>
              <a:t>своевременная оценка развития СУ; </a:t>
            </a:r>
          </a:p>
          <a:p>
            <a:pPr algn="just"/>
            <a:r>
              <a:rPr lang="ru-RU" b="1" dirty="0" smtClean="0"/>
              <a:t>своевременная экспликация факторов, ограничивающих  развитие СУ; </a:t>
            </a:r>
          </a:p>
          <a:p>
            <a:pPr algn="just"/>
            <a:r>
              <a:rPr lang="ru-RU" b="1" dirty="0" smtClean="0"/>
              <a:t>анализ тенденций развития управления; </a:t>
            </a:r>
          </a:p>
          <a:p>
            <a:pPr algn="just"/>
            <a:r>
              <a:rPr lang="ru-RU" b="1" dirty="0" smtClean="0"/>
              <a:t>подержание достигнутых результатов развития СУ; </a:t>
            </a:r>
          </a:p>
          <a:p>
            <a:pPr algn="just"/>
            <a:r>
              <a:rPr lang="ru-RU" b="1" dirty="0" smtClean="0"/>
              <a:t>поиск новых возможностей повышения скорости развития СУ;</a:t>
            </a:r>
          </a:p>
          <a:p>
            <a:pPr algn="just"/>
            <a:r>
              <a:rPr lang="ru-RU" b="1" dirty="0" smtClean="0"/>
              <a:t>коррекция процесса развития СУ </a:t>
            </a:r>
            <a:r>
              <a:rPr lang="ru-RU" dirty="0" smtClean="0"/>
              <a:t>(отказ от не оправдавших себя или невозможных для полноценной реализации направлений развития, проведение не предусмотренных ранее преобразований, целесообразность которых возникла в процессе).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28662" y="857232"/>
            <a:ext cx="7772400" cy="571504"/>
          </a:xfrm>
          <a:prstGeom prst="rect">
            <a:avLst/>
          </a:prstGeom>
        </p:spPr>
        <p:txBody>
          <a:bodyPr bIns="91440" anchor="b" anchorCtr="0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целесообразность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4" grpId="0"/>
      <p:bldP spid="4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Армстронг</a:t>
            </a:r>
            <a:r>
              <a:rPr lang="en-US" dirty="0" smtClean="0"/>
              <a:t> </a:t>
            </a:r>
            <a:r>
              <a:rPr lang="ru-RU" dirty="0" smtClean="0"/>
              <a:t>М.</a:t>
            </a:r>
            <a:r>
              <a:rPr lang="en-US" dirty="0" smtClean="0"/>
              <a:t> </a:t>
            </a:r>
            <a:r>
              <a:rPr lang="ru-RU" dirty="0" smtClean="0"/>
              <a:t>Практика управления человеческими ресурсами</a:t>
            </a:r>
            <a:r>
              <a:rPr lang="en-US" dirty="0" smtClean="0"/>
              <a:t> A Handbook of Human Resource Management Practice. -  8-</a:t>
            </a:r>
            <a:r>
              <a:rPr lang="ru-RU" dirty="0" smtClean="0"/>
              <a:t>е издание</a:t>
            </a:r>
            <a:r>
              <a:rPr lang="en-US" dirty="0" smtClean="0"/>
              <a:t>, </a:t>
            </a:r>
            <a:r>
              <a:rPr lang="ru-RU" dirty="0" smtClean="0"/>
              <a:t>СПб</a:t>
            </a:r>
            <a:r>
              <a:rPr lang="en-US" dirty="0" smtClean="0"/>
              <a:t>.: </a:t>
            </a:r>
            <a:r>
              <a:rPr lang="ru-RU" dirty="0" smtClean="0"/>
              <a:t>ПИТЕР</a:t>
            </a:r>
            <a:r>
              <a:rPr lang="en-US" dirty="0" smtClean="0"/>
              <a:t>, 2008. - 832 </a:t>
            </a:r>
            <a:r>
              <a:rPr lang="ru-RU" dirty="0" smtClean="0"/>
              <a:t>с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err="1" smtClean="0"/>
              <a:t>Виханский</a:t>
            </a:r>
            <a:r>
              <a:rPr lang="ru-RU" dirty="0" smtClean="0"/>
              <a:t> О. С. Менеджмент: учебник для вузов / О. С. </a:t>
            </a:r>
            <a:r>
              <a:rPr lang="ru-RU" dirty="0" err="1" smtClean="0"/>
              <a:t>Виханский</a:t>
            </a:r>
            <a:r>
              <a:rPr lang="ru-RU" dirty="0" smtClean="0"/>
              <a:t>. – 3-е   изд. – М.: </a:t>
            </a:r>
            <a:r>
              <a:rPr lang="ru-RU" dirty="0" err="1" smtClean="0"/>
              <a:t>Экономистъ</a:t>
            </a:r>
            <a:r>
              <a:rPr lang="ru-RU" dirty="0" smtClean="0"/>
              <a:t>, 2004. – 528 с.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Перейти на тематический план лекции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Из каких подсистем состоит система управления организацией  (по О.С. </a:t>
            </a:r>
            <a:r>
              <a:rPr lang="ru-RU" dirty="0" err="1" smtClean="0"/>
              <a:t>Виханскому</a:t>
            </a:r>
            <a:r>
              <a:rPr lang="ru-RU" dirty="0" smtClean="0"/>
              <a:t> и А.И. Наумову)? </a:t>
            </a:r>
          </a:p>
          <a:p>
            <a:pPr lvl="0"/>
            <a:r>
              <a:rPr lang="ru-RU" dirty="0" smtClean="0"/>
              <a:t>Охарактеризуйте основные подсистемы СУ.</a:t>
            </a:r>
          </a:p>
          <a:p>
            <a:pPr lvl="0"/>
            <a:r>
              <a:rPr lang="ru-RU" dirty="0" smtClean="0"/>
              <a:t>Охарактеризуйте информационно-поведенческую подсистему СУ?</a:t>
            </a:r>
          </a:p>
          <a:p>
            <a:pPr lvl="0"/>
            <a:r>
              <a:rPr lang="ru-RU" dirty="0" smtClean="0"/>
              <a:t>Какие типы информационно-поведенческих подсистем СУ выделяют О.С. </a:t>
            </a:r>
            <a:r>
              <a:rPr lang="ru-RU" dirty="0" err="1" smtClean="0"/>
              <a:t>Виханский</a:t>
            </a:r>
            <a:r>
              <a:rPr lang="ru-RU" dirty="0" smtClean="0"/>
              <a:t> и А.И. Наумов?</a:t>
            </a:r>
          </a:p>
          <a:p>
            <a:pPr lvl="0"/>
            <a:r>
              <a:rPr lang="ru-RU" dirty="0" smtClean="0"/>
              <a:t>Какова роль подсистемы саморазвития системы управления? </a:t>
            </a:r>
          </a:p>
          <a:p>
            <a:pPr lvl="0"/>
            <a:r>
              <a:rPr lang="ru-RU" dirty="0" smtClean="0"/>
              <a:t>В чем состоят связь с психологией и основные психологические потребности системы управления?</a:t>
            </a:r>
          </a:p>
          <a:p>
            <a:pPr lvl="0">
              <a:buNone/>
            </a:pPr>
            <a:r>
              <a:rPr lang="ru-RU" dirty="0" smtClean="0">
                <a:hlinkClick r:id="rId2" action="ppaction://hlinksldjump"/>
              </a:rPr>
              <a:t>Перейти на тематический план лекции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Функции управления: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постановка цели;</a:t>
            </a:r>
          </a:p>
          <a:p>
            <a:pPr lvl="0"/>
            <a:r>
              <a:rPr lang="ru-RU" b="1" dirty="0" smtClean="0"/>
              <a:t>разработка стратегии;</a:t>
            </a:r>
          </a:p>
          <a:p>
            <a:pPr lvl="0"/>
            <a:r>
              <a:rPr lang="ru-RU" b="1" dirty="0" smtClean="0"/>
              <a:t>планирование работы;</a:t>
            </a:r>
          </a:p>
          <a:p>
            <a:pPr lvl="0"/>
            <a:r>
              <a:rPr lang="ru-RU" b="1" dirty="0" smtClean="0"/>
              <a:t>проектирование работы;</a:t>
            </a:r>
          </a:p>
          <a:p>
            <a:pPr lvl="0"/>
            <a:r>
              <a:rPr lang="ru-RU" b="1" dirty="0" smtClean="0"/>
              <a:t>мотивирование к работе;</a:t>
            </a:r>
          </a:p>
          <a:p>
            <a:pPr lvl="0"/>
            <a:r>
              <a:rPr lang="ru-RU" b="1" dirty="0" smtClean="0"/>
              <a:t>координация работы;</a:t>
            </a:r>
          </a:p>
          <a:p>
            <a:pPr lvl="0"/>
            <a:r>
              <a:rPr lang="ru-RU" b="1" dirty="0" smtClean="0"/>
              <a:t>учёт и оценка;</a:t>
            </a:r>
          </a:p>
          <a:p>
            <a:pPr lvl="0"/>
            <a:r>
              <a:rPr lang="ru-RU" b="1" dirty="0" smtClean="0"/>
              <a:t>контроль выполнения работы;</a:t>
            </a:r>
          </a:p>
          <a:p>
            <a:pPr lvl="0"/>
            <a:r>
              <a:rPr lang="ru-RU" b="1" dirty="0" smtClean="0"/>
              <a:t>обратная связь.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Система управления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572164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Управление может осуществляться только в том случае, когда существует реально действующая система, решающая задачи управления. </a:t>
            </a:r>
          </a:p>
          <a:p>
            <a:pPr algn="just">
              <a:buNone/>
            </a:pPr>
            <a:endParaRPr lang="ru-RU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71604" y="14287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500034" y="785794"/>
            <a:ext cx="8358278" cy="185738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Система управления –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это форма реального воплощения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управленческих взаимосвязей. 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500034" y="3500438"/>
            <a:ext cx="8358278" cy="185738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Функционирование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системы управления —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это управленческая деятельность.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113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Факторы,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влияющие на формирование и функционирование системы управления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14554"/>
            <a:ext cx="7772400" cy="3805246"/>
          </a:xfrm>
        </p:spPr>
        <p:txBody>
          <a:bodyPr>
            <a:normAutofit/>
          </a:bodyPr>
          <a:lstStyle/>
          <a:p>
            <a:pPr algn="just"/>
            <a:endParaRPr lang="ru-RU" b="1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85720" y="642918"/>
            <a:ext cx="8358278" cy="928694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отраслевая принадлежность 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и специфика деятельности предприятия;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285720" y="1714488"/>
            <a:ext cx="8358278" cy="928694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содержание и специфика управленческих функций; 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357158" y="2786058"/>
            <a:ext cx="8358278" cy="1214446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характер организационных взаимосвязей 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и межличностных отношений, на которых базируются 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эти взаимосвязи, 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357158" y="4143380"/>
            <a:ext cx="8358278" cy="1214446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внешне- и внутри- организационные условия, 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в которых формируется система управления, 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285720" y="5500702"/>
            <a:ext cx="8358278" cy="1214446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свойственные системе управления принципы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 ее построения, функционирования и преобразования.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1135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800"/>
              </a:spcBef>
              <a:buNone/>
            </a:pPr>
            <a:endParaRPr lang="ru-RU" b="1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428596" y="571480"/>
            <a:ext cx="8501154" cy="928694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Подсистемы системы управления (СУ):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1000100" y="1714488"/>
            <a:ext cx="5357914" cy="150019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Структурно- функциональная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подсистема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2571736" y="3214686"/>
            <a:ext cx="5786478" cy="150019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Информационно-поведенческая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подсистема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1142976" y="4643446"/>
            <a:ext cx="5286412" cy="1428760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Подсистема саморазвития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системы управления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785926"/>
            <a:ext cx="8643998" cy="4929222"/>
          </a:xfrm>
        </p:spPr>
        <p:txBody>
          <a:bodyPr>
            <a:normAutofit fontScale="70000" lnSpcReduction="20000"/>
          </a:bodyPr>
          <a:lstStyle/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r>
              <a:rPr lang="ru-RU" sz="3400" b="1" dirty="0" smtClean="0">
                <a:solidFill>
                  <a:srgbClr val="C00000"/>
                </a:solidFill>
              </a:rPr>
              <a:t>Совокупность управленческих органов</a:t>
            </a:r>
            <a:r>
              <a:rPr lang="ru-RU" sz="3400" dirty="0" smtClean="0">
                <a:solidFill>
                  <a:srgbClr val="C00000"/>
                </a:solidFill>
              </a:rPr>
              <a:t>, (подразделений и исполнителей) выполняющих закрепленные за ними функции.</a:t>
            </a:r>
          </a:p>
          <a:p>
            <a:pPr algn="just">
              <a:buNone/>
            </a:pPr>
            <a:r>
              <a:rPr lang="ru-RU" sz="3400" dirty="0" smtClean="0">
                <a:solidFill>
                  <a:srgbClr val="C00000"/>
                </a:solidFill>
              </a:rPr>
              <a:t> </a:t>
            </a:r>
          </a:p>
          <a:p>
            <a:pPr algn="just"/>
            <a:r>
              <a:rPr lang="ru-RU" sz="3400" b="1" dirty="0" smtClean="0">
                <a:solidFill>
                  <a:srgbClr val="C00000"/>
                </a:solidFill>
              </a:rPr>
              <a:t>Совокупность методов, с помощью которых </a:t>
            </a:r>
            <a:r>
              <a:rPr lang="ru-RU" sz="3400" dirty="0" smtClean="0">
                <a:solidFill>
                  <a:srgbClr val="C00000"/>
                </a:solidFill>
              </a:rPr>
              <a:t>осуществляется управленческое воздействие. 	</a:t>
            </a:r>
          </a:p>
          <a:p>
            <a:pPr algn="just">
              <a:buNone/>
            </a:pPr>
            <a:r>
              <a:rPr lang="ru-RU" sz="3400" dirty="0" smtClean="0"/>
              <a:t>		</a:t>
            </a:r>
            <a:endParaRPr lang="ru-RU" sz="34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928662" y="214290"/>
            <a:ext cx="5357914" cy="1500198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Структурно- функциональная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подсистема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357158" y="928670"/>
            <a:ext cx="8501090" cy="2071702"/>
          </a:xfrm>
          <a:prstGeom prst="roundRect">
            <a:avLst>
              <a:gd name="adj" fmla="val 4910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Данную подсистему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можно рассматривать как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единство организации,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технологии и методов управления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  <p:bldP spid="4" grpId="2" animBg="1"/>
      <p:bldP spid="5" grpId="0" animBg="1"/>
      <p:bldP spid="5" grpId="2" animBg="1"/>
      <p:bldP spid="5" grpId="3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921</TotalTime>
  <Words>1706</Words>
  <Application>Microsoft Office PowerPoint</Application>
  <PresentationFormat>Экран (4:3)</PresentationFormat>
  <Paragraphs>369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Equity</vt:lpstr>
      <vt:lpstr>Лекция 5 Структура и содержание системы управления</vt:lpstr>
      <vt:lpstr>Тематический план лекции:</vt:lpstr>
      <vt:lpstr>Слайд 3</vt:lpstr>
      <vt:lpstr>Функции управления:</vt:lpstr>
      <vt:lpstr>Система управления </vt:lpstr>
      <vt:lpstr>Слайд 6</vt:lpstr>
      <vt:lpstr>  Факторы,  влияющие на формирование и функционирование системы управления</vt:lpstr>
      <vt:lpstr>  </vt:lpstr>
      <vt:lpstr>    </vt:lpstr>
      <vt:lpstr>Слайд 10</vt:lpstr>
      <vt:lpstr>Слайд 11</vt:lpstr>
      <vt:lpstr>Информационно-поведенческая подсистема</vt:lpstr>
      <vt:lpstr>Информационно-поведенческая подсистема</vt:lpstr>
      <vt:lpstr>Информационно-поведенческая подсистема включает:</vt:lpstr>
      <vt:lpstr>Информационно-поведенческая подсистема предопределяет:</vt:lpstr>
      <vt:lpstr>О.С. Виханский и А.Н. Наумов  выделяют четыре типа  информационо -поведенческих подсистем:</vt:lpstr>
      <vt:lpstr>Первый тип И-П подсистем:</vt:lpstr>
      <vt:lpstr>Второй тип И-П подсистем:</vt:lpstr>
      <vt:lpstr>Третий тип И-П подсистем:</vt:lpstr>
      <vt:lpstr>Четвертый тип И-П подсистем:</vt:lpstr>
      <vt:lpstr>Слайд 21</vt:lpstr>
      <vt:lpstr>Слайд 22</vt:lpstr>
      <vt:lpstr>Подсистема саморазвития системы управления</vt:lpstr>
      <vt:lpstr>1 часть подсистемы  выполняет функции:</vt:lpstr>
      <vt:lpstr>2 часть подсистемы выполняет функции:</vt:lpstr>
      <vt:lpstr>Слайд 26</vt:lpstr>
      <vt:lpstr>Слайд 27</vt:lpstr>
      <vt:lpstr>Принципы развития управления:</vt:lpstr>
      <vt:lpstr>Принципы развития управления:</vt:lpstr>
      <vt:lpstr>Принципы развития управления:</vt:lpstr>
      <vt:lpstr>Слайд 31</vt:lpstr>
      <vt:lpstr>Логическая схема развития управления:</vt:lpstr>
      <vt:lpstr>Типовые реакции СУ на новые задачи:</vt:lpstr>
      <vt:lpstr>Логическая схема развития управления:</vt:lpstr>
      <vt:lpstr>Логическая схема развития управления:</vt:lpstr>
      <vt:lpstr>Логическая схема развития управления:</vt:lpstr>
      <vt:lpstr>Мониторинг развития СУ:</vt:lpstr>
      <vt:lpstr>Библиографический список:</vt:lpstr>
      <vt:lpstr>Контрольные вопросы:</vt:lpstr>
      <vt:lpstr>Слайд 40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и содержание системы управления</dc:title>
  <dc:creator>user</dc:creator>
  <cp:lastModifiedBy>sveta</cp:lastModifiedBy>
  <cp:revision>151</cp:revision>
  <dcterms:created xsi:type="dcterms:W3CDTF">2010-10-01T16:33:08Z</dcterms:created>
  <dcterms:modified xsi:type="dcterms:W3CDTF">2011-10-27T06:56:52Z</dcterms:modified>
</cp:coreProperties>
</file>