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7"/>
  </p:notesMasterIdLst>
  <p:sldIdLst>
    <p:sldId id="260" r:id="rId2"/>
    <p:sldId id="267" r:id="rId3"/>
    <p:sldId id="389" r:id="rId4"/>
    <p:sldId id="375" r:id="rId5"/>
    <p:sldId id="268" r:id="rId6"/>
    <p:sldId id="269" r:id="rId7"/>
    <p:sldId id="374" r:id="rId8"/>
    <p:sldId id="273" r:id="rId9"/>
    <p:sldId id="274" r:id="rId10"/>
    <p:sldId id="275" r:id="rId11"/>
    <p:sldId id="276" r:id="rId12"/>
    <p:sldId id="277" r:id="rId13"/>
    <p:sldId id="279" r:id="rId14"/>
    <p:sldId id="280" r:id="rId15"/>
    <p:sldId id="281" r:id="rId16"/>
    <p:sldId id="282" r:id="rId17"/>
    <p:sldId id="283" r:id="rId18"/>
    <p:sldId id="391" r:id="rId19"/>
    <p:sldId id="285" r:id="rId20"/>
    <p:sldId id="371" r:id="rId21"/>
    <p:sldId id="370" r:id="rId22"/>
    <p:sldId id="367" r:id="rId23"/>
    <p:sldId id="366" r:id="rId24"/>
    <p:sldId id="365" r:id="rId25"/>
    <p:sldId id="364" r:id="rId26"/>
    <p:sldId id="363" r:id="rId27"/>
    <p:sldId id="362" r:id="rId28"/>
    <p:sldId id="361" r:id="rId29"/>
    <p:sldId id="372" r:id="rId30"/>
    <p:sldId id="286" r:id="rId31"/>
    <p:sldId id="287" r:id="rId32"/>
    <p:sldId id="373" r:id="rId33"/>
    <p:sldId id="288" r:id="rId34"/>
    <p:sldId id="289" r:id="rId35"/>
    <p:sldId id="290" r:id="rId36"/>
    <p:sldId id="376" r:id="rId37"/>
    <p:sldId id="377" r:id="rId38"/>
    <p:sldId id="378" r:id="rId39"/>
    <p:sldId id="291" r:id="rId40"/>
    <p:sldId id="379" r:id="rId41"/>
    <p:sldId id="293" r:id="rId42"/>
    <p:sldId id="294" r:id="rId43"/>
    <p:sldId id="380" r:id="rId44"/>
    <p:sldId id="381" r:id="rId45"/>
    <p:sldId id="392" r:id="rId46"/>
    <p:sldId id="295" r:id="rId47"/>
    <p:sldId id="382" r:id="rId48"/>
    <p:sldId id="383" r:id="rId49"/>
    <p:sldId id="384" r:id="rId50"/>
    <p:sldId id="385" r:id="rId51"/>
    <p:sldId id="386" r:id="rId52"/>
    <p:sldId id="387" r:id="rId53"/>
    <p:sldId id="360" r:id="rId54"/>
    <p:sldId id="388" r:id="rId55"/>
    <p:sldId id="390" r:id="rId56"/>
  </p:sldIdLst>
  <p:sldSz cx="9144000" cy="6858000" type="screen4x3"/>
  <p:notesSz cx="6858000" cy="9144000"/>
  <p:defaultTextStyle>
    <a:defPPr>
      <a:defRPr lang="en-GB"/>
    </a:defPPr>
    <a:lvl1pPr algn="l" defTabSz="449263" rtl="0" fontAlgn="base">
      <a:spcBef>
        <a:spcPct val="0"/>
      </a:spcBef>
      <a:spcAft>
        <a:spcPct val="0"/>
      </a:spcAft>
      <a:defRPr kern="1200">
        <a:solidFill>
          <a:schemeClr val="bg1"/>
        </a:solidFill>
        <a:latin typeface="Verdana" pitchFamily="34" charset="0"/>
        <a:ea typeface="+mn-ea"/>
        <a:cs typeface="+mn-cs"/>
      </a:defRPr>
    </a:lvl1pPr>
    <a:lvl2pPr marL="742950" indent="-285750" algn="l" defTabSz="449263" rtl="0" fontAlgn="base">
      <a:spcBef>
        <a:spcPct val="0"/>
      </a:spcBef>
      <a:spcAft>
        <a:spcPct val="0"/>
      </a:spcAft>
      <a:defRPr kern="1200">
        <a:solidFill>
          <a:schemeClr val="bg1"/>
        </a:solidFill>
        <a:latin typeface="Verdana" pitchFamily="34" charset="0"/>
        <a:ea typeface="+mn-ea"/>
        <a:cs typeface="+mn-cs"/>
      </a:defRPr>
    </a:lvl2pPr>
    <a:lvl3pPr marL="1143000" indent="-228600" algn="l" defTabSz="449263" rtl="0" fontAlgn="base">
      <a:spcBef>
        <a:spcPct val="0"/>
      </a:spcBef>
      <a:spcAft>
        <a:spcPct val="0"/>
      </a:spcAft>
      <a:defRPr kern="1200">
        <a:solidFill>
          <a:schemeClr val="bg1"/>
        </a:solidFill>
        <a:latin typeface="Verdana" pitchFamily="34" charset="0"/>
        <a:ea typeface="+mn-ea"/>
        <a:cs typeface="+mn-cs"/>
      </a:defRPr>
    </a:lvl3pPr>
    <a:lvl4pPr marL="1600200" indent="-228600" algn="l" defTabSz="449263" rtl="0" fontAlgn="base">
      <a:spcBef>
        <a:spcPct val="0"/>
      </a:spcBef>
      <a:spcAft>
        <a:spcPct val="0"/>
      </a:spcAft>
      <a:defRPr kern="1200">
        <a:solidFill>
          <a:schemeClr val="bg1"/>
        </a:solidFill>
        <a:latin typeface="Verdana" pitchFamily="34" charset="0"/>
        <a:ea typeface="+mn-ea"/>
        <a:cs typeface="+mn-cs"/>
      </a:defRPr>
    </a:lvl4pPr>
    <a:lvl5pPr marL="2057400" indent="-228600" algn="l" defTabSz="449263" rtl="0" fontAlgn="base">
      <a:spcBef>
        <a:spcPct val="0"/>
      </a:spcBef>
      <a:spcAft>
        <a:spcPct val="0"/>
      </a:spcAft>
      <a:defRPr kern="1200">
        <a:solidFill>
          <a:schemeClr val="bg1"/>
        </a:solidFill>
        <a:latin typeface="Verdana" pitchFamily="34" charset="0"/>
        <a:ea typeface="+mn-ea"/>
        <a:cs typeface="+mn-cs"/>
      </a:defRPr>
    </a:lvl5pPr>
    <a:lvl6pPr marL="2286000" algn="l" defTabSz="914400" rtl="0" eaLnBrk="1" latinLnBrk="0" hangingPunct="1">
      <a:defRPr kern="1200">
        <a:solidFill>
          <a:schemeClr val="bg1"/>
        </a:solidFill>
        <a:latin typeface="Verdana" pitchFamily="34" charset="0"/>
        <a:ea typeface="+mn-ea"/>
        <a:cs typeface="+mn-cs"/>
      </a:defRPr>
    </a:lvl6pPr>
    <a:lvl7pPr marL="2743200" algn="l" defTabSz="914400" rtl="0" eaLnBrk="1" latinLnBrk="0" hangingPunct="1">
      <a:defRPr kern="1200">
        <a:solidFill>
          <a:schemeClr val="bg1"/>
        </a:solidFill>
        <a:latin typeface="Verdana" pitchFamily="34" charset="0"/>
        <a:ea typeface="+mn-ea"/>
        <a:cs typeface="+mn-cs"/>
      </a:defRPr>
    </a:lvl7pPr>
    <a:lvl8pPr marL="3200400" algn="l" defTabSz="914400" rtl="0" eaLnBrk="1" latinLnBrk="0" hangingPunct="1">
      <a:defRPr kern="1200">
        <a:solidFill>
          <a:schemeClr val="bg1"/>
        </a:solidFill>
        <a:latin typeface="Verdana" pitchFamily="34" charset="0"/>
        <a:ea typeface="+mn-ea"/>
        <a:cs typeface="+mn-cs"/>
      </a:defRPr>
    </a:lvl8pPr>
    <a:lvl9pPr marL="3657600" algn="l" defTabSz="914400" rtl="0" eaLnBrk="1" latinLnBrk="0" hangingPunct="1">
      <a:defRPr kern="1200">
        <a:solidFill>
          <a:schemeClr val="bg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663300"/>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50" y="-10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74" name="AutoShape 2"/>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75" name="Text Box 3"/>
          <p:cNvSpPr txBox="1">
            <a:spLocks noChangeArrowheads="1"/>
          </p:cNvSpPr>
          <p:nvPr/>
        </p:nvSpPr>
        <p:spPr bwMode="auto">
          <a:xfrm>
            <a:off x="0" y="0"/>
            <a:ext cx="2971800" cy="46037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76" name="Text Box 4"/>
          <p:cNvSpPr txBox="1">
            <a:spLocks noChangeArrowheads="1"/>
          </p:cNvSpPr>
          <p:nvPr/>
        </p:nvSpPr>
        <p:spPr bwMode="auto">
          <a:xfrm>
            <a:off x="3884613" y="0"/>
            <a:ext cx="2971800" cy="46037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53254" name="Rectangle 5"/>
          <p:cNvSpPr>
            <a:spLocks noGrp="1" noRot="1" noChangeAspect="1" noChangeArrowheads="1"/>
          </p:cNvSpPr>
          <p:nvPr>
            <p:ph type="sldImg"/>
          </p:nvPr>
        </p:nvSpPr>
        <p:spPr bwMode="auto">
          <a:xfrm>
            <a:off x="1143000" y="685800"/>
            <a:ext cx="4568825" cy="3443288"/>
          </a:xfrm>
          <a:prstGeom prst="rect">
            <a:avLst/>
          </a:prstGeom>
          <a:noFill/>
          <a:ln w="9360">
            <a:solidFill>
              <a:srgbClr val="000000"/>
            </a:solidFill>
            <a:miter lim="800000"/>
            <a:headEnd/>
            <a:tailEnd/>
          </a:ln>
        </p:spPr>
      </p:sp>
      <p:sp>
        <p:nvSpPr>
          <p:cNvPr id="3078" name="Rectangle 6"/>
          <p:cNvSpPr>
            <a:spLocks noGrp="1" noChangeArrowheads="1"/>
          </p:cNvSpPr>
          <p:nvPr>
            <p:ph type="body"/>
          </p:nvPr>
        </p:nvSpPr>
        <p:spPr bwMode="auto">
          <a:xfrm>
            <a:off x="685800" y="4343400"/>
            <a:ext cx="5483225" cy="41116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ru-RU" noProof="0" smtClean="0"/>
          </a:p>
        </p:txBody>
      </p:sp>
      <p:sp>
        <p:nvSpPr>
          <p:cNvPr id="3079" name="Text Box 7"/>
          <p:cNvSpPr txBox="1">
            <a:spLocks noChangeArrowheads="1"/>
          </p:cNvSpPr>
          <p:nvPr/>
        </p:nvSpPr>
        <p:spPr bwMode="auto">
          <a:xfrm>
            <a:off x="0" y="8683625"/>
            <a:ext cx="2971800" cy="46037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3080" name="Rectangle 8"/>
          <p:cNvSpPr>
            <a:spLocks noGrp="1" noChangeArrowheads="1"/>
          </p:cNvSpPr>
          <p:nvPr>
            <p:ph type="sldNum"/>
          </p:nvPr>
        </p:nvSpPr>
        <p:spPr bwMode="auto">
          <a:xfrm>
            <a:off x="3884613" y="8685213"/>
            <a:ext cx="2968625" cy="4540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buClr>
                <a:srgbClr val="000000"/>
              </a:buClr>
              <a:buSzPct val="100000"/>
              <a:buFont typeface="Times New Roman" pitchFamily="16" charset="0"/>
              <a:buNone/>
              <a:tabLst>
                <a:tab pos="723900" algn="l"/>
                <a:tab pos="1447800" algn="l"/>
                <a:tab pos="2171700" algn="l"/>
                <a:tab pos="2895600" algn="l"/>
              </a:tabLst>
              <a:defRPr sz="1200">
                <a:solidFill>
                  <a:srgbClr val="000000"/>
                </a:solidFill>
                <a:latin typeface="Times New Roman" pitchFamily="16" charset="0"/>
                <a:ea typeface="Lucida Sans Unicode" charset="0"/>
                <a:cs typeface="Lucida Sans Unicode" charset="0"/>
              </a:defRPr>
            </a:lvl1pPr>
          </a:lstStyle>
          <a:p>
            <a:pPr>
              <a:defRPr/>
            </a:pPr>
            <a:fld id="{0C90775B-861B-4B1A-B026-FD9EE693F35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8"/>
          <p:cNvSpPr>
            <a:spLocks noGrp="1" noChangeArrowheads="1"/>
          </p:cNvSpPr>
          <p:nvPr>
            <p:ph type="sldNum" sz="quarter"/>
          </p:nvPr>
        </p:nvSpPr>
        <p:spPr>
          <a:noFill/>
        </p:spPr>
        <p:txBody>
          <a:bodyPr/>
          <a:lstStyle/>
          <a:p>
            <a:pPr>
              <a:buFont typeface="Times New Roman" pitchFamily="18" charset="0"/>
              <a:buNone/>
            </a:pPr>
            <a:fld id="{469DE83C-D359-40B2-A1E4-B52C178032E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a:t>
            </a:fld>
            <a:endParaRPr lang="ru-RU" smtClean="0">
              <a:latin typeface="Times New Roman" pitchFamily="18" charset="0"/>
              <a:ea typeface="Lucida Sans Unicode" pitchFamily="34" charset="0"/>
              <a:cs typeface="Lucida Sans Unicode" pitchFamily="34" charset="0"/>
            </a:endParaRPr>
          </a:p>
        </p:txBody>
      </p:sp>
      <p:sp>
        <p:nvSpPr>
          <p:cNvPr id="5427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427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8"/>
          <p:cNvSpPr>
            <a:spLocks noGrp="1" noChangeArrowheads="1"/>
          </p:cNvSpPr>
          <p:nvPr>
            <p:ph type="sldNum" sz="quarter"/>
          </p:nvPr>
        </p:nvSpPr>
        <p:spPr>
          <a:noFill/>
        </p:spPr>
        <p:txBody>
          <a:bodyPr/>
          <a:lstStyle/>
          <a:p>
            <a:pPr>
              <a:buFont typeface="Times New Roman" pitchFamily="18" charset="0"/>
              <a:buNone/>
            </a:pPr>
            <a:fld id="{8BAC1616-13BB-4D3A-97E0-334784B8C2B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10</a:t>
            </a:fld>
            <a:endParaRPr lang="ru-RU" smtClean="0">
              <a:latin typeface="Times New Roman" pitchFamily="18" charset="0"/>
              <a:ea typeface="Lucida Sans Unicode" pitchFamily="34" charset="0"/>
              <a:cs typeface="Lucida Sans Unicode" pitchFamily="34" charset="0"/>
            </a:endParaRPr>
          </a:p>
        </p:txBody>
      </p:sp>
      <p:sp>
        <p:nvSpPr>
          <p:cNvPr id="6246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246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8"/>
          <p:cNvSpPr>
            <a:spLocks noGrp="1" noChangeArrowheads="1"/>
          </p:cNvSpPr>
          <p:nvPr>
            <p:ph type="sldNum" sz="quarter"/>
          </p:nvPr>
        </p:nvSpPr>
        <p:spPr>
          <a:noFill/>
        </p:spPr>
        <p:txBody>
          <a:bodyPr/>
          <a:lstStyle/>
          <a:p>
            <a:pPr>
              <a:buFont typeface="Times New Roman" pitchFamily="18" charset="0"/>
              <a:buNone/>
            </a:pPr>
            <a:fld id="{674CBA57-B6A9-44B5-BE00-173C9B4AA96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11</a:t>
            </a:fld>
            <a:endParaRPr lang="ru-RU" smtClean="0">
              <a:latin typeface="Times New Roman" pitchFamily="18" charset="0"/>
              <a:ea typeface="Lucida Sans Unicode" pitchFamily="34" charset="0"/>
              <a:cs typeface="Lucida Sans Unicode" pitchFamily="34" charset="0"/>
            </a:endParaRPr>
          </a:p>
        </p:txBody>
      </p:sp>
      <p:sp>
        <p:nvSpPr>
          <p:cNvPr id="6349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349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8"/>
          <p:cNvSpPr>
            <a:spLocks noGrp="1" noChangeArrowheads="1"/>
          </p:cNvSpPr>
          <p:nvPr>
            <p:ph type="sldNum" sz="quarter"/>
          </p:nvPr>
        </p:nvSpPr>
        <p:spPr>
          <a:noFill/>
        </p:spPr>
        <p:txBody>
          <a:bodyPr/>
          <a:lstStyle/>
          <a:p>
            <a:pPr>
              <a:buFont typeface="Times New Roman" pitchFamily="18" charset="0"/>
              <a:buNone/>
            </a:pPr>
            <a:fld id="{F9D9B27E-FB9F-4286-BA37-07DF685CCCB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12</a:t>
            </a:fld>
            <a:endParaRPr lang="ru-RU" smtClean="0">
              <a:latin typeface="Times New Roman" pitchFamily="18" charset="0"/>
              <a:ea typeface="Lucida Sans Unicode" pitchFamily="34" charset="0"/>
              <a:cs typeface="Lucida Sans Unicode" pitchFamily="34" charset="0"/>
            </a:endParaRPr>
          </a:p>
        </p:txBody>
      </p:sp>
      <p:sp>
        <p:nvSpPr>
          <p:cNvPr id="6451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451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8"/>
          <p:cNvSpPr>
            <a:spLocks noGrp="1" noChangeArrowheads="1"/>
          </p:cNvSpPr>
          <p:nvPr>
            <p:ph type="sldNum" sz="quarter"/>
          </p:nvPr>
        </p:nvSpPr>
        <p:spPr>
          <a:noFill/>
        </p:spPr>
        <p:txBody>
          <a:bodyPr/>
          <a:lstStyle/>
          <a:p>
            <a:pPr>
              <a:buFont typeface="Times New Roman" pitchFamily="18" charset="0"/>
              <a:buNone/>
            </a:pPr>
            <a:fld id="{78BE2A68-751E-442F-8E51-2A9610CFAA5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13</a:t>
            </a:fld>
            <a:endParaRPr lang="ru-RU" smtClean="0">
              <a:latin typeface="Times New Roman" pitchFamily="18" charset="0"/>
              <a:ea typeface="Lucida Sans Unicode" pitchFamily="34" charset="0"/>
              <a:cs typeface="Lucida Sans Unicode" pitchFamily="34" charset="0"/>
            </a:endParaRPr>
          </a:p>
        </p:txBody>
      </p:sp>
      <p:sp>
        <p:nvSpPr>
          <p:cNvPr id="6553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554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8"/>
          <p:cNvSpPr>
            <a:spLocks noGrp="1" noChangeArrowheads="1"/>
          </p:cNvSpPr>
          <p:nvPr>
            <p:ph type="sldNum" sz="quarter"/>
          </p:nvPr>
        </p:nvSpPr>
        <p:spPr>
          <a:noFill/>
        </p:spPr>
        <p:txBody>
          <a:bodyPr/>
          <a:lstStyle/>
          <a:p>
            <a:pPr>
              <a:buFont typeface="Times New Roman" pitchFamily="18" charset="0"/>
              <a:buNone/>
            </a:pPr>
            <a:fld id="{6C1AE3EB-874A-4A55-8473-BB8397A5A62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14</a:t>
            </a:fld>
            <a:endParaRPr lang="ru-RU" smtClean="0">
              <a:latin typeface="Times New Roman" pitchFamily="18" charset="0"/>
              <a:ea typeface="Lucida Sans Unicode" pitchFamily="34" charset="0"/>
              <a:cs typeface="Lucida Sans Unicode" pitchFamily="34" charset="0"/>
            </a:endParaRPr>
          </a:p>
        </p:txBody>
      </p:sp>
      <p:sp>
        <p:nvSpPr>
          <p:cNvPr id="6656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656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7586" name="Rectangle 8"/>
          <p:cNvSpPr>
            <a:spLocks noGrp="1" noChangeArrowheads="1"/>
          </p:cNvSpPr>
          <p:nvPr>
            <p:ph type="sldNum" sz="quarter"/>
          </p:nvPr>
        </p:nvSpPr>
        <p:spPr>
          <a:noFill/>
        </p:spPr>
        <p:txBody>
          <a:bodyPr/>
          <a:lstStyle/>
          <a:p>
            <a:pPr>
              <a:buFont typeface="Times New Roman" pitchFamily="18" charset="0"/>
              <a:buNone/>
            </a:pPr>
            <a:fld id="{7232ADA7-020D-4715-8AB4-B162D4316DA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15</a:t>
            </a:fld>
            <a:endParaRPr lang="ru-RU" smtClean="0">
              <a:latin typeface="Times New Roman" pitchFamily="18" charset="0"/>
              <a:ea typeface="Lucida Sans Unicode" pitchFamily="34" charset="0"/>
              <a:cs typeface="Lucida Sans Unicode" pitchFamily="34" charset="0"/>
            </a:endParaRPr>
          </a:p>
        </p:txBody>
      </p:sp>
      <p:sp>
        <p:nvSpPr>
          <p:cNvPr id="6758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758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8610" name="Rectangle 8"/>
          <p:cNvSpPr>
            <a:spLocks noGrp="1" noChangeArrowheads="1"/>
          </p:cNvSpPr>
          <p:nvPr>
            <p:ph type="sldNum" sz="quarter"/>
          </p:nvPr>
        </p:nvSpPr>
        <p:spPr>
          <a:noFill/>
        </p:spPr>
        <p:txBody>
          <a:bodyPr/>
          <a:lstStyle/>
          <a:p>
            <a:pPr>
              <a:buFont typeface="Times New Roman" pitchFamily="18" charset="0"/>
              <a:buNone/>
            </a:pPr>
            <a:fld id="{919E456E-D210-4520-8A60-214B4A13E44C}"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16</a:t>
            </a:fld>
            <a:endParaRPr lang="ru-RU" smtClean="0">
              <a:latin typeface="Times New Roman" pitchFamily="18" charset="0"/>
              <a:ea typeface="Lucida Sans Unicode" pitchFamily="34" charset="0"/>
              <a:cs typeface="Lucida Sans Unicode" pitchFamily="34" charset="0"/>
            </a:endParaRPr>
          </a:p>
        </p:txBody>
      </p:sp>
      <p:sp>
        <p:nvSpPr>
          <p:cNvPr id="6861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861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4" name="Rectangle 8"/>
          <p:cNvSpPr>
            <a:spLocks noGrp="1" noChangeArrowheads="1"/>
          </p:cNvSpPr>
          <p:nvPr>
            <p:ph type="sldNum" sz="quarter"/>
          </p:nvPr>
        </p:nvSpPr>
        <p:spPr>
          <a:noFill/>
        </p:spPr>
        <p:txBody>
          <a:bodyPr/>
          <a:lstStyle/>
          <a:p>
            <a:pPr>
              <a:buFont typeface="Times New Roman" pitchFamily="18" charset="0"/>
              <a:buNone/>
            </a:pPr>
            <a:fld id="{8B2F0B5E-3240-4FBF-BC6A-F5E671358C9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17</a:t>
            </a:fld>
            <a:endParaRPr lang="ru-RU" smtClean="0">
              <a:latin typeface="Times New Roman" pitchFamily="18" charset="0"/>
              <a:ea typeface="Lucida Sans Unicode" pitchFamily="34" charset="0"/>
              <a:cs typeface="Lucida Sans Unicode" pitchFamily="34" charset="0"/>
            </a:endParaRPr>
          </a:p>
        </p:txBody>
      </p:sp>
      <p:sp>
        <p:nvSpPr>
          <p:cNvPr id="6963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963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18</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0658" name="Rectangle 8"/>
          <p:cNvSpPr>
            <a:spLocks noGrp="1" noChangeArrowheads="1"/>
          </p:cNvSpPr>
          <p:nvPr>
            <p:ph type="sldNum" sz="quarter"/>
          </p:nvPr>
        </p:nvSpPr>
        <p:spPr>
          <a:noFill/>
        </p:spPr>
        <p:txBody>
          <a:bodyPr/>
          <a:lstStyle/>
          <a:p>
            <a:pPr>
              <a:buFont typeface="Times New Roman" pitchFamily="18" charset="0"/>
              <a:buNone/>
            </a:pPr>
            <a:fld id="{E239D04E-91A8-49C6-A51B-4F41333ABFB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19</a:t>
            </a:fld>
            <a:endParaRPr lang="ru-RU" smtClean="0">
              <a:latin typeface="Times New Roman" pitchFamily="18" charset="0"/>
              <a:ea typeface="Lucida Sans Unicode" pitchFamily="34" charset="0"/>
              <a:cs typeface="Lucida Sans Unicode" pitchFamily="34" charset="0"/>
            </a:endParaRPr>
          </a:p>
        </p:txBody>
      </p:sp>
      <p:sp>
        <p:nvSpPr>
          <p:cNvPr id="7065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066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682" name="Rectangle 8"/>
          <p:cNvSpPr>
            <a:spLocks noGrp="1" noChangeArrowheads="1"/>
          </p:cNvSpPr>
          <p:nvPr>
            <p:ph type="sldNum" sz="quarter"/>
          </p:nvPr>
        </p:nvSpPr>
        <p:spPr>
          <a:noFill/>
        </p:spPr>
        <p:txBody>
          <a:bodyPr/>
          <a:lstStyle/>
          <a:p>
            <a:pPr>
              <a:buFont typeface="Times New Roman" pitchFamily="18" charset="0"/>
              <a:buNone/>
            </a:pPr>
            <a:fld id="{12E5E1A7-0C18-4B87-A06E-3FA2A8BA462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20</a:t>
            </a:fld>
            <a:endParaRPr lang="ru-RU" smtClean="0">
              <a:latin typeface="Times New Roman" pitchFamily="18" charset="0"/>
              <a:ea typeface="Lucida Sans Unicode" pitchFamily="34" charset="0"/>
              <a:cs typeface="Lucida Sans Unicode" pitchFamily="34" charset="0"/>
            </a:endParaRPr>
          </a:p>
        </p:txBody>
      </p:sp>
      <p:sp>
        <p:nvSpPr>
          <p:cNvPr id="7168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168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2706" name="Rectangle 8"/>
          <p:cNvSpPr>
            <a:spLocks noGrp="1" noChangeArrowheads="1"/>
          </p:cNvSpPr>
          <p:nvPr>
            <p:ph type="sldNum" sz="quarter"/>
          </p:nvPr>
        </p:nvSpPr>
        <p:spPr>
          <a:noFill/>
        </p:spPr>
        <p:txBody>
          <a:bodyPr/>
          <a:lstStyle/>
          <a:p>
            <a:pPr>
              <a:buFont typeface="Times New Roman" pitchFamily="18" charset="0"/>
              <a:buNone/>
            </a:pPr>
            <a:fld id="{2452F789-7050-4F08-BB04-423A5888D6F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21</a:t>
            </a:fld>
            <a:endParaRPr lang="ru-RU" smtClean="0">
              <a:latin typeface="Times New Roman" pitchFamily="18" charset="0"/>
              <a:ea typeface="Lucida Sans Unicode" pitchFamily="34" charset="0"/>
              <a:cs typeface="Lucida Sans Unicode" pitchFamily="34" charset="0"/>
            </a:endParaRPr>
          </a:p>
        </p:txBody>
      </p:sp>
      <p:sp>
        <p:nvSpPr>
          <p:cNvPr id="7270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270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3730" name="Rectangle 8"/>
          <p:cNvSpPr>
            <a:spLocks noGrp="1" noChangeArrowheads="1"/>
          </p:cNvSpPr>
          <p:nvPr>
            <p:ph type="sldNum" sz="quarter"/>
          </p:nvPr>
        </p:nvSpPr>
        <p:spPr>
          <a:noFill/>
        </p:spPr>
        <p:txBody>
          <a:bodyPr/>
          <a:lstStyle/>
          <a:p>
            <a:pPr>
              <a:buFont typeface="Times New Roman" pitchFamily="18" charset="0"/>
              <a:buNone/>
            </a:pPr>
            <a:fld id="{C13BA1A1-8B31-430A-9577-1C98FAB42F6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22</a:t>
            </a:fld>
            <a:endParaRPr lang="ru-RU" smtClean="0">
              <a:latin typeface="Times New Roman" pitchFamily="18" charset="0"/>
              <a:ea typeface="Lucida Sans Unicode" pitchFamily="34" charset="0"/>
              <a:cs typeface="Lucida Sans Unicode" pitchFamily="34" charset="0"/>
            </a:endParaRPr>
          </a:p>
        </p:txBody>
      </p:sp>
      <p:sp>
        <p:nvSpPr>
          <p:cNvPr id="7373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373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4754" name="Rectangle 8"/>
          <p:cNvSpPr>
            <a:spLocks noGrp="1" noChangeArrowheads="1"/>
          </p:cNvSpPr>
          <p:nvPr>
            <p:ph type="sldNum" sz="quarter"/>
          </p:nvPr>
        </p:nvSpPr>
        <p:spPr>
          <a:noFill/>
        </p:spPr>
        <p:txBody>
          <a:bodyPr/>
          <a:lstStyle/>
          <a:p>
            <a:pPr>
              <a:buFont typeface="Times New Roman" pitchFamily="18" charset="0"/>
              <a:buNone/>
            </a:pPr>
            <a:fld id="{53201894-3EC8-4D30-8274-B8A27E64A41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23</a:t>
            </a:fld>
            <a:endParaRPr lang="ru-RU" smtClean="0">
              <a:latin typeface="Times New Roman" pitchFamily="18" charset="0"/>
              <a:ea typeface="Lucida Sans Unicode" pitchFamily="34" charset="0"/>
              <a:cs typeface="Lucida Sans Unicode" pitchFamily="34" charset="0"/>
            </a:endParaRPr>
          </a:p>
        </p:txBody>
      </p:sp>
      <p:sp>
        <p:nvSpPr>
          <p:cNvPr id="7475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475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5778" name="Rectangle 8"/>
          <p:cNvSpPr>
            <a:spLocks noGrp="1" noChangeArrowheads="1"/>
          </p:cNvSpPr>
          <p:nvPr>
            <p:ph type="sldNum" sz="quarter"/>
          </p:nvPr>
        </p:nvSpPr>
        <p:spPr>
          <a:noFill/>
        </p:spPr>
        <p:txBody>
          <a:bodyPr/>
          <a:lstStyle/>
          <a:p>
            <a:pPr>
              <a:buFont typeface="Times New Roman" pitchFamily="18" charset="0"/>
              <a:buNone/>
            </a:pPr>
            <a:fld id="{CD7682E4-846D-4E89-9A4D-F145BD76EC1A}"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24</a:t>
            </a:fld>
            <a:endParaRPr lang="ru-RU" smtClean="0">
              <a:latin typeface="Times New Roman" pitchFamily="18" charset="0"/>
              <a:ea typeface="Lucida Sans Unicode" pitchFamily="34" charset="0"/>
              <a:cs typeface="Lucida Sans Unicode" pitchFamily="34" charset="0"/>
            </a:endParaRPr>
          </a:p>
        </p:txBody>
      </p:sp>
      <p:sp>
        <p:nvSpPr>
          <p:cNvPr id="7577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578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802" name="Rectangle 8"/>
          <p:cNvSpPr>
            <a:spLocks noGrp="1" noChangeArrowheads="1"/>
          </p:cNvSpPr>
          <p:nvPr>
            <p:ph type="sldNum" sz="quarter"/>
          </p:nvPr>
        </p:nvSpPr>
        <p:spPr>
          <a:noFill/>
        </p:spPr>
        <p:txBody>
          <a:bodyPr/>
          <a:lstStyle/>
          <a:p>
            <a:pPr>
              <a:buFont typeface="Times New Roman" pitchFamily="18" charset="0"/>
              <a:buNone/>
            </a:pPr>
            <a:fld id="{09F0D1CF-8CA5-4CBC-A3E9-70B2D9CA72A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25</a:t>
            </a:fld>
            <a:endParaRPr lang="ru-RU" smtClean="0">
              <a:latin typeface="Times New Roman" pitchFamily="18" charset="0"/>
              <a:ea typeface="Lucida Sans Unicode" pitchFamily="34" charset="0"/>
              <a:cs typeface="Lucida Sans Unicode" pitchFamily="34" charset="0"/>
            </a:endParaRPr>
          </a:p>
        </p:txBody>
      </p:sp>
      <p:sp>
        <p:nvSpPr>
          <p:cNvPr id="7680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680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7826" name="Rectangle 8"/>
          <p:cNvSpPr>
            <a:spLocks noGrp="1" noChangeArrowheads="1"/>
          </p:cNvSpPr>
          <p:nvPr>
            <p:ph type="sldNum" sz="quarter"/>
          </p:nvPr>
        </p:nvSpPr>
        <p:spPr>
          <a:noFill/>
        </p:spPr>
        <p:txBody>
          <a:bodyPr/>
          <a:lstStyle/>
          <a:p>
            <a:pPr>
              <a:buFont typeface="Times New Roman" pitchFamily="18" charset="0"/>
              <a:buNone/>
            </a:pPr>
            <a:fld id="{FC06A093-84A9-4E11-B710-8A55AE7FA6B3}"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26</a:t>
            </a:fld>
            <a:endParaRPr lang="ru-RU" smtClean="0">
              <a:latin typeface="Times New Roman" pitchFamily="18" charset="0"/>
              <a:ea typeface="Lucida Sans Unicode" pitchFamily="34" charset="0"/>
              <a:cs typeface="Lucida Sans Unicode" pitchFamily="34" charset="0"/>
            </a:endParaRPr>
          </a:p>
        </p:txBody>
      </p:sp>
      <p:sp>
        <p:nvSpPr>
          <p:cNvPr id="7782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782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850" name="Rectangle 8"/>
          <p:cNvSpPr>
            <a:spLocks noGrp="1" noChangeArrowheads="1"/>
          </p:cNvSpPr>
          <p:nvPr>
            <p:ph type="sldNum" sz="quarter"/>
          </p:nvPr>
        </p:nvSpPr>
        <p:spPr>
          <a:noFill/>
        </p:spPr>
        <p:txBody>
          <a:bodyPr/>
          <a:lstStyle/>
          <a:p>
            <a:pPr>
              <a:buFont typeface="Times New Roman" pitchFamily="18" charset="0"/>
              <a:buNone/>
            </a:pPr>
            <a:fld id="{70F1D2D7-012F-481B-9331-6FC756FCD685}"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27</a:t>
            </a:fld>
            <a:endParaRPr lang="ru-RU" smtClean="0">
              <a:latin typeface="Times New Roman" pitchFamily="18" charset="0"/>
              <a:ea typeface="Lucida Sans Unicode" pitchFamily="34" charset="0"/>
              <a:cs typeface="Lucida Sans Unicode" pitchFamily="34" charset="0"/>
            </a:endParaRPr>
          </a:p>
        </p:txBody>
      </p:sp>
      <p:sp>
        <p:nvSpPr>
          <p:cNvPr id="7885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885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9874" name="Rectangle 8"/>
          <p:cNvSpPr>
            <a:spLocks noGrp="1" noChangeArrowheads="1"/>
          </p:cNvSpPr>
          <p:nvPr>
            <p:ph type="sldNum" sz="quarter"/>
          </p:nvPr>
        </p:nvSpPr>
        <p:spPr>
          <a:noFill/>
        </p:spPr>
        <p:txBody>
          <a:bodyPr/>
          <a:lstStyle/>
          <a:p>
            <a:pPr>
              <a:buFont typeface="Times New Roman" pitchFamily="18" charset="0"/>
              <a:buNone/>
            </a:pPr>
            <a:fld id="{AAABCBA5-1F7E-4B4A-B1F6-7D868BC096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28</a:t>
            </a:fld>
            <a:endParaRPr lang="ru-RU" smtClean="0">
              <a:latin typeface="Times New Roman" pitchFamily="18" charset="0"/>
              <a:ea typeface="Lucida Sans Unicode" pitchFamily="34" charset="0"/>
              <a:cs typeface="Lucida Sans Unicode" pitchFamily="34" charset="0"/>
            </a:endParaRPr>
          </a:p>
        </p:txBody>
      </p:sp>
      <p:sp>
        <p:nvSpPr>
          <p:cNvPr id="7987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7987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8" name="Rectangle 8"/>
          <p:cNvSpPr>
            <a:spLocks noGrp="1" noChangeArrowheads="1"/>
          </p:cNvSpPr>
          <p:nvPr>
            <p:ph type="sldNum" sz="quarter"/>
          </p:nvPr>
        </p:nvSpPr>
        <p:spPr>
          <a:noFill/>
        </p:spPr>
        <p:txBody>
          <a:bodyPr/>
          <a:lstStyle/>
          <a:p>
            <a:pPr>
              <a:buFont typeface="Times New Roman" pitchFamily="18" charset="0"/>
              <a:buNone/>
            </a:pPr>
            <a:fld id="{9ED93C29-52AB-44CA-ACC6-CE96471581CB}"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29</a:t>
            </a:fld>
            <a:endParaRPr lang="ru-RU" smtClean="0">
              <a:latin typeface="Times New Roman" pitchFamily="18" charset="0"/>
              <a:ea typeface="Lucida Sans Unicode" pitchFamily="34" charset="0"/>
              <a:cs typeface="Lucida Sans Unicode" pitchFamily="34" charset="0"/>
            </a:endParaRPr>
          </a:p>
        </p:txBody>
      </p:sp>
      <p:sp>
        <p:nvSpPr>
          <p:cNvPr id="808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09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22" name="Rectangle 8"/>
          <p:cNvSpPr>
            <a:spLocks noGrp="1" noChangeArrowheads="1"/>
          </p:cNvSpPr>
          <p:nvPr>
            <p:ph type="sldNum" sz="quarter"/>
          </p:nvPr>
        </p:nvSpPr>
        <p:spPr>
          <a:noFill/>
        </p:spPr>
        <p:txBody>
          <a:bodyPr/>
          <a:lstStyle/>
          <a:p>
            <a:pPr>
              <a:buFont typeface="Times New Roman" pitchFamily="18" charset="0"/>
              <a:buNone/>
            </a:pPr>
            <a:fld id="{99966D39-638F-4601-B1A5-4D20586F219B}"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30</a:t>
            </a:fld>
            <a:endParaRPr lang="ru-RU" smtClean="0">
              <a:latin typeface="Times New Roman" pitchFamily="18" charset="0"/>
              <a:ea typeface="Lucida Sans Unicode" pitchFamily="34" charset="0"/>
              <a:cs typeface="Lucida Sans Unicode" pitchFamily="34" charset="0"/>
            </a:endParaRPr>
          </a:p>
        </p:txBody>
      </p:sp>
      <p:sp>
        <p:nvSpPr>
          <p:cNvPr id="8192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192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2946" name="Rectangle 8"/>
          <p:cNvSpPr>
            <a:spLocks noGrp="1" noChangeArrowheads="1"/>
          </p:cNvSpPr>
          <p:nvPr>
            <p:ph type="sldNum" sz="quarter"/>
          </p:nvPr>
        </p:nvSpPr>
        <p:spPr>
          <a:noFill/>
        </p:spPr>
        <p:txBody>
          <a:bodyPr/>
          <a:lstStyle/>
          <a:p>
            <a:pPr>
              <a:buFont typeface="Times New Roman" pitchFamily="18" charset="0"/>
              <a:buNone/>
            </a:pPr>
            <a:fld id="{A4C93159-0951-4578-945A-84DF8F50FE9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31</a:t>
            </a:fld>
            <a:endParaRPr lang="ru-RU" smtClean="0">
              <a:latin typeface="Times New Roman" pitchFamily="18" charset="0"/>
              <a:ea typeface="Lucida Sans Unicode" pitchFamily="34" charset="0"/>
              <a:cs typeface="Lucida Sans Unicode" pitchFamily="34" charset="0"/>
            </a:endParaRPr>
          </a:p>
        </p:txBody>
      </p:sp>
      <p:sp>
        <p:nvSpPr>
          <p:cNvPr id="8294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294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3970" name="Rectangle 8"/>
          <p:cNvSpPr>
            <a:spLocks noGrp="1" noChangeArrowheads="1"/>
          </p:cNvSpPr>
          <p:nvPr>
            <p:ph type="sldNum" sz="quarter"/>
          </p:nvPr>
        </p:nvSpPr>
        <p:spPr>
          <a:noFill/>
        </p:spPr>
        <p:txBody>
          <a:bodyPr/>
          <a:lstStyle/>
          <a:p>
            <a:pPr>
              <a:buFont typeface="Times New Roman" pitchFamily="18" charset="0"/>
              <a:buNone/>
            </a:pPr>
            <a:fld id="{F735C64A-2BB3-4E77-9494-1507B995DF3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32</a:t>
            </a:fld>
            <a:endParaRPr lang="ru-RU" smtClean="0">
              <a:latin typeface="Times New Roman" pitchFamily="18" charset="0"/>
              <a:ea typeface="Lucida Sans Unicode" pitchFamily="34" charset="0"/>
              <a:cs typeface="Lucida Sans Unicode" pitchFamily="34" charset="0"/>
            </a:endParaRPr>
          </a:p>
        </p:txBody>
      </p:sp>
      <p:sp>
        <p:nvSpPr>
          <p:cNvPr id="8397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397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4994" name="Rectangle 8"/>
          <p:cNvSpPr>
            <a:spLocks noGrp="1" noChangeArrowheads="1"/>
          </p:cNvSpPr>
          <p:nvPr>
            <p:ph type="sldNum" sz="quarter"/>
          </p:nvPr>
        </p:nvSpPr>
        <p:spPr>
          <a:noFill/>
        </p:spPr>
        <p:txBody>
          <a:bodyPr/>
          <a:lstStyle/>
          <a:p>
            <a:pPr>
              <a:buFont typeface="Times New Roman" pitchFamily="18" charset="0"/>
              <a:buNone/>
            </a:pPr>
            <a:fld id="{B2CD51DB-7AD6-46D8-AF1B-717241B2082C}"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33</a:t>
            </a:fld>
            <a:endParaRPr lang="ru-RU" smtClean="0">
              <a:latin typeface="Times New Roman" pitchFamily="18" charset="0"/>
              <a:ea typeface="Lucida Sans Unicode" pitchFamily="34" charset="0"/>
              <a:cs typeface="Lucida Sans Unicode" pitchFamily="34" charset="0"/>
            </a:endParaRPr>
          </a:p>
        </p:txBody>
      </p:sp>
      <p:sp>
        <p:nvSpPr>
          <p:cNvPr id="8499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499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6018" name="Rectangle 8"/>
          <p:cNvSpPr>
            <a:spLocks noGrp="1" noChangeArrowheads="1"/>
          </p:cNvSpPr>
          <p:nvPr>
            <p:ph type="sldNum" sz="quarter"/>
          </p:nvPr>
        </p:nvSpPr>
        <p:spPr>
          <a:noFill/>
        </p:spPr>
        <p:txBody>
          <a:bodyPr/>
          <a:lstStyle/>
          <a:p>
            <a:pPr>
              <a:buFont typeface="Times New Roman" pitchFamily="18" charset="0"/>
              <a:buNone/>
            </a:pPr>
            <a:fld id="{9A8E6FE4-35A2-4031-9D0C-445BDDDAEA3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34</a:t>
            </a:fld>
            <a:endParaRPr lang="ru-RU" smtClean="0">
              <a:latin typeface="Times New Roman" pitchFamily="18" charset="0"/>
              <a:ea typeface="Lucida Sans Unicode" pitchFamily="34" charset="0"/>
              <a:cs typeface="Lucida Sans Unicode" pitchFamily="34" charset="0"/>
            </a:endParaRPr>
          </a:p>
        </p:txBody>
      </p:sp>
      <p:sp>
        <p:nvSpPr>
          <p:cNvPr id="8601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602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7042" name="Rectangle 8"/>
          <p:cNvSpPr>
            <a:spLocks noGrp="1" noChangeArrowheads="1"/>
          </p:cNvSpPr>
          <p:nvPr>
            <p:ph type="sldNum" sz="quarter"/>
          </p:nvPr>
        </p:nvSpPr>
        <p:spPr>
          <a:noFill/>
        </p:spPr>
        <p:txBody>
          <a:bodyPr/>
          <a:lstStyle/>
          <a:p>
            <a:pPr>
              <a:buFont typeface="Times New Roman" pitchFamily="18" charset="0"/>
              <a:buNone/>
            </a:pPr>
            <a:fld id="{84154A16-D97B-4A63-B9E1-767BCB0FB115}"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35</a:t>
            </a:fld>
            <a:endParaRPr lang="ru-RU" smtClean="0">
              <a:latin typeface="Times New Roman" pitchFamily="18" charset="0"/>
              <a:ea typeface="Lucida Sans Unicode" pitchFamily="34" charset="0"/>
              <a:cs typeface="Lucida Sans Unicode" pitchFamily="34" charset="0"/>
            </a:endParaRPr>
          </a:p>
        </p:txBody>
      </p:sp>
      <p:sp>
        <p:nvSpPr>
          <p:cNvPr id="8704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704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8066" name="Rectangle 8"/>
          <p:cNvSpPr>
            <a:spLocks noGrp="1" noChangeArrowheads="1"/>
          </p:cNvSpPr>
          <p:nvPr>
            <p:ph type="sldNum" sz="quarter"/>
          </p:nvPr>
        </p:nvSpPr>
        <p:spPr>
          <a:noFill/>
        </p:spPr>
        <p:txBody>
          <a:bodyPr/>
          <a:lstStyle/>
          <a:p>
            <a:pPr>
              <a:buFont typeface="Times New Roman" pitchFamily="18" charset="0"/>
              <a:buNone/>
            </a:pPr>
            <a:fld id="{7C137DD1-4421-4CFC-8144-6F5CF5B62A9D}"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36</a:t>
            </a:fld>
            <a:endParaRPr lang="ru-RU" smtClean="0">
              <a:latin typeface="Times New Roman" pitchFamily="18" charset="0"/>
              <a:ea typeface="Lucida Sans Unicode" pitchFamily="34" charset="0"/>
              <a:cs typeface="Lucida Sans Unicode" pitchFamily="34" charset="0"/>
            </a:endParaRPr>
          </a:p>
        </p:txBody>
      </p:sp>
      <p:sp>
        <p:nvSpPr>
          <p:cNvPr id="8806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806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8"/>
          <p:cNvSpPr>
            <a:spLocks noGrp="1" noChangeArrowheads="1"/>
          </p:cNvSpPr>
          <p:nvPr>
            <p:ph type="sldNum" sz="quarter"/>
          </p:nvPr>
        </p:nvSpPr>
        <p:spPr>
          <a:noFill/>
        </p:spPr>
        <p:txBody>
          <a:bodyPr/>
          <a:lstStyle/>
          <a:p>
            <a:pPr>
              <a:buFont typeface="Times New Roman" pitchFamily="18" charset="0"/>
              <a:buNone/>
            </a:pPr>
            <a:fld id="{F9AE9303-9235-4D52-A8E9-AAC1258351A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37</a:t>
            </a:fld>
            <a:endParaRPr lang="ru-RU" smtClean="0">
              <a:latin typeface="Times New Roman" pitchFamily="18" charset="0"/>
              <a:ea typeface="Lucida Sans Unicode" pitchFamily="34" charset="0"/>
              <a:cs typeface="Lucida Sans Unicode" pitchFamily="34" charset="0"/>
            </a:endParaRPr>
          </a:p>
        </p:txBody>
      </p:sp>
      <p:sp>
        <p:nvSpPr>
          <p:cNvPr id="8909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8909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0114" name="Rectangle 8"/>
          <p:cNvSpPr>
            <a:spLocks noGrp="1" noChangeArrowheads="1"/>
          </p:cNvSpPr>
          <p:nvPr>
            <p:ph type="sldNum" sz="quarter"/>
          </p:nvPr>
        </p:nvSpPr>
        <p:spPr>
          <a:noFill/>
        </p:spPr>
        <p:txBody>
          <a:bodyPr/>
          <a:lstStyle/>
          <a:p>
            <a:pPr>
              <a:buFont typeface="Times New Roman" pitchFamily="18" charset="0"/>
              <a:buNone/>
            </a:pPr>
            <a:fld id="{921AF39B-C709-46C4-AC94-1DEDF48CEE4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38</a:t>
            </a:fld>
            <a:endParaRPr lang="ru-RU" smtClean="0">
              <a:latin typeface="Times New Roman" pitchFamily="18" charset="0"/>
              <a:ea typeface="Lucida Sans Unicode" pitchFamily="34" charset="0"/>
              <a:cs typeface="Lucida Sans Unicode" pitchFamily="34" charset="0"/>
            </a:endParaRPr>
          </a:p>
        </p:txBody>
      </p:sp>
      <p:sp>
        <p:nvSpPr>
          <p:cNvPr id="9011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011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1138" name="Rectangle 8"/>
          <p:cNvSpPr>
            <a:spLocks noGrp="1" noChangeArrowheads="1"/>
          </p:cNvSpPr>
          <p:nvPr>
            <p:ph type="sldNum" sz="quarter"/>
          </p:nvPr>
        </p:nvSpPr>
        <p:spPr>
          <a:noFill/>
        </p:spPr>
        <p:txBody>
          <a:bodyPr/>
          <a:lstStyle/>
          <a:p>
            <a:pPr>
              <a:buFont typeface="Times New Roman" pitchFamily="18" charset="0"/>
              <a:buNone/>
            </a:pPr>
            <a:fld id="{8283D2B5-09F2-47D2-A207-44A66DFCF153}"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39</a:t>
            </a:fld>
            <a:endParaRPr lang="ru-RU" smtClean="0">
              <a:latin typeface="Times New Roman" pitchFamily="18" charset="0"/>
              <a:ea typeface="Lucida Sans Unicode" pitchFamily="34" charset="0"/>
              <a:cs typeface="Lucida Sans Unicode" pitchFamily="34" charset="0"/>
            </a:endParaRPr>
          </a:p>
        </p:txBody>
      </p:sp>
      <p:sp>
        <p:nvSpPr>
          <p:cNvPr id="9113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114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2" name="Rectangle 8"/>
          <p:cNvSpPr>
            <a:spLocks noGrp="1" noChangeArrowheads="1"/>
          </p:cNvSpPr>
          <p:nvPr>
            <p:ph type="sldNum" sz="quarter"/>
          </p:nvPr>
        </p:nvSpPr>
        <p:spPr>
          <a:noFill/>
        </p:spPr>
        <p:txBody>
          <a:bodyPr/>
          <a:lstStyle/>
          <a:p>
            <a:pPr>
              <a:buFont typeface="Times New Roman" pitchFamily="18" charset="0"/>
              <a:buNone/>
            </a:pPr>
            <a:fld id="{55B937B7-D1E5-4D6E-A055-183AF1F28F8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a:t>
            </a:fld>
            <a:endParaRPr lang="ru-RU" smtClean="0">
              <a:latin typeface="Times New Roman" pitchFamily="18" charset="0"/>
              <a:ea typeface="Lucida Sans Unicode" pitchFamily="34" charset="0"/>
              <a:cs typeface="Lucida Sans Unicode" pitchFamily="34" charset="0"/>
            </a:endParaRPr>
          </a:p>
        </p:txBody>
      </p:sp>
      <p:sp>
        <p:nvSpPr>
          <p:cNvPr id="5632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632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8"/>
          <p:cNvSpPr>
            <a:spLocks noGrp="1" noChangeArrowheads="1"/>
          </p:cNvSpPr>
          <p:nvPr>
            <p:ph type="sldNum" sz="quarter"/>
          </p:nvPr>
        </p:nvSpPr>
        <p:spPr>
          <a:noFill/>
        </p:spPr>
        <p:txBody>
          <a:bodyPr/>
          <a:lstStyle/>
          <a:p>
            <a:pPr>
              <a:buFont typeface="Times New Roman" pitchFamily="18" charset="0"/>
              <a:buNone/>
            </a:pPr>
            <a:fld id="{AE232E0B-C808-42C1-8A91-D717423C53A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40</a:t>
            </a:fld>
            <a:endParaRPr lang="ru-RU" smtClean="0">
              <a:latin typeface="Times New Roman" pitchFamily="18" charset="0"/>
              <a:ea typeface="Lucida Sans Unicode" pitchFamily="34" charset="0"/>
              <a:cs typeface="Lucida Sans Unicode" pitchFamily="34" charset="0"/>
            </a:endParaRPr>
          </a:p>
        </p:txBody>
      </p:sp>
      <p:sp>
        <p:nvSpPr>
          <p:cNvPr id="9216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216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8"/>
          <p:cNvSpPr>
            <a:spLocks noGrp="1" noChangeArrowheads="1"/>
          </p:cNvSpPr>
          <p:nvPr>
            <p:ph type="sldNum" sz="quarter"/>
          </p:nvPr>
        </p:nvSpPr>
        <p:spPr>
          <a:noFill/>
        </p:spPr>
        <p:txBody>
          <a:bodyPr/>
          <a:lstStyle/>
          <a:p>
            <a:pPr>
              <a:buFont typeface="Times New Roman" pitchFamily="18" charset="0"/>
              <a:buNone/>
            </a:pPr>
            <a:fld id="{8FF73778-82DB-4BDD-BF35-5E3F22BF9CBB}"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41</a:t>
            </a:fld>
            <a:endParaRPr lang="ru-RU" smtClean="0">
              <a:latin typeface="Times New Roman" pitchFamily="18" charset="0"/>
              <a:ea typeface="Lucida Sans Unicode" pitchFamily="34" charset="0"/>
              <a:cs typeface="Lucida Sans Unicode" pitchFamily="34" charset="0"/>
            </a:endParaRPr>
          </a:p>
        </p:txBody>
      </p:sp>
      <p:sp>
        <p:nvSpPr>
          <p:cNvPr id="9318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318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8"/>
          <p:cNvSpPr>
            <a:spLocks noGrp="1" noChangeArrowheads="1"/>
          </p:cNvSpPr>
          <p:nvPr>
            <p:ph type="sldNum" sz="quarter"/>
          </p:nvPr>
        </p:nvSpPr>
        <p:spPr>
          <a:noFill/>
        </p:spPr>
        <p:txBody>
          <a:bodyPr/>
          <a:lstStyle/>
          <a:p>
            <a:pPr>
              <a:buFont typeface="Times New Roman" pitchFamily="18" charset="0"/>
              <a:buNone/>
            </a:pPr>
            <a:fld id="{8E75F575-416B-48AC-AED8-FA82C01DACC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42</a:t>
            </a:fld>
            <a:endParaRPr lang="ru-RU" smtClean="0">
              <a:latin typeface="Times New Roman" pitchFamily="18" charset="0"/>
              <a:ea typeface="Lucida Sans Unicode" pitchFamily="34" charset="0"/>
              <a:cs typeface="Lucida Sans Unicode" pitchFamily="34" charset="0"/>
            </a:endParaRPr>
          </a:p>
        </p:txBody>
      </p:sp>
      <p:sp>
        <p:nvSpPr>
          <p:cNvPr id="9421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421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8"/>
          <p:cNvSpPr>
            <a:spLocks noGrp="1" noChangeArrowheads="1"/>
          </p:cNvSpPr>
          <p:nvPr>
            <p:ph type="sldNum" sz="quarter"/>
          </p:nvPr>
        </p:nvSpPr>
        <p:spPr>
          <a:noFill/>
        </p:spPr>
        <p:txBody>
          <a:bodyPr/>
          <a:lstStyle/>
          <a:p>
            <a:pPr>
              <a:buFont typeface="Times New Roman" pitchFamily="18" charset="0"/>
              <a:buNone/>
            </a:pPr>
            <a:fld id="{B707EFF8-ED77-4715-B76F-B93D7DB2B05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43</a:t>
            </a:fld>
            <a:endParaRPr lang="ru-RU" smtClean="0">
              <a:latin typeface="Times New Roman" pitchFamily="18" charset="0"/>
              <a:ea typeface="Lucida Sans Unicode" pitchFamily="34" charset="0"/>
              <a:cs typeface="Lucida Sans Unicode" pitchFamily="34" charset="0"/>
            </a:endParaRPr>
          </a:p>
        </p:txBody>
      </p:sp>
      <p:sp>
        <p:nvSpPr>
          <p:cNvPr id="9523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523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8"/>
          <p:cNvSpPr>
            <a:spLocks noGrp="1" noChangeArrowheads="1"/>
          </p:cNvSpPr>
          <p:nvPr>
            <p:ph type="sldNum" sz="quarter"/>
          </p:nvPr>
        </p:nvSpPr>
        <p:spPr>
          <a:noFill/>
        </p:spPr>
        <p:txBody>
          <a:bodyPr/>
          <a:lstStyle/>
          <a:p>
            <a:pPr>
              <a:buFont typeface="Times New Roman" pitchFamily="18" charset="0"/>
              <a:buNone/>
            </a:pPr>
            <a:fld id="{93B8B4E5-F7DD-46F0-9755-B3436A4979A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44</a:t>
            </a:fld>
            <a:endParaRPr lang="ru-RU" smtClean="0">
              <a:latin typeface="Times New Roman" pitchFamily="18" charset="0"/>
              <a:ea typeface="Lucida Sans Unicode" pitchFamily="34" charset="0"/>
              <a:cs typeface="Lucida Sans Unicode" pitchFamily="34" charset="0"/>
            </a:endParaRPr>
          </a:p>
        </p:txBody>
      </p:sp>
      <p:sp>
        <p:nvSpPr>
          <p:cNvPr id="9625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626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8" name="Rectangle 8"/>
          <p:cNvSpPr>
            <a:spLocks noGrp="1" noChangeArrowheads="1"/>
          </p:cNvSpPr>
          <p:nvPr>
            <p:ph type="sldNum" sz="quarter"/>
          </p:nvPr>
        </p:nvSpPr>
        <p:spPr>
          <a:noFill/>
        </p:spPr>
        <p:txBody>
          <a:bodyPr/>
          <a:lstStyle/>
          <a:p>
            <a:pPr>
              <a:buFont typeface="Times New Roman" pitchFamily="18" charset="0"/>
              <a:buNone/>
            </a:pPr>
            <a:fld id="{351673DA-E685-4784-827F-05337F20F36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45</a:t>
            </a:fld>
            <a:endParaRPr lang="ru-RU" smtClean="0">
              <a:latin typeface="Times New Roman" pitchFamily="18" charset="0"/>
              <a:ea typeface="Lucida Sans Unicode" pitchFamily="34" charset="0"/>
              <a:cs typeface="Lucida Sans Unicode" pitchFamily="34" charset="0"/>
            </a:endParaRPr>
          </a:p>
        </p:txBody>
      </p:sp>
      <p:sp>
        <p:nvSpPr>
          <p:cNvPr id="5529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530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8"/>
          <p:cNvSpPr>
            <a:spLocks noGrp="1" noChangeArrowheads="1"/>
          </p:cNvSpPr>
          <p:nvPr>
            <p:ph type="sldNum" sz="quarter"/>
          </p:nvPr>
        </p:nvSpPr>
        <p:spPr>
          <a:noFill/>
        </p:spPr>
        <p:txBody>
          <a:bodyPr/>
          <a:lstStyle/>
          <a:p>
            <a:pPr>
              <a:buFont typeface="Times New Roman" pitchFamily="18" charset="0"/>
              <a:buNone/>
            </a:pPr>
            <a:fld id="{14DD29E7-69EA-4B67-91A0-AD3126DE63B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46</a:t>
            </a:fld>
            <a:endParaRPr lang="ru-RU" smtClean="0">
              <a:latin typeface="Times New Roman" pitchFamily="18" charset="0"/>
              <a:ea typeface="Lucida Sans Unicode" pitchFamily="34" charset="0"/>
              <a:cs typeface="Lucida Sans Unicode" pitchFamily="34" charset="0"/>
            </a:endParaRPr>
          </a:p>
        </p:txBody>
      </p:sp>
      <p:sp>
        <p:nvSpPr>
          <p:cNvPr id="9728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728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8306" name="Rectangle 8"/>
          <p:cNvSpPr>
            <a:spLocks noGrp="1" noChangeArrowheads="1"/>
          </p:cNvSpPr>
          <p:nvPr>
            <p:ph type="sldNum" sz="quarter"/>
          </p:nvPr>
        </p:nvSpPr>
        <p:spPr>
          <a:noFill/>
        </p:spPr>
        <p:txBody>
          <a:bodyPr/>
          <a:lstStyle/>
          <a:p>
            <a:pPr>
              <a:buFont typeface="Times New Roman" pitchFamily="18" charset="0"/>
              <a:buNone/>
            </a:pPr>
            <a:fld id="{D3454B72-87F5-447A-8294-53592BF013B7}"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47</a:t>
            </a:fld>
            <a:endParaRPr lang="ru-RU" smtClean="0">
              <a:latin typeface="Times New Roman" pitchFamily="18" charset="0"/>
              <a:ea typeface="Lucida Sans Unicode" pitchFamily="34" charset="0"/>
              <a:cs typeface="Lucida Sans Unicode" pitchFamily="34" charset="0"/>
            </a:endParaRPr>
          </a:p>
        </p:txBody>
      </p:sp>
      <p:sp>
        <p:nvSpPr>
          <p:cNvPr id="9830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830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9330" name="Rectangle 8"/>
          <p:cNvSpPr>
            <a:spLocks noGrp="1" noChangeArrowheads="1"/>
          </p:cNvSpPr>
          <p:nvPr>
            <p:ph type="sldNum" sz="quarter"/>
          </p:nvPr>
        </p:nvSpPr>
        <p:spPr>
          <a:noFill/>
        </p:spPr>
        <p:txBody>
          <a:bodyPr/>
          <a:lstStyle/>
          <a:p>
            <a:pPr>
              <a:buFont typeface="Times New Roman" pitchFamily="18" charset="0"/>
              <a:buNone/>
            </a:pPr>
            <a:fld id="{041B5824-1C90-466F-A6A3-BD58B2C4A023}"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48</a:t>
            </a:fld>
            <a:endParaRPr lang="ru-RU" smtClean="0">
              <a:latin typeface="Times New Roman" pitchFamily="18" charset="0"/>
              <a:ea typeface="Lucida Sans Unicode" pitchFamily="34" charset="0"/>
              <a:cs typeface="Lucida Sans Unicode" pitchFamily="34" charset="0"/>
            </a:endParaRPr>
          </a:p>
        </p:txBody>
      </p:sp>
      <p:sp>
        <p:nvSpPr>
          <p:cNvPr id="9933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9933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0354" name="Rectangle 8"/>
          <p:cNvSpPr>
            <a:spLocks noGrp="1" noChangeArrowheads="1"/>
          </p:cNvSpPr>
          <p:nvPr>
            <p:ph type="sldNum" sz="quarter"/>
          </p:nvPr>
        </p:nvSpPr>
        <p:spPr>
          <a:noFill/>
        </p:spPr>
        <p:txBody>
          <a:bodyPr/>
          <a:lstStyle/>
          <a:p>
            <a:pPr>
              <a:buFont typeface="Times New Roman" pitchFamily="18" charset="0"/>
              <a:buNone/>
            </a:pPr>
            <a:fld id="{4C7A1F20-2218-4772-8290-E5290C72CF48}"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49</a:t>
            </a:fld>
            <a:endParaRPr lang="ru-RU" smtClean="0">
              <a:latin typeface="Times New Roman" pitchFamily="18" charset="0"/>
              <a:ea typeface="Lucida Sans Unicode" pitchFamily="34" charset="0"/>
              <a:cs typeface="Lucida Sans Unicode" pitchFamily="34" charset="0"/>
            </a:endParaRPr>
          </a:p>
        </p:txBody>
      </p:sp>
      <p:sp>
        <p:nvSpPr>
          <p:cNvPr id="10035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035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8"/>
          <p:cNvSpPr>
            <a:spLocks noGrp="1" noChangeArrowheads="1"/>
          </p:cNvSpPr>
          <p:nvPr>
            <p:ph type="sldNum" sz="quarter"/>
          </p:nvPr>
        </p:nvSpPr>
        <p:spPr>
          <a:noFill/>
        </p:spPr>
        <p:txBody>
          <a:bodyPr/>
          <a:lstStyle/>
          <a:p>
            <a:pPr>
              <a:buFont typeface="Times New Roman" pitchFamily="18" charset="0"/>
              <a:buNone/>
            </a:pPr>
            <a:fld id="{8169F494-9131-491E-AE8D-56D7F92AD780}"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a:t>
            </a:fld>
            <a:endParaRPr lang="ru-RU" smtClean="0">
              <a:latin typeface="Times New Roman" pitchFamily="18" charset="0"/>
              <a:ea typeface="Lucida Sans Unicode" pitchFamily="34" charset="0"/>
              <a:cs typeface="Lucida Sans Unicode" pitchFamily="34" charset="0"/>
            </a:endParaRPr>
          </a:p>
        </p:txBody>
      </p:sp>
      <p:sp>
        <p:nvSpPr>
          <p:cNvPr id="5734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734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8"/>
          <p:cNvSpPr>
            <a:spLocks noGrp="1" noChangeArrowheads="1"/>
          </p:cNvSpPr>
          <p:nvPr>
            <p:ph type="sldNum" sz="quarter"/>
          </p:nvPr>
        </p:nvSpPr>
        <p:spPr>
          <a:noFill/>
        </p:spPr>
        <p:txBody>
          <a:bodyPr/>
          <a:lstStyle/>
          <a:p>
            <a:pPr>
              <a:buFont typeface="Times New Roman" pitchFamily="18" charset="0"/>
              <a:buNone/>
            </a:pPr>
            <a:fld id="{FA726EFD-35FB-4DAF-83E9-46D3F3ACA001}"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50</a:t>
            </a:fld>
            <a:endParaRPr lang="ru-RU" smtClean="0">
              <a:latin typeface="Times New Roman" pitchFamily="18" charset="0"/>
              <a:ea typeface="Lucida Sans Unicode" pitchFamily="34" charset="0"/>
              <a:cs typeface="Lucida Sans Unicode" pitchFamily="34" charset="0"/>
            </a:endParaRPr>
          </a:p>
        </p:txBody>
      </p:sp>
      <p:sp>
        <p:nvSpPr>
          <p:cNvPr id="10137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138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02" name="Rectangle 8"/>
          <p:cNvSpPr>
            <a:spLocks noGrp="1" noChangeArrowheads="1"/>
          </p:cNvSpPr>
          <p:nvPr>
            <p:ph type="sldNum" sz="quarter"/>
          </p:nvPr>
        </p:nvSpPr>
        <p:spPr>
          <a:noFill/>
        </p:spPr>
        <p:txBody>
          <a:bodyPr/>
          <a:lstStyle/>
          <a:p>
            <a:pPr>
              <a:buFont typeface="Times New Roman" pitchFamily="18" charset="0"/>
              <a:buNone/>
            </a:pPr>
            <a:fld id="{C278FB4C-53C3-458B-BB29-C8A59928AF29}"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51</a:t>
            </a:fld>
            <a:endParaRPr lang="ru-RU" smtClean="0">
              <a:latin typeface="Times New Roman" pitchFamily="18" charset="0"/>
              <a:ea typeface="Lucida Sans Unicode" pitchFamily="34" charset="0"/>
              <a:cs typeface="Lucida Sans Unicode" pitchFamily="34" charset="0"/>
            </a:endParaRPr>
          </a:p>
        </p:txBody>
      </p:sp>
      <p:sp>
        <p:nvSpPr>
          <p:cNvPr id="10240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240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426" name="Rectangle 8"/>
          <p:cNvSpPr>
            <a:spLocks noGrp="1" noChangeArrowheads="1"/>
          </p:cNvSpPr>
          <p:nvPr>
            <p:ph type="sldNum" sz="quarter"/>
          </p:nvPr>
        </p:nvSpPr>
        <p:spPr>
          <a:noFill/>
        </p:spPr>
        <p:txBody>
          <a:bodyPr/>
          <a:lstStyle/>
          <a:p>
            <a:pPr>
              <a:buFont typeface="Times New Roman" pitchFamily="18" charset="0"/>
              <a:buNone/>
            </a:pPr>
            <a:fld id="{61A5A0DF-9421-4E55-9ED5-F9A183D0A0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52</a:t>
            </a:fld>
            <a:endParaRPr lang="ru-RU" smtClean="0">
              <a:latin typeface="Times New Roman" pitchFamily="18" charset="0"/>
              <a:ea typeface="Lucida Sans Unicode" pitchFamily="34" charset="0"/>
              <a:cs typeface="Lucida Sans Unicode" pitchFamily="34" charset="0"/>
            </a:endParaRPr>
          </a:p>
        </p:txBody>
      </p:sp>
      <p:sp>
        <p:nvSpPr>
          <p:cNvPr id="103427"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103428"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p:spPr>
        <p:txBody>
          <a:bodyPr/>
          <a:lstStyle/>
          <a:p>
            <a:pPr>
              <a:buFont typeface="Times New Roman" pitchFamily="18" charset="0"/>
              <a:buNone/>
            </a:pPr>
            <a:fld id="{085A94CC-0F13-40E9-9942-93891FEF12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53</a:t>
            </a:fld>
            <a:endParaRPr lang="ru-RU" smtClean="0">
              <a:latin typeface="Times New Roman" pitchFamily="18" charset="0"/>
              <a:ea typeface="Lucida Sans Unicode" pitchFamily="34" charset="0"/>
              <a:cs typeface="Lucida Sans Unicode" pitchFamily="34" charset="0"/>
            </a:endParaRPr>
          </a:p>
        </p:txBody>
      </p:sp>
      <p:sp>
        <p:nvSpPr>
          <p:cNvPr id="1044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ea typeface="Lucida Sans Unicode" pitchFamily="34" charset="0"/>
              <a:cs typeface="Lucida Sans Unicode" pitchFamily="34" charset="0"/>
            </a:endParaRPr>
          </a:p>
        </p:txBody>
      </p:sp>
      <p:sp>
        <p:nvSpPr>
          <p:cNvPr id="104452" name="Rectangle 2"/>
          <p:cNvSpPr>
            <a:spLocks noGrp="1" noChangeArrowheads="1"/>
          </p:cNvSpPr>
          <p:nvPr>
            <p:ph type="body"/>
          </p:nvPr>
        </p:nvSpPr>
        <p:spPr>
          <a:xfrm>
            <a:off x="685800" y="4343400"/>
            <a:ext cx="5484813" cy="4208463"/>
          </a:xfrm>
          <a:noFill/>
          <a:ln/>
        </p:spPr>
        <p:txBody>
          <a:bodyPr wrap="none" anchor="ctr"/>
          <a:lstStyle/>
          <a:p>
            <a:endParaRPr lang="ru-RU" smtClean="0">
              <a:latin typeface="Times New Roman" pitchFamily="18" charset="0"/>
            </a:endParaRPr>
          </a:p>
        </p:txBody>
      </p:sp>
      <p:sp>
        <p:nvSpPr>
          <p:cNvPr id="1044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A17878-27CF-4CE3-AA08-51857AC62920}" type="slidenum">
              <a:rPr lang="ru-RU" sz="1200">
                <a:solidFill>
                  <a:srgbClr val="FFFFFF"/>
                </a:solidFill>
                <a:latin typeface="Times New Roman" pitchFamily="18" charset="0"/>
                <a:ea typeface="Lucida Sans Unicode" pitchFamily="34" charset="0"/>
                <a:cs typeface="Lucida Sans Unicode" pitchFamily="34" charset="0"/>
              </a:rPr>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53</a:t>
            </a:fld>
            <a:endParaRPr lang="ru-RU" sz="1200">
              <a:solidFill>
                <a:srgbClr val="FFFFFF"/>
              </a:solidFill>
              <a:latin typeface="Times New Roman" pitchFamily="18" charset="0"/>
              <a:ea typeface="Lucida Sans Unicode" pitchFamily="34" charset="0"/>
              <a:cs typeface="Lucida Sans Unicode" pitchFamily="34" charset="0"/>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p:spPr>
        <p:txBody>
          <a:bodyPr/>
          <a:lstStyle/>
          <a:p>
            <a:pPr>
              <a:buFont typeface="Times New Roman" pitchFamily="18" charset="0"/>
              <a:buNone/>
            </a:pPr>
            <a:fld id="{085A94CC-0F13-40E9-9942-93891FEF12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54</a:t>
            </a:fld>
            <a:endParaRPr lang="ru-RU" smtClean="0">
              <a:latin typeface="Times New Roman" pitchFamily="18" charset="0"/>
              <a:ea typeface="Lucida Sans Unicode" pitchFamily="34" charset="0"/>
              <a:cs typeface="Lucida Sans Unicode" pitchFamily="34" charset="0"/>
            </a:endParaRPr>
          </a:p>
        </p:txBody>
      </p:sp>
      <p:sp>
        <p:nvSpPr>
          <p:cNvPr id="1044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ea typeface="Lucida Sans Unicode" pitchFamily="34" charset="0"/>
              <a:cs typeface="Lucida Sans Unicode" pitchFamily="34" charset="0"/>
            </a:endParaRPr>
          </a:p>
        </p:txBody>
      </p:sp>
      <p:sp>
        <p:nvSpPr>
          <p:cNvPr id="104452" name="Rectangle 2"/>
          <p:cNvSpPr>
            <a:spLocks noGrp="1" noChangeArrowheads="1"/>
          </p:cNvSpPr>
          <p:nvPr>
            <p:ph type="body"/>
          </p:nvPr>
        </p:nvSpPr>
        <p:spPr>
          <a:xfrm>
            <a:off x="685800" y="4343400"/>
            <a:ext cx="5484813" cy="4208463"/>
          </a:xfrm>
          <a:noFill/>
          <a:ln/>
        </p:spPr>
        <p:txBody>
          <a:bodyPr wrap="none" anchor="ctr"/>
          <a:lstStyle/>
          <a:p>
            <a:endParaRPr lang="ru-RU" smtClean="0">
              <a:latin typeface="Times New Roman" pitchFamily="18" charset="0"/>
            </a:endParaRPr>
          </a:p>
        </p:txBody>
      </p:sp>
      <p:sp>
        <p:nvSpPr>
          <p:cNvPr id="1044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A17878-27CF-4CE3-AA08-51857AC62920}" type="slidenum">
              <a:rPr lang="ru-RU" sz="1200">
                <a:solidFill>
                  <a:srgbClr val="FFFFFF"/>
                </a:solidFill>
                <a:latin typeface="Times New Roman" pitchFamily="18" charset="0"/>
                <a:ea typeface="Lucida Sans Unicode" pitchFamily="34" charset="0"/>
                <a:cs typeface="Lucida Sans Unicode" pitchFamily="34" charset="0"/>
              </a:rPr>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54</a:t>
            </a:fld>
            <a:endParaRPr lang="ru-RU" sz="1200">
              <a:solidFill>
                <a:srgbClr val="FFFFFF"/>
              </a:solidFill>
              <a:latin typeface="Times New Roman" pitchFamily="18" charset="0"/>
              <a:ea typeface="Lucida Sans Unicode" pitchFamily="34" charset="0"/>
              <a:cs typeface="Lucida Sans Unicode" pitchFamily="34"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4450" name="Rectangle 8"/>
          <p:cNvSpPr>
            <a:spLocks noGrp="1" noChangeArrowheads="1"/>
          </p:cNvSpPr>
          <p:nvPr>
            <p:ph type="sldNum" sz="quarter"/>
          </p:nvPr>
        </p:nvSpPr>
        <p:spPr>
          <a:noFill/>
        </p:spPr>
        <p:txBody>
          <a:bodyPr/>
          <a:lstStyle/>
          <a:p>
            <a:pPr>
              <a:buFont typeface="Times New Roman" pitchFamily="18" charset="0"/>
              <a:buNone/>
            </a:pPr>
            <a:fld id="{085A94CC-0F13-40E9-9942-93891FEF122F}"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55</a:t>
            </a:fld>
            <a:endParaRPr lang="ru-RU" smtClean="0">
              <a:latin typeface="Times New Roman" pitchFamily="18" charset="0"/>
              <a:ea typeface="Lucida Sans Unicode" pitchFamily="34" charset="0"/>
              <a:cs typeface="Lucida Sans Unicode" pitchFamily="34" charset="0"/>
            </a:endParaRPr>
          </a:p>
        </p:txBody>
      </p:sp>
      <p:sp>
        <p:nvSpPr>
          <p:cNvPr id="104451" name="Text Box 1"/>
          <p:cNvSpPr txBox="1">
            <a:spLocks noChangeArrowheads="1"/>
          </p:cNvSpPr>
          <p:nvPr/>
        </p:nvSpPr>
        <p:spPr bwMode="auto">
          <a:xfrm>
            <a:off x="1143000" y="685800"/>
            <a:ext cx="4572000" cy="3429000"/>
          </a:xfrm>
          <a:prstGeom prst="rect">
            <a:avLst/>
          </a:prstGeom>
          <a:solidFill>
            <a:srgbClr val="FFFFFF"/>
          </a:solidFill>
          <a:ln w="9360">
            <a:solidFill>
              <a:srgbClr val="000000"/>
            </a:solidFill>
            <a:miter lim="800000"/>
            <a:headEnd/>
            <a:tailEnd/>
          </a:ln>
        </p:spPr>
        <p:txBody>
          <a:bodyPr wrap="none" anchor="ctr"/>
          <a:lstStyle/>
          <a:p>
            <a:pPr>
              <a:buClr>
                <a:srgbClr val="000000"/>
              </a:buClr>
              <a:buSzPct val="100000"/>
              <a:buFont typeface="Times New Roman" pitchFamily="18" charset="0"/>
              <a:buNone/>
            </a:pPr>
            <a:endParaRPr lang="ru-RU">
              <a:ea typeface="Lucida Sans Unicode" pitchFamily="34" charset="0"/>
              <a:cs typeface="Lucida Sans Unicode" pitchFamily="34" charset="0"/>
            </a:endParaRPr>
          </a:p>
        </p:txBody>
      </p:sp>
      <p:sp>
        <p:nvSpPr>
          <p:cNvPr id="104452" name="Rectangle 2"/>
          <p:cNvSpPr>
            <a:spLocks noGrp="1" noChangeArrowheads="1"/>
          </p:cNvSpPr>
          <p:nvPr>
            <p:ph type="body"/>
          </p:nvPr>
        </p:nvSpPr>
        <p:spPr>
          <a:xfrm>
            <a:off x="685800" y="4343400"/>
            <a:ext cx="5484813" cy="4208463"/>
          </a:xfrm>
          <a:noFill/>
          <a:ln/>
        </p:spPr>
        <p:txBody>
          <a:bodyPr wrap="none" anchor="ctr"/>
          <a:lstStyle/>
          <a:p>
            <a:endParaRPr lang="ru-RU" smtClean="0">
              <a:latin typeface="Times New Roman" pitchFamily="18" charset="0"/>
            </a:endParaRPr>
          </a:p>
        </p:txBody>
      </p:sp>
      <p:sp>
        <p:nvSpPr>
          <p:cNvPr id="104453" name="Text Box 3"/>
          <p:cNvSpPr txBox="1">
            <a:spLocks noChangeArrowheads="1"/>
          </p:cNvSpPr>
          <p:nvPr/>
        </p:nvSpPr>
        <p:spPr bwMode="auto">
          <a:xfrm>
            <a:off x="3884613" y="8685213"/>
            <a:ext cx="2971800" cy="457200"/>
          </a:xfrm>
          <a:prstGeom prst="rect">
            <a:avLst/>
          </a:prstGeom>
          <a:noFill/>
          <a:ln w="9525">
            <a:noFill/>
            <a:round/>
            <a:headEnd/>
            <a:tailEnd/>
          </a:ln>
        </p:spPr>
        <p:txBody>
          <a:bodyPr lIns="90000" tIns="46800" rIns="90000" bIns="46800"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BFA17878-27CF-4CE3-AA08-51857AC62920}" type="slidenum">
              <a:rPr lang="ru-RU" sz="1200">
                <a:solidFill>
                  <a:srgbClr val="FFFFFF"/>
                </a:solidFill>
                <a:latin typeface="Times New Roman" pitchFamily="18" charset="0"/>
                <a:ea typeface="Lucida Sans Unicode" pitchFamily="34" charset="0"/>
                <a:cs typeface="Lucida Sans Unicode" pitchFamily="34" charset="0"/>
              </a:rPr>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55</a:t>
            </a:fld>
            <a:endParaRPr lang="ru-RU" sz="1200">
              <a:solidFill>
                <a:srgbClr val="FFFFFF"/>
              </a:solidFill>
              <a:latin typeface="Times New Roman" pitchFamily="18" charset="0"/>
              <a:ea typeface="Lucida Sans Unicode" pitchFamily="34" charset="0"/>
              <a:cs typeface="Lucida Sans Unicode"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8370" name="Rectangle 8"/>
          <p:cNvSpPr>
            <a:spLocks noGrp="1" noChangeArrowheads="1"/>
          </p:cNvSpPr>
          <p:nvPr>
            <p:ph type="sldNum" sz="quarter"/>
          </p:nvPr>
        </p:nvSpPr>
        <p:spPr>
          <a:noFill/>
        </p:spPr>
        <p:txBody>
          <a:bodyPr/>
          <a:lstStyle/>
          <a:p>
            <a:pPr>
              <a:buFont typeface="Times New Roman" pitchFamily="18" charset="0"/>
              <a:buNone/>
            </a:pPr>
            <a:fld id="{3C998BC7-AF24-4215-9B06-EE8FE551A124}"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6</a:t>
            </a:fld>
            <a:endParaRPr lang="ru-RU" smtClean="0">
              <a:latin typeface="Times New Roman" pitchFamily="18" charset="0"/>
              <a:ea typeface="Lucida Sans Unicode" pitchFamily="34" charset="0"/>
              <a:cs typeface="Lucida Sans Unicode" pitchFamily="34" charset="0"/>
            </a:endParaRPr>
          </a:p>
        </p:txBody>
      </p:sp>
      <p:sp>
        <p:nvSpPr>
          <p:cNvPr id="58371"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8372"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8"/>
          <p:cNvSpPr>
            <a:spLocks noGrp="1" noChangeArrowheads="1"/>
          </p:cNvSpPr>
          <p:nvPr>
            <p:ph type="sldNum" sz="quarter"/>
          </p:nvPr>
        </p:nvSpPr>
        <p:spPr>
          <a:noFill/>
        </p:spPr>
        <p:txBody>
          <a:bodyPr/>
          <a:lstStyle/>
          <a:p>
            <a:pPr>
              <a:buFont typeface="Times New Roman" pitchFamily="18" charset="0"/>
              <a:buNone/>
            </a:pPr>
            <a:fld id="{DE041C3B-09CF-469D-842B-F150EC65083A}"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7</a:t>
            </a:fld>
            <a:endParaRPr lang="ru-RU" smtClean="0">
              <a:latin typeface="Times New Roman" pitchFamily="18" charset="0"/>
              <a:ea typeface="Lucida Sans Unicode" pitchFamily="34" charset="0"/>
              <a:cs typeface="Lucida Sans Unicode" pitchFamily="34" charset="0"/>
            </a:endParaRPr>
          </a:p>
        </p:txBody>
      </p:sp>
      <p:sp>
        <p:nvSpPr>
          <p:cNvPr id="59395"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59396"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8"/>
          <p:cNvSpPr>
            <a:spLocks noGrp="1" noChangeArrowheads="1"/>
          </p:cNvSpPr>
          <p:nvPr>
            <p:ph type="sldNum" sz="quarter"/>
          </p:nvPr>
        </p:nvSpPr>
        <p:spPr>
          <a:noFill/>
        </p:spPr>
        <p:txBody>
          <a:bodyPr/>
          <a:lstStyle/>
          <a:p>
            <a:pPr>
              <a:buFont typeface="Times New Roman" pitchFamily="18" charset="0"/>
              <a:buNone/>
            </a:pPr>
            <a:fld id="{F6EF39E5-2D57-4CD2-B434-284B58CF28E2}"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8</a:t>
            </a:fld>
            <a:endParaRPr lang="ru-RU" smtClean="0">
              <a:latin typeface="Times New Roman" pitchFamily="18" charset="0"/>
              <a:ea typeface="Lucida Sans Unicode" pitchFamily="34" charset="0"/>
              <a:cs typeface="Lucida Sans Unicode" pitchFamily="34" charset="0"/>
            </a:endParaRPr>
          </a:p>
        </p:txBody>
      </p:sp>
      <p:sp>
        <p:nvSpPr>
          <p:cNvPr id="60419"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0420"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8"/>
          <p:cNvSpPr>
            <a:spLocks noGrp="1" noChangeArrowheads="1"/>
          </p:cNvSpPr>
          <p:nvPr>
            <p:ph type="sldNum" sz="quarter"/>
          </p:nvPr>
        </p:nvSpPr>
        <p:spPr>
          <a:noFill/>
        </p:spPr>
        <p:txBody>
          <a:bodyPr/>
          <a:lstStyle/>
          <a:p>
            <a:pPr>
              <a:buFont typeface="Times New Roman" pitchFamily="18" charset="0"/>
              <a:buNone/>
            </a:pPr>
            <a:fld id="{89BF7D85-B518-40FC-86E0-B476894EF6F5}" type="slidenum">
              <a:rPr lang="ru-RU" smtClean="0">
                <a:latin typeface="Times New Roman" pitchFamily="18" charset="0"/>
                <a:ea typeface="Lucida Sans Unicode" pitchFamily="34" charset="0"/>
                <a:cs typeface="Lucida Sans Unicode" pitchFamily="34" charset="0"/>
              </a:rPr>
              <a:pPr>
                <a:buFont typeface="Times New Roman" pitchFamily="18" charset="0"/>
                <a:buNone/>
              </a:pPr>
              <a:t>9</a:t>
            </a:fld>
            <a:endParaRPr lang="ru-RU" smtClean="0">
              <a:latin typeface="Times New Roman" pitchFamily="18" charset="0"/>
              <a:ea typeface="Lucida Sans Unicode" pitchFamily="34" charset="0"/>
              <a:cs typeface="Lucida Sans Unicode" pitchFamily="34" charset="0"/>
            </a:endParaRPr>
          </a:p>
        </p:txBody>
      </p:sp>
      <p:sp>
        <p:nvSpPr>
          <p:cNvPr id="61443" name="Rectangle 1"/>
          <p:cNvSpPr>
            <a:spLocks noGrp="1" noRot="1" noChangeAspect="1" noChangeArrowheads="1" noTextEdit="1"/>
          </p:cNvSpPr>
          <p:nvPr>
            <p:ph type="sldImg"/>
          </p:nvPr>
        </p:nvSpPr>
        <p:spPr>
          <a:xfrm>
            <a:off x="1133475" y="685800"/>
            <a:ext cx="4591050" cy="3444875"/>
          </a:xfrm>
          <a:solidFill>
            <a:srgbClr val="FFFFFF"/>
          </a:solidFill>
          <a:ln/>
        </p:spPr>
      </p:sp>
      <p:sp>
        <p:nvSpPr>
          <p:cNvPr id="61444" name="Rectangle 2"/>
          <p:cNvSpPr>
            <a:spLocks noGrp="1" noChangeArrowheads="1"/>
          </p:cNvSpPr>
          <p:nvPr>
            <p:ph type="body" idx="1"/>
          </p:nvPr>
        </p:nvSpPr>
        <p:spPr>
          <a:xfrm>
            <a:off x="685800" y="4343400"/>
            <a:ext cx="5484813" cy="4208463"/>
          </a:xfrm>
          <a:noFill/>
          <a:ln/>
        </p:spPr>
        <p:txBody>
          <a:bodyPr wrap="none" anchor="ctr"/>
          <a:lstStyle/>
          <a:p>
            <a:endParaRPr 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ACF5FE90-07FD-4D83-A190-872AED391E34}"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C2D76FBE-EEB3-4CD2-8CB4-F3BDF0AADE2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31000" y="-452438"/>
            <a:ext cx="2159000" cy="7112001"/>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0825" y="-452438"/>
            <a:ext cx="6327775" cy="71120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AC043C7D-2C87-4AB3-A551-797596862499}"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ln/>
        </p:spPr>
        <p:txBody>
          <a:bodyPr/>
          <a:lstStyle>
            <a:lvl1pPr>
              <a:defRPr/>
            </a:lvl1pPr>
          </a:lstStyle>
          <a:p>
            <a:pPr>
              <a:defRPr/>
            </a:pPr>
            <a:fld id="{CE728402-EC4A-4D80-A1D3-4DF973C2311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5"/>
          <p:cNvSpPr>
            <a:spLocks noGrp="1" noChangeArrowheads="1"/>
          </p:cNvSpPr>
          <p:nvPr>
            <p:ph type="sldNum" idx="10"/>
          </p:nvPr>
        </p:nvSpPr>
        <p:spPr>
          <a:ln/>
        </p:spPr>
        <p:txBody>
          <a:bodyPr/>
          <a:lstStyle>
            <a:lvl1pPr>
              <a:defRPr/>
            </a:lvl1pPr>
          </a:lstStyle>
          <a:p>
            <a:pPr>
              <a:defRPr/>
            </a:pPr>
            <a:fld id="{0BB2AD9F-61AE-4FC0-BD6C-AF4B6CC920B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250825" y="1700213"/>
            <a:ext cx="4243388" cy="495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6613" y="1700213"/>
            <a:ext cx="4243387" cy="4959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5"/>
          <p:cNvSpPr>
            <a:spLocks noGrp="1" noChangeArrowheads="1"/>
          </p:cNvSpPr>
          <p:nvPr>
            <p:ph type="sldNum" idx="10"/>
          </p:nvPr>
        </p:nvSpPr>
        <p:spPr>
          <a:ln/>
        </p:spPr>
        <p:txBody>
          <a:bodyPr/>
          <a:lstStyle>
            <a:lvl1pPr>
              <a:defRPr/>
            </a:lvl1pPr>
          </a:lstStyle>
          <a:p>
            <a:pPr>
              <a:defRPr/>
            </a:pPr>
            <a:fld id="{C73BC4C5-31FF-4043-9E40-D225D943C654}"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5"/>
          <p:cNvSpPr>
            <a:spLocks noGrp="1" noChangeArrowheads="1"/>
          </p:cNvSpPr>
          <p:nvPr>
            <p:ph type="sldNum" idx="10"/>
          </p:nvPr>
        </p:nvSpPr>
        <p:spPr>
          <a:ln/>
        </p:spPr>
        <p:txBody>
          <a:bodyPr/>
          <a:lstStyle>
            <a:lvl1pPr>
              <a:defRPr/>
            </a:lvl1pPr>
          </a:lstStyle>
          <a:p>
            <a:pPr>
              <a:defRPr/>
            </a:pPr>
            <a:fld id="{57F80FA2-7DF5-4BF7-81AE-7612CCBA36D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5"/>
          <p:cNvSpPr>
            <a:spLocks noGrp="1" noChangeArrowheads="1"/>
          </p:cNvSpPr>
          <p:nvPr>
            <p:ph type="sldNum" idx="10"/>
          </p:nvPr>
        </p:nvSpPr>
        <p:spPr>
          <a:ln/>
        </p:spPr>
        <p:txBody>
          <a:bodyPr/>
          <a:lstStyle>
            <a:lvl1pPr>
              <a:defRPr/>
            </a:lvl1pPr>
          </a:lstStyle>
          <a:p>
            <a:pPr>
              <a:defRPr/>
            </a:pPr>
            <a:fld id="{78164B30-A480-4107-88EC-60B90ED9709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D256CE41-D15F-454E-8915-0F79E33CE53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sldNum" idx="10"/>
          </p:nvPr>
        </p:nvSpPr>
        <p:spPr>
          <a:ln/>
        </p:spPr>
        <p:txBody>
          <a:bodyPr/>
          <a:lstStyle>
            <a:lvl1pPr>
              <a:defRPr/>
            </a:lvl1pPr>
          </a:lstStyle>
          <a:p>
            <a:pPr>
              <a:defRPr/>
            </a:pPr>
            <a:fld id="{82FC2C1C-8954-47D9-BE28-E15AF9B2B45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5"/>
          <p:cNvSpPr>
            <a:spLocks noGrp="1" noChangeArrowheads="1"/>
          </p:cNvSpPr>
          <p:nvPr>
            <p:ph type="sldNum" idx="10"/>
          </p:nvPr>
        </p:nvSpPr>
        <p:spPr>
          <a:ln/>
        </p:spPr>
        <p:txBody>
          <a:bodyPr/>
          <a:lstStyle>
            <a:lvl1pPr>
              <a:defRPr/>
            </a:lvl1pPr>
          </a:lstStyle>
          <a:p>
            <a:pPr>
              <a:defRPr/>
            </a:pPr>
            <a:fld id="{6A16293C-BA23-4CBE-A4EA-28A9B14E0DE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250825" y="-452438"/>
            <a:ext cx="8639175" cy="1433513"/>
          </a:xfrm>
          <a:prstGeom prst="rect">
            <a:avLst/>
          </a:prstGeom>
          <a:noFill/>
          <a:ln w="9525">
            <a:noFill/>
            <a:round/>
            <a:headEnd/>
            <a:tailEnd/>
          </a:ln>
        </p:spPr>
        <p:txBody>
          <a:bodyPr vert="horz" wrap="square" lIns="90000" tIns="46800" rIns="90000" bIns="46800" numCol="1" anchor="b" anchorCtr="0" compatLnSpc="1">
            <a:prstTxWarp prst="textNoShape">
              <a:avLst/>
            </a:prstTxWarp>
          </a:bodyPr>
          <a:lstStyle/>
          <a:p>
            <a:pPr lvl="0"/>
            <a:r>
              <a:rPr lang="en-GB" smtClean="0"/>
              <a:t>Для правки текста заголовка щелкните мышью</a:t>
            </a:r>
          </a:p>
        </p:txBody>
      </p:sp>
      <p:sp>
        <p:nvSpPr>
          <p:cNvPr id="1027" name="Rectangle 2"/>
          <p:cNvSpPr>
            <a:spLocks noGrp="1" noChangeArrowheads="1"/>
          </p:cNvSpPr>
          <p:nvPr>
            <p:ph type="body" idx="1"/>
          </p:nvPr>
        </p:nvSpPr>
        <p:spPr bwMode="auto">
          <a:xfrm>
            <a:off x="250825" y="1700213"/>
            <a:ext cx="8639175" cy="49593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Text Box 3"/>
          <p:cNvSpPr txBox="1">
            <a:spLocks noChangeArrowheads="1"/>
          </p:cNvSpPr>
          <p:nvPr/>
        </p:nvSpPr>
        <p:spPr bwMode="auto">
          <a:xfrm>
            <a:off x="457200" y="6245225"/>
            <a:ext cx="2133600" cy="476250"/>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1028" name="Text Box 4"/>
          <p:cNvSpPr txBox="1">
            <a:spLocks noChangeArrowheads="1"/>
          </p:cNvSpPr>
          <p:nvPr/>
        </p:nvSpPr>
        <p:spPr bwMode="auto">
          <a:xfrm>
            <a:off x="3124200" y="6245225"/>
            <a:ext cx="2895600" cy="476250"/>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ru-RU">
              <a:latin typeface="Verdana" pitchFamily="32" charset="0"/>
            </a:endParaRPr>
          </a:p>
        </p:txBody>
      </p:sp>
      <p:sp>
        <p:nvSpPr>
          <p:cNvPr id="1029" name="Rectangle 5"/>
          <p:cNvSpPr>
            <a:spLocks noGrp="1" noChangeArrowheads="1"/>
          </p:cNvSpPr>
          <p:nvPr>
            <p:ph type="sldNum"/>
          </p:nvPr>
        </p:nvSpPr>
        <p:spPr bwMode="auto">
          <a:xfrm>
            <a:off x="6553200" y="6245225"/>
            <a:ext cx="2130425" cy="47307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mn-cs"/>
              </a:defRPr>
            </a:lvl1pPr>
          </a:lstStyle>
          <a:p>
            <a:pPr>
              <a:defRPr/>
            </a:pPr>
            <a:fld id="{E39B8CD6-CEBE-4653-AE74-42BB7A04426D}"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mj-lt"/>
          <a:ea typeface="+mj-ea"/>
          <a:cs typeface="+mj-cs"/>
        </a:defRPr>
      </a:lvl1pPr>
      <a:lvl2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Arial" charset="0"/>
          <a:ea typeface="Lucida Sans Unicode" charset="0"/>
          <a:cs typeface="Lucida Sans Unicode" charset="0"/>
        </a:defRPr>
      </a:lvl2pPr>
      <a:lvl3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Arial" charset="0"/>
          <a:ea typeface="Lucida Sans Unicode" charset="0"/>
          <a:cs typeface="Lucida Sans Unicode" charset="0"/>
        </a:defRPr>
      </a:lvl3pPr>
      <a:lvl4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Arial" charset="0"/>
          <a:ea typeface="Lucida Sans Unicode" charset="0"/>
          <a:cs typeface="Lucida Sans Unicode" charset="0"/>
        </a:defRPr>
      </a:lvl4pPr>
      <a:lvl5pPr algn="l" defTabSz="449263" rtl="0" eaLnBrk="0" fontAlgn="base" hangingPunct="0">
        <a:spcBef>
          <a:spcPct val="0"/>
        </a:spcBef>
        <a:spcAft>
          <a:spcPct val="0"/>
        </a:spcAft>
        <a:buClr>
          <a:srgbClr val="000000"/>
        </a:buClr>
        <a:buSzPct val="100000"/>
        <a:buFont typeface="Times New Roman" pitchFamily="18" charset="0"/>
        <a:defRPr sz="4400">
          <a:solidFill>
            <a:srgbClr val="FFFFFF"/>
          </a:solidFill>
          <a:latin typeface="Arial" charset="0"/>
          <a:ea typeface="Lucida Sans Unicode" charset="0"/>
          <a:cs typeface="Lucida Sans Unicode" charset="0"/>
        </a:defRPr>
      </a:lvl5pPr>
      <a:lvl6pPr marL="2514600" indent="-228600" algn="l" defTabSz="449263" rtl="0" fontAlgn="base">
        <a:spcBef>
          <a:spcPct val="0"/>
        </a:spcBef>
        <a:spcAft>
          <a:spcPct val="0"/>
        </a:spcAft>
        <a:buClr>
          <a:srgbClr val="000000"/>
        </a:buClr>
        <a:buSzPct val="100000"/>
        <a:buFont typeface="Times New Roman" pitchFamily="16" charset="0"/>
        <a:defRPr sz="4400">
          <a:solidFill>
            <a:srgbClr val="FFFFFF"/>
          </a:solidFill>
          <a:latin typeface="Arial" charset="0"/>
          <a:ea typeface="Lucida Sans Unicode" charset="0"/>
          <a:cs typeface="Lucida Sans Unicode" charset="0"/>
        </a:defRPr>
      </a:lvl6pPr>
      <a:lvl7pPr marL="2971800" indent="-228600" algn="l" defTabSz="449263" rtl="0" fontAlgn="base">
        <a:spcBef>
          <a:spcPct val="0"/>
        </a:spcBef>
        <a:spcAft>
          <a:spcPct val="0"/>
        </a:spcAft>
        <a:buClr>
          <a:srgbClr val="000000"/>
        </a:buClr>
        <a:buSzPct val="100000"/>
        <a:buFont typeface="Times New Roman" pitchFamily="16" charset="0"/>
        <a:defRPr sz="4400">
          <a:solidFill>
            <a:srgbClr val="FFFFFF"/>
          </a:solidFill>
          <a:latin typeface="Arial" charset="0"/>
          <a:ea typeface="Lucida Sans Unicode" charset="0"/>
          <a:cs typeface="Lucida Sans Unicode" charset="0"/>
        </a:defRPr>
      </a:lvl7pPr>
      <a:lvl8pPr marL="3429000" indent="-228600" algn="l" defTabSz="449263" rtl="0" fontAlgn="base">
        <a:spcBef>
          <a:spcPct val="0"/>
        </a:spcBef>
        <a:spcAft>
          <a:spcPct val="0"/>
        </a:spcAft>
        <a:buClr>
          <a:srgbClr val="000000"/>
        </a:buClr>
        <a:buSzPct val="100000"/>
        <a:buFont typeface="Times New Roman" pitchFamily="16" charset="0"/>
        <a:defRPr sz="4400">
          <a:solidFill>
            <a:srgbClr val="FFFFFF"/>
          </a:solidFill>
          <a:latin typeface="Arial" charset="0"/>
          <a:ea typeface="Lucida Sans Unicode" charset="0"/>
          <a:cs typeface="Lucida Sans Unicode" charset="0"/>
        </a:defRPr>
      </a:lvl8pPr>
      <a:lvl9pPr marL="3886200" indent="-228600" algn="l" defTabSz="449263" rtl="0" fontAlgn="base">
        <a:spcBef>
          <a:spcPct val="0"/>
        </a:spcBef>
        <a:spcAft>
          <a:spcPct val="0"/>
        </a:spcAft>
        <a:buClr>
          <a:srgbClr val="000000"/>
        </a:buClr>
        <a:buSzPct val="100000"/>
        <a:buFont typeface="Times New Roman" pitchFamily="16" charset="0"/>
        <a:defRPr sz="4400">
          <a:solidFill>
            <a:srgbClr val="FFFFFF"/>
          </a:solidFill>
          <a:latin typeface="Arial" charset="0"/>
          <a:ea typeface="Lucida Sans Unicode" charset="0"/>
          <a:cs typeface="Lucida Sans Unicode"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FFFFFF"/>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FFFFFF"/>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FFFFFF"/>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FFFFFF"/>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Times New Roman" pitchFamily="16" charset="0"/>
        <a:defRPr sz="2000">
          <a:solidFill>
            <a:srgbClr val="FFFFFF"/>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slide" Target="slide46.xml"/><Relationship Id="rId4" Type="http://schemas.openxmlformats.org/officeDocument/2006/relationships/slide" Target="slide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slide" Target="slide46.xml"/><Relationship Id="rId4" Type="http://schemas.openxmlformats.org/officeDocument/2006/relationships/slide" Target="slide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45.xml"/><Relationship Id="rId1" Type="http://schemas.openxmlformats.org/officeDocument/2006/relationships/slideLayout" Target="../slideLayouts/slideLayout7.xml"/><Relationship Id="rId5" Type="http://schemas.openxmlformats.org/officeDocument/2006/relationships/slide" Target="slide46.xml"/><Relationship Id="rId4" Type="http://schemas.openxmlformats.org/officeDocument/2006/relationships/slide" Target="slide19.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notesSlide" Target="../notesSlides/notesSlide54.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457200" y="274638"/>
            <a:ext cx="8229600" cy="1143000"/>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2051" name="Text Box 2"/>
          <p:cNvSpPr txBox="1">
            <a:spLocks noChangeArrowheads="1"/>
          </p:cNvSpPr>
          <p:nvPr/>
        </p:nvSpPr>
        <p:spPr bwMode="auto">
          <a:xfrm>
            <a:off x="0" y="500042"/>
            <a:ext cx="5857916" cy="1960562"/>
          </a:xfrm>
          <a:prstGeom prst="rect">
            <a:avLst/>
          </a:prstGeom>
          <a:noFill/>
          <a:ln w="9525">
            <a:noFill/>
            <a:round/>
            <a:headEnd/>
            <a:tailEnd/>
          </a:ln>
        </p:spPr>
        <p:txBody>
          <a:bodyPr anchor="b"/>
          <a:lstStyle/>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t>Лекция № 4 </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t>Лидерство, руководство, менеджмент: </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t>сущность и специфика</a:t>
            </a:r>
            <a:endParaRPr lang="ru-RU" sz="2800" b="1" dirty="0">
              <a:solidFill>
                <a:srgbClr val="663300"/>
              </a:solidFill>
            </a:endParaRPr>
          </a:p>
        </p:txBody>
      </p:sp>
      <p:grpSp>
        <p:nvGrpSpPr>
          <p:cNvPr id="2052" name="Group 3"/>
          <p:cNvGrpSpPr>
            <a:grpSpLocks/>
          </p:cNvGrpSpPr>
          <p:nvPr/>
        </p:nvGrpSpPr>
        <p:grpSpPr bwMode="auto">
          <a:xfrm>
            <a:off x="0" y="2214563"/>
            <a:ext cx="3857626" cy="4643438"/>
            <a:chOff x="0" y="1395"/>
            <a:chExt cx="2430" cy="2925"/>
          </a:xfrm>
        </p:grpSpPr>
        <p:pic>
          <p:nvPicPr>
            <p:cNvPr id="2056" name="Picture 4"/>
            <p:cNvPicPr>
              <a:picLocks noChangeAspect="1" noChangeArrowheads="1"/>
            </p:cNvPicPr>
            <p:nvPr/>
          </p:nvPicPr>
          <p:blipFill>
            <a:blip r:embed="rId3" cstate="print"/>
            <a:srcRect/>
            <a:stretch>
              <a:fillRect/>
            </a:stretch>
          </p:blipFill>
          <p:spPr bwMode="auto">
            <a:xfrm>
              <a:off x="0" y="1883"/>
              <a:ext cx="2025" cy="2437"/>
            </a:xfrm>
            <a:prstGeom prst="rect">
              <a:avLst/>
            </a:prstGeom>
            <a:noFill/>
            <a:ln w="9525">
              <a:noFill/>
              <a:round/>
              <a:headEnd/>
              <a:tailEnd/>
            </a:ln>
          </p:spPr>
        </p:pic>
        <p:sp>
          <p:nvSpPr>
            <p:cNvPr id="2057" name="Text Box 5"/>
            <p:cNvSpPr txBox="1">
              <a:spLocks noChangeArrowheads="1"/>
            </p:cNvSpPr>
            <p:nvPr/>
          </p:nvSpPr>
          <p:spPr bwMode="auto">
            <a:xfrm>
              <a:off x="0" y="1395"/>
              <a:ext cx="2430" cy="2925"/>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grpSp>
      <p:sp>
        <p:nvSpPr>
          <p:cNvPr id="2053" name="Text Box 6"/>
          <p:cNvSpPr txBox="1">
            <a:spLocks noChangeArrowheads="1"/>
          </p:cNvSpPr>
          <p:nvPr/>
        </p:nvSpPr>
        <p:spPr bwMode="auto">
          <a:xfrm>
            <a:off x="4645025" y="1535113"/>
            <a:ext cx="4041775"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2054" name="Text Box 7"/>
          <p:cNvSpPr txBox="1">
            <a:spLocks noChangeArrowheads="1"/>
          </p:cNvSpPr>
          <p:nvPr/>
        </p:nvSpPr>
        <p:spPr bwMode="auto">
          <a:xfrm>
            <a:off x="4645025" y="2174875"/>
            <a:ext cx="4041775" cy="1254125"/>
          </a:xfrm>
          <a:prstGeom prst="rect">
            <a:avLst/>
          </a:prstGeom>
          <a:noFill/>
          <a:ln w="9525">
            <a:noFill/>
            <a:round/>
            <a:headEnd/>
            <a:tailEnd/>
          </a:ln>
        </p:spPr>
        <p:txBody>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p:txBody>
      </p:sp>
      <p:pic>
        <p:nvPicPr>
          <p:cNvPr id="2055" name="Picture 8"/>
          <p:cNvPicPr>
            <a:picLocks noChangeAspect="1" noChangeArrowheads="1"/>
          </p:cNvPicPr>
          <p:nvPr/>
        </p:nvPicPr>
        <p:blipFill>
          <a:blip r:embed="rId4" cstate="print"/>
          <a:srcRect/>
          <a:stretch>
            <a:fillRect/>
          </a:stretch>
        </p:blipFill>
        <p:spPr bwMode="auto">
          <a:xfrm>
            <a:off x="3214678" y="4098361"/>
            <a:ext cx="4286248" cy="2759639"/>
          </a:xfrm>
          <a:prstGeom prst="rect">
            <a:avLst/>
          </a:prstGeom>
          <a:noFill/>
          <a:ln w="9525">
            <a:noFill/>
            <a:round/>
            <a:headEnd/>
            <a:tailEnd/>
          </a:ln>
        </p:spPr>
      </p:pic>
      <p:sp>
        <p:nvSpPr>
          <p:cNvPr id="10" name="Прямоугольник 9"/>
          <p:cNvSpPr/>
          <p:nvPr/>
        </p:nvSpPr>
        <p:spPr>
          <a:xfrm>
            <a:off x="7500958" y="6150114"/>
            <a:ext cx="1643042" cy="707886"/>
          </a:xfrm>
          <a:prstGeom prst="rect">
            <a:avLst/>
          </a:prstGeom>
        </p:spPr>
        <p:txBody>
          <a:bodyPr wrap="square">
            <a:spAutoFit/>
          </a:bodyPr>
          <a:lstStyle/>
          <a:p>
            <a:pPr algn="r"/>
            <a:r>
              <a:rPr lang="ru-RU" sz="1000" dirty="0" smtClean="0"/>
              <a:t>фото с сайта http://biztimes.ru/, </a:t>
            </a:r>
            <a:r>
              <a:rPr lang="ru-RU" sz="1000" dirty="0" err="1" smtClean="0"/>
              <a:t>www.google.ru</a:t>
            </a:r>
            <a:r>
              <a:rPr lang="ru-RU" sz="1000" dirty="0" smtClean="0"/>
              <a:t>/</a:t>
            </a:r>
            <a:r>
              <a:rPr lang="ru-RU" sz="1000" dirty="0" err="1" smtClean="0"/>
              <a:t>images</a:t>
            </a:r>
            <a:r>
              <a:rPr lang="ru-RU" sz="1000" dirty="0" smtClean="0"/>
              <a:t> /</a:t>
            </a:r>
            <a:endParaRPr lang="ru-RU" sz="1000" b="1" dirty="0" smtClean="0"/>
          </a:p>
        </p:txBody>
      </p:sp>
      <p:pic>
        <p:nvPicPr>
          <p:cNvPr id="11" name="Рисунок 10" descr="http://farm3.static.flickr.com/2187/2291079538_c70554a565_o.jpg"/>
          <p:cNvPicPr>
            <a:picLocks noChangeAspect="1" noChangeArrowheads="1"/>
          </p:cNvPicPr>
          <p:nvPr/>
        </p:nvPicPr>
        <p:blipFill>
          <a:blip r:embed="rId5" cstate="print"/>
          <a:srcRect/>
          <a:stretch>
            <a:fillRect/>
          </a:stretch>
        </p:blipFill>
        <p:spPr bwMode="auto">
          <a:xfrm>
            <a:off x="5822133" y="0"/>
            <a:ext cx="3321867" cy="2214578"/>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mph" presetSubtype="0" fill="hold" nodeType="clickEffect">
                                  <p:stCondLst>
                                    <p:cond delay="0"/>
                                  </p:stCondLst>
                                  <p:childTnLst>
                                    <p:animScale>
                                      <p:cBhvr>
                                        <p:cTn id="13" dur="2000" fill="hold"/>
                                        <p:tgtEl>
                                          <p:spTgt spid="11"/>
                                        </p:tgtEl>
                                      </p:cBhvr>
                                      <p:by x="150000" y="150000"/>
                                    </p:animScale>
                                  </p:childTnLst>
                                </p:cTn>
                              </p:par>
                            </p:childTnLst>
                          </p:cTn>
                        </p:par>
                      </p:childTnLst>
                    </p:cTn>
                  </p:par>
                  <p:par>
                    <p:cTn id="14" fill="hold">
                      <p:stCondLst>
                        <p:cond delay="indefinite"/>
                      </p:stCondLst>
                      <p:childTnLst>
                        <p:par>
                          <p:cTn id="15" fill="hold">
                            <p:stCondLst>
                              <p:cond delay="0"/>
                            </p:stCondLst>
                            <p:childTnLst>
                              <p:par>
                                <p:cTn id="16" presetID="25" presetClass="exit" presetSubtype="0" fill="hold" nodeType="clickEffect">
                                  <p:stCondLst>
                                    <p:cond delay="0"/>
                                  </p:stCondLst>
                                  <p:childTnLst>
                                    <p:animEffect transition="out" filter="fade">
                                      <p:cBhvr>
                                        <p:cTn id="17" dur="1000" accel="50000">
                                          <p:stCondLst>
                                            <p:cond delay="0"/>
                                          </p:stCondLst>
                                        </p:cTn>
                                        <p:tgtEl>
                                          <p:spTgt spid="11"/>
                                        </p:tgtEl>
                                      </p:cBhvr>
                                    </p:animEffect>
                                    <p:anim calcmode="lin" valueType="num">
                                      <p:cBhvr>
                                        <p:cTn id="18" dur="500" accel="50000">
                                          <p:stCondLst>
                                            <p:cond delay="0"/>
                                          </p:stCondLst>
                                        </p:cTn>
                                        <p:tgtEl>
                                          <p:spTgt spid="11"/>
                                        </p:tgtEl>
                                        <p:attrNameLst>
                                          <p:attrName>ppt_y</p:attrName>
                                        </p:attrNameLst>
                                      </p:cBhvr>
                                      <p:tavLst>
                                        <p:tav tm="0">
                                          <p:val>
                                            <p:strVal val="ppt_y"/>
                                          </p:val>
                                        </p:tav>
                                        <p:tav tm="100000">
                                          <p:val>
                                            <p:strVal val="ppt_y+.1"/>
                                          </p:val>
                                        </p:tav>
                                      </p:tavLst>
                                    </p:anim>
                                    <p:anim calcmode="lin" valueType="num">
                                      <p:cBhvr>
                                        <p:cTn id="19" dur="500" decel="50000">
                                          <p:stCondLst>
                                            <p:cond delay="500"/>
                                          </p:stCondLst>
                                        </p:cTn>
                                        <p:tgtEl>
                                          <p:spTgt spid="11"/>
                                        </p:tgtEl>
                                        <p:attrNameLst>
                                          <p:attrName>ppt_y</p:attrName>
                                        </p:attrNameLst>
                                      </p:cBhvr>
                                      <p:tavLst>
                                        <p:tav tm="0">
                                          <p:val>
                                            <p:strVal val="ppt_y"/>
                                          </p:val>
                                        </p:tav>
                                        <p:tav tm="100000">
                                          <p:val>
                                            <p:strVal val="ppt_y-.1"/>
                                          </p:val>
                                        </p:tav>
                                      </p:tavLst>
                                    </p:anim>
                                    <p:anim calcmode="lin" valueType="num">
                                      <p:cBhvr>
                                        <p:cTn id="20" dur="500" accel="50000">
                                          <p:stCondLst>
                                            <p:cond delay="500"/>
                                          </p:stCondLst>
                                        </p:cTn>
                                        <p:tgtEl>
                                          <p:spTgt spid="11"/>
                                        </p:tgtEl>
                                        <p:attrNameLst>
                                          <p:attrName>ppt_x</p:attrName>
                                        </p:attrNameLst>
                                      </p:cBhvr>
                                      <p:tavLst>
                                        <p:tav tm="0">
                                          <p:val>
                                            <p:strVal val="ppt_x"/>
                                          </p:val>
                                        </p:tav>
                                        <p:tav tm="100000">
                                          <p:val>
                                            <p:strVal val="ppt_x+.4"/>
                                          </p:val>
                                        </p:tav>
                                      </p:tavLst>
                                    </p:anim>
                                    <p:anim calcmode="lin" valueType="num">
                                      <p:cBhvr>
                                        <p:cTn id="21" dur="1000"/>
                                        <p:tgtEl>
                                          <p:spTgt spid="11"/>
                                        </p:tgtEl>
                                        <p:attrNameLst>
                                          <p:attrName>ppt_h</p:attrName>
                                        </p:attrNameLst>
                                      </p:cBhvr>
                                      <p:tavLst>
                                        <p:tav tm="0">
                                          <p:val>
                                            <p:strVal val="ppt_h"/>
                                          </p:val>
                                        </p:tav>
                                        <p:tav tm="100000">
                                          <p:val>
                                            <p:strVal val="ppt_h"/>
                                          </p:val>
                                        </p:tav>
                                      </p:tavLst>
                                    </p:anim>
                                    <p:anim calcmode="lin" valueType="num">
                                      <p:cBhvr>
                                        <p:cTn id="22" dur="500" accel="50000">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23" dur="500" decel="50000">
                                          <p:stCondLst>
                                            <p:cond delay="500"/>
                                          </p:stCondLst>
                                        </p:cTn>
                                        <p:tgtEl>
                                          <p:spTgt spid="11"/>
                                        </p:tgtEl>
                                        <p:attrNameLst>
                                          <p:attrName>ppt_w</p:attrName>
                                        </p:attrNameLst>
                                      </p:cBhvr>
                                      <p:tavLst>
                                        <p:tav tm="0">
                                          <p:val>
                                            <p:strVal val="ppt_w"/>
                                          </p:val>
                                        </p:tav>
                                        <p:tav tm="100000">
                                          <p:val>
                                            <p:strVal val="ppt_w/.05"/>
                                          </p:val>
                                        </p:tav>
                                      </p:tavLst>
                                    </p:anim>
                                    <p:anim calcmode="lin" valueType="num">
                                      <p:cBhvr>
                                        <p:cTn id="24" dur="500" accel="50000">
                                          <p:stCondLst>
                                            <p:cond delay="500"/>
                                          </p:stCondLst>
                                        </p:cTn>
                                        <p:tgtEl>
                                          <p:spTgt spid="11"/>
                                        </p:tgtEl>
                                        <p:attrNameLst>
                                          <p:attrName>style.rotation</p:attrName>
                                        </p:attrNameLst>
                                      </p:cBhvr>
                                      <p:tavLst>
                                        <p:tav tm="0">
                                          <p:val>
                                            <p:fltVal val="0"/>
                                          </p:val>
                                        </p:tav>
                                        <p:tav tm="100000">
                                          <p:val>
                                            <p:fltVal val="-90"/>
                                          </p:val>
                                        </p:tav>
                                      </p:tavLst>
                                    </p:anim>
                                    <p:set>
                                      <p:cBhvr>
                                        <p:cTn id="25"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024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3554" name="Text Box 2"/>
          <p:cNvSpPr txBox="1">
            <a:spLocks noChangeArrowheads="1"/>
          </p:cNvSpPr>
          <p:nvPr/>
        </p:nvSpPr>
        <p:spPr bwMode="auto">
          <a:xfrm>
            <a:off x="357188" y="1571625"/>
            <a:ext cx="8358187" cy="4286250"/>
          </a:xfrm>
          <a:prstGeom prst="rect">
            <a:avLst/>
          </a:prstGeom>
          <a:noFill/>
          <a:ln w="9525">
            <a:noFill/>
            <a:round/>
            <a:headEnd/>
            <a:tailEnd/>
          </a:ln>
        </p:spPr>
        <p:txBody>
          <a:bodyPr anchor="b"/>
          <a:lstStyle/>
          <a:p>
            <a:pPr algn="just">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Власть руководителя осуществляется посредством влияния, реализуемого им по каналам формальных (официальных) отношений с опорой на закрепленные за этой ролью должностные полномочия.</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3554">
                                            <p:txEl>
                                              <p:pRg st="0" end="0"/>
                                            </p:txEl>
                                          </p:spTgt>
                                        </p:tgtEl>
                                        <p:attrNameLst>
                                          <p:attrName>style.visibility</p:attrName>
                                        </p:attrNameLst>
                                      </p:cBhvr>
                                      <p:to>
                                        <p:strVal val="visible"/>
                                      </p:to>
                                    </p:set>
                                    <p:animEffect transition="in" filter="blinds(horizontal)">
                                      <p:cBhvr additive="repl">
                                        <p:cTn id="7" dur="500"/>
                                        <p:tgtEl>
                                          <p:spTgt spid="2355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26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b="1">
                <a:solidFill>
                  <a:srgbClr val="FFFFFF"/>
                </a:solidFill>
                <a:latin typeface="Arial" charset="0"/>
              </a:rPr>
              <a:t>Влияние в руководстве</a:t>
            </a:r>
          </a:p>
        </p:txBody>
      </p:sp>
      <p:sp>
        <p:nvSpPr>
          <p:cNvPr id="24578" name="Text Box 2"/>
          <p:cNvSpPr txBox="1">
            <a:spLocks noChangeArrowheads="1"/>
          </p:cNvSpPr>
          <p:nvPr/>
        </p:nvSpPr>
        <p:spPr bwMode="auto">
          <a:xfrm>
            <a:off x="428625" y="1785938"/>
            <a:ext cx="8186738" cy="2786062"/>
          </a:xfrm>
          <a:prstGeom prst="rect">
            <a:avLst/>
          </a:prstGeom>
          <a:noFill/>
          <a:ln w="9525">
            <a:noFill/>
            <a:round/>
            <a:headEnd/>
            <a:tailEnd/>
          </a:ln>
        </p:spPr>
        <p:txBody>
          <a:bodyPr anchor="b"/>
          <a:lstStyle/>
          <a:p>
            <a:pPr algn="just" hangingPunct="0">
              <a:lnSpc>
                <a:spcPct val="150000"/>
              </a:lnSpc>
              <a:buClr>
                <a:srgbClr val="000000"/>
              </a:buClr>
              <a:buSzPct val="100000"/>
              <a:buFont typeface="Times New Roman" pitchFamily="18" charset="0"/>
              <a:buNone/>
            </a:pPr>
            <a:r>
              <a:rPr lang="ru-RU" sz="2400" b="1">
                <a:solidFill>
                  <a:srgbClr val="663300"/>
                </a:solidFill>
              </a:rPr>
              <a:t>способно исходить:</a:t>
            </a:r>
          </a:p>
          <a:p>
            <a:pPr algn="just" hangingPunct="0">
              <a:lnSpc>
                <a:spcPct val="150000"/>
              </a:lnSpc>
              <a:buClr>
                <a:srgbClr val="000000"/>
              </a:buClr>
              <a:buSzPct val="100000"/>
              <a:buFont typeface="Times New Roman" pitchFamily="18" charset="0"/>
              <a:buNone/>
            </a:pPr>
            <a:r>
              <a:rPr lang="ru-RU" sz="2400" b="1">
                <a:solidFill>
                  <a:srgbClr val="663300"/>
                </a:solidFill>
              </a:rPr>
              <a:t> от руководителя к подчиненным и</a:t>
            </a:r>
          </a:p>
          <a:p>
            <a:pPr algn="just" hangingPunct="0">
              <a:lnSpc>
                <a:spcPct val="150000"/>
              </a:lnSpc>
              <a:buClr>
                <a:srgbClr val="000000"/>
              </a:buClr>
              <a:buSzPct val="100000"/>
              <a:buFont typeface="Times New Roman" pitchFamily="18" charset="0"/>
              <a:buNone/>
            </a:pPr>
            <a:r>
              <a:rPr lang="ru-RU" sz="2400" b="1">
                <a:solidFill>
                  <a:srgbClr val="663300"/>
                </a:solidFill>
              </a:rPr>
              <a:t> от подчиненных к руководителю, побуждая его в отдельных случаях к значительной коррекции своих действий.</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4578">
                                            <p:txEl>
                                              <p:pRg st="0" end="0"/>
                                            </p:txEl>
                                          </p:spTgt>
                                        </p:tgtEl>
                                        <p:attrNameLst>
                                          <p:attrName>style.visibility</p:attrName>
                                        </p:attrNameLst>
                                      </p:cBhvr>
                                      <p:to>
                                        <p:strVal val="visible"/>
                                      </p:to>
                                    </p:set>
                                    <p:animEffect transition="in" filter="blinds(horizontal)">
                                      <p:cBhvr additive="repl">
                                        <p:cTn id="7" dur="500"/>
                                        <p:tgtEl>
                                          <p:spTgt spid="2457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4578">
                                            <p:txEl>
                                              <p:pRg st="1" end="1"/>
                                            </p:txEl>
                                          </p:spTgt>
                                        </p:tgtEl>
                                        <p:attrNameLst>
                                          <p:attrName>style.visibility</p:attrName>
                                        </p:attrNameLst>
                                      </p:cBhvr>
                                      <p:to>
                                        <p:strVal val="visible"/>
                                      </p:to>
                                    </p:set>
                                    <p:animEffect transition="in" filter="blinds(horizontal)">
                                      <p:cBhvr additive="repl">
                                        <p:cTn id="12" dur="500"/>
                                        <p:tgtEl>
                                          <p:spTgt spid="2457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4578">
                                            <p:txEl>
                                              <p:pRg st="2" end="2"/>
                                            </p:txEl>
                                          </p:spTgt>
                                        </p:tgtEl>
                                        <p:attrNameLst>
                                          <p:attrName>style.visibility</p:attrName>
                                        </p:attrNameLst>
                                      </p:cBhvr>
                                      <p:to>
                                        <p:strVal val="visible"/>
                                      </p:to>
                                    </p:set>
                                    <p:animEffect transition="in" filter="blinds(horizontal)">
                                      <p:cBhvr additive="repl">
                                        <p:cTn id="17" dur="500"/>
                                        <p:tgtEl>
                                          <p:spTgt spid="2457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229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5602" name="Text Box 2"/>
          <p:cNvSpPr txBox="1">
            <a:spLocks noChangeArrowheads="1"/>
          </p:cNvSpPr>
          <p:nvPr/>
        </p:nvSpPr>
        <p:spPr bwMode="auto">
          <a:xfrm>
            <a:off x="285750" y="2000250"/>
            <a:ext cx="8572500" cy="4286250"/>
          </a:xfrm>
          <a:prstGeom prst="rect">
            <a:avLst/>
          </a:prstGeom>
          <a:noFill/>
          <a:ln w="9525">
            <a:noFill/>
            <a:round/>
            <a:headEnd/>
            <a:tailEnd/>
          </a:ln>
        </p:spPr>
        <p:txBody>
          <a:bodyPr anchor="b"/>
          <a:lstStyle/>
          <a:p>
            <a:pPr algn="just" hangingPunct="0">
              <a:buClr>
                <a:srgbClr val="000000"/>
              </a:buClr>
              <a:buSzPct val="100000"/>
              <a:buFont typeface="Times New Roman" pitchFamily="18" charset="0"/>
              <a:buNone/>
            </a:pPr>
            <a:r>
              <a:rPr lang="ru-RU" sz="2400" b="1">
                <a:solidFill>
                  <a:srgbClr val="663300"/>
                </a:solidFill>
              </a:rPr>
              <a:t>1) оба феномена сходны функционально и представляют собой по сути две стороны единого процесса управления людьми.</a:t>
            </a:r>
          </a:p>
          <a:p>
            <a:pPr algn="just" hangingPunct="0">
              <a:buClr>
                <a:srgbClr val="000000"/>
              </a:buClr>
              <a:buSzPct val="100000"/>
              <a:buFont typeface="Times New Roman" pitchFamily="18" charset="0"/>
              <a:buNone/>
            </a:pPr>
            <a:r>
              <a:rPr lang="ru-RU" sz="2400" b="1">
                <a:solidFill>
                  <a:srgbClr val="663300"/>
                </a:solidFill>
              </a:rPr>
              <a:t>2) они тождественны в своем элементарном управленческом выражении: </a:t>
            </a:r>
          </a:p>
          <a:p>
            <a:pPr algn="just" hangingPunct="0">
              <a:buClr>
                <a:srgbClr val="000000"/>
              </a:buClr>
              <a:buSzPct val="100000"/>
              <a:buFont typeface="Times New Roman" pitchFamily="18" charset="0"/>
              <a:buNone/>
            </a:pPr>
            <a:r>
              <a:rPr lang="ru-RU" sz="2400" b="1" i="1">
                <a:solidFill>
                  <a:srgbClr val="663300"/>
                </a:solidFill>
              </a:rPr>
              <a:t>лидерство описывается </a:t>
            </a:r>
            <a:r>
              <a:rPr lang="ru-RU" sz="2400" b="1">
                <a:solidFill>
                  <a:srgbClr val="663300"/>
                </a:solidFill>
              </a:rPr>
              <a:t>«вертикальным» </a:t>
            </a:r>
            <a:r>
              <a:rPr lang="ru-RU" sz="2400" b="1" i="1">
                <a:solidFill>
                  <a:srgbClr val="663300"/>
                </a:solidFill>
              </a:rPr>
              <a:t>отношением «лидер — последователь», руководство </a:t>
            </a:r>
            <a:r>
              <a:rPr lang="ru-RU" sz="2400" b="1">
                <a:solidFill>
                  <a:srgbClr val="663300"/>
                </a:solidFill>
              </a:rPr>
              <a:t>— аналогичным </a:t>
            </a:r>
            <a:r>
              <a:rPr lang="ru-RU" sz="2400" b="1" i="1">
                <a:solidFill>
                  <a:srgbClr val="663300"/>
                </a:solidFill>
              </a:rPr>
              <a:t>отношением «руководитель — подчиненный».</a:t>
            </a:r>
            <a:endParaRPr lang="ru-RU" sz="2400" b="1">
              <a:solidFill>
                <a:srgbClr val="663300"/>
              </a:solidFill>
            </a:endParaRPr>
          </a:p>
          <a:p>
            <a:pPr algn="just" hangingPunct="0">
              <a:buClr>
                <a:srgbClr val="000000"/>
              </a:buClr>
              <a:buSzPct val="100000"/>
              <a:buFont typeface="Times New Roman" pitchFamily="18" charset="0"/>
              <a:buNone/>
            </a:pPr>
            <a:r>
              <a:rPr lang="ru-RU" sz="2400" b="1">
                <a:solidFill>
                  <a:srgbClr val="663300"/>
                </a:solidFill>
              </a:rPr>
              <a:t>3) для обоих феноменов характерна, хотя и в разной степени, реализация влияния в системе неформальных (собственно психологических) отношений.</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additive="repl">
                                        <p:cTn id="6" dur="1" fill="hold">
                                          <p:stCondLst>
                                            <p:cond delay="0"/>
                                          </p:stCondLst>
                                        </p:cTn>
                                        <p:tgtEl>
                                          <p:spTgt spid="25602">
                                            <p:txEl>
                                              <p:pRg st="0" end="0"/>
                                            </p:txEl>
                                          </p:spTgt>
                                        </p:tgtEl>
                                        <p:attrNameLst>
                                          <p:attrName>style.visibility</p:attrName>
                                        </p:attrNameLst>
                                      </p:cBhvr>
                                      <p:to>
                                        <p:strVal val="visible"/>
                                      </p:to>
                                    </p:set>
                                    <p:animEffect transition="in" filter="checkerboard(across)">
                                      <p:cBhvr additive="repl">
                                        <p:cTn id="7" dur="500"/>
                                        <p:tgtEl>
                                          <p:spTgt spid="2560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additive="repl">
                                        <p:cTn id="11" dur="1" fill="hold">
                                          <p:stCondLst>
                                            <p:cond delay="0"/>
                                          </p:stCondLst>
                                        </p:cTn>
                                        <p:tgtEl>
                                          <p:spTgt spid="25602">
                                            <p:txEl>
                                              <p:pRg st="1" end="1"/>
                                            </p:txEl>
                                          </p:spTgt>
                                        </p:tgtEl>
                                        <p:attrNameLst>
                                          <p:attrName>style.visibility</p:attrName>
                                        </p:attrNameLst>
                                      </p:cBhvr>
                                      <p:to>
                                        <p:strVal val="visible"/>
                                      </p:to>
                                    </p:set>
                                    <p:animEffect transition="in" filter="checkerboard(across)">
                                      <p:cBhvr additive="repl">
                                        <p:cTn id="12" dur="500"/>
                                        <p:tgtEl>
                                          <p:spTgt spid="2560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additive="repl">
                                        <p:cTn id="16" dur="1" fill="hold">
                                          <p:stCondLst>
                                            <p:cond delay="0"/>
                                          </p:stCondLst>
                                        </p:cTn>
                                        <p:tgtEl>
                                          <p:spTgt spid="25602">
                                            <p:txEl>
                                              <p:pRg st="2" end="2"/>
                                            </p:txEl>
                                          </p:spTgt>
                                        </p:tgtEl>
                                        <p:attrNameLst>
                                          <p:attrName>style.visibility</p:attrName>
                                        </p:attrNameLst>
                                      </p:cBhvr>
                                      <p:to>
                                        <p:strVal val="visible"/>
                                      </p:to>
                                    </p:set>
                                    <p:animEffect transition="in" filter="checkerboard(across)">
                                      <p:cBhvr additive="repl">
                                        <p:cTn id="17" dur="500"/>
                                        <p:tgtEl>
                                          <p:spTgt spid="2560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additive="repl">
                                        <p:cTn id="21" dur="1" fill="hold">
                                          <p:stCondLst>
                                            <p:cond delay="0"/>
                                          </p:stCondLst>
                                        </p:cTn>
                                        <p:tgtEl>
                                          <p:spTgt spid="25602">
                                            <p:txEl>
                                              <p:pRg st="3" end="3"/>
                                            </p:txEl>
                                          </p:spTgt>
                                        </p:tgtEl>
                                        <p:attrNameLst>
                                          <p:attrName>style.visibility</p:attrName>
                                        </p:attrNameLst>
                                      </p:cBhvr>
                                      <p:to>
                                        <p:strVal val="visible"/>
                                      </p:to>
                                    </p:set>
                                    <p:animEffect transition="in" filter="checkerboard(across)">
                                      <p:cBhvr additive="repl">
                                        <p:cTn id="22" dur="500"/>
                                        <p:tgtEl>
                                          <p:spTgt spid="2560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7650" name="Text Box 2"/>
          <p:cNvSpPr txBox="1">
            <a:spLocks noChangeArrowheads="1"/>
          </p:cNvSpPr>
          <p:nvPr/>
        </p:nvSpPr>
        <p:spPr bwMode="auto">
          <a:xfrm>
            <a:off x="428625" y="500063"/>
            <a:ext cx="8072438" cy="5286375"/>
          </a:xfrm>
          <a:prstGeom prst="rect">
            <a:avLst/>
          </a:prstGeom>
          <a:noFill/>
          <a:ln w="9525">
            <a:noFill/>
            <a:round/>
            <a:headEnd/>
            <a:tailEnd/>
          </a:ln>
        </p:spPr>
        <p:txBody>
          <a:bodyPr anchor="b"/>
          <a:lstStyle/>
          <a:p>
            <a:pPr algn="just">
              <a:buClr>
                <a:srgbClr val="000000"/>
              </a:buClr>
              <a:buSzPct val="100000"/>
              <a:buFont typeface="Times New Roman" pitchFamily="18" charset="0"/>
              <a:buNone/>
            </a:pPr>
            <a:r>
              <a:rPr lang="ru-RU" sz="2400" b="1">
                <a:solidFill>
                  <a:srgbClr val="663300"/>
                </a:solidFill>
              </a:rPr>
              <a:t>	</a:t>
            </a:r>
            <a:r>
              <a:rPr lang="en-US" sz="2400" b="1">
                <a:solidFill>
                  <a:srgbClr val="663300"/>
                </a:solidFill>
              </a:rPr>
              <a:t>«</a:t>
            </a:r>
            <a:r>
              <a:rPr lang="ru-RU" sz="2400" b="1">
                <a:solidFill>
                  <a:srgbClr val="663300"/>
                </a:solidFill>
              </a:rPr>
              <a:t>Если подчиненные руководствуются только правилами и потребностями, установленными руководством, </a:t>
            </a:r>
          </a:p>
          <a:p>
            <a:pPr algn="just">
              <a:buClr>
                <a:srgbClr val="000000"/>
              </a:buClr>
              <a:buSzPct val="100000"/>
              <a:buFont typeface="Times New Roman" pitchFamily="18" charset="0"/>
              <a:buNone/>
            </a:pPr>
            <a:r>
              <a:rPr lang="ru-RU" sz="2400" b="1">
                <a:solidFill>
                  <a:srgbClr val="663300"/>
                </a:solidFill>
              </a:rPr>
              <a:t>они могут работать примерно на 60 или 65% своих возможностей, просто выполнять свои обязанности удовлетворительно, чтобы удержаться на работе. </a:t>
            </a:r>
          </a:p>
          <a:p>
            <a:pPr algn="just">
              <a:buClr>
                <a:srgbClr val="000000"/>
              </a:buClr>
              <a:buSzPct val="100000"/>
              <a:buFont typeface="Times New Roman" pitchFamily="18" charset="0"/>
              <a:buNone/>
            </a:pPr>
            <a:r>
              <a:rPr lang="ru-RU" sz="2400" b="1">
                <a:solidFill>
                  <a:srgbClr val="663300"/>
                </a:solidFill>
              </a:rPr>
              <a:t>	Чтобы добиться полного использования способностей подчиненных, руководитель должен вызвать у них соответствующий отклик, осуществляя лидерство</a:t>
            </a:r>
            <a:r>
              <a:rPr lang="en-US" sz="2400" b="1">
                <a:solidFill>
                  <a:srgbClr val="663300"/>
                </a:solidFill>
              </a:rPr>
              <a:t>» </a:t>
            </a:r>
            <a:r>
              <a:rPr lang="ru-RU" sz="2400" b="1">
                <a:solidFill>
                  <a:srgbClr val="663300"/>
                </a:solidFill>
              </a:rPr>
              <a:t/>
            </a:r>
            <a:br>
              <a:rPr lang="ru-RU" sz="2400" b="1">
                <a:solidFill>
                  <a:srgbClr val="663300"/>
                </a:solidFill>
              </a:rPr>
            </a:br>
            <a:r>
              <a:rPr lang="en-US" sz="2400" b="1">
                <a:solidFill>
                  <a:srgbClr val="663300"/>
                </a:solidFill>
              </a:rPr>
              <a:t>[</a:t>
            </a:r>
            <a:r>
              <a:rPr lang="ru-RU" sz="2400" b="1">
                <a:solidFill>
                  <a:srgbClr val="663300"/>
                </a:solidFill>
              </a:rPr>
              <a:t>Г. Кунц и C. О'Доннел: , 1981. C. 306].</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7650">
                                            <p:txEl>
                                              <p:pRg st="0" end="0"/>
                                            </p:txEl>
                                          </p:spTgt>
                                        </p:tgtEl>
                                        <p:attrNameLst>
                                          <p:attrName>style.visibility</p:attrName>
                                        </p:attrNameLst>
                                      </p:cBhvr>
                                      <p:to>
                                        <p:strVal val="visible"/>
                                      </p:to>
                                    </p:set>
                                    <p:animEffect transition="in" filter="blinds(horizontal)">
                                      <p:cBhvr additive="repl">
                                        <p:cTn id="7" dur="500"/>
                                        <p:tgtEl>
                                          <p:spTgt spid="2765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7650">
                                            <p:txEl>
                                              <p:pRg st="1" end="1"/>
                                            </p:txEl>
                                          </p:spTgt>
                                        </p:tgtEl>
                                        <p:attrNameLst>
                                          <p:attrName>style.visibility</p:attrName>
                                        </p:attrNameLst>
                                      </p:cBhvr>
                                      <p:to>
                                        <p:strVal val="visible"/>
                                      </p:to>
                                    </p:set>
                                    <p:animEffect transition="in" filter="blinds(horizontal)">
                                      <p:cBhvr additive="repl">
                                        <p:cTn id="12" dur="500"/>
                                        <p:tgtEl>
                                          <p:spTgt spid="2765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7650">
                                            <p:txEl>
                                              <p:pRg st="2" end="2"/>
                                            </p:txEl>
                                          </p:spTgt>
                                        </p:tgtEl>
                                        <p:attrNameLst>
                                          <p:attrName>style.visibility</p:attrName>
                                        </p:attrNameLst>
                                      </p:cBhvr>
                                      <p:to>
                                        <p:strVal val="visible"/>
                                      </p:to>
                                    </p:set>
                                    <p:animEffect transition="in" filter="blinds(horizontal)">
                                      <p:cBhvr additive="repl">
                                        <p:cTn id="17" dur="500"/>
                                        <p:tgtEl>
                                          <p:spTgt spid="2765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433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8674" name="Text Box 2"/>
          <p:cNvSpPr txBox="1">
            <a:spLocks noChangeArrowheads="1"/>
          </p:cNvSpPr>
          <p:nvPr/>
        </p:nvSpPr>
        <p:spPr bwMode="auto">
          <a:xfrm>
            <a:off x="428625" y="928688"/>
            <a:ext cx="8572500" cy="5500687"/>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FFFFFF"/>
              </a:solidFill>
            </a:endParaRPr>
          </a:p>
          <a:p>
            <a:pPr algn="just">
              <a:lnSpc>
                <a:spcPct val="150000"/>
              </a:lnSpc>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Один из ярчайших периодов развития феномена лидерства в психологии пришелся на период после второй мировой войны, когда, в ходе анализа боевых потерь американские исследователи выяснили, что большая их часть обусловлена не объективными причинами, а </a:t>
            </a:r>
            <a:r>
              <a:rPr lang="en-US" sz="2400" b="1">
                <a:solidFill>
                  <a:srgbClr val="663300"/>
                </a:solidFill>
              </a:rPr>
              <a:t>«</a:t>
            </a:r>
            <a:r>
              <a:rPr lang="ru-RU" sz="2400" b="1">
                <a:solidFill>
                  <a:srgbClr val="663300"/>
                </a:solidFill>
              </a:rPr>
              <a:t>человеческим фактором</a:t>
            </a:r>
            <a:r>
              <a:rPr lang="en-US" sz="2400" b="1">
                <a:solidFill>
                  <a:srgbClr val="663300"/>
                </a:solidFill>
              </a:rPr>
              <a:t>».</a:t>
            </a: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8674">
                                            <p:txEl>
                                              <p:pRg st="1" end="1"/>
                                            </p:txEl>
                                          </p:spTgt>
                                        </p:tgtEl>
                                        <p:attrNameLst>
                                          <p:attrName>style.visibility</p:attrName>
                                        </p:attrNameLst>
                                      </p:cBhvr>
                                      <p:to>
                                        <p:strVal val="visible"/>
                                      </p:to>
                                    </p:set>
                                    <p:animEffect transition="in" filter="blinds(horizontal)">
                                      <p:cBhvr additive="repl">
                                        <p:cTn id="7" dur="500"/>
                                        <p:tgtEl>
                                          <p:spTgt spid="286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14313" y="285750"/>
            <a:ext cx="8572500" cy="6000750"/>
          </a:xfrm>
          <a:prstGeom prst="rect">
            <a:avLst/>
          </a:prstGeom>
          <a:noFill/>
          <a:ln w="9525">
            <a:noFill/>
            <a:round/>
            <a:headEnd/>
            <a:tailEnd/>
          </a:ln>
        </p:spPr>
        <p:txBody>
          <a:bodyPr anchor="b"/>
          <a:lstStyle/>
          <a:p>
            <a:pPr algn="just">
              <a:spcBef>
                <a:spcPts val="600"/>
              </a:spcBef>
              <a:buClr>
                <a:srgbClr val="FFFFFF"/>
              </a:buClr>
              <a:buSzPct val="100000"/>
              <a:buFont typeface="Verdana"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Личность лидера и стиль его поведения во многом определяют судьбу каждого участника групповой деятельности, да и всей группы в целом.</a:t>
            </a:r>
          </a:p>
          <a:p>
            <a:pPr algn="just">
              <a:spcBef>
                <a:spcPts val="600"/>
              </a:spcBef>
              <a:buClr>
                <a:srgbClr val="FFFFFF"/>
              </a:buClr>
              <a:buSzPct val="100000"/>
              <a:buFont typeface="Verdana"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Вся жизнь человека протекает в составе разнообразных групп и, следовательно, всю жизнь он испытывает влияние всевозможных формальных и неформaльных лидеров; </a:t>
            </a:r>
          </a:p>
          <a:p>
            <a:pPr algn="just">
              <a:spcBef>
                <a:spcPts val="600"/>
              </a:spcBef>
              <a:buClr>
                <a:srgbClr val="FFFFFF"/>
              </a:buClr>
              <a:buSzPct val="100000"/>
              <a:buFont typeface="Verdana"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позиция лидера-руководителя — это не только ответственность за предприятие, которым он руководит,  за экономические результаты деятельности организации, за стабильное материальное состояние семей работников, но и  судьбы, характеры людей, которых лидер ведет за собой. 		</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6386" name="Text Box 1"/>
          <p:cNvSpPr txBox="1">
            <a:spLocks noChangeArrowheads="1"/>
          </p:cNvSpPr>
          <p:nvPr/>
        </p:nvSpPr>
        <p:spPr bwMode="auto">
          <a:xfrm>
            <a:off x="457200" y="274638"/>
            <a:ext cx="8229600" cy="1143000"/>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6387"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6388" name="Text Box 3"/>
          <p:cNvSpPr txBox="1">
            <a:spLocks noChangeArrowheads="1"/>
          </p:cNvSpPr>
          <p:nvPr/>
        </p:nvSpPr>
        <p:spPr bwMode="auto">
          <a:xfrm>
            <a:off x="4645025" y="1535113"/>
            <a:ext cx="4041775" cy="1893887"/>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6389" name="Text Box 4"/>
          <p:cNvSpPr txBox="1">
            <a:spLocks noChangeArrowheads="1"/>
          </p:cNvSpPr>
          <p:nvPr/>
        </p:nvSpPr>
        <p:spPr bwMode="auto">
          <a:xfrm>
            <a:off x="428625" y="1285875"/>
            <a:ext cx="8358188" cy="5072063"/>
          </a:xfrm>
          <a:prstGeom prst="rect">
            <a:avLst/>
          </a:prstGeom>
          <a:noFill/>
          <a:ln w="9525">
            <a:noFill/>
            <a:round/>
            <a:headEnd/>
            <a:tailEnd/>
          </a:ln>
        </p:spPr>
        <p:txBody>
          <a:bodyPr/>
          <a:lstStyle/>
          <a:p>
            <a:pPr marL="339725" indent="-339725" algn="ctr">
              <a:spcBef>
                <a:spcPts val="165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a:solidFill>
                <a:srgbClr val="663300"/>
              </a:solidFill>
            </a:endParaRPr>
          </a:p>
          <a:p>
            <a:pPr marL="339725" indent="-339725" algn="just">
              <a:lnSpc>
                <a:spcPct val="150000"/>
              </a:lnSpc>
              <a:spcBef>
                <a:spcPts val="600"/>
              </a:spcBef>
              <a:buClr>
                <a:srgbClr val="FFFFFF"/>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ru-RU" sz="2400"/>
              <a:t>			</a:t>
            </a:r>
            <a:r>
              <a:rPr lang="ru-RU" sz="2400" b="1">
                <a:solidFill>
                  <a:srgbClr val="663300"/>
                </a:solidFill>
              </a:rPr>
              <a:t>Часто руководители даже не предполагают, какое большое значение имеет их личность для эффективной деятельности организации. </a:t>
            </a:r>
          </a:p>
          <a:p>
            <a:pPr marL="339725" indent="-339725" algn="just">
              <a:lnSpc>
                <a:spcPct val="150000"/>
              </a:lnSpc>
              <a:spcBef>
                <a:spcPts val="600"/>
              </a:spcBef>
              <a:buClr>
                <a:srgbClr val="FFFFFF"/>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ru-RU" sz="2400" b="1">
                <a:solidFill>
                  <a:srgbClr val="663300"/>
                </a:solidFill>
              </a:rPr>
              <a:t>			Между тем, именно лидер является продуцентом организационной культуры. </a:t>
            </a:r>
          </a:p>
          <a:p>
            <a:pPr marL="339725" indent="-339725">
              <a:spcBef>
                <a:spcPts val="1650"/>
              </a:spcBef>
              <a:buClr>
                <a:srgbClr val="FFFFFF"/>
              </a:buClr>
              <a:buSzPct val="100000"/>
              <a:buFont typeface="Verdana" pitchFamily="34"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6600" b="1">
              <a:solidFill>
                <a:srgbClr val="663300"/>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17411"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7412" name="Text Box 3"/>
          <p:cNvSpPr txBox="1">
            <a:spLocks noChangeArrowheads="1"/>
          </p:cNvSpPr>
          <p:nvPr/>
        </p:nvSpPr>
        <p:spPr bwMode="auto">
          <a:xfrm>
            <a:off x="4645025" y="1535113"/>
            <a:ext cx="4041775" cy="1893887"/>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1748" name="Text Box 4"/>
          <p:cNvSpPr txBox="1">
            <a:spLocks noChangeArrowheads="1"/>
          </p:cNvSpPr>
          <p:nvPr/>
        </p:nvSpPr>
        <p:spPr bwMode="auto">
          <a:xfrm>
            <a:off x="428625" y="1285875"/>
            <a:ext cx="8358188" cy="5072063"/>
          </a:xfrm>
          <a:prstGeom prst="rect">
            <a:avLst/>
          </a:prstGeom>
          <a:noFill/>
          <a:ln w="9525">
            <a:noFill/>
            <a:round/>
            <a:headEnd/>
            <a:tailEnd/>
          </a:ln>
        </p:spPr>
        <p:txBody>
          <a:bodyPr/>
          <a:lstStyle/>
          <a:p>
            <a:pPr marL="339725" indent="-339725" algn="just">
              <a:lnSpc>
                <a:spcPct val="150000"/>
              </a:lnSpc>
              <a:spcBef>
                <a:spcPts val="60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r>
              <a:rPr lang="ru-RU" sz="2400"/>
              <a:t>			</a:t>
            </a:r>
            <a:r>
              <a:rPr lang="ru-RU" sz="2400" b="1">
                <a:solidFill>
                  <a:srgbClr val="663300"/>
                </a:solidFill>
              </a:rPr>
              <a:t>Широкое понимание лидерства, которое может затрагивать все сферы общественной жизни (политику, экономику, культуру, науку), от взаимоотношений в малых группах до управления государством и международным сотрудничеством требуют создания классификаций концепций лидерства.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1748">
                                            <p:txEl>
                                              <p:pRg st="0" end="0"/>
                                            </p:txEl>
                                          </p:spTgt>
                                        </p:tgtEl>
                                        <p:attrNameLst>
                                          <p:attrName>style.visibility</p:attrName>
                                        </p:attrNameLst>
                                      </p:cBhvr>
                                      <p:to>
                                        <p:strVal val="visible"/>
                                      </p:to>
                                    </p:set>
                                    <p:animEffect transition="in" filter="blinds(horizontal)">
                                      <p:cBhvr additive="repl">
                                        <p:cTn id="7" dur="500"/>
                                        <p:tgtEl>
                                          <p:spTgt spid="3174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9"/>
            <a:ext cx="8229600" cy="939784"/>
          </a:xfrm>
          <a:prstGeom prst="rect">
            <a:avLst/>
          </a:prstGeom>
          <a:noFill/>
          <a:ln w="9525">
            <a:noFill/>
            <a:round/>
            <a:headEnd/>
            <a:tailEnd/>
          </a:ln>
        </p:spPr>
        <p:txBody>
          <a:bodyPr anchor="b"/>
          <a:lstStyle/>
          <a:p>
            <a:r>
              <a:rPr lang="ru-RU" sz="2800" dirty="0" smtClean="0">
                <a:solidFill>
                  <a:schemeClr val="accent6">
                    <a:lumMod val="75000"/>
                  </a:schemeClr>
                </a:solidFill>
              </a:rPr>
              <a:t>Тематический план лекции:</a:t>
            </a:r>
            <a:endParaRPr lang="ru-RU" sz="4400" dirty="0">
              <a:solidFill>
                <a:schemeClr val="accent6">
                  <a:lumMod val="75000"/>
                </a:schemeClr>
              </a:solidFill>
            </a:endParaRPr>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1714488"/>
            <a:ext cx="7758112" cy="4411675"/>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dirty="0">
                <a:solidFill>
                  <a:srgbClr val="FFFFFF"/>
                </a:solidFill>
              </a:rPr>
              <a:t>	</a:t>
            </a:r>
          </a:p>
          <a:p>
            <a:pPr marL="457200" lvl="0" indent="-457200">
              <a:buFont typeface="+mj-lt"/>
              <a:buAutoNum type="arabicPeriod"/>
            </a:pPr>
            <a:r>
              <a:rPr lang="ru-RU" sz="2400" b="1" dirty="0" smtClean="0">
                <a:solidFill>
                  <a:schemeClr val="accent6">
                    <a:lumMod val="75000"/>
                  </a:schemeClr>
                </a:solidFill>
                <a:latin typeface="Times New Roman" pitchFamily="18" charset="0"/>
                <a:cs typeface="Times New Roman" pitchFamily="18" charset="0"/>
                <a:hlinkClick r:id="rId3" action="ppaction://hlinksldjump"/>
              </a:rPr>
              <a:t>Соотношение понятий «лидерство» и «руководство». </a:t>
            </a:r>
            <a:endParaRPr lang="ru-RU" sz="2400" b="1" dirty="0" smtClean="0">
              <a:solidFill>
                <a:schemeClr val="accent6">
                  <a:lumMod val="75000"/>
                </a:schemeClr>
              </a:solidFill>
              <a:latin typeface="Times New Roman" pitchFamily="18" charset="0"/>
              <a:cs typeface="Times New Roman" pitchFamily="18" charset="0"/>
            </a:endParaRPr>
          </a:p>
          <a:p>
            <a:pPr marL="457200" lvl="0" indent="-457200">
              <a:buFont typeface="+mj-lt"/>
              <a:buAutoNum type="arabicPeriod"/>
            </a:pPr>
            <a:r>
              <a:rPr lang="ru-RU" sz="2400" b="1" dirty="0" smtClean="0">
                <a:solidFill>
                  <a:schemeClr val="tx1"/>
                </a:solidFill>
                <a:latin typeface="Times New Roman" pitchFamily="18" charset="0"/>
                <a:cs typeface="Times New Roman" pitchFamily="18" charset="0"/>
                <a:hlinkClick r:id="rId4" action="ppaction://hlinksldjump"/>
              </a:rPr>
              <a:t>Лидерство: основные подходы к изучению феномена</a:t>
            </a:r>
            <a:r>
              <a:rPr lang="ru-RU" sz="2400" dirty="0" smtClean="0">
                <a:solidFill>
                  <a:schemeClr val="tx1"/>
                </a:solidFill>
                <a:latin typeface="Times New Roman" pitchFamily="18" charset="0"/>
                <a:cs typeface="Times New Roman" pitchFamily="18" charset="0"/>
                <a:hlinkClick r:id="rId4" action="ppaction://hlinksldjump"/>
              </a:rPr>
              <a:t>.</a:t>
            </a:r>
            <a:endParaRPr lang="ru-RU" sz="2400" dirty="0" smtClean="0">
              <a:solidFill>
                <a:schemeClr val="tx1"/>
              </a:solidFill>
              <a:latin typeface="Times New Roman" pitchFamily="18" charset="0"/>
              <a:cs typeface="Times New Roman" pitchFamily="18" charset="0"/>
            </a:endParaRPr>
          </a:p>
          <a:p>
            <a:pPr marL="457200" indent="-457200">
              <a:buFont typeface="+mj-lt"/>
              <a:buAutoNum type="arabicPeriod"/>
            </a:pPr>
            <a:r>
              <a:rPr lang="ru-RU" sz="2400" b="1" dirty="0" smtClean="0">
                <a:solidFill>
                  <a:srgbClr val="663300"/>
                </a:solidFill>
                <a:latin typeface="Times New Roman" pitchFamily="18" charset="0"/>
                <a:cs typeface="Times New Roman" pitchFamily="18" charset="0"/>
                <a:hlinkClick r:id="rId5" action="ppaction://hlinksldjump"/>
              </a:rPr>
              <a:t>Личностные характеристики эффективных руководителей</a:t>
            </a:r>
            <a:endParaRPr lang="ru-RU" sz="2400" b="1" dirty="0" smtClean="0">
              <a:solidFill>
                <a:srgbClr val="663300"/>
              </a:solidFill>
              <a:latin typeface="Times New Roman" pitchFamily="18" charset="0"/>
              <a:cs typeface="Times New Roman" pitchFamily="18" charset="0"/>
            </a:endParaRPr>
          </a:p>
          <a:p>
            <a:pPr marL="457200" indent="-457200"/>
            <a:endParaRPr lang="ru-RU" sz="2400" b="1" dirty="0" smtClean="0">
              <a:solidFill>
                <a:schemeClr val="tx1"/>
              </a:solidFill>
              <a:latin typeface="Times New Roman" pitchFamily="18" charset="0"/>
              <a:cs typeface="Times New Roman" pitchFamily="18" charset="0"/>
            </a:endParaRP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4400" b="1" dirty="0">
              <a:solidFill>
                <a:srgbClr val="996633"/>
              </a:solidFill>
            </a:endParaRPr>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18435"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marL="457200" indent="-457200" algn="just">
              <a:buClr>
                <a:srgbClr val="000000"/>
              </a:buClr>
              <a:buSzPct val="100000"/>
              <a:buFont typeface="Times New Roman" pitchFamily="18" charset="0"/>
              <a:buAutoNum type="arabicPeriod"/>
            </a:pPr>
            <a:r>
              <a:rPr lang="ru-RU" sz="2400" b="1" i="1">
                <a:solidFill>
                  <a:srgbClr val="663300"/>
                </a:solidFill>
              </a:rPr>
              <a:t>Лидерство как центр групповых интересов. </a:t>
            </a:r>
          </a:p>
          <a:p>
            <a:pPr marL="457200" indent="-457200" algn="just">
              <a:buClr>
                <a:srgbClr val="000000"/>
              </a:buClr>
              <a:buSzPct val="100000"/>
              <a:buFont typeface="Times New Roman" pitchFamily="18" charset="0"/>
              <a:buNone/>
            </a:pPr>
            <a:r>
              <a:rPr lang="ru-RU" sz="2400" b="1" i="1">
                <a:solidFill>
                  <a:srgbClr val="663300"/>
                </a:solidFill>
              </a:rPr>
              <a:t>		</a:t>
            </a:r>
          </a:p>
          <a:p>
            <a:pPr marL="457200" indent="-457200" algn="just">
              <a:buClr>
                <a:srgbClr val="000000"/>
              </a:buClr>
              <a:buSzPct val="100000"/>
              <a:buFont typeface="Times New Roman" pitchFamily="18" charset="0"/>
              <a:buNone/>
            </a:pPr>
            <a:r>
              <a:rPr lang="ru-RU" sz="2400" b="1" i="1">
                <a:solidFill>
                  <a:srgbClr val="663300"/>
                </a:solidFill>
              </a:rPr>
              <a:t>		Л</a:t>
            </a:r>
            <a:r>
              <a:rPr lang="ru-RU" sz="2400" b="1">
                <a:solidFill>
                  <a:srgbClr val="663300"/>
                </a:solidFill>
              </a:rPr>
              <a:t>идер - это духовно- эмоциональный центр группы. </a:t>
            </a:r>
          </a:p>
          <a:p>
            <a:pPr marL="457200" indent="-457200" algn="just">
              <a:buClr>
                <a:srgbClr val="000000"/>
              </a:buClr>
              <a:buSzPct val="100000"/>
              <a:buFont typeface="Times New Roman" pitchFamily="18" charset="0"/>
              <a:buNone/>
            </a:pPr>
            <a:r>
              <a:rPr lang="ru-RU" sz="2400" b="1">
                <a:solidFill>
                  <a:srgbClr val="663300"/>
                </a:solidFill>
              </a:rPr>
              <a:t>		Он выражает власть всех в одном лице. Он определяет групповую структуру, атмосферу, идеологию и групповые интересы.</a:t>
            </a:r>
          </a:p>
          <a:p>
            <a:pPr marL="457200" indent="-457200">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additive="repl">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3795">
                                            <p:txEl>
                                              <p:pRg st="2" end="2"/>
                                            </p:txEl>
                                          </p:spTgt>
                                        </p:tgtEl>
                                        <p:attrNameLst>
                                          <p:attrName>style.visibility</p:attrName>
                                        </p:attrNameLst>
                                      </p:cBhvr>
                                      <p:to>
                                        <p:strVal val="visible"/>
                                      </p:to>
                                    </p:set>
                                    <p:animEffect transition="in" filter="blinds(horizontal)">
                                      <p:cBhvr additive="repl">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33795">
                                            <p:txEl>
                                              <p:pRg st="3" end="3"/>
                                            </p:txEl>
                                          </p:spTgt>
                                        </p:tgtEl>
                                        <p:attrNameLst>
                                          <p:attrName>style.visibility</p:attrName>
                                        </p:attrNameLst>
                                      </p:cBhvr>
                                      <p:to>
                                        <p:strVal val="visible"/>
                                      </p:to>
                                    </p:set>
                                    <p:animEffect transition="in" filter="blinds(horizontal)">
                                      <p:cBhvr additive="repl">
                                        <p:cTn id="22" dur="500"/>
                                        <p:tgtEl>
                                          <p:spTgt spid="337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9"/>
            <a:ext cx="8229600" cy="939784"/>
          </a:xfrm>
          <a:prstGeom prst="rect">
            <a:avLst/>
          </a:prstGeom>
          <a:noFill/>
          <a:ln w="9525">
            <a:noFill/>
            <a:round/>
            <a:headEnd/>
            <a:tailEnd/>
          </a:ln>
        </p:spPr>
        <p:txBody>
          <a:bodyPr anchor="b"/>
          <a:lstStyle/>
          <a:p>
            <a:r>
              <a:rPr lang="ru-RU" sz="2800" dirty="0" smtClean="0"/>
              <a:t>Тематический план лекции:</a:t>
            </a:r>
            <a:endParaRPr lang="ru-RU" sz="4400" dirty="0"/>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1714488"/>
            <a:ext cx="7758112" cy="4411675"/>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dirty="0">
                <a:solidFill>
                  <a:srgbClr val="FFFFFF"/>
                </a:solidFill>
              </a:rPr>
              <a:t>	</a:t>
            </a:r>
          </a:p>
          <a:p>
            <a:pPr marL="457200" lvl="0" indent="-457200">
              <a:buFont typeface="+mj-lt"/>
              <a:buAutoNum type="arabicPeriod"/>
            </a:pPr>
            <a:r>
              <a:rPr lang="ru-RU" sz="2400" b="1" dirty="0" smtClean="0">
                <a:solidFill>
                  <a:schemeClr val="accent6">
                    <a:lumMod val="75000"/>
                  </a:schemeClr>
                </a:solidFill>
                <a:latin typeface="Times New Roman" pitchFamily="18" charset="0"/>
                <a:cs typeface="Times New Roman" pitchFamily="18" charset="0"/>
                <a:hlinkClick r:id="rId3" action="ppaction://hlinksldjump"/>
              </a:rPr>
              <a:t>Соотношение понятий «лидерство» и «руководство». </a:t>
            </a:r>
            <a:endParaRPr lang="ru-RU" sz="2400" b="1" dirty="0" smtClean="0">
              <a:solidFill>
                <a:schemeClr val="accent6">
                  <a:lumMod val="75000"/>
                </a:schemeClr>
              </a:solidFill>
              <a:latin typeface="Times New Roman" pitchFamily="18" charset="0"/>
              <a:cs typeface="Times New Roman" pitchFamily="18" charset="0"/>
            </a:endParaRPr>
          </a:p>
          <a:p>
            <a:pPr marL="457200" lvl="0" indent="-457200">
              <a:buFont typeface="+mj-lt"/>
              <a:buAutoNum type="arabicPeriod"/>
            </a:pPr>
            <a:r>
              <a:rPr lang="ru-RU" sz="2400" b="1" dirty="0" smtClean="0">
                <a:solidFill>
                  <a:schemeClr val="tx1"/>
                </a:solidFill>
                <a:latin typeface="Times New Roman" pitchFamily="18" charset="0"/>
                <a:cs typeface="Times New Roman" pitchFamily="18" charset="0"/>
                <a:hlinkClick r:id="rId4" action="ppaction://hlinksldjump"/>
              </a:rPr>
              <a:t>Лидерство: основные подходы к изучению феномена</a:t>
            </a:r>
            <a:r>
              <a:rPr lang="ru-RU" sz="2400" dirty="0" smtClean="0">
                <a:solidFill>
                  <a:schemeClr val="tx1"/>
                </a:solidFill>
                <a:latin typeface="Times New Roman" pitchFamily="18" charset="0"/>
                <a:cs typeface="Times New Roman" pitchFamily="18" charset="0"/>
                <a:hlinkClick r:id="rId4" action="ppaction://hlinksldjump"/>
              </a:rPr>
              <a:t>.</a:t>
            </a:r>
            <a:endParaRPr lang="ru-RU" sz="2400" dirty="0" smtClean="0">
              <a:solidFill>
                <a:schemeClr val="tx1"/>
              </a:solidFill>
              <a:latin typeface="Times New Roman" pitchFamily="18" charset="0"/>
              <a:cs typeface="Times New Roman" pitchFamily="18" charset="0"/>
            </a:endParaRPr>
          </a:p>
          <a:p>
            <a:pPr marL="457200" indent="-457200">
              <a:buFont typeface="+mj-lt"/>
              <a:buAutoNum type="arabicPeriod"/>
            </a:pPr>
            <a:r>
              <a:rPr lang="ru-RU" sz="2400" b="1" dirty="0" smtClean="0">
                <a:solidFill>
                  <a:srgbClr val="663300"/>
                </a:solidFill>
                <a:latin typeface="Times New Roman" pitchFamily="18" charset="0"/>
                <a:cs typeface="Times New Roman" pitchFamily="18" charset="0"/>
                <a:hlinkClick r:id="rId5" action="ppaction://hlinksldjump"/>
              </a:rPr>
              <a:t>Личностные характеристики эффективных руководителей</a:t>
            </a:r>
            <a:endParaRPr lang="ru-RU" sz="2400" b="1" dirty="0" smtClean="0">
              <a:solidFill>
                <a:srgbClr val="663300"/>
              </a:solidFill>
              <a:latin typeface="Times New Roman" pitchFamily="18" charset="0"/>
              <a:cs typeface="Times New Roman" pitchFamily="18" charset="0"/>
            </a:endParaRPr>
          </a:p>
          <a:p>
            <a:pPr marL="457200" indent="-457200"/>
            <a:endParaRPr lang="ru-RU" sz="2400" b="1" dirty="0" smtClean="0">
              <a:solidFill>
                <a:schemeClr val="tx1"/>
              </a:solidFill>
              <a:latin typeface="Times New Roman" pitchFamily="18" charset="0"/>
              <a:cs typeface="Times New Roman" pitchFamily="18" charset="0"/>
            </a:endParaRP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4400" b="1" dirty="0">
              <a:solidFill>
                <a:srgbClr val="996633"/>
              </a:solidFill>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945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19459"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i="1">
                <a:solidFill>
                  <a:srgbClr val="663300"/>
                </a:solidFill>
              </a:rPr>
              <a:t>2. </a:t>
            </a:r>
            <a:r>
              <a:rPr lang="ru-RU" sz="2400" b="1" i="1">
                <a:solidFill>
                  <a:srgbClr val="663300"/>
                </a:solidFill>
              </a:rPr>
              <a:t>Лидерство как проявление личностных черт.</a:t>
            </a:r>
            <a:r>
              <a:rPr lang="ru-RU" sz="2400" i="1">
                <a:solidFill>
                  <a:srgbClr val="663300"/>
                </a:solidFill>
              </a:rPr>
              <a:t> </a:t>
            </a:r>
          </a:p>
          <a:p>
            <a:pPr algn="just">
              <a:buClr>
                <a:srgbClr val="000000"/>
              </a:buClr>
              <a:buSzPct val="100000"/>
              <a:buFont typeface="Times New Roman" pitchFamily="18" charset="0"/>
              <a:buNone/>
            </a:pPr>
            <a:r>
              <a:rPr lang="ru-RU" sz="2400">
                <a:solidFill>
                  <a:srgbClr val="663300"/>
                </a:solidFill>
              </a:rPr>
              <a:t>	Для каждой определенной ситуации или организации можно выделить оптимальный набор личностных черт, </a:t>
            </a:r>
            <a:r>
              <a:rPr lang="ru-RU" sz="2400" b="1">
                <a:solidFill>
                  <a:srgbClr val="663300"/>
                </a:solidFill>
              </a:rPr>
              <a:t>позволяющих человеку успешно добиваться и удерживать лидерские позиции</a:t>
            </a:r>
            <a:r>
              <a:rPr lang="ru-RU" sz="2400">
                <a:solidFill>
                  <a:srgbClr val="663300"/>
                </a:solidFill>
              </a:rPr>
              <a:t>. </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additive="repl">
                                        <p:cTn id="12" dur="500"/>
                                        <p:tgtEl>
                                          <p:spTgt spid="3379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048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0483"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472488" cy="3951288"/>
          </a:xfrm>
          <a:prstGeom prst="rect">
            <a:avLst/>
          </a:prstGeom>
          <a:noFill/>
          <a:ln w="9525">
            <a:noFill/>
            <a:round/>
            <a:headEnd/>
            <a:tailEnd/>
          </a:ln>
        </p:spPr>
        <p:txBody>
          <a:bodyPr/>
          <a:lstStyle/>
          <a:p>
            <a:pPr marL="339725" indent="-339725">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en-US" sz="2400" b="1" i="1">
                <a:solidFill>
                  <a:srgbClr val="663300"/>
                </a:solidFill>
              </a:rPr>
              <a:t>3. </a:t>
            </a:r>
            <a:r>
              <a:rPr lang="ru-RU" sz="2400" b="1" i="1">
                <a:solidFill>
                  <a:srgbClr val="663300"/>
                </a:solidFill>
              </a:rPr>
              <a:t>Лидерство как искусство достижения согласия. </a:t>
            </a:r>
          </a:p>
          <a:p>
            <a:pPr marL="339725" indent="-339725" algn="just">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t>	</a:t>
            </a:r>
            <a:r>
              <a:rPr lang="ru-RU" sz="2400" b="1" i="1">
                <a:solidFill>
                  <a:srgbClr val="663300"/>
                </a:solidFill>
              </a:rPr>
              <a:t>О</a:t>
            </a:r>
            <a:r>
              <a:rPr lang="ru-RU" sz="2400" b="1">
                <a:solidFill>
                  <a:srgbClr val="663300"/>
                </a:solidFill>
              </a:rPr>
              <a:t>бязательно присущи эффективному лидеру умение добиваться согласия, консенсуса, лояльности и сотрудничества со стороны ведомых, умение улаживать конфликты. </a:t>
            </a:r>
          </a:p>
          <a:p>
            <a:pPr marL="339725" indent="-339725" algn="just">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	Такое лидерство называют консенсуальным. Оно рассматривается как инструмент подчинения группы воле лидера.</a:t>
            </a: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additive="repl">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3795">
                                            <p:txEl>
                                              <p:pRg st="2" end="2"/>
                                            </p:txEl>
                                          </p:spTgt>
                                        </p:tgtEl>
                                        <p:attrNameLst>
                                          <p:attrName>style.visibility</p:attrName>
                                        </p:attrNameLst>
                                      </p:cBhvr>
                                      <p:to>
                                        <p:strVal val="visible"/>
                                      </p:to>
                                    </p:set>
                                    <p:animEffect transition="in" filter="blinds(horizontal)">
                                      <p:cBhvr additive="repl">
                                        <p:cTn id="17"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150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1507"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785938"/>
            <a:ext cx="8186738" cy="4340225"/>
          </a:xfrm>
          <a:prstGeom prst="rect">
            <a:avLst/>
          </a:prstGeom>
          <a:noFill/>
          <a:ln w="9525">
            <a:noFill/>
            <a:round/>
            <a:headEnd/>
            <a:tailEnd/>
          </a:ln>
        </p:spPr>
        <p:txBody>
          <a:bodyPr/>
          <a:lstStyle/>
          <a:p>
            <a:pPr marL="339725" indent="-339725" algn="just">
              <a:lnSpc>
                <a:spcPct val="150000"/>
              </a:lnSpc>
              <a:spcBef>
                <a:spcPts val="900"/>
              </a:spcBef>
              <a:spcAft>
                <a:spcPts val="900"/>
              </a:spcAft>
              <a:buClr>
                <a:srgbClr val="FFFFFF"/>
              </a:buClr>
              <a:buSzPct val="100000"/>
              <a:buFont typeface="Times New Roman" pitchFamily="18"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t>	</a:t>
            </a:r>
            <a:r>
              <a:rPr lang="en-US" sz="2400" b="1" i="1">
                <a:solidFill>
                  <a:srgbClr val="663300"/>
                </a:solidFill>
              </a:rPr>
              <a:t>4. </a:t>
            </a:r>
            <a:r>
              <a:rPr lang="ru-RU" sz="2400" b="1" i="1">
                <a:solidFill>
                  <a:srgbClr val="663300"/>
                </a:solidFill>
              </a:rPr>
              <a:t>Лидерство как действие u поведение. </a:t>
            </a:r>
            <a:r>
              <a:rPr lang="ru-RU" sz="2400" b="1">
                <a:solidFill>
                  <a:srgbClr val="663300"/>
                </a:solidFill>
              </a:rPr>
              <a:t>Лидерское поведение —</a:t>
            </a:r>
            <a:r>
              <a:rPr lang="ru-RU" sz="2400">
                <a:solidFill>
                  <a:srgbClr val="663300"/>
                </a:solidFill>
              </a:rPr>
              <a:t> любые действия, которые предпринимает лидер для управления и координации работы группы. Это, например, такие действия, как </a:t>
            </a:r>
            <a:r>
              <a:rPr lang="ru-RU" sz="2400" b="1">
                <a:solidFill>
                  <a:srgbClr val="663300"/>
                </a:solidFill>
              </a:rPr>
              <a:t>распределение обязанностей, поощрение и критика членов группы, мотивация для достижения результатов.</a:t>
            </a: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253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2531"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5. </a:t>
            </a:r>
            <a:r>
              <a:rPr lang="ru-RU" sz="2400" b="1" i="1">
                <a:solidFill>
                  <a:srgbClr val="663300"/>
                </a:solidFill>
              </a:rPr>
              <a:t>Лидерство как инструмент достижения цели или результата.</a:t>
            </a:r>
            <a:r>
              <a:rPr lang="ru-RU" sz="2400" i="1">
                <a:solidFill>
                  <a:srgbClr val="663300"/>
                </a:solidFill>
              </a:rPr>
              <a:t> Э</a:t>
            </a:r>
            <a:r>
              <a:rPr lang="ru-RU" sz="2400">
                <a:solidFill>
                  <a:srgbClr val="663300"/>
                </a:solidFill>
              </a:rPr>
              <a:t>ффективность лидерства напрямую связывается c достижением результатов и удовлетворением потребностей группы.</a:t>
            </a:r>
          </a:p>
          <a:p>
            <a:pPr>
              <a:spcBef>
                <a:spcPts val="900"/>
              </a:spcBef>
              <a:spcAft>
                <a:spcPts val="900"/>
              </a:spcAft>
              <a:buClr>
                <a:srgbClr val="FFFFFF"/>
              </a:buClr>
              <a:buSzPct val="100000"/>
              <a:buFont typeface="Verdana" pitchFamily="34" charset="0"/>
              <a:buChar char="•"/>
            </a:pPr>
            <a:endParaRPr lang="ru-RU" sz="2400" b="1" i="1">
              <a:solidFill>
                <a:srgbClr val="663300"/>
              </a:solidFill>
            </a:endParaRP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355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3555"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2174875"/>
            <a:ext cx="8186738" cy="3951288"/>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6. </a:t>
            </a:r>
            <a:r>
              <a:rPr lang="ru-RU" sz="2400" b="1" i="1">
                <a:solidFill>
                  <a:srgbClr val="663300"/>
                </a:solidFill>
              </a:rPr>
              <a:t>Лидерство как взаимодействие. </a:t>
            </a:r>
            <a:r>
              <a:rPr lang="ru-RU" sz="2400">
                <a:solidFill>
                  <a:srgbClr val="663300"/>
                </a:solidFill>
              </a:rPr>
              <a:t>Необходимым условием эффективного лидерства является его принятие и поддержка со стороны членов группы. </a:t>
            </a:r>
            <a:r>
              <a:rPr lang="ru-RU" sz="2400" b="1">
                <a:solidFill>
                  <a:srgbClr val="663300"/>
                </a:solidFill>
              </a:rPr>
              <a:t>Лидерство — это такие межличностные отношения, когда члены группы выполняют задание потому, что они хотят это делать</a:t>
            </a:r>
            <a:r>
              <a:rPr lang="ru-RU" sz="2400">
                <a:solidFill>
                  <a:srgbClr val="663300"/>
                </a:solidFill>
              </a:rPr>
              <a:t>.</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457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4579"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186738" cy="4857750"/>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7. </a:t>
            </a:r>
            <a:r>
              <a:rPr lang="ru-RU" sz="2400" b="1" i="1">
                <a:solidFill>
                  <a:srgbClr val="663300"/>
                </a:solidFill>
              </a:rPr>
              <a:t>Лидерство как умение убеждать.</a:t>
            </a:r>
            <a:r>
              <a:rPr lang="ru-RU" sz="2400" i="1">
                <a:solidFill>
                  <a:srgbClr val="663300"/>
                </a:solidFill>
              </a:rPr>
              <a:t> Л</a:t>
            </a:r>
            <a:r>
              <a:rPr lang="ru-RU" sz="2400">
                <a:solidFill>
                  <a:srgbClr val="663300"/>
                </a:solidFill>
              </a:rPr>
              <a:t>идерство и управление не всегда идут рука об руку. Управление часто базируется принуждении и использовании силы или угрозы применения силы для того, чтобы заставить людей следовать в определенном направлении. </a:t>
            </a:r>
            <a:r>
              <a:rPr lang="ru-RU" sz="2400" b="1">
                <a:solidFill>
                  <a:srgbClr val="663300"/>
                </a:solidFill>
              </a:rPr>
              <a:t>Лидер управляет путем убеждения, поощрения и побуждения к действию силой собственного примера. </a:t>
            </a:r>
            <a:endParaRPr lang="ru-RU" sz="2400">
              <a:solidFill>
                <a:srgbClr val="663300"/>
              </a:solidFill>
            </a:endParaRP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560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5603"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401050" cy="4929187"/>
          </a:xfrm>
          <a:prstGeom prst="rect">
            <a:avLst/>
          </a:prstGeom>
          <a:noFill/>
          <a:ln w="9525">
            <a:noFill/>
            <a:round/>
            <a:headEnd/>
            <a:tailEnd/>
          </a:ln>
        </p:spPr>
        <p:txBody>
          <a:bodyPr/>
          <a:lstStyle/>
          <a:p>
            <a:pPr algn="just">
              <a:lnSpc>
                <a:spcPct val="150000"/>
              </a:lnSpc>
              <a:buClr>
                <a:srgbClr val="000000"/>
              </a:buClr>
              <a:buSzPct val="100000"/>
              <a:buFont typeface="Times New Roman" pitchFamily="18" charset="0"/>
              <a:buNone/>
            </a:pPr>
            <a:r>
              <a:rPr lang="en-US" sz="2400" b="1" i="1">
                <a:solidFill>
                  <a:srgbClr val="663300"/>
                </a:solidFill>
              </a:rPr>
              <a:t>8. </a:t>
            </a:r>
            <a:r>
              <a:rPr lang="ru-RU" sz="2400" b="1" i="1">
                <a:solidFill>
                  <a:srgbClr val="663300"/>
                </a:solidFill>
              </a:rPr>
              <a:t>Лидерство как осуществление влияния.</a:t>
            </a:r>
            <a:r>
              <a:rPr lang="ru-RU" sz="2400" i="1">
                <a:solidFill>
                  <a:srgbClr val="663300"/>
                </a:solidFill>
              </a:rPr>
              <a:t> </a:t>
            </a:r>
            <a:r>
              <a:rPr lang="ru-RU" sz="2400" b="1">
                <a:solidFill>
                  <a:srgbClr val="663300"/>
                </a:solidFill>
              </a:rPr>
              <a:t>Лидерство рассматривается как процесс влияния на деятельность организованной группы, дополняющий нормы и предписания для выполнения задания.</a:t>
            </a:r>
            <a:r>
              <a:rPr lang="ru-RU" sz="2400">
                <a:solidFill>
                  <a:srgbClr val="663300"/>
                </a:solidFill>
              </a:rPr>
              <a:t> </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662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6627"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714500"/>
            <a:ext cx="8401050" cy="4714875"/>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b="1" i="1">
                <a:solidFill>
                  <a:srgbClr val="663300"/>
                </a:solidFill>
              </a:rPr>
              <a:t>9. </a:t>
            </a:r>
            <a:r>
              <a:rPr lang="ru-RU" sz="2400" b="1" i="1">
                <a:solidFill>
                  <a:srgbClr val="663300"/>
                </a:solidFill>
              </a:rPr>
              <a:t>Лидерство как отношения власти.</a:t>
            </a:r>
            <a:r>
              <a:rPr lang="ru-RU" sz="2400" i="1">
                <a:solidFill>
                  <a:srgbClr val="663300"/>
                </a:solidFill>
              </a:rPr>
              <a:t> В</a:t>
            </a:r>
            <a:r>
              <a:rPr lang="ru-RU" sz="2400">
                <a:solidFill>
                  <a:srgbClr val="663300"/>
                </a:solidFill>
              </a:rPr>
              <a:t>ластные отношения также могут являться формой лидерских отношений. В таком случае </a:t>
            </a:r>
            <a:r>
              <a:rPr lang="ru-RU" sz="2400" b="1">
                <a:solidFill>
                  <a:srgbClr val="663300"/>
                </a:solidFill>
              </a:rPr>
              <a:t>лидерство есть способность одного индивида доминировать над другими и преодолевать сопротивление подчиненных.</a:t>
            </a:r>
            <a:r>
              <a:rPr lang="ru-RU" sz="2400">
                <a:solidFill>
                  <a:srgbClr val="663300"/>
                </a:solidFill>
              </a:rPr>
              <a:t> Если один индивид в группе может добиться изменения поведения другого индивида, то мы имеем дело с актом лидерства, при этом некоторые лидеры в большей степени способны трансформировать лидерские отношения во властные, чем другие.</a:t>
            </a:r>
          </a:p>
          <a:p>
            <a:pPr algn="just">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765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7651"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186738" cy="4483100"/>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b="1" i="1">
                <a:solidFill>
                  <a:srgbClr val="663300"/>
                </a:solidFill>
              </a:rPr>
              <a:t>10. </a:t>
            </a:r>
            <a:r>
              <a:rPr lang="ru-RU" sz="2400" b="1" i="1">
                <a:solidFill>
                  <a:srgbClr val="663300"/>
                </a:solidFill>
              </a:rPr>
              <a:t>Лидерство как дифференциация ролей.</a:t>
            </a:r>
            <a:r>
              <a:rPr lang="ru-RU" sz="2400" i="1">
                <a:solidFill>
                  <a:srgbClr val="663300"/>
                </a:solidFill>
              </a:rPr>
              <a:t> </a:t>
            </a:r>
            <a:r>
              <a:rPr lang="ru-RU" sz="2400">
                <a:solidFill>
                  <a:srgbClr val="663300"/>
                </a:solidFill>
              </a:rPr>
              <a:t>Все члены общества, группы и общественные организации занимают определенное место в системе социальных статусов. </a:t>
            </a:r>
            <a:r>
              <a:rPr lang="ru-RU" sz="2400" b="1">
                <a:solidFill>
                  <a:srgbClr val="663300"/>
                </a:solidFill>
              </a:rPr>
              <a:t>Каждый участник взаимоотношений </a:t>
            </a:r>
            <a:r>
              <a:rPr lang="en-US" sz="2400" b="1">
                <a:solidFill>
                  <a:srgbClr val="663300"/>
                </a:solidFill>
              </a:rPr>
              <a:t>«</a:t>
            </a:r>
            <a:r>
              <a:rPr lang="ru-RU" sz="2400" b="1">
                <a:solidFill>
                  <a:srgbClr val="663300"/>
                </a:solidFill>
              </a:rPr>
              <a:t>лидерство — подчинение</a:t>
            </a:r>
            <a:r>
              <a:rPr lang="en-US" sz="2400" b="1">
                <a:solidFill>
                  <a:srgbClr val="663300"/>
                </a:solidFill>
              </a:rPr>
              <a:t>» </a:t>
            </a:r>
            <a:r>
              <a:rPr lang="ru-RU" sz="2400" b="1">
                <a:solidFill>
                  <a:srgbClr val="663300"/>
                </a:solidFill>
              </a:rPr>
              <a:t>играет определенную роль.</a:t>
            </a:r>
            <a:r>
              <a:rPr lang="ru-RU" sz="2400">
                <a:solidFill>
                  <a:srgbClr val="663300"/>
                </a:solidFill>
              </a:rPr>
              <a:t> Лидерство может рассматриваться как ролевая дифференциация, основой которой является процесс взаимодействия и взаимовлияния между членами группы, когда один индивид влияет на других, a другие реагируют на это влияние.</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867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Классификация концепций лидерства (P. Стогдилл)</a:t>
            </a:r>
            <a:endParaRPr lang="ru-RU" sz="3600" b="1">
              <a:solidFill>
                <a:srgbClr val="FFFFFF"/>
              </a:solidFill>
              <a:latin typeface="Arial" charset="0"/>
            </a:endParaRPr>
          </a:p>
        </p:txBody>
      </p:sp>
      <p:sp>
        <p:nvSpPr>
          <p:cNvPr id="28675" name="Text Box 2"/>
          <p:cNvSpPr txBox="1">
            <a:spLocks noChangeArrowheads="1"/>
          </p:cNvSpPr>
          <p:nvPr/>
        </p:nvSpPr>
        <p:spPr bwMode="auto">
          <a:xfrm>
            <a:off x="457200" y="1535113"/>
            <a:ext cx="4040188" cy="639762"/>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33795" name="Text Box 3"/>
          <p:cNvSpPr txBox="1">
            <a:spLocks noChangeArrowheads="1"/>
          </p:cNvSpPr>
          <p:nvPr/>
        </p:nvSpPr>
        <p:spPr bwMode="auto">
          <a:xfrm>
            <a:off x="457200" y="1643063"/>
            <a:ext cx="8186738" cy="4483100"/>
          </a:xfrm>
          <a:prstGeom prst="rect">
            <a:avLst/>
          </a:prstGeom>
          <a:noFill/>
          <a:ln w="9525">
            <a:noFill/>
            <a:round/>
            <a:headEnd/>
            <a:tailEnd/>
          </a:ln>
        </p:spPr>
        <p:txBody>
          <a:bodyPr/>
          <a:lstStyle/>
          <a:p>
            <a:pPr algn="just">
              <a:buClr>
                <a:srgbClr val="000000"/>
              </a:buClr>
              <a:buSzPct val="100000"/>
              <a:buFont typeface="Times New Roman" pitchFamily="18" charset="0"/>
              <a:buNone/>
            </a:pPr>
            <a:r>
              <a:rPr lang="en-US" sz="2400" b="1" i="1">
                <a:solidFill>
                  <a:srgbClr val="663300"/>
                </a:solidFill>
              </a:rPr>
              <a:t>11. </a:t>
            </a:r>
            <a:r>
              <a:rPr lang="ru-RU" sz="2400" b="1" i="1">
                <a:solidFill>
                  <a:srgbClr val="663300"/>
                </a:solidFill>
              </a:rPr>
              <a:t>Лидерство как инициация или конструирование структуры группы. </a:t>
            </a:r>
            <a:r>
              <a:rPr lang="ru-RU" sz="2400" b="1">
                <a:solidFill>
                  <a:srgbClr val="663300"/>
                </a:solidFill>
              </a:rPr>
              <a:t>Лидер создает и поддерживает</a:t>
            </a:r>
            <a:r>
              <a:rPr lang="ru-RU" sz="2400">
                <a:solidFill>
                  <a:srgbClr val="663300"/>
                </a:solidFill>
              </a:rPr>
              <a:t> ролевую структуру группы. Лидер стремится сконструировать структуру таким образом, чтобы сделать свой лидерский статус легитимным.  Эти процессы особенно важны на этапах становления новых коллективов.</a:t>
            </a:r>
          </a:p>
          <a:p>
            <a:pPr>
              <a:spcBef>
                <a:spcPts val="600"/>
              </a:spcBef>
              <a:buClr>
                <a:srgbClr val="FFFFFF"/>
              </a:buClr>
              <a:buSzPct val="100000"/>
              <a:buFont typeface="Verdana" pitchFamily="34" charset="0"/>
              <a:buNone/>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additive="repl">
                                        <p:cTn id="7" dur="500"/>
                                        <p:tgtEl>
                                          <p:spTgt spid="337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8"/>
            <a:ext cx="8229600" cy="136842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i="1"/>
              <a:t>Терминологические уточнения</a:t>
            </a:r>
            <a:endParaRPr lang="ru-RU" sz="4400" b="1">
              <a:solidFill>
                <a:srgbClr val="FFFFFF"/>
              </a:solidFill>
              <a:latin typeface="Arial" charset="0"/>
            </a:endParaRPr>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2174875"/>
            <a:ext cx="7758112" cy="3951288"/>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FFFFFF"/>
                </a:solidFill>
              </a:rPr>
              <a:t>	</a:t>
            </a: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4400" b="1">
                <a:solidFill>
                  <a:srgbClr val="996633"/>
                </a:solidFill>
              </a:rPr>
              <a:t>Лидерство</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fill="hold" nodeType="clickEffect">
                                  <p:stCondLst>
                                    <p:cond delay="0"/>
                                  </p:stCondLst>
                                  <p:childTnLst>
                                    <p:set>
                                      <p:cBhvr additive="repl">
                                        <p:cTn id="6" dur="1" fill="hold">
                                          <p:stCondLst>
                                            <p:cond delay="0"/>
                                          </p:stCondLst>
                                        </p:cTn>
                                        <p:tgtEl>
                                          <p:spTgt spid="15361"/>
                                        </p:tgtEl>
                                        <p:attrNameLst>
                                          <p:attrName>style.visibility</p:attrName>
                                        </p:attrNameLst>
                                      </p:cBhvr>
                                      <p:to>
                                        <p:strVal val="visible"/>
                                      </p:to>
                                    </p:set>
                                    <p:animEffect transition="in" filter="wedge">
                                      <p:cBhvr additive="repl">
                                        <p:cTn id="7" dur="20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2969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pPr>
            <a:r>
              <a:rPr lang="ru-RU" sz="3600" b="1"/>
              <a:t>Модель управленческих компетенций.</a:t>
            </a:r>
          </a:p>
        </p:txBody>
      </p:sp>
      <p:sp>
        <p:nvSpPr>
          <p:cNvPr id="34818" name="Text Box 2"/>
          <p:cNvSpPr txBox="1">
            <a:spLocks noChangeArrowheads="1"/>
          </p:cNvSpPr>
          <p:nvPr/>
        </p:nvSpPr>
        <p:spPr bwMode="auto">
          <a:xfrm>
            <a:off x="500063" y="1500188"/>
            <a:ext cx="4040187"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29700" name="Text Box 3"/>
          <p:cNvSpPr txBox="1">
            <a:spLocks noChangeArrowheads="1"/>
          </p:cNvSpPr>
          <p:nvPr/>
        </p:nvSpPr>
        <p:spPr bwMode="auto">
          <a:xfrm>
            <a:off x="428625" y="2143125"/>
            <a:ext cx="4040188" cy="3951288"/>
          </a:xfrm>
          <a:prstGeom prst="rect">
            <a:avLst/>
          </a:prstGeom>
          <a:noFill/>
          <a:ln w="9525">
            <a:noFill/>
            <a:round/>
            <a:headEnd/>
            <a:tailEnd/>
          </a:ln>
        </p:spPr>
        <p:txBody>
          <a:bodyPr/>
          <a:lstStyle/>
          <a:p>
            <a:pPr marL="339725" indent="-339725">
              <a:spcBef>
                <a:spcPts val="450"/>
              </a:spcBef>
              <a:buClr>
                <a:srgbClr val="FFFFFF"/>
              </a:buClr>
              <a:buSzPct val="100000"/>
              <a:buFont typeface="Verdana" pitchFamily="34"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4820" name="Text Box 4"/>
          <p:cNvSpPr txBox="1">
            <a:spLocks noChangeArrowheads="1"/>
          </p:cNvSpPr>
          <p:nvPr/>
        </p:nvSpPr>
        <p:spPr bwMode="auto">
          <a:xfrm>
            <a:off x="4071938" y="2143125"/>
            <a:ext cx="4927600" cy="4468813"/>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solidFill>
                  <a:srgbClr val="FFFFFF"/>
                </a:solidFill>
              </a:rPr>
              <a:t>	</a:t>
            </a:r>
            <a:r>
              <a:rPr lang="ru-RU" sz="3600" b="1"/>
              <a:t>Функции лидера</a:t>
            </a:r>
            <a:endParaRPr lang="ru-RU" sz="3600"/>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000" b="1">
                <a:solidFill>
                  <a:srgbClr val="FFFFFF"/>
                </a:solidFill>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additive="repl">
                                        <p:cTn id="6" dur="1" fill="hold">
                                          <p:stCondLst>
                                            <p:cond delay="0"/>
                                          </p:stCondLst>
                                        </p:cTn>
                                        <p:tgtEl>
                                          <p:spTgt spid="34818">
                                            <p:txEl>
                                              <p:pRg st="0" end="0"/>
                                            </p:txEl>
                                          </p:spTgt>
                                        </p:tgtEl>
                                        <p:attrNameLst>
                                          <p:attrName>style.visibility</p:attrName>
                                        </p:attrNameLst>
                                      </p:cBhvr>
                                      <p:to>
                                        <p:strVal val="visible"/>
                                      </p:to>
                                    </p:set>
                                    <p:anim calcmode="lin" valueType="num">
                                      <p:cBhvr additive="repl">
                                        <p:cTn id="7" dur="500" fill="hold"/>
                                        <p:tgtEl>
                                          <p:spTgt spid="34818">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4818">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34820">
                                            <p:txEl>
                                              <p:pRg st="1" end="1"/>
                                            </p:txEl>
                                          </p:spTgt>
                                        </p:tgtEl>
                                        <p:attrNameLst>
                                          <p:attrName>style.visibility</p:attrName>
                                        </p:attrNameLst>
                                      </p:cBhvr>
                                      <p:to>
                                        <p:strVal val="visible"/>
                                      </p:to>
                                    </p:set>
                                    <p:anim calcmode="lin" valueType="num">
                                      <p:cBhvr additive="repl">
                                        <p:cTn id="13" dur="500" fill="hold"/>
                                        <p:tgtEl>
                                          <p:spTgt spid="34820">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34820">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072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0723" name="Text Box 2"/>
          <p:cNvSpPr txBox="1">
            <a:spLocks noChangeArrowheads="1"/>
          </p:cNvSpPr>
          <p:nvPr/>
        </p:nvSpPr>
        <p:spPr bwMode="auto">
          <a:xfrm>
            <a:off x="457200" y="1535113"/>
            <a:ext cx="404018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31748" name="Text Box 3"/>
          <p:cNvSpPr txBox="1">
            <a:spLocks noChangeArrowheads="1"/>
          </p:cNvSpPr>
          <p:nvPr/>
        </p:nvSpPr>
        <p:spPr bwMode="auto">
          <a:xfrm>
            <a:off x="357188" y="785813"/>
            <a:ext cx="8501062" cy="5340350"/>
          </a:xfrm>
          <a:prstGeom prst="rect">
            <a:avLst/>
          </a:prstGeom>
          <a:noFill/>
          <a:ln w="9525">
            <a:noFill/>
            <a:round/>
            <a:headEnd/>
            <a:tailEnd/>
          </a:ln>
        </p:spPr>
        <p:txBody>
          <a:bodyPr/>
          <a:lstStyle/>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администратор,  координатор совместной деятельности работников.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стратег (планировщик). Лидер является единственным хранителем стратегического плана действий; он один знает Дальнейшие пути, остальные члены группы знакомы лишь c отдельными, не связанными между собой частями плана.</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политик.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эксперт. Лидер воспринимается работниками как наиболее квалифицированный специалист.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представитель группы во внешней среде.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5844" name="Text Box 4"/>
          <p:cNvSpPr txBox="1">
            <a:spLocks noChangeArrowheads="1"/>
          </p:cNvSpPr>
          <p:nvPr/>
        </p:nvSpPr>
        <p:spPr bwMode="auto">
          <a:xfrm>
            <a:off x="4645025" y="2174875"/>
            <a:ext cx="4284663" cy="4468813"/>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solidFill>
                  <a:srgbClr val="FFFFFF"/>
                </a:solidFill>
              </a:rPr>
              <a:t>	</a:t>
            </a:r>
          </a:p>
          <a:p>
            <a:pPr>
              <a:spcBef>
                <a:spcPts val="5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000" b="1">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5844">
                                            <p:txEl>
                                              <p:pRg st="1" end="1"/>
                                            </p:txEl>
                                          </p:spTgt>
                                        </p:tgtEl>
                                        <p:attrNameLst>
                                          <p:attrName>style.visibility</p:attrName>
                                        </p:attrNameLst>
                                      </p:cBhvr>
                                      <p:to>
                                        <p:strVal val="visible"/>
                                      </p:to>
                                    </p:set>
                                    <p:anim calcmode="lin" valueType="num">
                                      <p:cBhvr additive="repl">
                                        <p:cTn id="7" dur="500" fill="hold"/>
                                        <p:tgtEl>
                                          <p:spTgt spid="35844">
                                            <p:txEl>
                                              <p:pRg st="1" end="1"/>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5844">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1748">
                                            <p:txEl>
                                              <p:pRg st="0" end="0"/>
                                            </p:txEl>
                                          </p:spTgt>
                                        </p:tgtEl>
                                        <p:attrNameLst>
                                          <p:attrName>style.visibility</p:attrName>
                                        </p:attrNameLst>
                                      </p:cBhvr>
                                      <p:to>
                                        <p:strVal val="visible"/>
                                      </p:to>
                                    </p:set>
                                    <p:animEffect transition="in" filter="wipe(down)">
                                      <p:cBhvr>
                                        <p:cTn id="13" dur="500"/>
                                        <p:tgtEl>
                                          <p:spTgt spid="3174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1748">
                                            <p:txEl>
                                              <p:pRg st="1" end="1"/>
                                            </p:txEl>
                                          </p:spTgt>
                                        </p:tgtEl>
                                        <p:attrNameLst>
                                          <p:attrName>style.visibility</p:attrName>
                                        </p:attrNameLst>
                                      </p:cBhvr>
                                      <p:to>
                                        <p:strVal val="visible"/>
                                      </p:to>
                                    </p:set>
                                    <p:animEffect transition="in" filter="wipe(down)">
                                      <p:cBhvr>
                                        <p:cTn id="18" dur="500"/>
                                        <p:tgtEl>
                                          <p:spTgt spid="3174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1748">
                                            <p:txEl>
                                              <p:pRg st="2" end="2"/>
                                            </p:txEl>
                                          </p:spTgt>
                                        </p:tgtEl>
                                        <p:attrNameLst>
                                          <p:attrName>style.visibility</p:attrName>
                                        </p:attrNameLst>
                                      </p:cBhvr>
                                      <p:to>
                                        <p:strVal val="visible"/>
                                      </p:to>
                                    </p:set>
                                    <p:animEffect transition="in" filter="wipe(down)">
                                      <p:cBhvr>
                                        <p:cTn id="23" dur="500"/>
                                        <p:tgtEl>
                                          <p:spTgt spid="3174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1748">
                                            <p:txEl>
                                              <p:pRg st="3" end="3"/>
                                            </p:txEl>
                                          </p:spTgt>
                                        </p:tgtEl>
                                        <p:attrNameLst>
                                          <p:attrName>style.visibility</p:attrName>
                                        </p:attrNameLst>
                                      </p:cBhvr>
                                      <p:to>
                                        <p:strVal val="visible"/>
                                      </p:to>
                                    </p:set>
                                    <p:animEffect transition="in" filter="wipe(down)">
                                      <p:cBhvr>
                                        <p:cTn id="28" dur="500"/>
                                        <p:tgtEl>
                                          <p:spTgt spid="3174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1748">
                                            <p:txEl>
                                              <p:pRg st="4" end="4"/>
                                            </p:txEl>
                                          </p:spTgt>
                                        </p:tgtEl>
                                        <p:attrNameLst>
                                          <p:attrName>style.visibility</p:attrName>
                                        </p:attrNameLst>
                                      </p:cBhvr>
                                      <p:to>
                                        <p:strVal val="visible"/>
                                      </p:to>
                                    </p:set>
                                    <p:animEffect transition="in" filter="wipe(down)">
                                      <p:cBhvr>
                                        <p:cTn id="33" dur="500"/>
                                        <p:tgtEl>
                                          <p:spTgt spid="3174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174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1747" name="Text Box 2"/>
          <p:cNvSpPr txBox="1">
            <a:spLocks noChangeArrowheads="1"/>
          </p:cNvSpPr>
          <p:nvPr/>
        </p:nvSpPr>
        <p:spPr bwMode="auto">
          <a:xfrm>
            <a:off x="457200" y="1535113"/>
            <a:ext cx="404018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31748" name="Text Box 3"/>
          <p:cNvSpPr txBox="1">
            <a:spLocks noChangeArrowheads="1"/>
          </p:cNvSpPr>
          <p:nvPr/>
        </p:nvSpPr>
        <p:spPr bwMode="auto">
          <a:xfrm>
            <a:off x="357188" y="785813"/>
            <a:ext cx="8501062" cy="5340350"/>
          </a:xfrm>
          <a:prstGeom prst="rect">
            <a:avLst/>
          </a:prstGeom>
          <a:noFill/>
          <a:ln w="9525">
            <a:noFill/>
            <a:round/>
            <a:headEnd/>
            <a:tailEnd/>
          </a:ln>
        </p:spPr>
        <p:txBody>
          <a:bodyPr/>
          <a:lstStyle/>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коммуникатор.</a:t>
            </a:r>
            <a:r>
              <a:rPr lang="ru-RU" sz="2400">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регулятор отношений внутри группы.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источник поощрений и наказаний.</a:t>
            </a:r>
            <a:r>
              <a:rPr lang="ru-RU" sz="2400">
                <a:solidFill>
                  <a:srgbClr val="663300"/>
                </a:solidFill>
              </a:rPr>
              <a:t> Л</a:t>
            </a:r>
            <a:r>
              <a:rPr lang="ru-RU" sz="2400" b="1">
                <a:solidFill>
                  <a:srgbClr val="663300"/>
                </a:solidFill>
              </a:rPr>
              <a:t>идер может умело применять нефоpмaльные социальные санкции.</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третейский судья и миротворец.</a:t>
            </a:r>
            <a:r>
              <a:rPr lang="ru-RU" sz="2400">
                <a:solidFill>
                  <a:srgbClr val="663300"/>
                </a:solidFill>
              </a:rPr>
              <a:t> </a:t>
            </a:r>
            <a:r>
              <a:rPr lang="ru-RU" sz="2400" b="1">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solidFill>
                  <a:srgbClr val="663300"/>
                </a:solidFill>
              </a:rPr>
              <a:t>Лидер - образец поведения.</a:t>
            </a:r>
            <a:r>
              <a:rPr lang="ru-RU" sz="2400">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solidFill>
                  <a:srgbClr val="663300"/>
                </a:solidFill>
              </a:rPr>
              <a:t>Лидер - символ группы.</a:t>
            </a:r>
            <a:r>
              <a:rPr lang="ru-RU">
                <a:solidFill>
                  <a:srgbClr val="663300"/>
                </a:solidFill>
              </a:rPr>
              <a:t>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solidFill>
                  <a:srgbClr val="663300"/>
                </a:solidFill>
              </a:rPr>
              <a:t>Лидер как фактор, отменяющий индивидуальную ответственность.</a:t>
            </a:r>
            <a:r>
              <a:rPr lang="ru-RU">
                <a:solidFill>
                  <a:srgbClr val="663300"/>
                </a:solidFill>
              </a:rPr>
              <a:t> </a:t>
            </a:r>
            <a:r>
              <a:rPr lang="ru-RU" b="1">
                <a:solidFill>
                  <a:srgbClr val="663300"/>
                </a:solidFill>
              </a:rPr>
              <a:t>Лидер-руководитель в решении самых сложных задач играет важную роль для членов группы в освобождении их от ответственности.</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solidFill>
                  <a:srgbClr val="663300"/>
                </a:solidFill>
              </a:rPr>
              <a:t>Лидер как проводник мировоззрения. </a:t>
            </a:r>
          </a:p>
          <a:p>
            <a:pPr marL="339725" indent="-339725">
              <a:spcBef>
                <a:spcPts val="450"/>
              </a:spcBef>
              <a:buClr>
                <a:srgbClr val="FFFFFF"/>
              </a:buClr>
              <a:buSzPct val="100000"/>
              <a:buFont typeface="Verdana" pitchFamily="34" charset="0"/>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5844" name="Text Box 4"/>
          <p:cNvSpPr txBox="1">
            <a:spLocks noChangeArrowheads="1"/>
          </p:cNvSpPr>
          <p:nvPr/>
        </p:nvSpPr>
        <p:spPr bwMode="auto">
          <a:xfrm>
            <a:off x="4645025" y="2174875"/>
            <a:ext cx="4284663" cy="4468813"/>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a:solidFill>
                <a:srgbClr val="FFFFFF"/>
              </a:solidFill>
            </a:endParaRPr>
          </a:p>
          <a:p>
            <a:pPr>
              <a:spcBef>
                <a:spcPts val="600"/>
              </a:spcBef>
              <a:spcAft>
                <a:spcPts val="600"/>
              </a:spcAft>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solidFill>
                  <a:srgbClr val="FFFFFF"/>
                </a:solidFill>
              </a:rPr>
              <a:t>	</a:t>
            </a:r>
          </a:p>
          <a:p>
            <a:pPr>
              <a:spcBef>
                <a:spcPts val="5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000" b="1">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5844">
                                            <p:txEl>
                                              <p:pRg st="1" end="1"/>
                                            </p:txEl>
                                          </p:spTgt>
                                        </p:tgtEl>
                                        <p:attrNameLst>
                                          <p:attrName>style.visibility</p:attrName>
                                        </p:attrNameLst>
                                      </p:cBhvr>
                                      <p:to>
                                        <p:strVal val="visible"/>
                                      </p:to>
                                    </p:set>
                                    <p:anim calcmode="lin" valueType="num">
                                      <p:cBhvr additive="repl">
                                        <p:cTn id="7" dur="500" fill="hold"/>
                                        <p:tgtEl>
                                          <p:spTgt spid="35844">
                                            <p:txEl>
                                              <p:pRg st="1" end="1"/>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5844">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1748">
                                            <p:txEl>
                                              <p:pRg st="0" end="0"/>
                                            </p:txEl>
                                          </p:spTgt>
                                        </p:tgtEl>
                                        <p:attrNameLst>
                                          <p:attrName>style.visibility</p:attrName>
                                        </p:attrNameLst>
                                      </p:cBhvr>
                                      <p:to>
                                        <p:strVal val="visible"/>
                                      </p:to>
                                    </p:set>
                                    <p:animEffect transition="in" filter="fade">
                                      <p:cBhvr>
                                        <p:cTn id="13" dur="2000"/>
                                        <p:tgtEl>
                                          <p:spTgt spid="3174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1748">
                                            <p:txEl>
                                              <p:pRg st="1" end="1"/>
                                            </p:txEl>
                                          </p:spTgt>
                                        </p:tgtEl>
                                        <p:attrNameLst>
                                          <p:attrName>style.visibility</p:attrName>
                                        </p:attrNameLst>
                                      </p:cBhvr>
                                      <p:to>
                                        <p:strVal val="visible"/>
                                      </p:to>
                                    </p:set>
                                    <p:animEffect transition="in" filter="fade">
                                      <p:cBhvr>
                                        <p:cTn id="18" dur="2000"/>
                                        <p:tgtEl>
                                          <p:spTgt spid="3174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1748">
                                            <p:txEl>
                                              <p:pRg st="2" end="2"/>
                                            </p:txEl>
                                          </p:spTgt>
                                        </p:tgtEl>
                                        <p:attrNameLst>
                                          <p:attrName>style.visibility</p:attrName>
                                        </p:attrNameLst>
                                      </p:cBhvr>
                                      <p:to>
                                        <p:strVal val="visible"/>
                                      </p:to>
                                    </p:set>
                                    <p:animEffect transition="in" filter="fade">
                                      <p:cBhvr>
                                        <p:cTn id="23" dur="2000"/>
                                        <p:tgtEl>
                                          <p:spTgt spid="3174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1748">
                                            <p:txEl>
                                              <p:pRg st="3" end="3"/>
                                            </p:txEl>
                                          </p:spTgt>
                                        </p:tgtEl>
                                        <p:attrNameLst>
                                          <p:attrName>style.visibility</p:attrName>
                                        </p:attrNameLst>
                                      </p:cBhvr>
                                      <p:to>
                                        <p:strVal val="visible"/>
                                      </p:to>
                                    </p:set>
                                    <p:animEffect transition="in" filter="fade">
                                      <p:cBhvr>
                                        <p:cTn id="28" dur="2000"/>
                                        <p:tgtEl>
                                          <p:spTgt spid="3174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1748">
                                            <p:txEl>
                                              <p:pRg st="4" end="4"/>
                                            </p:txEl>
                                          </p:spTgt>
                                        </p:tgtEl>
                                        <p:attrNameLst>
                                          <p:attrName>style.visibility</p:attrName>
                                        </p:attrNameLst>
                                      </p:cBhvr>
                                      <p:to>
                                        <p:strVal val="visible"/>
                                      </p:to>
                                    </p:set>
                                    <p:animEffect transition="in" filter="fade">
                                      <p:cBhvr>
                                        <p:cTn id="33" dur="2000"/>
                                        <p:tgtEl>
                                          <p:spTgt spid="31748">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1748">
                                            <p:txEl>
                                              <p:pRg st="5" end="5"/>
                                            </p:txEl>
                                          </p:spTgt>
                                        </p:tgtEl>
                                        <p:attrNameLst>
                                          <p:attrName>style.visibility</p:attrName>
                                        </p:attrNameLst>
                                      </p:cBhvr>
                                      <p:to>
                                        <p:strVal val="visible"/>
                                      </p:to>
                                    </p:set>
                                    <p:animEffect transition="in" filter="fade">
                                      <p:cBhvr>
                                        <p:cTn id="38" dur="2000"/>
                                        <p:tgtEl>
                                          <p:spTgt spid="31748">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1748">
                                            <p:txEl>
                                              <p:pRg st="6" end="6"/>
                                            </p:txEl>
                                          </p:spTgt>
                                        </p:tgtEl>
                                        <p:attrNameLst>
                                          <p:attrName>style.visibility</p:attrName>
                                        </p:attrNameLst>
                                      </p:cBhvr>
                                      <p:to>
                                        <p:strVal val="visible"/>
                                      </p:to>
                                    </p:set>
                                    <p:animEffect transition="in" filter="fade">
                                      <p:cBhvr>
                                        <p:cTn id="43" dur="2000"/>
                                        <p:tgtEl>
                                          <p:spTgt spid="31748">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1748">
                                            <p:txEl>
                                              <p:pRg st="7" end="7"/>
                                            </p:txEl>
                                          </p:spTgt>
                                        </p:tgtEl>
                                        <p:attrNameLst>
                                          <p:attrName>style.visibility</p:attrName>
                                        </p:attrNameLst>
                                      </p:cBhvr>
                                      <p:to>
                                        <p:strVal val="visible"/>
                                      </p:to>
                                    </p:set>
                                    <p:animEffect transition="in" filter="fade">
                                      <p:cBhvr>
                                        <p:cTn id="48" dur="2000"/>
                                        <p:tgtEl>
                                          <p:spTgt spid="3174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build="p"/>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6866" name="Text Box 2"/>
          <p:cNvSpPr txBox="1">
            <a:spLocks noChangeArrowheads="1"/>
          </p:cNvSpPr>
          <p:nvPr/>
        </p:nvSpPr>
        <p:spPr bwMode="auto">
          <a:xfrm>
            <a:off x="457200" y="1535113"/>
            <a:ext cx="404018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FFFFFF"/>
              </a:solidFill>
            </a:endParaRPr>
          </a:p>
        </p:txBody>
      </p:sp>
      <p:sp>
        <p:nvSpPr>
          <p:cNvPr id="32772" name="Text Box 3"/>
          <p:cNvSpPr txBox="1">
            <a:spLocks noChangeArrowheads="1"/>
          </p:cNvSpPr>
          <p:nvPr/>
        </p:nvSpPr>
        <p:spPr bwMode="auto">
          <a:xfrm>
            <a:off x="457200" y="1285875"/>
            <a:ext cx="8186738" cy="4840288"/>
          </a:xfrm>
          <a:prstGeom prst="rect">
            <a:avLst/>
          </a:prstGeom>
          <a:noFill/>
          <a:ln w="9525">
            <a:noFill/>
            <a:round/>
            <a:headEnd/>
            <a:tailEnd/>
          </a:ln>
        </p:spPr>
        <p:txBody>
          <a:bodyPr/>
          <a:lstStyle/>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t>		</a:t>
            </a:r>
            <a:r>
              <a:rPr lang="ru-RU" b="1">
                <a:solidFill>
                  <a:srgbClr val="663300"/>
                </a:solidFill>
              </a:rPr>
              <a:t>Эффективный лидер лидер-руководитель — это образец для подражания сотрудников, нормы, продуцируемые этим человеком становятся </a:t>
            </a:r>
            <a:r>
              <a:rPr lang="en-US" b="1">
                <a:solidFill>
                  <a:srgbClr val="663300"/>
                </a:solidFill>
              </a:rPr>
              <a:t>«</a:t>
            </a:r>
            <a:r>
              <a:rPr lang="ru-RU" b="1">
                <a:solidFill>
                  <a:srgbClr val="663300"/>
                </a:solidFill>
              </a:rPr>
              <a:t>законом</a:t>
            </a:r>
            <a:r>
              <a:rPr lang="en-US" b="1">
                <a:solidFill>
                  <a:srgbClr val="663300"/>
                </a:solidFill>
              </a:rPr>
              <a:t>» </a:t>
            </a:r>
            <a:r>
              <a:rPr lang="ru-RU" b="1">
                <a:solidFill>
                  <a:srgbClr val="663300"/>
                </a:solidFill>
              </a:rPr>
              <a:t>для  работников.</a:t>
            </a:r>
            <a:r>
              <a:rPr lang="ru-RU">
                <a:solidFill>
                  <a:srgbClr val="663300"/>
                </a:solidFill>
              </a:rPr>
              <a:t> </a:t>
            </a: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a:solidFill>
                <a:srgbClr val="663300"/>
              </a:solidFill>
            </a:endParaRP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b="1"/>
              <a:t>		</a:t>
            </a:r>
            <a:r>
              <a:rPr lang="ru-RU" b="1">
                <a:solidFill>
                  <a:srgbClr val="663300"/>
                </a:solidFill>
              </a:rPr>
              <a:t>Эффективный лидер контролирует информацию, поступающую в группу из внешней среды. Информация, поступающая от лидера должна быть регулярной, достоверной, своевременной, значимой для коллектива</a:t>
            </a:r>
            <a:r>
              <a:rPr lang="ru-RU">
                <a:solidFill>
                  <a:srgbClr val="663300"/>
                </a:solidFill>
              </a:rPr>
              <a:t>.</a:t>
            </a: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a:solidFill>
                <a:srgbClr val="663300"/>
              </a:solidFill>
            </a:endParaRP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a:p>
            <a:pPr marL="339725" indent="-339725" algn="just">
              <a:lnSpc>
                <a:spcPct val="150000"/>
              </a:lnSpc>
              <a:spcBef>
                <a:spcPts val="45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b="1">
              <a:solidFill>
                <a:srgbClr val="663300"/>
              </a:solidFill>
            </a:endParaRPr>
          </a:p>
        </p:txBody>
      </p:sp>
      <p:sp>
        <p:nvSpPr>
          <p:cNvPr id="32773" name="Text Box 4"/>
          <p:cNvSpPr txBox="1">
            <a:spLocks noChangeArrowheads="1"/>
          </p:cNvSpPr>
          <p:nvPr/>
        </p:nvSpPr>
        <p:spPr bwMode="auto">
          <a:xfrm>
            <a:off x="4645025" y="2174875"/>
            <a:ext cx="4284663" cy="4468813"/>
          </a:xfrm>
          <a:prstGeom prst="rect">
            <a:avLst/>
          </a:prstGeom>
          <a:noFill/>
          <a:ln w="9525">
            <a:noFill/>
            <a:round/>
            <a:headEnd/>
            <a:tailEnd/>
          </a:ln>
        </p:spPr>
        <p:txBody>
          <a:bodyPr/>
          <a:lstStyle/>
          <a:p>
            <a:pPr marL="339725" indent="-339725">
              <a:spcBef>
                <a:spcPts val="500"/>
              </a:spcBef>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000" b="1">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additive="repl">
                                        <p:cTn id="6" dur="1" fill="hold">
                                          <p:stCondLst>
                                            <p:cond delay="0"/>
                                          </p:stCondLst>
                                        </p:cTn>
                                        <p:tgtEl>
                                          <p:spTgt spid="36866">
                                            <p:txEl>
                                              <p:pRg st="0" end="0"/>
                                            </p:txEl>
                                          </p:spTgt>
                                        </p:tgtEl>
                                        <p:attrNameLst>
                                          <p:attrName>style.visibility</p:attrName>
                                        </p:attrNameLst>
                                      </p:cBhvr>
                                      <p:to>
                                        <p:strVal val="visible"/>
                                      </p:to>
                                    </p:set>
                                    <p:anim calcmode="lin" valueType="num">
                                      <p:cBhvr additive="repl">
                                        <p:cTn id="7" dur="500" fill="hold"/>
                                        <p:tgtEl>
                                          <p:spTgt spid="36866">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6866">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3794" name="Text Box 1"/>
          <p:cNvSpPr txBox="1">
            <a:spLocks noChangeArrowheads="1"/>
          </p:cNvSpPr>
          <p:nvPr/>
        </p:nvSpPr>
        <p:spPr bwMode="auto">
          <a:xfrm>
            <a:off x="214313" y="274638"/>
            <a:ext cx="8643937"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solidFill>
                  <a:srgbClr val="663300"/>
                </a:solidFill>
              </a:rPr>
              <a:t>Сферы лидерской активности</a:t>
            </a:r>
            <a:endParaRPr lang="ru-RU" sz="3600" b="1">
              <a:solidFill>
                <a:srgbClr val="663300"/>
              </a:solidFill>
              <a:latin typeface="Arial" charset="0"/>
            </a:endParaRPr>
          </a:p>
        </p:txBody>
      </p:sp>
      <p:sp>
        <p:nvSpPr>
          <p:cNvPr id="37890" name="Text Box 2"/>
          <p:cNvSpPr txBox="1">
            <a:spLocks noChangeArrowheads="1"/>
          </p:cNvSpPr>
          <p:nvPr/>
        </p:nvSpPr>
        <p:spPr bwMode="auto">
          <a:xfrm>
            <a:off x="500063" y="1357313"/>
            <a:ext cx="8215312" cy="5000625"/>
          </a:xfrm>
          <a:prstGeom prst="rect">
            <a:avLst/>
          </a:prstGeom>
          <a:noFill/>
          <a:ln w="9525">
            <a:noFill/>
            <a:round/>
            <a:headEnd/>
            <a:tailEnd/>
          </a:ln>
        </p:spPr>
        <p:txBody>
          <a:bodyPr/>
          <a:lstStyle/>
          <a:p>
            <a:pPr marL="339725" indent="-339725">
              <a:spcBef>
                <a:spcPts val="600"/>
              </a:spcBef>
              <a:buClr>
                <a:srgbClr val="FFFFFF"/>
              </a:buClr>
              <a:buSzPct val="100000"/>
              <a:buFont typeface="Verdana" pitchFamily="34"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a:solidFill>
                <a:srgbClr val="FFFFFF"/>
              </a:solidFill>
            </a:endParaRPr>
          </a:p>
          <a:p>
            <a:pPr marL="339725" indent="-339725">
              <a:spcBef>
                <a:spcPts val="600"/>
              </a:spcBef>
              <a:buClr>
                <a:srgbClr val="FFFFFF"/>
              </a:buClr>
              <a:buSzPct val="100000"/>
              <a:buFont typeface="Verdana" pitchFamily="34" charset="0"/>
              <a:buNone/>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a:solidFill>
                <a:srgbClr val="FFFFFF"/>
              </a:solidFill>
            </a:endParaRP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solidFill>
                  <a:srgbClr val="663300"/>
                </a:solidFill>
              </a:rPr>
              <a:t>- сфера инструментальной активности,</a:t>
            </a:r>
            <a:r>
              <a:rPr lang="ru-RU" sz="2400" b="1">
                <a:solidFill>
                  <a:srgbClr val="663300"/>
                </a:solidFill>
              </a:rPr>
              <a:t> непосредственно связанную с решением поставленной перед организацией задачи;</a:t>
            </a: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b="1">
              <a:solidFill>
                <a:srgbClr val="663300"/>
              </a:solidFill>
            </a:endParaRPr>
          </a:p>
          <a:p>
            <a:pPr marL="339725" indent="-339725">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i="1">
                <a:solidFill>
                  <a:srgbClr val="663300"/>
                </a:solidFill>
              </a:rPr>
              <a:t>сфера эмоциональной активности</a:t>
            </a:r>
            <a:r>
              <a:rPr lang="ru-RU" sz="2400" b="1">
                <a:solidFill>
                  <a:srgbClr val="663300"/>
                </a:solidFill>
              </a:rPr>
              <a:t>, непосредственно связанную с межличностными отношениями в организации  </a:t>
            </a:r>
          </a:p>
          <a:p>
            <a:pPr marL="339725" indent="-339725">
              <a:buFontTx/>
              <a:buChar char="-"/>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b="1">
              <a:solidFill>
                <a:srgbClr val="663300"/>
              </a:solidFill>
            </a:endParaRP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b="1"/>
              <a:t>	Инструментальная и межличностная сферы взаимообусловлены. </a:t>
            </a:r>
            <a:endParaRPr lang="ru-RU" sz="2400" b="1">
              <a:solidFill>
                <a:srgbClr val="663300"/>
              </a:solidFill>
            </a:endParaRPr>
          </a:p>
          <a:p>
            <a:pPr marL="339725" indent="-339725">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endParaRPr lang="ru-RU"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7890">
                                            <p:txEl>
                                              <p:pRg st="2" end="2"/>
                                            </p:txEl>
                                          </p:spTgt>
                                        </p:tgtEl>
                                        <p:attrNameLst>
                                          <p:attrName>style.visibility</p:attrName>
                                        </p:attrNameLst>
                                      </p:cBhvr>
                                      <p:to>
                                        <p:strVal val="visible"/>
                                      </p:to>
                                    </p:set>
                                    <p:animEffect transition="in" filter="blinds(horizontal)">
                                      <p:cBhvr additive="repl">
                                        <p:cTn id="7" dur="500"/>
                                        <p:tgtEl>
                                          <p:spTgt spid="37890">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7890">
                                            <p:txEl>
                                              <p:pRg st="4" end="4"/>
                                            </p:txEl>
                                          </p:spTgt>
                                        </p:tgtEl>
                                        <p:attrNameLst>
                                          <p:attrName>style.visibility</p:attrName>
                                        </p:attrNameLst>
                                      </p:cBhvr>
                                      <p:to>
                                        <p:strVal val="visible"/>
                                      </p:to>
                                    </p:set>
                                    <p:animEffect transition="in" filter="blinds(horizontal)">
                                      <p:cBhvr additive="repl">
                                        <p:cTn id="12" dur="500"/>
                                        <p:tgtEl>
                                          <p:spTgt spid="37890">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7890">
                                            <p:txEl>
                                              <p:pRg st="6" end="6"/>
                                            </p:txEl>
                                          </p:spTgt>
                                        </p:tgtEl>
                                        <p:attrNameLst>
                                          <p:attrName>style.visibility</p:attrName>
                                        </p:attrNameLst>
                                      </p:cBhvr>
                                      <p:to>
                                        <p:strVal val="visible"/>
                                      </p:to>
                                    </p:set>
                                    <p:animEffect transition="in" filter="blinds(horizontal)">
                                      <p:cBhvr additive="repl">
                                        <p:cTn id="17" dur="500"/>
                                        <p:tgtEl>
                                          <p:spTgt spid="3789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481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4819"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1214438"/>
            <a:ext cx="8329613" cy="4911725"/>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lgn="just">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Грамотно выстроенные межличностные отношения (базирующиеся на принципах беспристрастности, индивидуальном подходе к каждому работнику и работы над собой)   помогают лидеру решать производственные задачи. </a:t>
            </a:r>
          </a:p>
          <a:p>
            <a:pPr marL="339725" indent="-339725" algn="just">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lgn="just">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Лидер-руководитель, ориентированный на решение задачи, всегда более эффективен.</a:t>
            </a: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additive="repl">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5843"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785813"/>
            <a:ext cx="8329613" cy="5340350"/>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r>
              <a:rPr lang="ru-RU" sz="2400" b="1" i="1"/>
              <a:t> Еще один экскурс в историю</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i="1"/>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Наиболее ранней социально-психологической теорией лидерства, возникшей на заре ХХ в., явилась так называемая </a:t>
            </a:r>
            <a:r>
              <a:rPr lang="ru-RU" sz="2400" b="1" i="1">
                <a:solidFill>
                  <a:srgbClr val="663300"/>
                </a:solidFill>
              </a:rPr>
              <a:t>«теория черт» лидерства. </a:t>
            </a:r>
            <a:r>
              <a:rPr lang="ru-RU" sz="2400" b="1">
                <a:solidFill>
                  <a:srgbClr val="663300"/>
                </a:solidFill>
              </a:rPr>
              <a:t>Основной ее постулат гласил, что человек может стать лидером (или  руководителем) лишь при наличии у него некоего  набора  характеристик.  Считалось, что эти характеристики врожденные, не подвержены изменению и пригодны для многих ситуаций.</a:t>
            </a:r>
            <a:r>
              <a:rPr lang="ru-RU" sz="2400" b="1" i="1">
                <a:solidFill>
                  <a:srgbClr val="663300"/>
                </a:solidFill>
              </a:rPr>
              <a:t> </a:t>
            </a: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additive="repl">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686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6867"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785813"/>
            <a:ext cx="8329613" cy="5340350"/>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endParaRPr lang="ru-RU" sz="2400" b="1" i="1"/>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r>
              <a:rPr lang="ru-RU" sz="2400"/>
              <a:t> </a:t>
            </a:r>
            <a:r>
              <a:rPr lang="ru-RU" sz="2400" b="1">
                <a:solidFill>
                  <a:srgbClr val="663300"/>
                </a:solidFill>
              </a:rPr>
              <a:t>Позже значение фактора ситуации было переосмыслено, появились ситуационные  теории  лидерства, нивелирующие значение личностных факторов в лидерстве. Ситуация включала в себя: характеристики последователей (или, применительно к руководству, подчиненных), специфику решаемых группой задач, степень соответствия им  человеческих и материальных ресурсов группы, качество и историю взаимоотношений лидера с последователями.</a:t>
            </a:r>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2" end="2"/>
                                            </p:txEl>
                                          </p:spTgt>
                                        </p:tgtEl>
                                        <p:attrNameLst>
                                          <p:attrName>style.visibility</p:attrName>
                                        </p:attrNameLst>
                                      </p:cBhvr>
                                      <p:to>
                                        <p:strVal val="visible"/>
                                      </p:to>
                                    </p:set>
                                    <p:animEffect transition="in" filter="blinds(horizontal)">
                                      <p:cBhvr additive="repl">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789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37891" name="Text Box 2"/>
          <p:cNvSpPr txBox="1">
            <a:spLocks noChangeArrowheads="1"/>
          </p:cNvSpPr>
          <p:nvPr/>
        </p:nvSpPr>
        <p:spPr bwMode="auto">
          <a:xfrm>
            <a:off x="457200" y="1535113"/>
            <a:ext cx="8258175" cy="893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663300"/>
              </a:solidFill>
            </a:endParaRPr>
          </a:p>
        </p:txBody>
      </p:sp>
      <p:sp>
        <p:nvSpPr>
          <p:cNvPr id="38915" name="Text Box 3"/>
          <p:cNvSpPr txBox="1">
            <a:spLocks noChangeArrowheads="1"/>
          </p:cNvSpPr>
          <p:nvPr/>
        </p:nvSpPr>
        <p:spPr bwMode="auto">
          <a:xfrm>
            <a:off x="457200" y="500063"/>
            <a:ext cx="8329613" cy="5626100"/>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p>
          <a:p>
            <a:pPr marL="339725" indent="-339725">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endParaRPr lang="ru-RU" sz="2400" b="1" i="1"/>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a:t>
            </a:r>
            <a:r>
              <a:rPr lang="ru-RU" sz="2400">
                <a:solidFill>
                  <a:srgbClr val="663300"/>
                </a:solidFill>
              </a:rPr>
              <a:t>В соответствии с расхожей житейской мудростью, истина оказалась посередине:</a:t>
            </a:r>
            <a:r>
              <a:rPr lang="ru-RU" sz="2400" b="1">
                <a:solidFill>
                  <a:srgbClr val="663300"/>
                </a:solidFill>
              </a:rPr>
              <a:t> личностные характеристики являются важнейшим фактором выдвижения в позицию лидера в определенной ситуации: чтобы оказаться эффективным в определенной ситуации потенциальный лидер должен быть готов к своей роли, и обладать достаточным личностным потенциалом. </a:t>
            </a:r>
          </a:p>
          <a:p>
            <a:pPr marL="339725" indent="-339725" algn="just">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a:p>
            <a:pPr marL="339725"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additive="repl">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additive="repl">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38915">
                                            <p:txEl>
                                              <p:pRg st="2" end="2"/>
                                            </p:txEl>
                                          </p:spTgt>
                                        </p:tgtEl>
                                        <p:attrNameLst>
                                          <p:attrName>style.visibility</p:attrName>
                                        </p:attrNameLst>
                                      </p:cBhvr>
                                      <p:to>
                                        <p:strVal val="visible"/>
                                      </p:to>
                                    </p:set>
                                    <p:animEffect transition="in" filter="blinds(horizontal)">
                                      <p:cBhvr additive="repl">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9937"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r>
              <a:rPr lang="ru-RU" sz="4400" b="1"/>
              <a:t>В настоящее время</a:t>
            </a:r>
            <a:r>
              <a:rPr lang="ru-RU" sz="4400"/>
              <a:t> </a:t>
            </a:r>
          </a:p>
        </p:txBody>
      </p:sp>
      <p:sp>
        <p:nvSpPr>
          <p:cNvPr id="39938" name="Text Box 2"/>
          <p:cNvSpPr txBox="1">
            <a:spLocks noChangeArrowheads="1"/>
          </p:cNvSpPr>
          <p:nvPr/>
        </p:nvSpPr>
        <p:spPr bwMode="auto">
          <a:xfrm>
            <a:off x="3786188" y="1535113"/>
            <a:ext cx="5214937" cy="2536825"/>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i="1">
                <a:solidFill>
                  <a:srgbClr val="663300"/>
                </a:solidFill>
              </a:rPr>
              <a:t>экстраверсия </a:t>
            </a:r>
            <a:r>
              <a:rPr lang="ru-RU" sz="2400" b="1">
                <a:solidFill>
                  <a:srgbClr val="663300"/>
                </a:solidFill>
              </a:rPr>
              <a:t>(высокий уровень выраженности — представлена такими характеристиками, как напористость, энергичность, активность)</a:t>
            </a:r>
          </a:p>
        </p:txBody>
      </p:sp>
      <p:sp>
        <p:nvSpPr>
          <p:cNvPr id="38916" name="Text Box 3"/>
          <p:cNvSpPr txBox="1">
            <a:spLocks noChangeArrowheads="1"/>
          </p:cNvSpPr>
          <p:nvPr/>
        </p:nvSpPr>
        <p:spPr bwMode="auto">
          <a:xfrm>
            <a:off x="285750" y="1500188"/>
            <a:ext cx="4071938" cy="5143500"/>
          </a:xfrm>
          <a:prstGeom prst="rect">
            <a:avLst/>
          </a:prstGeom>
          <a:noFill/>
          <a:ln w="9525">
            <a:noFill/>
            <a:round/>
            <a:headEnd/>
            <a:tailEnd/>
          </a:ln>
        </p:spPr>
        <p:txBody>
          <a:bodyPr/>
          <a:lstStyle/>
          <a:p>
            <a:pPr marL="339725" indent="-339725">
              <a:spcBef>
                <a:spcPts val="60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a:t>	</a:t>
            </a:r>
            <a:r>
              <a:rPr lang="ru-RU" sz="2400" b="1"/>
              <a:t>в изучении личности у исследователей, занимающихся лидерством, является</a:t>
            </a:r>
            <a:r>
              <a:rPr lang="ru-RU" sz="2400" b="1" i="1"/>
              <a:t> общепринятым мнение о следующих детерминантах лидерства </a:t>
            </a:r>
            <a:r>
              <a:rPr lang="ru-RU" sz="2400" b="1"/>
              <a:t>[Кричевский Р.Л., 2001]</a:t>
            </a:r>
            <a:endParaRPr lang="ru-RU" sz="2400" b="1" i="1">
              <a:solidFill>
                <a:srgbClr val="FFFFFF"/>
              </a:solidFill>
            </a:endParaRPr>
          </a:p>
        </p:txBody>
      </p:sp>
      <p:sp>
        <p:nvSpPr>
          <p:cNvPr id="39940" name="Text Box 4"/>
          <p:cNvSpPr txBox="1">
            <a:spLocks noChangeArrowheads="1"/>
          </p:cNvSpPr>
          <p:nvPr/>
        </p:nvSpPr>
        <p:spPr bwMode="auto">
          <a:xfrm>
            <a:off x="3857625" y="3786188"/>
            <a:ext cx="4962525" cy="2339975"/>
          </a:xfrm>
          <a:prstGeom prst="rect">
            <a:avLst/>
          </a:prstGeom>
          <a:noFill/>
          <a:ln w="9525">
            <a:noFill/>
            <a:round/>
            <a:headEnd/>
            <a:tailEnd/>
          </a:ln>
        </p:spPr>
        <p:txBody>
          <a:bodyPr/>
          <a:lstStyle/>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FFFFFF"/>
              </a:solidFill>
            </a:endParaRPr>
          </a:p>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a:solidFill>
                  <a:srgbClr val="663300"/>
                </a:solidFill>
              </a:rPr>
              <a:t> </a:t>
            </a:r>
            <a:r>
              <a:rPr lang="ru-RU" sz="2000" b="1" i="1">
                <a:solidFill>
                  <a:srgbClr val="663300"/>
                </a:solidFill>
              </a:rPr>
              <a:t>невротизм </a:t>
            </a:r>
            <a:r>
              <a:rPr lang="ru-RU" sz="2000" b="1">
                <a:solidFill>
                  <a:srgbClr val="663300"/>
                </a:solidFill>
              </a:rPr>
              <a:t>(низкий уровень выраженности — представлен такими характеристиками, как эмоциональная стабильность, уверенность)</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39938">
                                            <p:txEl>
                                              <p:pRg st="0" end="0"/>
                                            </p:txEl>
                                          </p:spTgt>
                                        </p:tgtEl>
                                        <p:attrNameLst>
                                          <p:attrName>style.visibility</p:attrName>
                                        </p:attrNameLst>
                                      </p:cBhvr>
                                      <p:to>
                                        <p:strVal val="visible"/>
                                      </p:to>
                                    </p:set>
                                    <p:anim calcmode="lin" valueType="num">
                                      <p:cBhvr additive="repl">
                                        <p:cTn id="7" dur="500" fill="hold"/>
                                        <p:tgtEl>
                                          <p:spTgt spid="39938">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39938">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39940">
                                            <p:txEl>
                                              <p:pRg st="1" end="1"/>
                                            </p:txEl>
                                          </p:spTgt>
                                        </p:tgtEl>
                                        <p:attrNameLst>
                                          <p:attrName>style.visibility</p:attrName>
                                        </p:attrNameLst>
                                      </p:cBhvr>
                                      <p:to>
                                        <p:strVal val="visible"/>
                                      </p:to>
                                    </p:set>
                                    <p:anim calcmode="lin" valueType="num">
                                      <p:cBhvr additive="repl">
                                        <p:cTn id="13" dur="500" fill="hold"/>
                                        <p:tgtEl>
                                          <p:spTgt spid="39940">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39940">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nodeType="clickEffect">
                                  <p:stCondLst>
                                    <p:cond delay="0"/>
                                  </p:stCondLst>
                                  <p:childTnLst>
                                    <p:anim calcmode="lin" valueType="num">
                                      <p:cBhvr additive="repl">
                                        <p:cTn id="18" dur="500" fill="hold"/>
                                        <p:tgtEl>
                                          <p:spTgt spid="39937"/>
                                        </p:tgtEl>
                                        <p:attrNameLst>
                                          <p:attrName>ppt_x</p:attrName>
                                        </p:attrNameLst>
                                      </p:cBhvr>
                                      <p:tavLst>
                                        <p:tav tm="100000">
                                          <p:val>
                                            <p:strVal val="#ppt_x"/>
                                          </p:val>
                                        </p:tav>
                                        <p:tav tm="100000">
                                          <p:val>
                                            <p:strVal val="#ppt_x"/>
                                          </p:val>
                                        </p:tav>
                                      </p:tavLst>
                                    </p:anim>
                                    <p:anim calcmode="lin" valueType="num">
                                      <p:cBhvr additive="repl">
                                        <p:cTn id="19" dur="500" fill="hold"/>
                                        <p:tgtEl>
                                          <p:spTgt spid="39937"/>
                                        </p:tgtEl>
                                        <p:attrNameLst>
                                          <p:attrName>ppt_y</p:attrName>
                                        </p:attrNameLst>
                                      </p:cBhvr>
                                      <p:tavLst>
                                        <p:tav tm="100000">
                                          <p:val>
                                            <p:strVal val="#ppt_y"/>
                                          </p:val>
                                        </p:tav>
                                        <p:tav tm="100000">
                                          <p:val>
                                            <p:strVal val="1+#ppt_h/2"/>
                                          </p:val>
                                        </p:tav>
                                      </p:tavLst>
                                    </p:anim>
                                    <p:set>
                                      <p:cBhvr additive="repl">
                                        <p:cTn id="20" dur="1" fill="hold">
                                          <p:stCondLst>
                                            <p:cond delay="0"/>
                                          </p:stCondLst>
                                        </p:cTn>
                                        <p:tgtEl>
                                          <p:spTgt spid="3993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8"/>
            <a:ext cx="8229600" cy="136842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4099"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4100" name="Text Box 3"/>
          <p:cNvSpPr txBox="1">
            <a:spLocks noChangeArrowheads="1"/>
          </p:cNvSpPr>
          <p:nvPr/>
        </p:nvSpPr>
        <p:spPr bwMode="auto">
          <a:xfrm>
            <a:off x="928688" y="357188"/>
            <a:ext cx="7758112" cy="6357937"/>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FFFFFF"/>
                </a:solidFill>
              </a:rPr>
              <a:t>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i="1">
                <a:solidFill>
                  <a:srgbClr val="663300"/>
                </a:solidFill>
              </a:rPr>
              <a:t>	Лидерство u руководство </a:t>
            </a:r>
            <a:r>
              <a:rPr lang="ru-RU" sz="2400" b="1">
                <a:solidFill>
                  <a:srgbClr val="663300"/>
                </a:solidFill>
              </a:rPr>
              <a:t>относятся к числу наиболее ярких и значительных явлений групповой жизни.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Будучи воплощением влияния, власти во взаимоотношениях людей, они:</a:t>
            </a:r>
          </a:p>
          <a:p>
            <a:pPr algn="just">
              <a:buFont typeface="Arial" charset="0"/>
              <a:buChar char="•"/>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обусловливают координацию индивидуальных усилий,</a:t>
            </a:r>
          </a:p>
          <a:p>
            <a:pPr algn="just">
              <a:buFont typeface="Arial" charset="0"/>
              <a:buChar char="•"/>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организуют их в единый коллективный процесс, </a:t>
            </a:r>
          </a:p>
          <a:p>
            <a:pPr algn="just">
              <a:buFont typeface="Arial" charset="0"/>
              <a:buChar char="•"/>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663300"/>
                </a:solidFill>
              </a:rPr>
              <a:t> направляют на достижение стоящих перед группой целей.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i="1">
              <a:solidFill>
                <a:srgbClr val="663300"/>
              </a:solidFill>
            </a:endParaRP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i="1">
                <a:solidFill>
                  <a:srgbClr val="663300"/>
                </a:solidFill>
              </a:rPr>
              <a:t>(Лидерство преимущественно на психологическом уровне управления групповым процессом, </a:t>
            </a: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i="1">
                <a:solidFill>
                  <a:srgbClr val="663300"/>
                </a:solidFill>
              </a:rPr>
              <a:t>руководство — на социальном).</a:t>
            </a:r>
            <a:endParaRPr lang="ru-RU" sz="2400" b="1">
              <a:solidFill>
                <a:srgbClr val="663300"/>
              </a:solidFill>
            </a:endParaRPr>
          </a:p>
          <a:p>
            <a:pPr algn="just">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fill="hold" nodeType="clickEffect">
                                  <p:stCondLst>
                                    <p:cond delay="0"/>
                                  </p:stCondLst>
                                  <p:childTnLst>
                                    <p:set>
                                      <p:cBhvr additive="repl">
                                        <p:cTn id="6" dur="1" fill="hold">
                                          <p:stCondLst>
                                            <p:cond delay="0"/>
                                          </p:stCondLst>
                                        </p:cTn>
                                        <p:tgtEl>
                                          <p:spTgt spid="15361"/>
                                        </p:tgtEl>
                                        <p:attrNameLst>
                                          <p:attrName>style.visibility</p:attrName>
                                        </p:attrNameLst>
                                      </p:cBhvr>
                                      <p:to>
                                        <p:strVal val="visible"/>
                                      </p:to>
                                    </p:set>
                                    <p:animEffect transition="in" filter="wedge">
                                      <p:cBhvr additive="repl">
                                        <p:cTn id="7" dur="20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3993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r>
              <a:rPr lang="ru-RU" sz="4400" b="1"/>
              <a:t>В настоящее время</a:t>
            </a:r>
            <a:r>
              <a:rPr lang="ru-RU" sz="4400"/>
              <a:t> </a:t>
            </a:r>
          </a:p>
        </p:txBody>
      </p:sp>
      <p:sp>
        <p:nvSpPr>
          <p:cNvPr id="2" name="Text Box 2"/>
          <p:cNvSpPr txBox="1">
            <a:spLocks noChangeArrowheads="1"/>
          </p:cNvSpPr>
          <p:nvPr/>
        </p:nvSpPr>
        <p:spPr bwMode="auto">
          <a:xfrm>
            <a:off x="4071938" y="1535113"/>
            <a:ext cx="4929187" cy="2822575"/>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i="1">
                <a:solidFill>
                  <a:srgbClr val="663300"/>
                </a:solidFill>
              </a:rPr>
              <a:t>сознательность </a:t>
            </a:r>
            <a:r>
              <a:rPr lang="ru-RU" sz="2400" b="1">
                <a:solidFill>
                  <a:srgbClr val="663300"/>
                </a:solidFill>
              </a:rPr>
              <a:t>(высокий уровень выраженности — представлена такими характеристиками, как организованность, ответственность, надежность, настойчивость)</a:t>
            </a:r>
          </a:p>
        </p:txBody>
      </p:sp>
      <p:sp>
        <p:nvSpPr>
          <p:cNvPr id="39940" name="Text Box 3"/>
          <p:cNvSpPr txBox="1">
            <a:spLocks noChangeArrowheads="1"/>
          </p:cNvSpPr>
          <p:nvPr/>
        </p:nvSpPr>
        <p:spPr bwMode="auto">
          <a:xfrm>
            <a:off x="285750" y="1500188"/>
            <a:ext cx="4071938" cy="5143500"/>
          </a:xfrm>
          <a:prstGeom prst="rect">
            <a:avLst/>
          </a:prstGeom>
          <a:noFill/>
          <a:ln w="9525">
            <a:noFill/>
            <a:round/>
            <a:headEnd/>
            <a:tailEnd/>
          </a:ln>
        </p:spPr>
        <p:txBody>
          <a:bodyPr/>
          <a:lstStyle/>
          <a:p>
            <a:pPr marL="339725" indent="-339725">
              <a:spcBef>
                <a:spcPts val="600"/>
              </a:spcBef>
              <a:buClr>
                <a:srgbClr val="FFFFFF"/>
              </a:buClr>
              <a:buSzPct val="100000"/>
              <a:tabLst>
                <a:tab pos="339725" algn="l"/>
                <a:tab pos="787400" algn="l"/>
                <a:tab pos="1236663" algn="l"/>
                <a:tab pos="1685925" algn="l"/>
                <a:tab pos="2135188" algn="l"/>
                <a:tab pos="2584450" algn="l"/>
                <a:tab pos="3033713" algn="l"/>
                <a:tab pos="3482975" algn="l"/>
                <a:tab pos="3932238" algn="l"/>
                <a:tab pos="4381500" algn="l"/>
                <a:tab pos="4830763" algn="l"/>
                <a:tab pos="5280025" algn="l"/>
                <a:tab pos="5729288" algn="l"/>
                <a:tab pos="6178550" algn="l"/>
                <a:tab pos="6627813" algn="l"/>
                <a:tab pos="7077075" algn="l"/>
                <a:tab pos="7526338" algn="l"/>
                <a:tab pos="7975600" algn="l"/>
                <a:tab pos="8424863" algn="l"/>
                <a:tab pos="8874125" algn="l"/>
                <a:tab pos="9323388" algn="l"/>
              </a:tabLst>
            </a:pPr>
            <a:r>
              <a:rPr lang="ru-RU" sz="2400"/>
              <a:t>	</a:t>
            </a:r>
            <a:r>
              <a:rPr lang="ru-RU" sz="2400" b="1"/>
              <a:t> в изучении личности у исследователей, занимающихся лидерством, является</a:t>
            </a:r>
            <a:r>
              <a:rPr lang="ru-RU" sz="2400" b="1" i="1"/>
              <a:t> общепринятым мнение о следующих детерминантах лидерства </a:t>
            </a:r>
            <a:r>
              <a:rPr lang="ru-RU" sz="2400" b="1"/>
              <a:t>[Кричевский Р.Л., 2001]</a:t>
            </a:r>
            <a:endParaRPr lang="ru-RU" sz="2400" b="1" i="1">
              <a:solidFill>
                <a:srgbClr val="FFFFFF"/>
              </a:solidFill>
            </a:endParaRPr>
          </a:p>
        </p:txBody>
      </p:sp>
      <p:sp>
        <p:nvSpPr>
          <p:cNvPr id="3" name="Text Box 4"/>
          <p:cNvSpPr txBox="1">
            <a:spLocks noChangeArrowheads="1"/>
          </p:cNvSpPr>
          <p:nvPr/>
        </p:nvSpPr>
        <p:spPr bwMode="auto">
          <a:xfrm>
            <a:off x="4143375" y="3786188"/>
            <a:ext cx="5000625" cy="2339975"/>
          </a:xfrm>
          <a:prstGeom prst="rect">
            <a:avLst/>
          </a:prstGeom>
          <a:noFill/>
          <a:ln w="9525">
            <a:noFill/>
            <a:round/>
            <a:headEnd/>
            <a:tailEnd/>
          </a:ln>
        </p:spPr>
        <p:txBody>
          <a:bodyPr/>
          <a:lstStyle/>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solidFill>
                <a:srgbClr val="FFFFFF"/>
              </a:solidFill>
            </a:endParaRPr>
          </a:p>
          <a:p>
            <a:pPr indent="9321800">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a:solidFill>
                  <a:srgbClr val="663300"/>
                </a:solidFill>
              </a:rPr>
              <a:t> </a:t>
            </a:r>
            <a:r>
              <a:rPr lang="ru-RU" sz="2000" b="1" i="1">
                <a:solidFill>
                  <a:srgbClr val="663300"/>
                </a:solidFill>
              </a:rPr>
              <a:t>доброжелательность </a:t>
            </a:r>
            <a:r>
              <a:rPr lang="ru-RU" sz="2000" b="1">
                <a:solidFill>
                  <a:srgbClr val="663300"/>
                </a:solidFill>
              </a:rPr>
              <a:t>(высокий уровень выраженности — представлена такими характеристиками, как склонность к сотрудничеству, неэгоистичность, доброта)</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2">
                                            <p:txEl>
                                              <p:pRg st="0" end="0"/>
                                            </p:txEl>
                                          </p:spTgt>
                                        </p:tgtEl>
                                        <p:attrNameLst>
                                          <p:attrName>style.visibility</p:attrName>
                                        </p:attrNameLst>
                                      </p:cBhvr>
                                      <p:to>
                                        <p:strVal val="visible"/>
                                      </p:to>
                                    </p:set>
                                    <p:anim calcmode="lin" valueType="num">
                                      <p:cBhvr additive="repl">
                                        <p:cTn id="7" dur="500" fill="hold"/>
                                        <p:tgtEl>
                                          <p:spTgt spid="2">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2">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3">
                                            <p:txEl>
                                              <p:pRg st="1" end="1"/>
                                            </p:txEl>
                                          </p:spTgt>
                                        </p:tgtEl>
                                        <p:attrNameLst>
                                          <p:attrName>style.visibility</p:attrName>
                                        </p:attrNameLst>
                                      </p:cBhvr>
                                      <p:to>
                                        <p:strVal val="visible"/>
                                      </p:to>
                                    </p:set>
                                    <p:anim calcmode="lin" valueType="num">
                                      <p:cBhvr additive="repl">
                                        <p:cTn id="13" dur="500" fill="hold"/>
                                        <p:tgtEl>
                                          <p:spTgt spid="3">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3">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0962" name="Text Box 1"/>
          <p:cNvSpPr txBox="1">
            <a:spLocks noChangeArrowheads="1"/>
          </p:cNvSpPr>
          <p:nvPr/>
        </p:nvSpPr>
        <p:spPr bwMode="auto">
          <a:xfrm>
            <a:off x="285750" y="274638"/>
            <a:ext cx="8715375"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t>Механизм влияния в лидерстве.</a:t>
            </a:r>
            <a:endParaRPr lang="ru-RU" sz="3600" b="1">
              <a:solidFill>
                <a:srgbClr val="FFFFFF"/>
              </a:solidFill>
              <a:latin typeface="Arial" charset="0"/>
            </a:endParaRPr>
          </a:p>
        </p:txBody>
      </p:sp>
      <p:sp>
        <p:nvSpPr>
          <p:cNvPr id="41986" name="Text Box 2"/>
          <p:cNvSpPr txBox="1">
            <a:spLocks noChangeArrowheads="1"/>
          </p:cNvSpPr>
          <p:nvPr/>
        </p:nvSpPr>
        <p:spPr bwMode="auto">
          <a:xfrm>
            <a:off x="457200" y="1535113"/>
            <a:ext cx="8186738" cy="63976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i="1">
              <a:solidFill>
                <a:srgbClr val="663300"/>
              </a:solidFill>
            </a:endParaRPr>
          </a:p>
        </p:txBody>
      </p:sp>
      <p:sp>
        <p:nvSpPr>
          <p:cNvPr id="41987" name="Text Box 3"/>
          <p:cNvSpPr txBox="1">
            <a:spLocks noChangeArrowheads="1"/>
          </p:cNvSpPr>
          <p:nvPr/>
        </p:nvSpPr>
        <p:spPr bwMode="auto">
          <a:xfrm>
            <a:off x="457200" y="2174875"/>
            <a:ext cx="8401050" cy="4468813"/>
          </a:xfrm>
          <a:prstGeom prst="rect">
            <a:avLst/>
          </a:prstGeom>
          <a:noFill/>
          <a:ln w="9525">
            <a:noFill/>
            <a:round/>
            <a:headEnd/>
            <a:tailEnd/>
          </a:ln>
        </p:spPr>
        <p:txBody>
          <a:bodyPr/>
          <a:lstStyle/>
          <a:p>
            <a:pPr algn="just"/>
            <a:r>
              <a:rPr lang="ru-RU" sz="2400" b="1">
                <a:solidFill>
                  <a:srgbClr val="663300"/>
                </a:solidFill>
              </a:rPr>
              <a:t>	Одной из первых объясняющих механизм влияния в лидерстве теорий явилась  </a:t>
            </a:r>
            <a:r>
              <a:rPr lang="ru-RU" sz="2400" b="1" i="1">
                <a:solidFill>
                  <a:srgbClr val="663300"/>
                </a:solidFill>
              </a:rPr>
              <a:t>«имплицитная теория лидерства». </a:t>
            </a:r>
          </a:p>
          <a:p>
            <a:pPr algn="just"/>
            <a:r>
              <a:rPr lang="ru-RU" sz="2400" b="1" i="1">
                <a:solidFill>
                  <a:srgbClr val="663300"/>
                </a:solidFill>
              </a:rPr>
              <a:t>	</a:t>
            </a:r>
          </a:p>
          <a:p>
            <a:pPr algn="just"/>
            <a:r>
              <a:rPr lang="ru-RU" sz="2400" b="1" i="1">
                <a:solidFill>
                  <a:srgbClr val="663300"/>
                </a:solidFill>
              </a:rPr>
              <a:t>	</a:t>
            </a:r>
            <a:r>
              <a:rPr lang="ru-RU" sz="2400" b="1">
                <a:solidFill>
                  <a:srgbClr val="663300"/>
                </a:solidFill>
              </a:rPr>
              <a:t>Этим понятием описывается склонность людей усматривать связь между определенными человеческими типами и личностными чертами.</a:t>
            </a:r>
          </a:p>
          <a:p>
            <a:pPr algn="just"/>
            <a:r>
              <a:rPr lang="ru-RU" sz="2400" b="1">
                <a:solidFill>
                  <a:srgbClr val="663300"/>
                </a:solidFill>
              </a:rPr>
              <a:t>	</a:t>
            </a:r>
          </a:p>
          <a:p>
            <a:pPr algn="just"/>
            <a:r>
              <a:rPr lang="ru-RU" sz="2400" b="1">
                <a:solidFill>
                  <a:srgbClr val="663300"/>
                </a:solidFill>
              </a:rPr>
              <a:t>Первыми к «имплицитной теории» лидерства обратились E. Холландер и Д. Джулиан.</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nodePh="1">
                                  <p:stCondLst>
                                    <p:cond delay="0"/>
                                  </p:stCondLst>
                                  <p:endCondLst>
                                    <p:cond evt="begin" delay="0">
                                      <p:tn val="5"/>
                                    </p:cond>
                                  </p:endCondLst>
                                  <p:childTnLst>
                                    <p:set>
                                      <p:cBhvr additive="repl">
                                        <p:cTn id="6" dur="1" fill="hold">
                                          <p:stCondLst>
                                            <p:cond delay="0"/>
                                          </p:stCondLst>
                                        </p:cTn>
                                        <p:tgtEl>
                                          <p:spTgt spid="41986">
                                            <p:txEl>
                                              <p:pRg st="0" end="0"/>
                                            </p:txEl>
                                          </p:spTgt>
                                        </p:tgtEl>
                                        <p:attrNameLst>
                                          <p:attrName>style.visibility</p:attrName>
                                        </p:attrNameLst>
                                      </p:cBhvr>
                                      <p:to>
                                        <p:strVal val="visible"/>
                                      </p:to>
                                    </p:set>
                                    <p:anim calcmode="lin" valueType="num">
                                      <p:cBhvr additive="repl">
                                        <p:cTn id="7" dur="500" fill="hold"/>
                                        <p:tgtEl>
                                          <p:spTgt spid="41986">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41986">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additive="repl">
                                        <p:cTn id="12" dur="1" fill="hold">
                                          <p:stCondLst>
                                            <p:cond delay="0"/>
                                          </p:stCondLst>
                                        </p:cTn>
                                        <p:tgtEl>
                                          <p:spTgt spid="41987">
                                            <p:txEl>
                                              <p:pRg st="0" end="0"/>
                                            </p:txEl>
                                          </p:spTgt>
                                        </p:tgtEl>
                                        <p:attrNameLst>
                                          <p:attrName>style.visibility</p:attrName>
                                        </p:attrNameLst>
                                      </p:cBhvr>
                                      <p:to>
                                        <p:strVal val="visible"/>
                                      </p:to>
                                    </p:set>
                                    <p:animEffect transition="in" filter="blinds(horizontal)">
                                      <p:cBhvr additive="repl">
                                        <p:cTn id="13" dur="500"/>
                                        <p:tgtEl>
                                          <p:spTgt spid="41987">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additive="repl">
                                        <p:cTn id="17" dur="1" fill="hold">
                                          <p:stCondLst>
                                            <p:cond delay="0"/>
                                          </p:stCondLst>
                                        </p:cTn>
                                        <p:tgtEl>
                                          <p:spTgt spid="41987">
                                            <p:txEl>
                                              <p:pRg st="1" end="1"/>
                                            </p:txEl>
                                          </p:spTgt>
                                        </p:tgtEl>
                                        <p:attrNameLst>
                                          <p:attrName>style.visibility</p:attrName>
                                        </p:attrNameLst>
                                      </p:cBhvr>
                                      <p:to>
                                        <p:strVal val="visible"/>
                                      </p:to>
                                    </p:set>
                                    <p:animEffect transition="in" filter="blinds(horizontal)">
                                      <p:cBhvr additive="repl">
                                        <p:cTn id="18" dur="500"/>
                                        <p:tgtEl>
                                          <p:spTgt spid="41987">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additive="repl">
                                        <p:cTn id="22" dur="1" fill="hold">
                                          <p:stCondLst>
                                            <p:cond delay="0"/>
                                          </p:stCondLst>
                                        </p:cTn>
                                        <p:tgtEl>
                                          <p:spTgt spid="41987">
                                            <p:txEl>
                                              <p:pRg st="2" end="2"/>
                                            </p:txEl>
                                          </p:spTgt>
                                        </p:tgtEl>
                                        <p:attrNameLst>
                                          <p:attrName>style.visibility</p:attrName>
                                        </p:attrNameLst>
                                      </p:cBhvr>
                                      <p:to>
                                        <p:strVal val="visible"/>
                                      </p:to>
                                    </p:set>
                                    <p:animEffect transition="in" filter="blinds(horizontal)">
                                      <p:cBhvr additive="repl">
                                        <p:cTn id="23" dur="500"/>
                                        <p:tgtEl>
                                          <p:spTgt spid="41987">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additive="repl">
                                        <p:cTn id="27" dur="1" fill="hold">
                                          <p:stCondLst>
                                            <p:cond delay="0"/>
                                          </p:stCondLst>
                                        </p:cTn>
                                        <p:tgtEl>
                                          <p:spTgt spid="41987">
                                            <p:txEl>
                                              <p:pRg st="3" end="3"/>
                                            </p:txEl>
                                          </p:spTgt>
                                        </p:tgtEl>
                                        <p:attrNameLst>
                                          <p:attrName>style.visibility</p:attrName>
                                        </p:attrNameLst>
                                      </p:cBhvr>
                                      <p:to>
                                        <p:strVal val="visible"/>
                                      </p:to>
                                    </p:set>
                                    <p:animEffect transition="in" filter="blinds(horizontal)">
                                      <p:cBhvr additive="repl">
                                        <p:cTn id="28" dur="500"/>
                                        <p:tgtEl>
                                          <p:spTgt spid="41987">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additive="repl">
                                        <p:cTn id="32" dur="1" fill="hold">
                                          <p:stCondLst>
                                            <p:cond delay="0"/>
                                          </p:stCondLst>
                                        </p:cTn>
                                        <p:tgtEl>
                                          <p:spTgt spid="41987">
                                            <p:txEl>
                                              <p:pRg st="4" end="4"/>
                                            </p:txEl>
                                          </p:spTgt>
                                        </p:tgtEl>
                                        <p:attrNameLst>
                                          <p:attrName>style.visibility</p:attrName>
                                        </p:attrNameLst>
                                      </p:cBhvr>
                                      <p:to>
                                        <p:strVal val="visible"/>
                                      </p:to>
                                    </p:set>
                                    <p:animEffect transition="in" filter="blinds(horizontal)">
                                      <p:cBhvr additive="repl">
                                        <p:cTn id="33" dur="500"/>
                                        <p:tgtEl>
                                          <p:spTgt spid="4198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198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43010" name="Text Box 2"/>
          <p:cNvSpPr txBox="1">
            <a:spLocks noChangeArrowheads="1"/>
          </p:cNvSpPr>
          <p:nvPr/>
        </p:nvSpPr>
        <p:spPr bwMode="auto">
          <a:xfrm>
            <a:off x="285750" y="642938"/>
            <a:ext cx="8286750" cy="5483225"/>
          </a:xfrm>
          <a:prstGeom prst="rect">
            <a:avLst/>
          </a:prstGeom>
          <a:noFill/>
          <a:ln w="9525">
            <a:noFill/>
            <a:round/>
            <a:headEnd/>
            <a:tailEnd/>
          </a:ln>
        </p:spPr>
        <p:txBody>
          <a:bodyPr/>
          <a:lstStyle/>
          <a:p>
            <a:pPr algn="just">
              <a:lnSpc>
                <a:spcPct val="150000"/>
              </a:lnSpc>
            </a:pPr>
            <a:r>
              <a:rPr lang="ru-RU" sz="2400" b="1">
                <a:solidFill>
                  <a:srgbClr val="663300"/>
                </a:solidFill>
              </a:rPr>
              <a:t>● люди  формируют некие обобщенные представления o лидерстве, которые обычно используют для оценки лидерского потенциала незнакомцев. Эти представления получили названия </a:t>
            </a:r>
            <a:r>
              <a:rPr lang="ru-RU" sz="2400" b="1" i="1">
                <a:solidFill>
                  <a:srgbClr val="663300"/>
                </a:solidFill>
              </a:rPr>
              <a:t>прототипов лидерства</a:t>
            </a:r>
            <a:r>
              <a:rPr lang="ru-RU" sz="2400" b="1">
                <a:solidFill>
                  <a:srgbClr val="663300"/>
                </a:solidFill>
              </a:rPr>
              <a:t>.</a:t>
            </a:r>
          </a:p>
          <a:p>
            <a:pPr algn="just">
              <a:lnSpc>
                <a:spcPct val="150000"/>
              </a:lnSpc>
            </a:pPr>
            <a:r>
              <a:rPr lang="ru-RU" sz="2400" b="1">
                <a:solidFill>
                  <a:srgbClr val="663300"/>
                </a:solidFill>
              </a:rPr>
              <a:t>● люди воспринимаются в группах как лидеры в той мере, в какой их характеристики (например, интеллект, черты личности, ценности) соответствуют представлениям других o лидере.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3010">
                                            <p:txEl>
                                              <p:pRg st="0" end="0"/>
                                            </p:txEl>
                                          </p:spTgt>
                                        </p:tgtEl>
                                        <p:attrNameLst>
                                          <p:attrName>style.visibility</p:attrName>
                                        </p:attrNameLst>
                                      </p:cBhvr>
                                      <p:to>
                                        <p:strVal val="visible"/>
                                      </p:to>
                                    </p:set>
                                    <p:animEffect transition="in" filter="blinds(horizontal)">
                                      <p:cBhvr additive="repl">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3010">
                                            <p:txEl>
                                              <p:pRg st="1" end="1"/>
                                            </p:txEl>
                                          </p:spTgt>
                                        </p:tgtEl>
                                        <p:attrNameLst>
                                          <p:attrName>style.visibility</p:attrName>
                                        </p:attrNameLst>
                                      </p:cBhvr>
                                      <p:to>
                                        <p:strVal val="visible"/>
                                      </p:to>
                                    </p:set>
                                    <p:animEffect transition="in" filter="blinds(horizontal)">
                                      <p:cBhvr additive="repl">
                                        <p:cTn id="12" dur="500"/>
                                        <p:tgtEl>
                                          <p:spTgt spid="430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3010"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 name="Text Box 2"/>
          <p:cNvSpPr txBox="1">
            <a:spLocks noChangeArrowheads="1"/>
          </p:cNvSpPr>
          <p:nvPr/>
        </p:nvSpPr>
        <p:spPr bwMode="auto">
          <a:xfrm>
            <a:off x="285750" y="500063"/>
            <a:ext cx="8286750" cy="5626100"/>
          </a:xfrm>
          <a:prstGeom prst="rect">
            <a:avLst/>
          </a:prstGeom>
          <a:noFill/>
          <a:ln w="9525">
            <a:noFill/>
            <a:round/>
            <a:headEnd/>
            <a:tailEnd/>
          </a:ln>
        </p:spPr>
        <p:txBody>
          <a:bodyPr/>
          <a:lstStyle/>
          <a:p>
            <a:pPr algn="just"/>
            <a:r>
              <a:rPr lang="ru-RU" sz="2400" b="1" i="1">
                <a:solidFill>
                  <a:srgbClr val="663300"/>
                </a:solidFill>
              </a:rPr>
              <a:t>	Механизм влияния в лидерстве</a:t>
            </a:r>
            <a:r>
              <a:rPr lang="ru-RU" sz="2400" b="1">
                <a:solidFill>
                  <a:srgbClr val="663300"/>
                </a:solidFill>
              </a:rPr>
              <a:t> осуществляется посредством </a:t>
            </a:r>
            <a:r>
              <a:rPr lang="ru-RU" sz="2400" b="1" i="1">
                <a:solidFill>
                  <a:srgbClr val="663300"/>
                </a:solidFill>
              </a:rPr>
              <a:t>идентификации</a:t>
            </a:r>
            <a:r>
              <a:rPr lang="ru-RU" sz="2400" b="1">
                <a:solidFill>
                  <a:srgbClr val="663300"/>
                </a:solidFill>
              </a:rPr>
              <a:t>.</a:t>
            </a:r>
          </a:p>
          <a:p>
            <a:pPr algn="just"/>
            <a:endParaRPr lang="ru-RU" sz="2400" b="1">
              <a:solidFill>
                <a:srgbClr val="663300"/>
              </a:solidFill>
            </a:endParaRPr>
          </a:p>
          <a:p>
            <a:pPr algn="just"/>
            <a:r>
              <a:rPr lang="ru-RU" sz="2400" b="1">
                <a:solidFill>
                  <a:srgbClr val="663300"/>
                </a:solidFill>
              </a:rPr>
              <a:t>	И</a:t>
            </a:r>
            <a:r>
              <a:rPr lang="ru-RU" sz="2400" b="1" i="1">
                <a:solidFill>
                  <a:srgbClr val="663300"/>
                </a:solidFill>
              </a:rPr>
              <a:t>дентификация </a:t>
            </a:r>
            <a:r>
              <a:rPr lang="ru-RU" sz="2400" b="1">
                <a:solidFill>
                  <a:srgbClr val="663300"/>
                </a:solidFill>
              </a:rPr>
              <a:t>определяется как </a:t>
            </a:r>
            <a:r>
              <a:rPr lang="ru-RU" sz="2400" b="1" i="1">
                <a:solidFill>
                  <a:srgbClr val="663300"/>
                </a:solidFill>
              </a:rPr>
              <a:t>следование поведенческим или личностным характеристикам лидера, как реальное их воспроизведение либо в сходных поведенческих актах, либо в символических эквивалентах поведения.</a:t>
            </a:r>
            <a:endParaRPr lang="ru-RU" sz="2400" b="1">
              <a:solidFill>
                <a:srgbClr val="663300"/>
              </a:solidFill>
            </a:endParaRPr>
          </a:p>
          <a:p>
            <a:pPr algn="just"/>
            <a:r>
              <a:rPr lang="ru-RU" sz="2400" b="1">
                <a:solidFill>
                  <a:srgbClr val="663300"/>
                </a:solidFill>
              </a:rPr>
              <a:t>	</a:t>
            </a:r>
          </a:p>
          <a:p>
            <a:pPr algn="just"/>
            <a:r>
              <a:rPr lang="ru-RU" sz="2400" b="1">
                <a:solidFill>
                  <a:srgbClr val="663300"/>
                </a:solidFill>
              </a:rPr>
              <a:t>	Уподобление лидеру, носит не тотaльный («во всем!») характер, a осуществляется избирательно, по отдельным личностными поведенческим характеристикам.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
                                            <p:txEl>
                                              <p:pRg st="0" end="0"/>
                                            </p:txEl>
                                          </p:spTgt>
                                        </p:tgtEl>
                                        <p:attrNameLst>
                                          <p:attrName>style.visibility</p:attrName>
                                        </p:attrNameLst>
                                      </p:cBhvr>
                                      <p:to>
                                        <p:strVal val="visible"/>
                                      </p:to>
                                    </p:set>
                                    <p:animEffect transition="in" filter="blinds(horizontal)">
                                      <p:cBhvr additive="repl">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
                                            <p:txEl>
                                              <p:pRg st="2" end="2"/>
                                            </p:txEl>
                                          </p:spTgt>
                                        </p:tgtEl>
                                        <p:attrNameLst>
                                          <p:attrName>style.visibility</p:attrName>
                                        </p:attrNameLst>
                                      </p:cBhvr>
                                      <p:to>
                                        <p:strVal val="visible"/>
                                      </p:to>
                                    </p:set>
                                    <p:animEffect transition="in" filter="blinds(horizontal)">
                                      <p:cBhvr additive="repl">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2">
                                            <p:txEl>
                                              <p:pRg st="3" end="3"/>
                                            </p:txEl>
                                          </p:spTgt>
                                        </p:tgtEl>
                                        <p:attrNameLst>
                                          <p:attrName>style.visibility</p:attrName>
                                        </p:attrNameLst>
                                      </p:cBhvr>
                                      <p:to>
                                        <p:strVal val="visible"/>
                                      </p:to>
                                    </p:set>
                                    <p:animEffect transition="in" filter="blinds(horizontal)">
                                      <p:cBhvr additive="repl">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2">
                                            <p:txEl>
                                              <p:pRg st="4" end="4"/>
                                            </p:txEl>
                                          </p:spTgt>
                                        </p:tgtEl>
                                        <p:attrNameLst>
                                          <p:attrName>style.visibility</p:attrName>
                                        </p:attrNameLst>
                                      </p:cBhvr>
                                      <p:to>
                                        <p:strVal val="visible"/>
                                      </p:to>
                                    </p:set>
                                    <p:animEffect transition="in" filter="blinds(horizontal)">
                                      <p:cBhvr additive="repl">
                                        <p:cTn id="22"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403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43010" name="Text Box 2"/>
          <p:cNvSpPr txBox="1">
            <a:spLocks noChangeArrowheads="1"/>
          </p:cNvSpPr>
          <p:nvPr/>
        </p:nvSpPr>
        <p:spPr bwMode="auto">
          <a:xfrm>
            <a:off x="285750" y="714375"/>
            <a:ext cx="8286750" cy="5411788"/>
          </a:xfrm>
          <a:prstGeom prst="rect">
            <a:avLst/>
          </a:prstGeom>
          <a:noFill/>
          <a:ln w="9525">
            <a:noFill/>
            <a:round/>
            <a:headEnd/>
            <a:tailEnd/>
          </a:ln>
        </p:spPr>
        <p:txBody>
          <a:bodyPr/>
          <a:lstStyle/>
          <a:p>
            <a:pPr algn="just"/>
            <a:r>
              <a:rPr lang="ru-RU" sz="2400" b="1" i="1">
                <a:solidFill>
                  <a:srgbClr val="663300"/>
                </a:solidFill>
              </a:rPr>
              <a:t>	</a:t>
            </a:r>
            <a:r>
              <a:rPr lang="ru-RU" sz="2400" b="1"/>
              <a:t> </a:t>
            </a:r>
            <a:r>
              <a:rPr lang="ru-RU" sz="2400" b="1">
                <a:solidFill>
                  <a:srgbClr val="663300"/>
                </a:solidFill>
              </a:rPr>
              <a:t>Рост удовлетворенности сотрудников членством в коллективе связан главным образом c лидированием руководителя в деловой сфере,</a:t>
            </a:r>
            <a:r>
              <a:rPr lang="ru-RU" sz="2400">
                <a:solidFill>
                  <a:srgbClr val="663300"/>
                </a:solidFill>
              </a:rPr>
              <a:t> </a:t>
            </a:r>
            <a:r>
              <a:rPr lang="ru-RU" sz="2400" b="1">
                <a:solidFill>
                  <a:srgbClr val="663300"/>
                </a:solidFill>
              </a:rPr>
              <a:t>или </a:t>
            </a:r>
            <a:r>
              <a:rPr lang="ru-RU" sz="2400" b="1" i="1">
                <a:solidFill>
                  <a:srgbClr val="663300"/>
                </a:solidFill>
              </a:rPr>
              <a:t>мотивационного лидера</a:t>
            </a:r>
            <a:r>
              <a:rPr lang="ru-RU" sz="2400" i="1">
                <a:solidFill>
                  <a:srgbClr val="663300"/>
                </a:solidFill>
              </a:rPr>
              <a:t>  (мотиватора),</a:t>
            </a:r>
            <a:r>
              <a:rPr lang="ru-RU" sz="2400">
                <a:solidFill>
                  <a:srgbClr val="663300"/>
                </a:solidFill>
              </a:rPr>
              <a:t> способного неформально побуждать своих коллег к деятельности. </a:t>
            </a:r>
            <a:r>
              <a:rPr lang="ru-RU" sz="2400" b="1">
                <a:solidFill>
                  <a:srgbClr val="663300"/>
                </a:solidFill>
              </a:rPr>
              <a:t>	</a:t>
            </a:r>
          </a:p>
          <a:p>
            <a:pPr algn="just"/>
            <a:endParaRPr lang="ru-RU" sz="2400" b="1">
              <a:solidFill>
                <a:srgbClr val="663300"/>
              </a:solidFill>
            </a:endParaRPr>
          </a:p>
          <a:p>
            <a:pPr algn="just"/>
            <a:r>
              <a:rPr lang="ru-RU" sz="2400" b="1">
                <a:solidFill>
                  <a:srgbClr val="663300"/>
                </a:solidFill>
              </a:rPr>
              <a:t>	</a:t>
            </a:r>
            <a:r>
              <a:rPr lang="ru-RU" sz="2400">
                <a:solidFill>
                  <a:srgbClr val="663300"/>
                </a:solidFill>
              </a:rPr>
              <a:t> </a:t>
            </a:r>
            <a:r>
              <a:rPr lang="ru-RU" sz="2400" b="1">
                <a:solidFill>
                  <a:srgbClr val="663300"/>
                </a:solidFill>
              </a:rPr>
              <a:t>Лидирование руководителя в ведущем типе групповой деятельности</a:t>
            </a:r>
            <a:r>
              <a:rPr lang="ru-RU" sz="2400">
                <a:solidFill>
                  <a:srgbClr val="663300"/>
                </a:solidFill>
              </a:rPr>
              <a:t>,  </a:t>
            </a:r>
            <a:r>
              <a:rPr lang="ru-RU" sz="2400" b="1">
                <a:solidFill>
                  <a:srgbClr val="663300"/>
                </a:solidFill>
              </a:rPr>
              <a:t>высокая степень его лидерского потенциала</a:t>
            </a:r>
            <a:r>
              <a:rPr lang="ru-RU" sz="2400">
                <a:solidFill>
                  <a:srgbClr val="663300"/>
                </a:solidFill>
              </a:rPr>
              <a:t> применительно к роли лидера </a:t>
            </a:r>
            <a:r>
              <a:rPr lang="ru-RU" sz="2400" b="1">
                <a:solidFill>
                  <a:srgbClr val="663300"/>
                </a:solidFill>
              </a:rPr>
              <a:t>является важным условием эффективности коллектива</a:t>
            </a:r>
            <a:r>
              <a:rPr lang="ru-RU" sz="2400">
                <a:solidFill>
                  <a:srgbClr val="663300"/>
                </a:solidFill>
              </a:rPr>
              <a:t>. </a:t>
            </a:r>
          </a:p>
          <a:p>
            <a:pPr algn="just"/>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3010">
                                            <p:txEl>
                                              <p:pRg st="0" end="0"/>
                                            </p:txEl>
                                          </p:spTgt>
                                        </p:tgtEl>
                                        <p:attrNameLst>
                                          <p:attrName>style.visibility</p:attrName>
                                        </p:attrNameLst>
                                      </p:cBhvr>
                                      <p:to>
                                        <p:strVal val="visible"/>
                                      </p:to>
                                    </p:set>
                                    <p:animEffect transition="in" filter="blinds(horizontal)">
                                      <p:cBhvr additive="repl">
                                        <p:cTn id="7" dur="500"/>
                                        <p:tgtEl>
                                          <p:spTgt spid="430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3010">
                                            <p:txEl>
                                              <p:pRg st="2" end="2"/>
                                            </p:txEl>
                                          </p:spTgt>
                                        </p:tgtEl>
                                        <p:attrNameLst>
                                          <p:attrName>style.visibility</p:attrName>
                                        </p:attrNameLst>
                                      </p:cBhvr>
                                      <p:to>
                                        <p:strVal val="visible"/>
                                      </p:to>
                                    </p:set>
                                    <p:animEffect transition="in" filter="blinds(horizontal)">
                                      <p:cBhvr additive="repl">
                                        <p:cTn id="12" dur="500"/>
                                        <p:tgtEl>
                                          <p:spTgt spid="4301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gradFill>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5361" name="Text Box 1"/>
          <p:cNvSpPr txBox="1">
            <a:spLocks noChangeArrowheads="1"/>
          </p:cNvSpPr>
          <p:nvPr/>
        </p:nvSpPr>
        <p:spPr bwMode="auto">
          <a:xfrm>
            <a:off x="457200" y="274639"/>
            <a:ext cx="8229600" cy="939784"/>
          </a:xfrm>
          <a:prstGeom prst="rect">
            <a:avLst/>
          </a:prstGeom>
          <a:noFill/>
          <a:ln w="9525">
            <a:noFill/>
            <a:round/>
            <a:headEnd/>
            <a:tailEnd/>
          </a:ln>
        </p:spPr>
        <p:txBody>
          <a:bodyPr anchor="b"/>
          <a:lstStyle/>
          <a:p>
            <a:r>
              <a:rPr lang="ru-RU" sz="2800" dirty="0" smtClean="0">
                <a:solidFill>
                  <a:schemeClr val="accent6">
                    <a:lumMod val="75000"/>
                  </a:schemeClr>
                </a:solidFill>
              </a:rPr>
              <a:t>Тематический план лекции:</a:t>
            </a:r>
            <a:endParaRPr lang="ru-RU" sz="4400" dirty="0">
              <a:solidFill>
                <a:schemeClr val="accent6">
                  <a:lumMod val="75000"/>
                </a:schemeClr>
              </a:solidFill>
            </a:endParaRPr>
          </a:p>
        </p:txBody>
      </p:sp>
      <p:sp>
        <p:nvSpPr>
          <p:cNvPr id="3075" name="Text Box 2"/>
          <p:cNvSpPr txBox="1">
            <a:spLocks noChangeArrowheads="1"/>
          </p:cNvSpPr>
          <p:nvPr/>
        </p:nvSpPr>
        <p:spPr bwMode="auto">
          <a:xfrm>
            <a:off x="457200" y="1071563"/>
            <a:ext cx="8258175" cy="142875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p:txBody>
      </p:sp>
      <p:sp>
        <p:nvSpPr>
          <p:cNvPr id="3076" name="Text Box 3"/>
          <p:cNvSpPr txBox="1">
            <a:spLocks noChangeArrowheads="1"/>
          </p:cNvSpPr>
          <p:nvPr/>
        </p:nvSpPr>
        <p:spPr bwMode="auto">
          <a:xfrm>
            <a:off x="928688" y="1714488"/>
            <a:ext cx="7758112" cy="4411675"/>
          </a:xfrm>
          <a:prstGeom prst="rect">
            <a:avLst/>
          </a:prstGeom>
          <a:noFill/>
          <a:ln w="9525">
            <a:noFill/>
            <a:round/>
            <a:headEnd/>
            <a:tailEnd/>
          </a:ln>
        </p:spPr>
        <p:txBody>
          <a:bodyPr/>
          <a:lstStyle/>
          <a:p>
            <a:pPr>
              <a:spcBef>
                <a:spcPts val="6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dirty="0">
                <a:solidFill>
                  <a:srgbClr val="FFFFFF"/>
                </a:solidFill>
              </a:rPr>
              <a:t>	</a:t>
            </a:r>
          </a:p>
          <a:p>
            <a:pPr marL="457200" lvl="0" indent="-457200">
              <a:buFont typeface="+mj-lt"/>
              <a:buAutoNum type="arabicPeriod"/>
            </a:pPr>
            <a:r>
              <a:rPr lang="ru-RU" sz="2400" b="1" dirty="0" smtClean="0">
                <a:solidFill>
                  <a:schemeClr val="accent6">
                    <a:lumMod val="75000"/>
                  </a:schemeClr>
                </a:solidFill>
                <a:latin typeface="Times New Roman" pitchFamily="18" charset="0"/>
                <a:cs typeface="Times New Roman" pitchFamily="18" charset="0"/>
                <a:hlinkClick r:id="rId3" action="ppaction://hlinksldjump"/>
              </a:rPr>
              <a:t>Соотношение понятий «лидерство» и «руководство». </a:t>
            </a:r>
            <a:endParaRPr lang="ru-RU" sz="2400" b="1" dirty="0" smtClean="0">
              <a:solidFill>
                <a:schemeClr val="accent6">
                  <a:lumMod val="75000"/>
                </a:schemeClr>
              </a:solidFill>
              <a:latin typeface="Times New Roman" pitchFamily="18" charset="0"/>
              <a:cs typeface="Times New Roman" pitchFamily="18" charset="0"/>
            </a:endParaRPr>
          </a:p>
          <a:p>
            <a:pPr marL="457200" lvl="0" indent="-457200">
              <a:buFont typeface="+mj-lt"/>
              <a:buAutoNum type="arabicPeriod"/>
            </a:pPr>
            <a:r>
              <a:rPr lang="ru-RU" sz="2400" b="1" dirty="0" smtClean="0">
                <a:solidFill>
                  <a:schemeClr val="tx1"/>
                </a:solidFill>
                <a:latin typeface="Times New Roman" pitchFamily="18" charset="0"/>
                <a:cs typeface="Times New Roman" pitchFamily="18" charset="0"/>
                <a:hlinkClick r:id="rId4" action="ppaction://hlinksldjump"/>
              </a:rPr>
              <a:t>Лидерство: основные подходы к изучению феномена</a:t>
            </a:r>
            <a:r>
              <a:rPr lang="ru-RU" sz="2400" dirty="0" smtClean="0">
                <a:solidFill>
                  <a:schemeClr val="tx1"/>
                </a:solidFill>
                <a:latin typeface="Times New Roman" pitchFamily="18" charset="0"/>
                <a:cs typeface="Times New Roman" pitchFamily="18" charset="0"/>
                <a:hlinkClick r:id="rId4" action="ppaction://hlinksldjump"/>
              </a:rPr>
              <a:t>.</a:t>
            </a:r>
            <a:endParaRPr lang="ru-RU" sz="2400" dirty="0" smtClean="0">
              <a:solidFill>
                <a:schemeClr val="tx1"/>
              </a:solidFill>
              <a:latin typeface="Times New Roman" pitchFamily="18" charset="0"/>
              <a:cs typeface="Times New Roman" pitchFamily="18" charset="0"/>
            </a:endParaRPr>
          </a:p>
          <a:p>
            <a:pPr marL="457200" indent="-457200">
              <a:buFont typeface="+mj-lt"/>
              <a:buAutoNum type="arabicPeriod"/>
            </a:pPr>
            <a:r>
              <a:rPr lang="ru-RU" sz="2400" b="1" dirty="0" smtClean="0">
                <a:solidFill>
                  <a:srgbClr val="663300"/>
                </a:solidFill>
                <a:latin typeface="Times New Roman" pitchFamily="18" charset="0"/>
                <a:cs typeface="Times New Roman" pitchFamily="18" charset="0"/>
                <a:hlinkClick r:id="rId5" action="ppaction://hlinksldjump"/>
              </a:rPr>
              <a:t>Личностные характеристики эффективных руководителей</a:t>
            </a:r>
            <a:endParaRPr lang="ru-RU" sz="2400" b="1" dirty="0" smtClean="0">
              <a:solidFill>
                <a:srgbClr val="663300"/>
              </a:solidFill>
              <a:latin typeface="Times New Roman" pitchFamily="18" charset="0"/>
              <a:cs typeface="Times New Roman" pitchFamily="18" charset="0"/>
            </a:endParaRPr>
          </a:p>
          <a:p>
            <a:pPr marL="457200" indent="-457200"/>
            <a:endParaRPr lang="ru-RU" sz="2400" b="1" dirty="0" smtClean="0">
              <a:solidFill>
                <a:schemeClr val="tx1"/>
              </a:solidFill>
              <a:latin typeface="Times New Roman" pitchFamily="18" charset="0"/>
              <a:cs typeface="Times New Roman" pitchFamily="18" charset="0"/>
            </a:endParaRPr>
          </a:p>
          <a:p>
            <a:pPr algn="ctr">
              <a:spcBef>
                <a:spcPts val="1100"/>
              </a:spcBef>
              <a:buClr>
                <a:srgbClr val="000000"/>
              </a:buClr>
              <a:buSzPct val="100000"/>
              <a:buFont typeface="Times New Roman" pitchFamily="18" charset="0"/>
              <a:buNone/>
              <a:tabLst>
                <a:tab pos="0" algn="l"/>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4400" b="1" dirty="0">
              <a:solidFill>
                <a:srgbClr val="996633"/>
              </a:solidFill>
            </a:endParaRPr>
          </a:p>
        </p:txBody>
      </p:sp>
    </p:spTree>
  </p:cSld>
  <p:clrMapOvr>
    <a:masterClrMapping/>
  </p:clrMapOvr>
  <p:transition spd="slow"/>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505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dirty="0">
                <a:solidFill>
                  <a:srgbClr val="663300"/>
                </a:solidFill>
              </a:rPr>
              <a:t>Личностные характеристики эффективных руководителей</a:t>
            </a:r>
            <a:endParaRPr lang="ru-RU" sz="3600" b="1" dirty="0">
              <a:solidFill>
                <a:srgbClr val="663300"/>
              </a:solidFill>
              <a:latin typeface="Arial" charset="0"/>
            </a:endParaRPr>
          </a:p>
        </p:txBody>
      </p:sp>
      <p:sp>
        <p:nvSpPr>
          <p:cNvPr id="45059" name="Text Box 2"/>
          <p:cNvSpPr txBox="1">
            <a:spLocks noChangeArrowheads="1"/>
          </p:cNvSpPr>
          <p:nvPr/>
        </p:nvSpPr>
        <p:spPr bwMode="auto">
          <a:xfrm>
            <a:off x="571500" y="1535113"/>
            <a:ext cx="8115300" cy="6080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Б. Басс и P. Стогдилл</a:t>
            </a:r>
            <a:endParaRPr lang="ru-RU" sz="2400" b="1">
              <a:solidFill>
                <a:srgbClr val="FFFFFF"/>
              </a:solidFill>
            </a:endParaRPr>
          </a:p>
        </p:txBody>
      </p:sp>
      <p:sp>
        <p:nvSpPr>
          <p:cNvPr id="44035" name="Text Box 3"/>
          <p:cNvSpPr txBox="1">
            <a:spLocks noChangeArrowheads="1"/>
          </p:cNvSpPr>
          <p:nvPr/>
        </p:nvSpPr>
        <p:spPr bwMode="auto">
          <a:xfrm>
            <a:off x="457200" y="2286000"/>
            <a:ext cx="8258175" cy="3840163"/>
          </a:xfrm>
          <a:prstGeom prst="rect">
            <a:avLst/>
          </a:prstGeom>
          <a:noFill/>
          <a:ln w="9525">
            <a:noFill/>
            <a:round/>
            <a:headEnd/>
            <a:tailEnd/>
          </a:ln>
        </p:spPr>
        <p:txBody>
          <a:bodyPr/>
          <a:lstStyle/>
          <a:p>
            <a:pPr>
              <a:buFont typeface="Arial" charset="0"/>
              <a:buChar char="•"/>
            </a:pPr>
            <a:r>
              <a:rPr lang="ru-RU" sz="2400" b="1" i="1">
                <a:solidFill>
                  <a:srgbClr val="663300"/>
                </a:solidFill>
              </a:rPr>
              <a:t>компетенция — </a:t>
            </a:r>
            <a:r>
              <a:rPr lang="ru-RU" sz="2400" b="1">
                <a:solidFill>
                  <a:srgbClr val="663300"/>
                </a:solidFill>
              </a:rPr>
              <a:t>относится к способности индивида решать проблемы, принимать решения и, как правило, упорнее работать; в этот блок входят также специфические характеристики, такие как общий интеллект, гибкость ума, легкость речи, оригинальность мышления, рассудительность;</a:t>
            </a:r>
          </a:p>
          <a:p>
            <a:pPr>
              <a:buFont typeface="Arial" charset="0"/>
              <a:buChar char="•"/>
            </a:pPr>
            <a:endParaRPr lang="ru-RU" sz="2400" b="1">
              <a:solidFill>
                <a:srgbClr val="663300"/>
              </a:solidFill>
            </a:endParaRPr>
          </a:p>
          <a:p>
            <a:pPr>
              <a:buFont typeface="Arial" charset="0"/>
              <a:buChar char="•"/>
            </a:pPr>
            <a:r>
              <a:rPr lang="ru-RU" sz="2400" b="1" i="1">
                <a:solidFill>
                  <a:srgbClr val="663300"/>
                </a:solidFill>
              </a:rPr>
              <a:t>достижение — </a:t>
            </a:r>
            <a:r>
              <a:rPr lang="ru-RU" sz="2400" b="1">
                <a:solidFill>
                  <a:srgbClr val="663300"/>
                </a:solidFill>
              </a:rPr>
              <a:t>имеются в виду успехи индивида в учебной деятельности, наличие значительных знаний и достижения в спорте;</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608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solidFill>
                  <a:srgbClr val="663300"/>
                </a:solidFill>
              </a:rPr>
              <a:t>Личностные характеристики эффективных руководителей</a:t>
            </a:r>
            <a:endParaRPr lang="ru-RU" sz="3600" b="1">
              <a:solidFill>
                <a:srgbClr val="663300"/>
              </a:solidFill>
              <a:latin typeface="Arial" charset="0"/>
            </a:endParaRPr>
          </a:p>
        </p:txBody>
      </p:sp>
      <p:sp>
        <p:nvSpPr>
          <p:cNvPr id="46083" name="Text Box 2"/>
          <p:cNvSpPr txBox="1">
            <a:spLocks noChangeArrowheads="1"/>
          </p:cNvSpPr>
          <p:nvPr/>
        </p:nvSpPr>
        <p:spPr bwMode="auto">
          <a:xfrm>
            <a:off x="571500" y="1535113"/>
            <a:ext cx="8115300" cy="6080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Б. Басс и P. Стогдилл</a:t>
            </a:r>
            <a:endParaRPr lang="ru-RU" sz="2400" b="1">
              <a:solidFill>
                <a:srgbClr val="FFFFFF"/>
              </a:solidFill>
            </a:endParaRPr>
          </a:p>
        </p:txBody>
      </p:sp>
      <p:sp>
        <p:nvSpPr>
          <p:cNvPr id="44035" name="Text Box 3"/>
          <p:cNvSpPr txBox="1">
            <a:spLocks noChangeArrowheads="1"/>
          </p:cNvSpPr>
          <p:nvPr/>
        </p:nvSpPr>
        <p:spPr bwMode="auto">
          <a:xfrm>
            <a:off x="457200" y="2286000"/>
            <a:ext cx="8258175" cy="3840163"/>
          </a:xfrm>
          <a:prstGeom prst="rect">
            <a:avLst/>
          </a:prstGeom>
          <a:noFill/>
          <a:ln w="9525">
            <a:noFill/>
            <a:round/>
            <a:headEnd/>
            <a:tailEnd/>
          </a:ln>
        </p:spPr>
        <p:txBody>
          <a:bodyPr/>
          <a:lstStyle/>
          <a:p>
            <a:pPr>
              <a:buFont typeface="Arial" charset="0"/>
              <a:buChar char="•"/>
            </a:pPr>
            <a:r>
              <a:rPr lang="en-US" sz="2400" b="1" i="1">
                <a:solidFill>
                  <a:srgbClr val="663300"/>
                </a:solidFill>
              </a:rPr>
              <a:t>o</a:t>
            </a:r>
            <a:r>
              <a:rPr lang="ru-RU" sz="2400" b="1" i="1">
                <a:solidFill>
                  <a:srgbClr val="663300"/>
                </a:solidFill>
              </a:rPr>
              <a:t>тветственность </a:t>
            </a:r>
            <a:r>
              <a:rPr lang="ru-RU" sz="2400" b="1">
                <a:solidFill>
                  <a:srgbClr val="663300"/>
                </a:solidFill>
              </a:rPr>
              <a:t>—включает такие характеристики индивида, как надежность, инициативность, настойчивость, агрессивность, уверенность в себе и желание отличиться;</a:t>
            </a:r>
          </a:p>
          <a:p>
            <a:pPr>
              <a:buFont typeface="Arial" charset="0"/>
              <a:buChar char="•"/>
            </a:pPr>
            <a:endParaRPr lang="ru-RU" sz="2400" b="1">
              <a:solidFill>
                <a:srgbClr val="663300"/>
              </a:solidFill>
            </a:endParaRPr>
          </a:p>
          <a:p>
            <a:pPr>
              <a:buFont typeface="Arial" charset="0"/>
              <a:buChar char="•"/>
            </a:pPr>
            <a:r>
              <a:rPr lang="ru-RU" sz="2400" b="1" i="1">
                <a:solidFill>
                  <a:srgbClr val="663300"/>
                </a:solidFill>
              </a:rPr>
              <a:t>участие u включенность — </a:t>
            </a:r>
            <a:r>
              <a:rPr lang="ru-RU" sz="2400" b="1">
                <a:solidFill>
                  <a:srgbClr val="663300"/>
                </a:solidFill>
              </a:rPr>
              <a:t>социабельность, способность адаптироваться к различным ситуациям, стремление к кооперации c другими людьми;</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7106"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600" b="1">
                <a:solidFill>
                  <a:srgbClr val="663300"/>
                </a:solidFill>
              </a:rPr>
              <a:t>Личностные характеристики эффективных руководителей</a:t>
            </a:r>
            <a:endParaRPr lang="ru-RU" sz="3600" b="1">
              <a:solidFill>
                <a:srgbClr val="663300"/>
              </a:solidFill>
              <a:latin typeface="Arial" charset="0"/>
            </a:endParaRPr>
          </a:p>
        </p:txBody>
      </p:sp>
      <p:sp>
        <p:nvSpPr>
          <p:cNvPr id="47107" name="Text Box 2"/>
          <p:cNvSpPr txBox="1">
            <a:spLocks noChangeArrowheads="1"/>
          </p:cNvSpPr>
          <p:nvPr/>
        </p:nvSpPr>
        <p:spPr bwMode="auto">
          <a:xfrm>
            <a:off x="571500" y="1535113"/>
            <a:ext cx="8115300" cy="6080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Б. Басс и P. Стогдилл</a:t>
            </a:r>
            <a:endParaRPr lang="ru-RU" sz="2400" b="1">
              <a:solidFill>
                <a:srgbClr val="FFFFFF"/>
              </a:solidFill>
            </a:endParaRPr>
          </a:p>
        </p:txBody>
      </p:sp>
      <p:sp>
        <p:nvSpPr>
          <p:cNvPr id="44035" name="Text Box 3"/>
          <p:cNvSpPr txBox="1">
            <a:spLocks noChangeArrowheads="1"/>
          </p:cNvSpPr>
          <p:nvPr/>
        </p:nvSpPr>
        <p:spPr bwMode="auto">
          <a:xfrm>
            <a:off x="457200" y="2286000"/>
            <a:ext cx="8258175" cy="3840163"/>
          </a:xfrm>
          <a:prstGeom prst="rect">
            <a:avLst/>
          </a:prstGeom>
          <a:noFill/>
          <a:ln w="9525">
            <a:noFill/>
            <a:round/>
            <a:headEnd/>
            <a:tailEnd/>
          </a:ln>
        </p:spPr>
        <p:txBody>
          <a:bodyPr/>
          <a:lstStyle/>
          <a:p>
            <a:pPr>
              <a:buFont typeface="Arial" charset="0"/>
              <a:buChar char="•"/>
            </a:pPr>
            <a:r>
              <a:rPr lang="ru-RU" sz="2400" b="1" i="1">
                <a:solidFill>
                  <a:srgbClr val="663300"/>
                </a:solidFill>
              </a:rPr>
              <a:t>статус </a:t>
            </a:r>
            <a:r>
              <a:rPr lang="ru-RU" sz="2400" b="1">
                <a:solidFill>
                  <a:srgbClr val="663300"/>
                </a:solidFill>
              </a:rPr>
              <a:t>—социально-экономический и психологический статус индивида;</a:t>
            </a:r>
          </a:p>
          <a:p>
            <a:pPr>
              <a:buFont typeface="Arial" charset="0"/>
              <a:buChar char="•"/>
            </a:pPr>
            <a:endParaRPr lang="ru-RU" sz="2400" b="1">
              <a:solidFill>
                <a:srgbClr val="663300"/>
              </a:solidFill>
            </a:endParaRPr>
          </a:p>
          <a:p>
            <a:pPr>
              <a:buFont typeface="Arial" charset="0"/>
              <a:buChar char="•"/>
            </a:pPr>
            <a:r>
              <a:rPr lang="ru-RU" sz="2400" b="1" i="1">
                <a:solidFill>
                  <a:srgbClr val="663300"/>
                </a:solidFill>
              </a:rPr>
              <a:t>ситуационные факторы — </a:t>
            </a:r>
            <a:r>
              <a:rPr lang="ru-RU" sz="2400" b="1">
                <a:solidFill>
                  <a:srgbClr val="663300"/>
                </a:solidFill>
              </a:rPr>
              <a:t>к ним относятся цели, которые должны быть достигнуты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8130" name="Text Box 1"/>
          <p:cNvSpPr txBox="1">
            <a:spLocks noChangeArrowheads="1"/>
          </p:cNvSpPr>
          <p:nvPr/>
        </p:nvSpPr>
        <p:spPr bwMode="auto">
          <a:xfrm>
            <a:off x="142875" y="274638"/>
            <a:ext cx="8858250" cy="165417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a:t>Руководство как реализация обмена во внутригрупповом взаимодействии.</a:t>
            </a:r>
            <a:r>
              <a:rPr lang="ru-RU" sz="3200"/>
              <a:t> </a:t>
            </a:r>
            <a:endParaRPr lang="ru-RU" sz="3200" b="1">
              <a:solidFill>
                <a:srgbClr val="663300"/>
              </a:solidFill>
              <a:latin typeface="Arial" charset="0"/>
            </a:endParaRPr>
          </a:p>
        </p:txBody>
      </p:sp>
      <p:sp>
        <p:nvSpPr>
          <p:cNvPr id="48131" name="Text Box 2"/>
          <p:cNvSpPr txBox="1">
            <a:spLocks noChangeArrowheads="1"/>
          </p:cNvSpPr>
          <p:nvPr/>
        </p:nvSpPr>
        <p:spPr bwMode="auto">
          <a:xfrm>
            <a:off x="571500" y="1857375"/>
            <a:ext cx="8115300" cy="57150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t>[Кричевский, Рыжак, Маржине] </a:t>
            </a:r>
            <a:endParaRPr lang="ru-RU" sz="2400" b="1">
              <a:solidFill>
                <a:srgbClr val="FFFFFF"/>
              </a:solidFill>
            </a:endParaRPr>
          </a:p>
        </p:txBody>
      </p:sp>
      <p:sp>
        <p:nvSpPr>
          <p:cNvPr id="44035" name="Text Box 3"/>
          <p:cNvSpPr txBox="1">
            <a:spLocks noChangeArrowheads="1"/>
          </p:cNvSpPr>
          <p:nvPr/>
        </p:nvSpPr>
        <p:spPr bwMode="auto">
          <a:xfrm>
            <a:off x="457200" y="2571750"/>
            <a:ext cx="8258175" cy="3554413"/>
          </a:xfrm>
          <a:prstGeom prst="rect">
            <a:avLst/>
          </a:prstGeom>
          <a:noFill/>
          <a:ln w="9525">
            <a:noFill/>
            <a:round/>
            <a:headEnd/>
            <a:tailEnd/>
          </a:ln>
        </p:spPr>
        <p:txBody>
          <a:bodyPr/>
          <a:lstStyle/>
          <a:p>
            <a:pPr algn="just">
              <a:buFont typeface="Arial" charset="0"/>
              <a:buChar char="•"/>
            </a:pPr>
            <a:r>
              <a:rPr lang="ru-RU" sz="2400" b="1" i="1">
                <a:solidFill>
                  <a:srgbClr val="663300"/>
                </a:solidFill>
              </a:rPr>
              <a:t>выделяют два уровня ценностного обмена — диадный </a:t>
            </a:r>
          </a:p>
          <a:p>
            <a:pPr algn="just"/>
            <a:r>
              <a:rPr lang="ru-RU" sz="2400" b="1">
                <a:solidFill>
                  <a:srgbClr val="663300"/>
                </a:solidFill>
              </a:rPr>
              <a:t>(по схеме «руководитель — подчиненный») </a:t>
            </a:r>
            <a:r>
              <a:rPr lang="ru-RU" sz="2400" b="1" i="1">
                <a:solidFill>
                  <a:srgbClr val="663300"/>
                </a:solidFill>
              </a:rPr>
              <a:t>и собственно групповой </a:t>
            </a:r>
          </a:p>
          <a:p>
            <a:pPr algn="just"/>
            <a:r>
              <a:rPr lang="ru-RU" sz="2400" b="1">
                <a:solidFill>
                  <a:srgbClr val="663300"/>
                </a:solidFill>
              </a:rPr>
              <a:t>(по схеме «руководитель — группа» );</a:t>
            </a:r>
          </a:p>
          <a:p>
            <a:pPr algn="just">
              <a:buFont typeface="Arial" charset="0"/>
              <a:buChar char="•"/>
            </a:pPr>
            <a:r>
              <a:rPr lang="ru-RU" sz="2400" b="1">
                <a:solidFill>
                  <a:srgbClr val="663300"/>
                </a:solidFill>
              </a:rPr>
              <a:t> </a:t>
            </a:r>
            <a:r>
              <a:rPr lang="ru-RU" sz="2400" b="1" i="1">
                <a:solidFill>
                  <a:srgbClr val="663300"/>
                </a:solidFill>
              </a:rPr>
              <a:t>две основных сферы жизнедеятельности социальной группы, </a:t>
            </a:r>
            <a:r>
              <a:rPr lang="ru-RU" sz="2400" b="1">
                <a:solidFill>
                  <a:srgbClr val="663300"/>
                </a:solidFill>
              </a:rPr>
              <a:t>образующих своеобразное «поле» актуaлизации ценностного обмена — сферы </a:t>
            </a:r>
            <a:r>
              <a:rPr lang="ru-RU" sz="2400" b="1" i="1">
                <a:solidFill>
                  <a:srgbClr val="663300"/>
                </a:solidFill>
              </a:rPr>
              <a:t>инструментальной и экспрессивной активности. </a:t>
            </a:r>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additive="repl">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7" dur="500"/>
                                        <p:tgtEl>
                                          <p:spTgt spid="4403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44035">
                                            <p:txEl>
                                              <p:pRg st="3" end="3"/>
                                            </p:txEl>
                                          </p:spTgt>
                                        </p:tgtEl>
                                        <p:attrNameLst>
                                          <p:attrName>style.visibility</p:attrName>
                                        </p:attrNameLst>
                                      </p:cBhvr>
                                      <p:to>
                                        <p:strVal val="visible"/>
                                      </p:to>
                                    </p:set>
                                    <p:animEffect transition="in" filter="blinds(horizontal)">
                                      <p:cBhvr additive="repl">
                                        <p:cTn id="22"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b="1">
                <a:solidFill>
                  <a:srgbClr val="FFFFFF"/>
                </a:solidFill>
                <a:latin typeface="Arial" charset="0"/>
              </a:rPr>
              <a:t>Лидерство</a:t>
            </a:r>
          </a:p>
        </p:txBody>
      </p:sp>
      <p:sp>
        <p:nvSpPr>
          <p:cNvPr id="5123" name="Text Box 2"/>
          <p:cNvSpPr txBox="1">
            <a:spLocks noChangeArrowheads="1"/>
          </p:cNvSpPr>
          <p:nvPr/>
        </p:nvSpPr>
        <p:spPr bwMode="auto">
          <a:xfrm>
            <a:off x="457200" y="428625"/>
            <a:ext cx="8258175" cy="785813"/>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r>
              <a:rPr lang="ru-RU" sz="2400" b="1" i="1">
                <a:solidFill>
                  <a:srgbClr val="FFFFFF"/>
                </a:solidFill>
              </a:rPr>
              <a:t>	</a:t>
            </a: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i="1">
              <a:solidFill>
                <a:srgbClr val="FFFFFF"/>
              </a:solidFill>
            </a:endParaRPr>
          </a:p>
          <a:p>
            <a:pPr>
              <a:spcBef>
                <a:spcPts val="600"/>
              </a:spcBef>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 pos="10331450" algn="l"/>
                <a:tab pos="10780713" algn="l"/>
              </a:tabLst>
            </a:pPr>
            <a:endParaRPr lang="ru-RU" sz="2400" b="1">
              <a:solidFill>
                <a:srgbClr val="FFFFFF"/>
              </a:solidFill>
            </a:endParaRPr>
          </a:p>
        </p:txBody>
      </p:sp>
      <p:sp>
        <p:nvSpPr>
          <p:cNvPr id="16387" name="Text Box 3"/>
          <p:cNvSpPr txBox="1">
            <a:spLocks noChangeArrowheads="1"/>
          </p:cNvSpPr>
          <p:nvPr/>
        </p:nvSpPr>
        <p:spPr bwMode="auto">
          <a:xfrm>
            <a:off x="457200" y="1571625"/>
            <a:ext cx="4040188" cy="4554538"/>
          </a:xfrm>
          <a:prstGeom prst="rect">
            <a:avLst/>
          </a:prstGeom>
          <a:noFill/>
          <a:ln w="9525">
            <a:noFill/>
            <a:round/>
            <a:headEnd/>
            <a:tailEnd/>
          </a:ln>
        </p:spPr>
        <p:txBody>
          <a:bodyPr/>
          <a:lstStyle/>
          <a:p>
            <a:pPr hangingPunct="0">
              <a:buClr>
                <a:srgbClr val="000000"/>
              </a:buClr>
              <a:buSzPct val="100000"/>
              <a:buFont typeface="Times New Roman" pitchFamily="18" charset="0"/>
              <a:buNone/>
            </a:pPr>
            <a:r>
              <a:rPr lang="ru-RU" sz="2400" b="1"/>
              <a:t>рассматривается как </a:t>
            </a:r>
            <a:r>
              <a:rPr lang="ru-RU" sz="2400" b="1" i="1"/>
              <a:t>преимущественно психологический по своей природе феномен, </a:t>
            </a:r>
          </a:p>
          <a:p>
            <a:pPr hangingPunct="0">
              <a:buClr>
                <a:srgbClr val="000000"/>
              </a:buClr>
              <a:buSzPct val="100000"/>
              <a:buFont typeface="Times New Roman" pitchFamily="18" charset="0"/>
              <a:buNone/>
            </a:pPr>
            <a:r>
              <a:rPr lang="ru-RU" sz="2400" b="1"/>
              <a:t>спонтанно возникающий и развертывающийся в системе неформальных (неофициальных) отношений людей.  </a:t>
            </a:r>
            <a:endParaRPr lang="ru-RU" sz="2400" b="1">
              <a:solidFill>
                <a:srgbClr val="663300"/>
              </a:solidFill>
            </a:endParaRPr>
          </a:p>
        </p:txBody>
      </p:sp>
      <p:sp>
        <p:nvSpPr>
          <p:cNvPr id="16388" name="Text Box 4"/>
          <p:cNvSpPr txBox="1">
            <a:spLocks noChangeArrowheads="1"/>
          </p:cNvSpPr>
          <p:nvPr/>
        </p:nvSpPr>
        <p:spPr bwMode="auto">
          <a:xfrm>
            <a:off x="4645025" y="1643063"/>
            <a:ext cx="4284663" cy="4483100"/>
          </a:xfrm>
          <a:prstGeom prst="rect">
            <a:avLst/>
          </a:prstGeom>
          <a:noFill/>
          <a:ln w="9525">
            <a:noFill/>
            <a:round/>
            <a:headEnd/>
            <a:tailEnd/>
          </a:ln>
        </p:spPr>
        <p:txBody>
          <a:bodyPr/>
          <a:lstStyle/>
          <a:p>
            <a:pPr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b="1">
                <a:solidFill>
                  <a:srgbClr val="996633"/>
                </a:solidFill>
              </a:rPr>
              <a:t>вместе с тем выступающий средством организации отношений этого типа, управления ими. </a:t>
            </a:r>
          </a:p>
          <a:p>
            <a:pPr indent="-339725">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a:solidFill>
                <a:srgbClr val="FFFFFF"/>
              </a:solidFill>
            </a:endParaRPr>
          </a:p>
          <a:p>
            <a:pPr indent="-339725">
              <a:spcBef>
                <a:spcPts val="600"/>
              </a:spcBef>
              <a:buClr>
                <a:srgbClr val="FFFFFF"/>
              </a:buClr>
              <a:buSzPct val="100000"/>
              <a:buFont typeface="Verdana" pitchFamily="34"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a:solidFill>
                <a:srgbClr val="FFFFFF"/>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additive="repl">
                                        <p:cTn id="6" dur="1" fill="hold">
                                          <p:stCondLst>
                                            <p:cond delay="0"/>
                                          </p:stCondLst>
                                        </p:cTn>
                                        <p:tgtEl>
                                          <p:spTgt spid="16387">
                                            <p:txEl>
                                              <p:pRg st="0" end="0"/>
                                            </p:txEl>
                                          </p:spTgt>
                                        </p:tgtEl>
                                        <p:attrNameLst>
                                          <p:attrName>style.visibility</p:attrName>
                                        </p:attrNameLst>
                                      </p:cBhvr>
                                      <p:to>
                                        <p:strVal val="visible"/>
                                      </p:to>
                                    </p:set>
                                    <p:anim calcmode="lin" valueType="num">
                                      <p:cBhvr additive="repl">
                                        <p:cTn id="7" dur="500" fill="hold"/>
                                        <p:tgtEl>
                                          <p:spTgt spid="16387">
                                            <p:txEl>
                                              <p:pRg st="0" end="0"/>
                                            </p:txEl>
                                          </p:spTgt>
                                        </p:tgtEl>
                                        <p:attrNameLst>
                                          <p:attrName>ppt_x</p:attrName>
                                        </p:attrNameLst>
                                      </p:cBhvr>
                                      <p:tavLst>
                                        <p:tav tm="100000">
                                          <p:val>
                                            <p:strVal val="#ppt_x"/>
                                          </p:val>
                                        </p:tav>
                                        <p:tav tm="100000">
                                          <p:val>
                                            <p:strVal val="#ppt_x"/>
                                          </p:val>
                                        </p:tav>
                                      </p:tavLst>
                                    </p:anim>
                                    <p:anim calcmode="lin" valueType="num">
                                      <p:cBhvr additive="repl">
                                        <p:cTn id="8" dur="500" fill="hold"/>
                                        <p:tgtEl>
                                          <p:spTgt spid="16387">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additive="repl">
                                        <p:cTn id="12" dur="1" fill="hold">
                                          <p:stCondLst>
                                            <p:cond delay="0"/>
                                          </p:stCondLst>
                                        </p:cTn>
                                        <p:tgtEl>
                                          <p:spTgt spid="16387">
                                            <p:txEl>
                                              <p:pRg st="1" end="1"/>
                                            </p:txEl>
                                          </p:spTgt>
                                        </p:tgtEl>
                                        <p:attrNameLst>
                                          <p:attrName>style.visibility</p:attrName>
                                        </p:attrNameLst>
                                      </p:cBhvr>
                                      <p:to>
                                        <p:strVal val="visible"/>
                                      </p:to>
                                    </p:set>
                                    <p:anim calcmode="lin" valueType="num">
                                      <p:cBhvr additive="repl">
                                        <p:cTn id="13" dur="500" fill="hold"/>
                                        <p:tgtEl>
                                          <p:spTgt spid="16387">
                                            <p:txEl>
                                              <p:pRg st="1" end="1"/>
                                            </p:txEl>
                                          </p:spTgt>
                                        </p:tgtEl>
                                        <p:attrNameLst>
                                          <p:attrName>ppt_x</p:attrName>
                                        </p:attrNameLst>
                                      </p:cBhvr>
                                      <p:tavLst>
                                        <p:tav tm="100000">
                                          <p:val>
                                            <p:strVal val="#ppt_x"/>
                                          </p:val>
                                        </p:tav>
                                        <p:tav tm="100000">
                                          <p:val>
                                            <p:strVal val="#ppt_x"/>
                                          </p:val>
                                        </p:tav>
                                      </p:tavLst>
                                    </p:anim>
                                    <p:anim calcmode="lin" valueType="num">
                                      <p:cBhvr additive="repl">
                                        <p:cTn id="14" dur="500" fill="hold"/>
                                        <p:tgtEl>
                                          <p:spTgt spid="16387">
                                            <p:txEl>
                                              <p:pRg st="1" end="1"/>
                                            </p:txEl>
                                          </p:spTgt>
                                        </p:tgtEl>
                                        <p:attrNameLst>
                                          <p:attrName>ppt_y</p:attrName>
                                        </p:attrNameLst>
                                      </p:cBhvr>
                                      <p:tavLst>
                                        <p:tav tm="10000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additive="repl">
                                        <p:cTn id="18" dur="1" fill="hold">
                                          <p:stCondLst>
                                            <p:cond delay="0"/>
                                          </p:stCondLst>
                                        </p:cTn>
                                        <p:tgtEl>
                                          <p:spTgt spid="16388">
                                            <p:txEl>
                                              <p:pRg st="0" end="0"/>
                                            </p:txEl>
                                          </p:spTgt>
                                        </p:tgtEl>
                                        <p:attrNameLst>
                                          <p:attrName>style.visibility</p:attrName>
                                        </p:attrNameLst>
                                      </p:cBhvr>
                                      <p:to>
                                        <p:strVal val="visible"/>
                                      </p:to>
                                    </p:set>
                                    <p:anim calcmode="lin" valueType="num">
                                      <p:cBhvr additive="repl">
                                        <p:cTn id="19" dur="500" fill="hold"/>
                                        <p:tgtEl>
                                          <p:spTgt spid="16388">
                                            <p:txEl>
                                              <p:pRg st="0" end="0"/>
                                            </p:txEl>
                                          </p:spTgt>
                                        </p:tgtEl>
                                        <p:attrNameLst>
                                          <p:attrName>ppt_x</p:attrName>
                                        </p:attrNameLst>
                                      </p:cBhvr>
                                      <p:tavLst>
                                        <p:tav tm="100000">
                                          <p:val>
                                            <p:strVal val="#ppt_x"/>
                                          </p:val>
                                        </p:tav>
                                        <p:tav tm="100000">
                                          <p:val>
                                            <p:strVal val="#ppt_x"/>
                                          </p:val>
                                        </p:tav>
                                      </p:tavLst>
                                    </p:anim>
                                    <p:anim calcmode="lin" valueType="num">
                                      <p:cBhvr additive="repl">
                                        <p:cTn id="20" dur="500" fill="hold"/>
                                        <p:tgtEl>
                                          <p:spTgt spid="16388">
                                            <p:txEl>
                                              <p:pRg st="0" end="0"/>
                                            </p:txEl>
                                          </p:spTgt>
                                        </p:tgtEl>
                                        <p:attrNameLst>
                                          <p:attrName>ppt_y</p:attrName>
                                        </p:attrNameLst>
                                      </p:cBhvr>
                                      <p:tavLst>
                                        <p:tav tm="10000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9154" name="Text Box 1"/>
          <p:cNvSpPr txBox="1">
            <a:spLocks noChangeArrowheads="1"/>
          </p:cNvSpPr>
          <p:nvPr/>
        </p:nvSpPr>
        <p:spPr bwMode="auto">
          <a:xfrm>
            <a:off x="142875" y="274638"/>
            <a:ext cx="8858250" cy="108267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a:t>Руководство как социaльно-когнитивный фeномен.</a:t>
            </a:r>
            <a:endParaRPr lang="ru-RU" sz="3200" b="1">
              <a:solidFill>
                <a:srgbClr val="663300"/>
              </a:solidFill>
              <a:latin typeface="Arial" charset="0"/>
            </a:endParaRPr>
          </a:p>
        </p:txBody>
      </p:sp>
      <p:sp>
        <p:nvSpPr>
          <p:cNvPr id="49155" name="Text Box 2"/>
          <p:cNvSpPr txBox="1">
            <a:spLocks noChangeArrowheads="1"/>
          </p:cNvSpPr>
          <p:nvPr/>
        </p:nvSpPr>
        <p:spPr bwMode="auto">
          <a:xfrm>
            <a:off x="571500" y="1428750"/>
            <a:ext cx="8115300" cy="57150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t>[C. Грин и T. Митчел ] </a:t>
            </a:r>
            <a:endParaRPr lang="ru-RU" sz="2400" b="1">
              <a:solidFill>
                <a:srgbClr val="FFFFFF"/>
              </a:solidFill>
            </a:endParaRPr>
          </a:p>
        </p:txBody>
      </p:sp>
      <p:sp>
        <p:nvSpPr>
          <p:cNvPr id="44035" name="Text Box 3"/>
          <p:cNvSpPr txBox="1">
            <a:spLocks noChangeArrowheads="1"/>
          </p:cNvSpPr>
          <p:nvPr/>
        </p:nvSpPr>
        <p:spPr bwMode="auto">
          <a:xfrm>
            <a:off x="457200" y="2214563"/>
            <a:ext cx="8258175" cy="3911600"/>
          </a:xfrm>
          <a:prstGeom prst="rect">
            <a:avLst/>
          </a:prstGeom>
          <a:noFill/>
          <a:ln w="9525">
            <a:noFill/>
            <a:round/>
            <a:headEnd/>
            <a:tailEnd/>
          </a:ln>
        </p:spPr>
        <p:txBody>
          <a:bodyPr/>
          <a:lstStyle/>
          <a:p>
            <a:pPr algn="just"/>
            <a:r>
              <a:rPr lang="ru-RU" sz="2400" b="1" i="1">
                <a:solidFill>
                  <a:srgbClr val="663300"/>
                </a:solidFill>
              </a:rPr>
              <a:t>атрибутивная модель руководства </a:t>
            </a:r>
            <a:r>
              <a:rPr lang="ru-RU" sz="2400" b="1">
                <a:solidFill>
                  <a:srgbClr val="663300"/>
                </a:solidFill>
              </a:rPr>
              <a:t>включает два основных звена:</a:t>
            </a:r>
          </a:p>
          <a:p>
            <a:pPr algn="just"/>
            <a:endParaRPr lang="ru-RU" sz="2400" b="1">
              <a:solidFill>
                <a:srgbClr val="663300"/>
              </a:solidFill>
            </a:endParaRPr>
          </a:p>
          <a:p>
            <a:pPr algn="just">
              <a:buFont typeface="Arial" charset="0"/>
              <a:buChar char="•"/>
            </a:pPr>
            <a:r>
              <a:rPr lang="ru-RU" sz="2400" b="1" i="1">
                <a:solidFill>
                  <a:srgbClr val="663300"/>
                </a:solidFill>
              </a:rPr>
              <a:t>«поведение подчиненного - aтрибуция руководителя»;</a:t>
            </a:r>
          </a:p>
          <a:p>
            <a:pPr algn="just">
              <a:buFont typeface="Arial" charset="0"/>
              <a:buChar char="•"/>
            </a:pPr>
            <a:r>
              <a:rPr lang="ru-RU" sz="2400" b="1" i="1">
                <a:solidFill>
                  <a:srgbClr val="663300"/>
                </a:solidFill>
              </a:rPr>
              <a:t>«атрибуция руководителя -  поведение руководителя».</a:t>
            </a:r>
          </a:p>
          <a:p>
            <a:endParaRPr lang="ru-RU" sz="2400"/>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2" dur="500"/>
                                        <p:tgtEl>
                                          <p:spTgt spid="4403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44035">
                                            <p:txEl>
                                              <p:pRg st="3" end="3"/>
                                            </p:txEl>
                                          </p:spTgt>
                                        </p:tgtEl>
                                        <p:attrNameLst>
                                          <p:attrName>style.visibility</p:attrName>
                                        </p:attrNameLst>
                                      </p:cBhvr>
                                      <p:to>
                                        <p:strVal val="visible"/>
                                      </p:to>
                                    </p:set>
                                    <p:animEffect transition="in" filter="blinds(horizontal)">
                                      <p:cBhvr additive="repl">
                                        <p:cTn id="17" dur="500"/>
                                        <p:tgtEl>
                                          <p:spTgt spid="4403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50178" name="Text Box 1"/>
          <p:cNvSpPr txBox="1">
            <a:spLocks noChangeArrowheads="1"/>
          </p:cNvSpPr>
          <p:nvPr/>
        </p:nvSpPr>
        <p:spPr bwMode="auto">
          <a:xfrm>
            <a:off x="142875" y="274638"/>
            <a:ext cx="8858250" cy="1082675"/>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3200" b="1"/>
              <a:t>Руководство как социaльно-когнитивный фeномен.</a:t>
            </a:r>
            <a:endParaRPr lang="ru-RU" sz="3200" b="1">
              <a:solidFill>
                <a:srgbClr val="663300"/>
              </a:solidFill>
              <a:latin typeface="Arial" charset="0"/>
            </a:endParaRPr>
          </a:p>
        </p:txBody>
      </p:sp>
      <p:sp>
        <p:nvSpPr>
          <p:cNvPr id="50179" name="Text Box 2"/>
          <p:cNvSpPr txBox="1">
            <a:spLocks noChangeArrowheads="1"/>
          </p:cNvSpPr>
          <p:nvPr/>
        </p:nvSpPr>
        <p:spPr bwMode="auto">
          <a:xfrm>
            <a:off x="571500" y="1428750"/>
            <a:ext cx="8115300" cy="571500"/>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a:t>[C. Грин и T. Митчел ] </a:t>
            </a:r>
            <a:endParaRPr lang="ru-RU" sz="2400" b="1">
              <a:solidFill>
                <a:srgbClr val="FFFFFF"/>
              </a:solidFill>
            </a:endParaRPr>
          </a:p>
        </p:txBody>
      </p:sp>
      <p:sp>
        <p:nvSpPr>
          <p:cNvPr id="44035" name="Text Box 3"/>
          <p:cNvSpPr txBox="1">
            <a:spLocks noChangeArrowheads="1"/>
          </p:cNvSpPr>
          <p:nvPr/>
        </p:nvSpPr>
        <p:spPr bwMode="auto">
          <a:xfrm>
            <a:off x="457200" y="2214563"/>
            <a:ext cx="8258175" cy="3911600"/>
          </a:xfrm>
          <a:prstGeom prst="rect">
            <a:avLst/>
          </a:prstGeom>
          <a:noFill/>
          <a:ln w="9525">
            <a:noFill/>
            <a:round/>
            <a:headEnd/>
            <a:tailEnd/>
          </a:ln>
        </p:spPr>
        <p:txBody>
          <a:bodyPr/>
          <a:lstStyle/>
          <a:p>
            <a:r>
              <a:rPr lang="ru-RU" sz="2400" b="1">
                <a:solidFill>
                  <a:srgbClr val="663300"/>
                </a:solidFill>
              </a:rPr>
              <a:t>При этом во внимание принимаются такие важные для понимания феномена каузальной атрибуции характеристики информации, как ее </a:t>
            </a:r>
            <a:r>
              <a:rPr lang="ru-RU" sz="2400" b="1" i="1">
                <a:solidFill>
                  <a:srgbClr val="663300"/>
                </a:solidFill>
              </a:rPr>
              <a:t>постоянство, отчетливость и согласованность.</a:t>
            </a:r>
          </a:p>
          <a:p>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44035" name="Text Box 3"/>
          <p:cNvSpPr txBox="1">
            <a:spLocks noChangeArrowheads="1"/>
          </p:cNvSpPr>
          <p:nvPr/>
        </p:nvSpPr>
        <p:spPr bwMode="auto">
          <a:xfrm>
            <a:off x="457200" y="214313"/>
            <a:ext cx="8543925" cy="5911850"/>
          </a:xfrm>
          <a:prstGeom prst="rect">
            <a:avLst/>
          </a:prstGeom>
          <a:noFill/>
          <a:ln w="9525">
            <a:noFill/>
            <a:round/>
            <a:headEnd/>
            <a:tailEnd/>
          </a:ln>
        </p:spPr>
        <p:txBody>
          <a:bodyPr/>
          <a:lstStyle/>
          <a:p>
            <a:pPr algn="just"/>
            <a:r>
              <a:rPr lang="ru-RU" sz="2400">
                <a:solidFill>
                  <a:srgbClr val="663300"/>
                </a:solidFill>
              </a:rPr>
              <a:t>	</a:t>
            </a:r>
            <a:r>
              <a:rPr lang="en-US" sz="2400">
                <a:solidFill>
                  <a:srgbClr val="663300"/>
                </a:solidFill>
              </a:rPr>
              <a:t>B </a:t>
            </a:r>
            <a:r>
              <a:rPr lang="ru-RU" sz="2400">
                <a:solidFill>
                  <a:srgbClr val="663300"/>
                </a:solidFill>
              </a:rPr>
              <a:t>модели  выделяются два основных измерения каузальных атрибуций, опосредующих отношение руководителя к подчиненным, — </a:t>
            </a:r>
            <a:r>
              <a:rPr lang="ru-RU" sz="2400" i="1">
                <a:solidFill>
                  <a:srgbClr val="663300"/>
                </a:solidFill>
              </a:rPr>
              <a:t>локус контроля и стабильность. </a:t>
            </a:r>
            <a:endParaRPr lang="ru-RU" sz="2400">
              <a:solidFill>
                <a:srgbClr val="663300"/>
              </a:solidFill>
            </a:endParaRPr>
          </a:p>
          <a:p>
            <a:pPr algn="just"/>
            <a:r>
              <a:rPr lang="ru-RU" sz="2400" b="1" i="1">
                <a:solidFill>
                  <a:srgbClr val="663300"/>
                </a:solidFill>
              </a:rPr>
              <a:t>	Л</a:t>
            </a:r>
            <a:r>
              <a:rPr lang="ru-RU" sz="2400" b="1">
                <a:solidFill>
                  <a:srgbClr val="663300"/>
                </a:solidFill>
              </a:rPr>
              <a:t>окус контроля</a:t>
            </a:r>
            <a:r>
              <a:rPr lang="ru-RU" sz="2400">
                <a:solidFill>
                  <a:srgbClr val="663300"/>
                </a:solidFill>
              </a:rPr>
              <a:t> определяет направленность действий руководителя предположительно либо на подчиненного (если, по мнению руководителя, решение задачи зависит от так называемых внутренних причин, например способностей, знаний членов группы), либо на ситуационные факторы (если, по мнению руководителя, решение задачи обусловлено так называемыми внешними причинами, например, ее сложностью). </a:t>
            </a:r>
          </a:p>
          <a:p>
            <a:pPr algn="just"/>
            <a:r>
              <a:rPr lang="ru-RU" sz="2400" b="1">
                <a:solidFill>
                  <a:srgbClr val="663300"/>
                </a:solidFill>
              </a:rPr>
              <a:t>	Стабильность </a:t>
            </a:r>
            <a:r>
              <a:rPr lang="ru-RU" sz="2400">
                <a:solidFill>
                  <a:srgbClr val="663300"/>
                </a:solidFill>
              </a:rPr>
              <a:t>атpибyций влияет как на оценку руководителем текущих действий подчиненного, так и во многом обусловливает его ожидания относительно будущего поведения членов группы.</a:t>
            </a:r>
          </a:p>
          <a:p>
            <a:endParaRPr lang="ru-RU" sz="24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44035">
                                            <p:txEl>
                                              <p:pRg st="0" end="0"/>
                                            </p:txEl>
                                          </p:spTgt>
                                        </p:tgtEl>
                                        <p:attrNameLst>
                                          <p:attrName>style.visibility</p:attrName>
                                        </p:attrNameLst>
                                      </p:cBhvr>
                                      <p:to>
                                        <p:strVal val="visible"/>
                                      </p:to>
                                    </p:set>
                                    <p:animEffect transition="in" filter="blinds(horizontal)">
                                      <p:cBhvr additive="repl">
                                        <p:cTn id="7" dur="500"/>
                                        <p:tgtEl>
                                          <p:spTgt spid="4403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44035">
                                            <p:txEl>
                                              <p:pRg st="1" end="1"/>
                                            </p:txEl>
                                          </p:spTgt>
                                        </p:tgtEl>
                                        <p:attrNameLst>
                                          <p:attrName>style.visibility</p:attrName>
                                        </p:attrNameLst>
                                      </p:cBhvr>
                                      <p:to>
                                        <p:strVal val="visible"/>
                                      </p:to>
                                    </p:set>
                                    <p:animEffect transition="in" filter="blinds(horizontal)">
                                      <p:cBhvr additive="repl">
                                        <p:cTn id="12" dur="500"/>
                                        <p:tgtEl>
                                          <p:spTgt spid="4403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44035">
                                            <p:txEl>
                                              <p:pRg st="2" end="2"/>
                                            </p:txEl>
                                          </p:spTgt>
                                        </p:tgtEl>
                                        <p:attrNameLst>
                                          <p:attrName>style.visibility</p:attrName>
                                        </p:attrNameLst>
                                      </p:cBhvr>
                                      <p:to>
                                        <p:strVal val="visible"/>
                                      </p:to>
                                    </p:set>
                                    <p:animEffect transition="in" filter="blinds(horizontal)">
                                      <p:cBhvr additive="repl">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457200" y="500063"/>
            <a:ext cx="8229600" cy="928687"/>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52227" name="Text Box 2"/>
          <p:cNvSpPr txBox="1">
            <a:spLocks noChangeArrowheads="1"/>
          </p:cNvSpPr>
          <p:nvPr/>
        </p:nvSpPr>
        <p:spPr bwMode="auto">
          <a:xfrm>
            <a:off x="4357688" y="2000250"/>
            <a:ext cx="4286250" cy="20716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10595" name="Text Box 3"/>
          <p:cNvSpPr txBox="1">
            <a:spLocks noChangeArrowheads="1"/>
          </p:cNvSpPr>
          <p:nvPr/>
        </p:nvSpPr>
        <p:spPr bwMode="auto">
          <a:xfrm>
            <a:off x="428596" y="357166"/>
            <a:ext cx="8582025" cy="7215228"/>
          </a:xfrm>
          <a:prstGeom prst="rect">
            <a:avLst/>
          </a:prstGeom>
          <a:noFill/>
          <a:ln w="9525">
            <a:noFill/>
            <a:round/>
            <a:headEnd/>
            <a:tailEnd/>
          </a:ln>
        </p:spPr>
        <p:txBody>
          <a:bodyPr anchor="b"/>
          <a:lstStyle/>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16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1600" b="1" dirty="0" smtClean="0">
                <a:solidFill>
                  <a:srgbClr val="663300"/>
                </a:solidFill>
              </a:rPr>
              <a:t>Библиографический список:</a:t>
            </a:r>
          </a:p>
          <a:p>
            <a:pPr marL="342900" indent="-342900">
              <a:spcBef>
                <a:spcPts val="600"/>
              </a:spcBef>
              <a:buClr>
                <a:srgbClr val="000000"/>
              </a:buClr>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000" dirty="0" smtClean="0">
              <a:solidFill>
                <a:schemeClr val="tx1"/>
              </a:solidFill>
              <a:latin typeface="Times New Roman" pitchFamily="18" charset="0"/>
              <a:cs typeface="Times New Roman" pitchFamily="18" charset="0"/>
            </a:endParaRPr>
          </a:p>
          <a:p>
            <a:pPr marL="342900" lvl="0" indent="-342900">
              <a:spcBef>
                <a:spcPts val="600"/>
              </a:spcBef>
              <a:buClr>
                <a:srgbClr val="000000"/>
              </a:buClr>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000" dirty="0" smtClean="0">
                <a:solidFill>
                  <a:schemeClr val="tx1"/>
                </a:solidFill>
                <a:latin typeface="Times New Roman" pitchFamily="18" charset="0"/>
                <a:cs typeface="Times New Roman" pitchFamily="18" charset="0"/>
              </a:rPr>
              <a:t>Андреева Г. М. Социальная психология: учебник для высших учебных заведений/ Г.М.Андреева. – 5-е изд., </a:t>
            </a:r>
            <a:r>
              <a:rPr lang="ru-RU" sz="2000" dirty="0" err="1" smtClean="0">
                <a:solidFill>
                  <a:schemeClr val="tx1"/>
                </a:solidFill>
                <a:latin typeface="Times New Roman" pitchFamily="18" charset="0"/>
                <a:cs typeface="Times New Roman" pitchFamily="18" charset="0"/>
              </a:rPr>
              <a:t>испр</a:t>
            </a:r>
            <a:r>
              <a:rPr lang="ru-RU" sz="2000" dirty="0" smtClean="0">
                <a:solidFill>
                  <a:schemeClr val="tx1"/>
                </a:solidFill>
                <a:latin typeface="Times New Roman" pitchFamily="18" charset="0"/>
                <a:cs typeface="Times New Roman" pitchFamily="18" charset="0"/>
              </a:rPr>
              <a:t>. и доп. -, М.: Аспект пресс, 2005. - 363 с.</a:t>
            </a:r>
          </a:p>
          <a:p>
            <a:pPr marL="342900" indent="-342900">
              <a:spcBef>
                <a:spcPts val="600"/>
              </a:spcBef>
              <a:buClr>
                <a:srgbClr val="000000"/>
              </a:buClr>
              <a:buSzPct val="100000"/>
              <a:buFont typeface="+mj-lt"/>
              <a:buAutoNum type="arabicPeriod"/>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000" dirty="0" err="1" smtClean="0">
                <a:solidFill>
                  <a:schemeClr val="tx1"/>
                </a:solidFill>
                <a:latin typeface="Times New Roman" pitchFamily="18" charset="0"/>
                <a:cs typeface="Times New Roman" pitchFamily="18" charset="0"/>
              </a:rPr>
              <a:t>Виханский</a:t>
            </a:r>
            <a:r>
              <a:rPr lang="ru-RU" sz="2000" dirty="0" smtClean="0">
                <a:solidFill>
                  <a:schemeClr val="tx1"/>
                </a:solidFill>
                <a:latin typeface="Times New Roman" pitchFamily="18" charset="0"/>
                <a:cs typeface="Times New Roman" pitchFamily="18" charset="0"/>
              </a:rPr>
              <a:t> О. С. Менеджмент: учебник для вузов / О. С. </a:t>
            </a:r>
            <a:r>
              <a:rPr lang="ru-RU" sz="2000" dirty="0" err="1" smtClean="0">
                <a:solidFill>
                  <a:schemeClr val="tx1"/>
                </a:solidFill>
                <a:latin typeface="Times New Roman" pitchFamily="18" charset="0"/>
                <a:cs typeface="Times New Roman" pitchFamily="18" charset="0"/>
              </a:rPr>
              <a:t>Виханский</a:t>
            </a:r>
            <a:r>
              <a:rPr lang="ru-RU" sz="2000" dirty="0" smtClean="0">
                <a:solidFill>
                  <a:schemeClr val="tx1"/>
                </a:solidFill>
                <a:latin typeface="Times New Roman" pitchFamily="18" charset="0"/>
                <a:cs typeface="Times New Roman" pitchFamily="18" charset="0"/>
              </a:rPr>
              <a:t>. – 3-изд. – М.: </a:t>
            </a:r>
            <a:r>
              <a:rPr lang="ru-RU" sz="2000" dirty="0" err="1" smtClean="0">
                <a:solidFill>
                  <a:schemeClr val="tx1"/>
                </a:solidFill>
                <a:latin typeface="Times New Roman" pitchFamily="18" charset="0"/>
                <a:cs typeface="Times New Roman" pitchFamily="18" charset="0"/>
              </a:rPr>
              <a:t>Экономистъ</a:t>
            </a:r>
            <a:r>
              <a:rPr lang="ru-RU" sz="2000" dirty="0" smtClean="0">
                <a:solidFill>
                  <a:schemeClr val="tx1"/>
                </a:solidFill>
                <a:latin typeface="Times New Roman" pitchFamily="18" charset="0"/>
                <a:cs typeface="Times New Roman" pitchFamily="18" charset="0"/>
              </a:rPr>
              <a:t>, 2004. – 528 с.</a:t>
            </a:r>
          </a:p>
          <a:p>
            <a:pPr marL="342900" lvl="0" indent="-342900">
              <a:buFont typeface="+mj-lt"/>
              <a:buAutoNum type="arabicPeriod"/>
            </a:pPr>
            <a:r>
              <a:rPr lang="ru-RU" sz="2000" dirty="0" smtClean="0">
                <a:solidFill>
                  <a:schemeClr val="tx1"/>
                </a:solidFill>
                <a:latin typeface="Times New Roman" pitchFamily="18" charset="0"/>
                <a:cs typeface="Times New Roman" pitchFamily="18" charset="0"/>
              </a:rPr>
              <a:t>Кричевский Р. Л. Если Вы - руководитель. Элементы психологии менеджмента в повседневной работе. 2-е издание, доп. и </a:t>
            </a:r>
            <a:r>
              <a:rPr lang="ru-RU" sz="2000" dirty="0" err="1" smtClean="0">
                <a:solidFill>
                  <a:schemeClr val="tx1"/>
                </a:solidFill>
                <a:latin typeface="Times New Roman" pitchFamily="18" charset="0"/>
                <a:cs typeface="Times New Roman" pitchFamily="18" charset="0"/>
              </a:rPr>
              <a:t>перераб</a:t>
            </a:r>
            <a:r>
              <a:rPr lang="ru-RU" sz="2000" dirty="0" smtClean="0">
                <a:solidFill>
                  <a:schemeClr val="tx1"/>
                </a:solidFill>
                <a:latin typeface="Times New Roman" pitchFamily="18" charset="0"/>
                <a:cs typeface="Times New Roman" pitchFamily="18" charset="0"/>
              </a:rPr>
              <a:t>. - М.: Дело, 1996. —384 с.</a:t>
            </a:r>
          </a:p>
          <a:p>
            <a:pPr marL="342900" indent="-342900">
              <a:buFont typeface="+mj-lt"/>
              <a:buAutoNum type="arabicPeriod"/>
            </a:pPr>
            <a:r>
              <a:rPr lang="ru-RU" sz="2000" dirty="0" smtClean="0">
                <a:solidFill>
                  <a:schemeClr val="tx1"/>
                </a:solidFill>
                <a:latin typeface="Times New Roman" pitchFamily="18" charset="0"/>
                <a:cs typeface="Times New Roman" pitchFamily="18" charset="0"/>
              </a:rPr>
              <a:t>Кричевский Р. Л., </a:t>
            </a:r>
            <a:r>
              <a:rPr lang="ru-RU" sz="2000" dirty="0" err="1" smtClean="0">
                <a:solidFill>
                  <a:schemeClr val="tx1"/>
                </a:solidFill>
                <a:latin typeface="Times New Roman" pitchFamily="18" charset="0"/>
                <a:cs typeface="Times New Roman" pitchFamily="18" charset="0"/>
              </a:rPr>
              <a:t>Дубовская</a:t>
            </a:r>
            <a:r>
              <a:rPr lang="ru-RU" sz="2000" dirty="0" smtClean="0">
                <a:solidFill>
                  <a:schemeClr val="tx1"/>
                </a:solidFill>
                <a:latin typeface="Times New Roman" pitchFamily="18" charset="0"/>
                <a:cs typeface="Times New Roman" pitchFamily="18" charset="0"/>
              </a:rPr>
              <a:t> Е. М. Социальная психология малой группы: учебное пособие для вузов. – М.: Аспект пресс, 2001. — 318 с.</a:t>
            </a:r>
          </a:p>
          <a:p>
            <a:pPr marL="342900" indent="-342900">
              <a:buFont typeface="+mj-lt"/>
              <a:buAutoNum type="arabicPeriod"/>
            </a:pPr>
            <a:r>
              <a:rPr lang="ru-RU" sz="2000" dirty="0" err="1" smtClean="0">
                <a:solidFill>
                  <a:schemeClr val="tx1"/>
                </a:solidFill>
                <a:latin typeface="Times New Roman" pitchFamily="18" charset="0"/>
                <a:cs typeface="Times New Roman" pitchFamily="18" charset="0"/>
              </a:rPr>
              <a:t>Майерс</a:t>
            </a:r>
            <a:r>
              <a:rPr lang="ru-RU" sz="2000" dirty="0" smtClean="0">
                <a:solidFill>
                  <a:schemeClr val="tx1"/>
                </a:solidFill>
                <a:latin typeface="Times New Roman" pitchFamily="18" charset="0"/>
                <a:cs typeface="Times New Roman" pitchFamily="18" charset="0"/>
              </a:rPr>
              <a:t>, Д. Социальная психология : пер с </a:t>
            </a:r>
            <a:r>
              <a:rPr lang="ru-RU" sz="2000" dirty="0" err="1" smtClean="0">
                <a:solidFill>
                  <a:schemeClr val="tx1"/>
                </a:solidFill>
                <a:latin typeface="Times New Roman" pitchFamily="18" charset="0"/>
                <a:cs typeface="Times New Roman" pitchFamily="18" charset="0"/>
              </a:rPr>
              <a:t>англ</a:t>
            </a:r>
            <a:r>
              <a:rPr lang="ru-RU" sz="2000" dirty="0" smtClean="0">
                <a:solidFill>
                  <a:schemeClr val="tx1"/>
                </a:solidFill>
                <a:latin typeface="Times New Roman" pitchFamily="18" charset="0"/>
                <a:cs typeface="Times New Roman" pitchFamily="18" charset="0"/>
              </a:rPr>
              <a:t>/Д. </a:t>
            </a:r>
            <a:r>
              <a:rPr lang="ru-RU" sz="2000" dirty="0" err="1" smtClean="0">
                <a:solidFill>
                  <a:schemeClr val="tx1"/>
                </a:solidFill>
                <a:latin typeface="Times New Roman" pitchFamily="18" charset="0"/>
                <a:cs typeface="Times New Roman" pitchFamily="18" charset="0"/>
              </a:rPr>
              <a:t>Майерс</a:t>
            </a:r>
            <a:r>
              <a:rPr lang="ru-RU" sz="2000" dirty="0" smtClean="0">
                <a:solidFill>
                  <a:schemeClr val="tx1"/>
                </a:solidFill>
                <a:latin typeface="Times New Roman" pitchFamily="18" charset="0"/>
                <a:cs typeface="Times New Roman" pitchFamily="18" charset="0"/>
              </a:rPr>
              <a:t>. – 7-е изд. -  Москва; Санкт-Петербург; Н.Новгород : Питер, 2005. — 794 с.</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smtClean="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dirty="0">
              <a:solidFill>
                <a:srgbClr val="663300"/>
              </a:solidFill>
            </a:endParaRP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dirty="0">
              <a:solidFill>
                <a:srgbClr val="663300"/>
              </a:solidFill>
            </a:endParaRPr>
          </a:p>
        </p:txBody>
      </p:sp>
      <p:sp>
        <p:nvSpPr>
          <p:cNvPr id="5" name="Прямоугольник 4"/>
          <p:cNvSpPr/>
          <p:nvPr/>
        </p:nvSpPr>
        <p:spPr>
          <a:xfrm>
            <a:off x="1000100" y="5572140"/>
            <a:ext cx="6143668" cy="369332"/>
          </a:xfrm>
          <a:prstGeom prst="rect">
            <a:avLst/>
          </a:prstGeom>
        </p:spPr>
        <p:txBody>
          <a:bodyPr wrap="square">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dirty="0" smtClean="0">
                <a:solidFill>
                  <a:srgbClr val="663300"/>
                </a:solidFill>
                <a:hlinkClick r:id="rId3" action="ppaction://hlinksldjump"/>
              </a:rPr>
              <a:t>Перейти на тематический план лекции</a:t>
            </a:r>
            <a:endParaRPr lang="ru-RU" b="1" dirty="0">
              <a:solidFill>
                <a:srgbClr val="663300"/>
              </a:solidFill>
              <a:latin typeface="Arial" charset="0"/>
            </a:endParaRPr>
          </a:p>
        </p:txBody>
      </p:sp>
    </p:spTree>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additive="repl">
                                        <p:cTn id="6" dur="1" fill="hold">
                                          <p:stCondLst>
                                            <p:cond delay="0"/>
                                          </p:stCondLst>
                                        </p:cTn>
                                        <p:tgtEl>
                                          <p:spTgt spid="110595">
                                            <p:txEl>
                                              <p:pRg st="22" end="22"/>
                                            </p:txEl>
                                          </p:spTgt>
                                        </p:tgtEl>
                                        <p:attrNameLst>
                                          <p:attrName>style.visibility</p:attrName>
                                        </p:attrNameLst>
                                      </p:cBhvr>
                                      <p:to>
                                        <p:strVal val="visible"/>
                                      </p:to>
                                    </p:set>
                                    <p:animEffect transition="in" filter="blinds(horizontal)">
                                      <p:cBhvr additive="repl">
                                        <p:cTn id="7" dur="500"/>
                                        <p:tgtEl>
                                          <p:spTgt spid="110595">
                                            <p:txEl>
                                              <p:pRg st="22" end="22"/>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10595">
                                            <p:txEl>
                                              <p:pRg st="24" end="24"/>
                                            </p:txEl>
                                          </p:spTgt>
                                        </p:tgtEl>
                                        <p:attrNameLst>
                                          <p:attrName>style.visibility</p:attrName>
                                        </p:attrNameLst>
                                      </p:cBhvr>
                                      <p:to>
                                        <p:strVal val="visible"/>
                                      </p:to>
                                    </p:set>
                                    <p:animEffect transition="in" filter="blinds(horizontal)">
                                      <p:cBhvr additive="repl">
                                        <p:cTn id="10" dur="500"/>
                                        <p:tgtEl>
                                          <p:spTgt spid="110595">
                                            <p:txEl>
                                              <p:pRg st="24" end="24"/>
                                            </p:txEl>
                                          </p:spTgt>
                                        </p:tgtEl>
                                      </p:cBhvr>
                                    </p:animEffect>
                                  </p:childTnLst>
                                </p:cTn>
                              </p:par>
                              <p:par>
                                <p:cTn id="11" presetID="3" presetClass="entr" presetSubtype="10" fill="hold" nodeType="withEffect">
                                  <p:stCondLst>
                                    <p:cond delay="0"/>
                                  </p:stCondLst>
                                  <p:childTnLst>
                                    <p:set>
                                      <p:cBhvr additive="repl">
                                        <p:cTn id="12" dur="1" fill="hold">
                                          <p:stCondLst>
                                            <p:cond delay="0"/>
                                          </p:stCondLst>
                                        </p:cTn>
                                        <p:tgtEl>
                                          <p:spTgt spid="110595">
                                            <p:txEl>
                                              <p:pRg st="25" end="25"/>
                                            </p:txEl>
                                          </p:spTgt>
                                        </p:tgtEl>
                                        <p:attrNameLst>
                                          <p:attrName>style.visibility</p:attrName>
                                        </p:attrNameLst>
                                      </p:cBhvr>
                                      <p:to>
                                        <p:strVal val="visible"/>
                                      </p:to>
                                    </p:set>
                                    <p:animEffect transition="in" filter="blinds(horizontal)">
                                      <p:cBhvr additive="repl">
                                        <p:cTn id="13" dur="500"/>
                                        <p:tgtEl>
                                          <p:spTgt spid="110595">
                                            <p:txEl>
                                              <p:pRg st="25" end="25"/>
                                            </p:txEl>
                                          </p:spTgt>
                                        </p:tgtEl>
                                      </p:cBhvr>
                                    </p:animEffect>
                                  </p:childTnLst>
                                </p:cTn>
                              </p:par>
                              <p:par>
                                <p:cTn id="14" presetID="3" presetClass="entr" presetSubtype="10" fill="hold" nodeType="withEffect">
                                  <p:stCondLst>
                                    <p:cond delay="0"/>
                                  </p:stCondLst>
                                  <p:childTnLst>
                                    <p:set>
                                      <p:cBhvr additive="repl">
                                        <p:cTn id="15" dur="1" fill="hold">
                                          <p:stCondLst>
                                            <p:cond delay="0"/>
                                          </p:stCondLst>
                                        </p:cTn>
                                        <p:tgtEl>
                                          <p:spTgt spid="110595">
                                            <p:txEl>
                                              <p:pRg st="27" end="27"/>
                                            </p:txEl>
                                          </p:spTgt>
                                        </p:tgtEl>
                                        <p:attrNameLst>
                                          <p:attrName>style.visibility</p:attrName>
                                        </p:attrNameLst>
                                      </p:cBhvr>
                                      <p:to>
                                        <p:strVal val="visible"/>
                                      </p:to>
                                    </p:set>
                                    <p:animEffect transition="in" filter="blinds(horizontal)">
                                      <p:cBhvr additive="repl">
                                        <p:cTn id="16" dur="500"/>
                                        <p:tgtEl>
                                          <p:spTgt spid="110595">
                                            <p:txEl>
                                              <p:pRg st="27" end="27"/>
                                            </p:txEl>
                                          </p:spTgt>
                                        </p:tgtEl>
                                      </p:cBhvr>
                                    </p:animEffect>
                                  </p:childTnLst>
                                </p:cTn>
                              </p:par>
                              <p:par>
                                <p:cTn id="17" presetID="3" presetClass="entr" presetSubtype="10" fill="hold" nodeType="withEffect">
                                  <p:stCondLst>
                                    <p:cond delay="0"/>
                                  </p:stCondLst>
                                  <p:childTnLst>
                                    <p:set>
                                      <p:cBhvr additive="repl">
                                        <p:cTn id="18" dur="1" fill="hold">
                                          <p:stCondLst>
                                            <p:cond delay="0"/>
                                          </p:stCondLst>
                                        </p:cTn>
                                        <p:tgtEl>
                                          <p:spTgt spid="110595">
                                            <p:txEl>
                                              <p:pRg st="28" end="28"/>
                                            </p:txEl>
                                          </p:spTgt>
                                        </p:tgtEl>
                                        <p:attrNameLst>
                                          <p:attrName>style.visibility</p:attrName>
                                        </p:attrNameLst>
                                      </p:cBhvr>
                                      <p:to>
                                        <p:strVal val="visible"/>
                                      </p:to>
                                    </p:set>
                                    <p:animEffect transition="in" filter="blinds(horizontal)">
                                      <p:cBhvr additive="repl">
                                        <p:cTn id="19" dur="500"/>
                                        <p:tgtEl>
                                          <p:spTgt spid="110595">
                                            <p:txEl>
                                              <p:pRg st="28" end="28"/>
                                            </p:txEl>
                                          </p:spTgt>
                                        </p:tgtEl>
                                      </p:cBhvr>
                                    </p:animEffect>
                                  </p:childTnLst>
                                </p:cTn>
                              </p:par>
                              <p:par>
                                <p:cTn id="20" presetID="3" presetClass="entr" presetSubtype="10" fill="hold" nodeType="withEffect">
                                  <p:stCondLst>
                                    <p:cond delay="0"/>
                                  </p:stCondLst>
                                  <p:childTnLst>
                                    <p:set>
                                      <p:cBhvr additive="repl">
                                        <p:cTn id="21" dur="1" fill="hold">
                                          <p:stCondLst>
                                            <p:cond delay="0"/>
                                          </p:stCondLst>
                                        </p:cTn>
                                        <p:tgtEl>
                                          <p:spTgt spid="110595">
                                            <p:txEl>
                                              <p:pRg st="26" end="26"/>
                                            </p:txEl>
                                          </p:spTgt>
                                        </p:tgtEl>
                                        <p:attrNameLst>
                                          <p:attrName>style.visibility</p:attrName>
                                        </p:attrNameLst>
                                      </p:cBhvr>
                                      <p:to>
                                        <p:strVal val="visible"/>
                                      </p:to>
                                    </p:set>
                                    <p:animEffect transition="in" filter="blinds(horizontal)">
                                      <p:cBhvr additive="repl">
                                        <p:cTn id="22" dur="500"/>
                                        <p:tgtEl>
                                          <p:spTgt spid="110595">
                                            <p:txEl>
                                              <p:pRg st="26" end="26"/>
                                            </p:txEl>
                                          </p:spTgt>
                                        </p:tgtEl>
                                      </p:cBhvr>
                                    </p:animEffect>
                                  </p:childTnLst>
                                </p:cTn>
                              </p:par>
                              <p:par>
                                <p:cTn id="23" presetID="8" presetClass="emph" fill="hold" nodeType="withEffect">
                                  <p:stCondLst>
                                    <p:cond delay="0"/>
                                  </p:stCondLst>
                                  <p:childTnLst>
                                    <p:animRot by="21600000">
                                      <p:cBhvr additive="repl">
                                        <p:cTn id="24" dur="2000" fill="hold"/>
                                        <p:tgtEl>
                                          <p:spTgt spid="11059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457200" y="500063"/>
            <a:ext cx="8229600" cy="928687"/>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52227" name="Text Box 2"/>
          <p:cNvSpPr txBox="1">
            <a:spLocks noChangeArrowheads="1"/>
          </p:cNvSpPr>
          <p:nvPr/>
        </p:nvSpPr>
        <p:spPr bwMode="auto">
          <a:xfrm>
            <a:off x="4357688" y="2000250"/>
            <a:ext cx="4286250" cy="20716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10595" name="Text Box 3"/>
          <p:cNvSpPr txBox="1">
            <a:spLocks noChangeArrowheads="1"/>
          </p:cNvSpPr>
          <p:nvPr/>
        </p:nvSpPr>
        <p:spPr bwMode="auto">
          <a:xfrm>
            <a:off x="428625" y="2428868"/>
            <a:ext cx="8582025" cy="2571768"/>
          </a:xfrm>
          <a:prstGeom prst="rect">
            <a:avLst/>
          </a:prstGeom>
          <a:noFill/>
          <a:ln w="9525">
            <a:noFill/>
            <a:round/>
            <a:headEnd/>
            <a:tailEnd/>
          </a:ln>
        </p:spPr>
        <p:txBody>
          <a:bodyPr anchor="b"/>
          <a:lstStyle/>
          <a:p>
            <a:pPr marL="457200" lvl="0" indent="-457200">
              <a:buFont typeface="+mj-lt"/>
              <a:buAutoNum type="arabicPeriod"/>
            </a:pPr>
            <a:r>
              <a:rPr lang="ru-RU" sz="2400" dirty="0" smtClean="0">
                <a:solidFill>
                  <a:schemeClr val="tx1"/>
                </a:solidFill>
                <a:latin typeface="Times New Roman" pitchFamily="18" charset="0"/>
                <a:cs typeface="Times New Roman" pitchFamily="18" charset="0"/>
              </a:rPr>
              <a:t>Каково соотношение понятий «управлений» и «менеджмент»?</a:t>
            </a:r>
          </a:p>
          <a:p>
            <a:pPr marL="457200" lvl="0" indent="-457200">
              <a:buFont typeface="+mj-lt"/>
              <a:buAutoNum type="arabicPeriod"/>
            </a:pPr>
            <a:r>
              <a:rPr lang="ru-RU" sz="2400" dirty="0" smtClean="0">
                <a:solidFill>
                  <a:schemeClr val="tx1"/>
                </a:solidFill>
                <a:latin typeface="Times New Roman" pitchFamily="18" charset="0"/>
                <a:cs typeface="Times New Roman" pitchFamily="18" charset="0"/>
              </a:rPr>
              <a:t>Каково соотношение понятий «лидерство» и «руководство»? </a:t>
            </a:r>
          </a:p>
          <a:p>
            <a:pPr marL="457200" lvl="0" indent="-457200">
              <a:buFont typeface="+mj-lt"/>
              <a:buAutoNum type="arabicPeriod"/>
            </a:pPr>
            <a:r>
              <a:rPr lang="ru-RU" sz="2400" dirty="0" smtClean="0">
                <a:solidFill>
                  <a:schemeClr val="tx1"/>
                </a:solidFill>
                <a:latin typeface="Times New Roman" pitchFamily="18" charset="0"/>
                <a:cs typeface="Times New Roman" pitchFamily="18" charset="0"/>
              </a:rPr>
              <a:t>Лидерство: основные подходы к изучению феномена.</a:t>
            </a:r>
          </a:p>
          <a:p>
            <a:pPr marL="457200" indent="-457200">
              <a:buFont typeface="+mj-lt"/>
              <a:buAutoNum type="arabicPeriod"/>
            </a:pPr>
            <a:r>
              <a:rPr lang="ru-RU" sz="2400" dirty="0" smtClean="0">
                <a:solidFill>
                  <a:schemeClr val="tx1"/>
                </a:solidFill>
                <a:latin typeface="Times New Roman" pitchFamily="18" charset="0"/>
                <a:cs typeface="Times New Roman" pitchFamily="18" charset="0"/>
              </a:rPr>
              <a:t>Лидерство, руководство, менеджмент: охарактеризуйте сущность и специфику каждого типа управления.</a:t>
            </a:r>
            <a:endParaRPr lang="ru-RU" sz="2400" b="1" dirty="0">
              <a:solidFill>
                <a:schemeClr val="tx1"/>
              </a:solidFill>
              <a:latin typeface="Times New Roman" pitchFamily="18" charset="0"/>
              <a:cs typeface="Times New Roman" pitchFamily="18" charset="0"/>
            </a:endParaRPr>
          </a:p>
        </p:txBody>
      </p:sp>
      <p:sp>
        <p:nvSpPr>
          <p:cNvPr id="5" name="Text Box 3"/>
          <p:cNvSpPr txBox="1">
            <a:spLocks noChangeArrowheads="1"/>
          </p:cNvSpPr>
          <p:nvPr/>
        </p:nvSpPr>
        <p:spPr bwMode="auto">
          <a:xfrm>
            <a:off x="357158" y="285728"/>
            <a:ext cx="8582025" cy="785818"/>
          </a:xfrm>
          <a:prstGeom prst="rect">
            <a:avLst/>
          </a:prstGeom>
          <a:noFill/>
          <a:ln w="9525">
            <a:noFill/>
            <a:round/>
            <a:headEnd/>
            <a:tailEnd/>
          </a:ln>
        </p:spPr>
        <p:txBody>
          <a:bodyPr anchor="b"/>
          <a:lstStyle/>
          <a:p>
            <a:pPr lvl="0"/>
            <a:r>
              <a:rPr lang="ru-RU" sz="2800" dirty="0" smtClean="0"/>
              <a:t>Контрольные вопросы:</a:t>
            </a:r>
            <a:endParaRPr lang="ru-RU" sz="2400" b="1" dirty="0">
              <a:solidFill>
                <a:srgbClr val="663300"/>
              </a:solidFill>
            </a:endParaRPr>
          </a:p>
        </p:txBody>
      </p:sp>
      <p:sp>
        <p:nvSpPr>
          <p:cNvPr id="6" name="Прямоугольник 5"/>
          <p:cNvSpPr/>
          <p:nvPr/>
        </p:nvSpPr>
        <p:spPr>
          <a:xfrm>
            <a:off x="714348" y="5286388"/>
            <a:ext cx="6143668" cy="369332"/>
          </a:xfrm>
          <a:prstGeom prst="rect">
            <a:avLst/>
          </a:prstGeom>
        </p:spPr>
        <p:txBody>
          <a:bodyPr wrap="square">
            <a:spAutoFit/>
          </a:bodyPr>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b="1" dirty="0" smtClean="0">
                <a:solidFill>
                  <a:srgbClr val="663300"/>
                </a:solidFill>
                <a:hlinkClick r:id="rId3" action="ppaction://hlinksldjump"/>
              </a:rPr>
              <a:t>Перейти на тематический план лекции</a:t>
            </a:r>
          </a:p>
        </p:txBody>
      </p:sp>
    </p:spTree>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10595">
                                            <p:txEl>
                                              <p:pRg st="0" end="0"/>
                                            </p:txEl>
                                          </p:spTgt>
                                        </p:tgtEl>
                                        <p:attrNameLst>
                                          <p:attrName>style.visibility</p:attrName>
                                        </p:attrNameLst>
                                      </p:cBhvr>
                                      <p:to>
                                        <p:strVal val="visible"/>
                                      </p:to>
                                    </p:set>
                                    <p:animEffect transition="in" filter="blinds(horizontal)">
                                      <p:cBhvr additive="repl">
                                        <p:cTn id="7" dur="500"/>
                                        <p:tgtEl>
                                          <p:spTgt spid="1105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110595">
                                            <p:txEl>
                                              <p:pRg st="1" end="1"/>
                                            </p:txEl>
                                          </p:spTgt>
                                        </p:tgtEl>
                                        <p:attrNameLst>
                                          <p:attrName>style.visibility</p:attrName>
                                        </p:attrNameLst>
                                      </p:cBhvr>
                                      <p:to>
                                        <p:strVal val="visible"/>
                                      </p:to>
                                    </p:set>
                                    <p:animEffect transition="in" filter="blinds(horizontal)">
                                      <p:cBhvr additive="repl">
                                        <p:cTn id="12" dur="500"/>
                                        <p:tgtEl>
                                          <p:spTgt spid="1105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additive="repl">
                                        <p:cTn id="16" dur="1" fill="hold">
                                          <p:stCondLst>
                                            <p:cond delay="0"/>
                                          </p:stCondLst>
                                        </p:cTn>
                                        <p:tgtEl>
                                          <p:spTgt spid="110595">
                                            <p:txEl>
                                              <p:pRg st="2" end="2"/>
                                            </p:txEl>
                                          </p:spTgt>
                                        </p:tgtEl>
                                        <p:attrNameLst>
                                          <p:attrName>style.visibility</p:attrName>
                                        </p:attrNameLst>
                                      </p:cBhvr>
                                      <p:to>
                                        <p:strVal val="visible"/>
                                      </p:to>
                                    </p:set>
                                    <p:animEffect transition="in" filter="blinds(horizontal)">
                                      <p:cBhvr additive="repl">
                                        <p:cTn id="17" dur="500"/>
                                        <p:tgtEl>
                                          <p:spTgt spid="1105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additive="repl">
                                        <p:cTn id="21" dur="1" fill="hold">
                                          <p:stCondLst>
                                            <p:cond delay="0"/>
                                          </p:stCondLst>
                                        </p:cTn>
                                        <p:tgtEl>
                                          <p:spTgt spid="110595">
                                            <p:txEl>
                                              <p:pRg st="3" end="3"/>
                                            </p:txEl>
                                          </p:spTgt>
                                        </p:tgtEl>
                                        <p:attrNameLst>
                                          <p:attrName>style.visibility</p:attrName>
                                        </p:attrNameLst>
                                      </p:cBhvr>
                                      <p:to>
                                        <p:strVal val="visible"/>
                                      </p:to>
                                    </p:set>
                                    <p:animEffect transition="in" filter="blinds(horizontal)">
                                      <p:cBhvr additive="repl">
                                        <p:cTn id="22" dur="500"/>
                                        <p:tgtEl>
                                          <p:spTgt spid="110595">
                                            <p:txEl>
                                              <p:pRg st="3" end="3"/>
                                            </p:txEl>
                                          </p:spTgt>
                                        </p:tgtEl>
                                      </p:cBhvr>
                                    </p:animEffect>
                                  </p:childTnLst>
                                </p:cTn>
                              </p:par>
                              <p:par>
                                <p:cTn id="23" presetID="8" presetClass="emph" fill="hold" nodeType="withEffect">
                                  <p:stCondLst>
                                    <p:cond delay="0"/>
                                  </p:stCondLst>
                                  <p:childTnLst>
                                    <p:animRot by="21600000">
                                      <p:cBhvr additive="repl">
                                        <p:cTn id="24" dur="2000" fill="hold"/>
                                        <p:tgtEl>
                                          <p:spTgt spid="110593"/>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additive="repl">
                                        <p:cTn id="28" dur="1" fill="hold">
                                          <p:stCondLst>
                                            <p:cond delay="0"/>
                                          </p:stCondLst>
                                        </p:cTn>
                                        <p:tgtEl>
                                          <p:spTgt spid="5">
                                            <p:txEl>
                                              <p:pRg st="0" end="0"/>
                                            </p:txEl>
                                          </p:spTgt>
                                        </p:tgtEl>
                                        <p:attrNameLst>
                                          <p:attrName>style.visibility</p:attrName>
                                        </p:attrNameLst>
                                      </p:cBhvr>
                                      <p:to>
                                        <p:strVal val="visible"/>
                                      </p:to>
                                    </p:set>
                                    <p:animEffect transition="in" filter="blinds(horizontal)">
                                      <p:cBhvr additive="repl">
                                        <p:cTn id="29"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10593" name="Text Box 1"/>
          <p:cNvSpPr txBox="1">
            <a:spLocks noChangeArrowheads="1"/>
          </p:cNvSpPr>
          <p:nvPr/>
        </p:nvSpPr>
        <p:spPr bwMode="auto">
          <a:xfrm>
            <a:off x="457200" y="500063"/>
            <a:ext cx="8229600" cy="928687"/>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52227" name="Text Box 2"/>
          <p:cNvSpPr txBox="1">
            <a:spLocks noChangeArrowheads="1"/>
          </p:cNvSpPr>
          <p:nvPr/>
        </p:nvSpPr>
        <p:spPr bwMode="auto">
          <a:xfrm>
            <a:off x="4357688" y="2000250"/>
            <a:ext cx="4286250" cy="20716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110595" name="Text Box 3"/>
          <p:cNvSpPr txBox="1">
            <a:spLocks noChangeArrowheads="1"/>
          </p:cNvSpPr>
          <p:nvPr/>
        </p:nvSpPr>
        <p:spPr bwMode="auto">
          <a:xfrm>
            <a:off x="428625" y="1214438"/>
            <a:ext cx="8582025" cy="3714750"/>
          </a:xfrm>
          <a:prstGeom prst="rect">
            <a:avLst/>
          </a:prstGeom>
          <a:noFill/>
          <a:ln w="9525">
            <a:noFill/>
            <a:round/>
            <a:headEnd/>
            <a:tailEnd/>
          </a:ln>
        </p:spPr>
        <p:txBody>
          <a:bodyPr anchor="b"/>
          <a:lstStyle/>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solidFill>
                  <a:srgbClr val="663300"/>
                </a:solidFill>
              </a:rPr>
              <a:t>СПАСИБО </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dirty="0">
                <a:solidFill>
                  <a:srgbClr val="663300"/>
                </a:solidFill>
              </a:rPr>
              <a:t>ЗА ВНИМАНИЕ!</a:t>
            </a:r>
          </a:p>
          <a:p>
            <a:pPr algn="ct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400" b="1" dirty="0">
              <a:solidFill>
                <a:srgbClr val="663300"/>
              </a:solidFill>
            </a:endParaRPr>
          </a:p>
        </p:txBody>
      </p:sp>
    </p:spTree>
  </p:cSld>
  <p:clrMapOvr>
    <a:masterClrMapping/>
  </p:clrMapOvr>
  <p:transition spd="slow"/>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110595">
                                            <p:txEl>
                                              <p:pRg st="0" end="0"/>
                                            </p:txEl>
                                          </p:spTgt>
                                        </p:tgtEl>
                                        <p:attrNameLst>
                                          <p:attrName>style.visibility</p:attrName>
                                        </p:attrNameLst>
                                      </p:cBhvr>
                                      <p:to>
                                        <p:strVal val="visible"/>
                                      </p:to>
                                    </p:set>
                                    <p:animEffect transition="in" filter="blinds(horizontal)">
                                      <p:cBhvr additive="repl">
                                        <p:cTn id="7" dur="500"/>
                                        <p:tgtEl>
                                          <p:spTgt spid="110595">
                                            <p:txEl>
                                              <p:pRg st="0" end="0"/>
                                            </p:txEl>
                                          </p:spTgt>
                                        </p:tgtEl>
                                      </p:cBhvr>
                                    </p:animEffect>
                                  </p:childTnLst>
                                </p:cTn>
                              </p:par>
                              <p:par>
                                <p:cTn id="8" presetID="3" presetClass="entr" presetSubtype="10" fill="hold" nodeType="withEffect">
                                  <p:stCondLst>
                                    <p:cond delay="0"/>
                                  </p:stCondLst>
                                  <p:childTnLst>
                                    <p:set>
                                      <p:cBhvr additive="repl">
                                        <p:cTn id="9" dur="1" fill="hold">
                                          <p:stCondLst>
                                            <p:cond delay="0"/>
                                          </p:stCondLst>
                                        </p:cTn>
                                        <p:tgtEl>
                                          <p:spTgt spid="110595">
                                            <p:txEl>
                                              <p:pRg st="1" end="1"/>
                                            </p:txEl>
                                          </p:spTgt>
                                        </p:tgtEl>
                                        <p:attrNameLst>
                                          <p:attrName>style.visibility</p:attrName>
                                        </p:attrNameLst>
                                      </p:cBhvr>
                                      <p:to>
                                        <p:strVal val="visible"/>
                                      </p:to>
                                    </p:set>
                                    <p:animEffect transition="in" filter="blinds(horizontal)">
                                      <p:cBhvr additive="repl">
                                        <p:cTn id="10" dur="500"/>
                                        <p:tgtEl>
                                          <p:spTgt spid="110595">
                                            <p:txEl>
                                              <p:pRg st="1" end="1"/>
                                            </p:txEl>
                                          </p:spTgt>
                                        </p:tgtEl>
                                      </p:cBhvr>
                                    </p:animEffect>
                                  </p:childTnLst>
                                </p:cTn>
                              </p:par>
                              <p:par>
                                <p:cTn id="11" presetID="8" presetClass="emph" fill="hold" nodeType="withEffect">
                                  <p:stCondLst>
                                    <p:cond delay="0"/>
                                  </p:stCondLst>
                                  <p:childTnLst>
                                    <p:animRot by="21600000">
                                      <p:cBhvr additive="repl">
                                        <p:cTn id="12" dur="2000" fill="hold"/>
                                        <p:tgtEl>
                                          <p:spTgt spid="110593"/>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6147" name="Text Box 2"/>
          <p:cNvSpPr txBox="1">
            <a:spLocks noChangeArrowheads="1"/>
          </p:cNvSpPr>
          <p:nvPr/>
        </p:nvSpPr>
        <p:spPr bwMode="auto">
          <a:xfrm>
            <a:off x="357188" y="214313"/>
            <a:ext cx="8643937" cy="6357937"/>
          </a:xfrm>
          <a:prstGeom prst="rect">
            <a:avLst/>
          </a:prstGeom>
          <a:noFill/>
          <a:ln w="9525">
            <a:noFill/>
            <a:round/>
            <a:headEnd/>
            <a:tailEnd/>
          </a:ln>
        </p:spPr>
        <p:txBody>
          <a:bodyPr anchor="b"/>
          <a:lstStyle/>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a:t>		</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663300"/>
              </a:solidFill>
            </a:endParaRP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Термин </a:t>
            </a:r>
            <a:r>
              <a:rPr lang="en-US" sz="2400" b="1">
                <a:solidFill>
                  <a:srgbClr val="663300"/>
                </a:solidFill>
              </a:rPr>
              <a:t>«</a:t>
            </a:r>
            <a:r>
              <a:rPr lang="ru-RU" sz="2400" b="1">
                <a:solidFill>
                  <a:srgbClr val="663300"/>
                </a:solidFill>
              </a:rPr>
              <a:t>лидерство</a:t>
            </a:r>
            <a:r>
              <a:rPr lang="en-US" sz="2400" b="1">
                <a:solidFill>
                  <a:srgbClr val="663300"/>
                </a:solidFill>
              </a:rPr>
              <a:t>» </a:t>
            </a:r>
            <a:r>
              <a:rPr lang="ru-RU" sz="2400" b="1">
                <a:solidFill>
                  <a:srgbClr val="663300"/>
                </a:solidFill>
              </a:rPr>
              <a:t>является производным от английского слова </a:t>
            </a:r>
            <a:r>
              <a:rPr lang="en-US" sz="2400" b="1">
                <a:solidFill>
                  <a:srgbClr val="663300"/>
                </a:solidFill>
              </a:rPr>
              <a:t>«leadership», </a:t>
            </a:r>
            <a:r>
              <a:rPr lang="ru-RU" sz="2400" b="1">
                <a:solidFill>
                  <a:srgbClr val="663300"/>
                </a:solidFill>
              </a:rPr>
              <a:t>в равной мере используемого большинством зарубежных авторов для обозначения и лидерства, и руководства.</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 случае </a:t>
            </a:r>
            <a:r>
              <a:rPr lang="ru-RU" sz="2400" b="1" i="1">
                <a:solidFill>
                  <a:srgbClr val="663300"/>
                </a:solidFill>
              </a:rPr>
              <a:t>назначенного </a:t>
            </a:r>
            <a:r>
              <a:rPr lang="ru-RU" sz="2400" b="1">
                <a:solidFill>
                  <a:srgbClr val="663300"/>
                </a:solidFill>
              </a:rPr>
              <a:t>(по иной терминологии — формального, официального) </a:t>
            </a:r>
            <a:r>
              <a:rPr lang="ru-RU" sz="2400" b="1" i="1">
                <a:solidFill>
                  <a:srgbClr val="663300"/>
                </a:solidFill>
              </a:rPr>
              <a:t>лидерства </a:t>
            </a:r>
            <a:r>
              <a:rPr lang="ru-RU" sz="2400" b="1">
                <a:solidFill>
                  <a:srgbClr val="663300"/>
                </a:solidFill>
              </a:rPr>
              <a:t>речь идет o руководстве. </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solidFill>
                  <a:srgbClr val="663300"/>
                </a:solidFill>
              </a:rPr>
              <a:t> 	В случае </a:t>
            </a:r>
            <a:r>
              <a:rPr lang="ru-RU" sz="2400" b="1" i="1">
                <a:solidFill>
                  <a:srgbClr val="663300"/>
                </a:solidFill>
              </a:rPr>
              <a:t>внезапно появляющегося (т.е. </a:t>
            </a:r>
            <a:r>
              <a:rPr lang="ru-RU" sz="2400" b="1">
                <a:solidFill>
                  <a:srgbClr val="663300"/>
                </a:solidFill>
              </a:rPr>
              <a:t>возникающего неофициально, неформально, заранее никем и ничем не предписанного) </a:t>
            </a:r>
            <a:r>
              <a:rPr lang="ru-RU" sz="2400" b="1" i="1">
                <a:solidFill>
                  <a:srgbClr val="663300"/>
                </a:solidFill>
              </a:rPr>
              <a:t>лидерства — </a:t>
            </a:r>
            <a:r>
              <a:rPr lang="ru-RU" sz="2400" b="1">
                <a:solidFill>
                  <a:srgbClr val="663300"/>
                </a:solidFill>
              </a:rPr>
              <a:t>o собственно лидерстве.</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400" b="1"/>
              <a:t>	Оптимальным является, когда роль лидера в коллективе принадлежит ее формальному руководителю.</a:t>
            </a:r>
            <a:endParaRPr lang="ru-RU" sz="2400" b="1">
              <a:solidFill>
                <a:srgbClr val="663300"/>
              </a:solidFill>
            </a:endParaRPr>
          </a:p>
        </p:txBody>
      </p:sp>
      <p:sp>
        <p:nvSpPr>
          <p:cNvPr id="6148" name="Text Box 3"/>
          <p:cNvSpPr txBox="1">
            <a:spLocks noChangeArrowheads="1"/>
          </p:cNvSpPr>
          <p:nvPr/>
        </p:nvSpPr>
        <p:spPr bwMode="auto">
          <a:xfrm>
            <a:off x="457200" y="2174875"/>
            <a:ext cx="7972425" cy="3951288"/>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a:solidFill>
                <a:srgbClr val="FFFFFF"/>
              </a:solidFill>
            </a:endParaRPr>
          </a:p>
          <a:p>
            <a:pPr marL="339725" indent="-339725">
              <a:spcBef>
                <a:spcPts val="600"/>
              </a:spcBef>
              <a:buClr>
                <a:srgbClr val="FFFFFF"/>
              </a:buClr>
              <a:buSzPct val="100000"/>
              <a:buFont typeface="Verdana"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a:p>
            <a:pPr marL="339725" indent="-339725">
              <a:spcBef>
                <a:spcPts val="600"/>
              </a:spcBef>
              <a:buClr>
                <a:srgbClr val="FFFFFF"/>
              </a:buClr>
              <a:buSzPct val="100000"/>
              <a:buFont typeface="Verdana" pitchFamily="34"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repl">
                                        <p:cTn id="6" dur="500" fill="hold"/>
                                        <p:tgtEl>
                                          <p:spTgt spid="17409"/>
                                        </p:tgtEl>
                                        <p:attrNameLst>
                                          <p:attrName>ppt_x</p:attrName>
                                        </p:attrNameLst>
                                      </p:cBhvr>
                                      <p:tavLst>
                                        <p:tav tm="100000">
                                          <p:val>
                                            <p:strVal val="#ppt_x"/>
                                          </p:val>
                                        </p:tav>
                                        <p:tav tm="100000">
                                          <p:val>
                                            <p:strVal val="#ppt_x"/>
                                          </p:val>
                                        </p:tav>
                                      </p:tavLst>
                                    </p:anim>
                                    <p:anim calcmode="lin" valueType="num">
                                      <p:cBhvr additive="repl">
                                        <p:cTn id="7" dur="500" fill="hold"/>
                                        <p:tgtEl>
                                          <p:spTgt spid="17409"/>
                                        </p:tgtEl>
                                        <p:attrNameLst>
                                          <p:attrName>ppt_y</p:attrName>
                                        </p:attrNameLst>
                                      </p:cBhvr>
                                      <p:tavLst>
                                        <p:tav tm="100000">
                                          <p:val>
                                            <p:strVal val="#ppt_y"/>
                                          </p:val>
                                        </p:tav>
                                        <p:tav tm="100000">
                                          <p:val>
                                            <p:strVal val="1+#ppt_h/2"/>
                                          </p:val>
                                        </p:tav>
                                      </p:tavLst>
                                    </p:anim>
                                    <p:set>
                                      <p:cBhvr additive="repl">
                                        <p:cTn id="8" dur="1" fill="hold">
                                          <p:stCondLst>
                                            <p:cond delay="0"/>
                                          </p:stCondLst>
                                        </p:cTn>
                                        <p:tgtEl>
                                          <p:spTgt spid="174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17409"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7171" name="Text Box 2"/>
          <p:cNvSpPr txBox="1">
            <a:spLocks noChangeArrowheads="1"/>
          </p:cNvSpPr>
          <p:nvPr/>
        </p:nvSpPr>
        <p:spPr bwMode="auto">
          <a:xfrm>
            <a:off x="714375" y="642938"/>
            <a:ext cx="8001000" cy="5929312"/>
          </a:xfrm>
          <a:prstGeom prst="rect">
            <a:avLst/>
          </a:prstGeom>
          <a:noFill/>
          <a:ln w="9525">
            <a:noFill/>
            <a:round/>
            <a:headEnd/>
            <a:tailEnd/>
          </a:ln>
        </p:spPr>
        <p:txBody>
          <a:bodyPr anchor="b"/>
          <a:lstStyle/>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i="1" u="sng">
                <a:solidFill>
                  <a:srgbClr val="663300"/>
                </a:solidFill>
              </a:rPr>
              <a:t>Основу лидерства </a:t>
            </a:r>
          </a:p>
          <a:p>
            <a:pPr>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(прежде всего в малой группе)</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i="1">
                <a:solidFill>
                  <a:srgbClr val="663300"/>
                </a:solidFill>
              </a:rPr>
              <a:t>составляет процесс межличностного влияния, </a:t>
            </a:r>
            <a:r>
              <a:rPr lang="ru-RU" sz="2800" b="1">
                <a:solidFill>
                  <a:srgbClr val="663300"/>
                </a:solidFill>
              </a:rPr>
              <a:t>разворачивающийся между лидером (наиболее активный, влиятельный член группы) </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и последователями (остальные члены группы, или ведомые), </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в котором инициирующей групповые действия стороной выступает лидер.</a:t>
            </a:r>
          </a:p>
          <a:p>
            <a:pPr algn="just">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t>		</a:t>
            </a:r>
            <a:r>
              <a:rPr lang="ru-RU" sz="2800" b="1">
                <a:solidFill>
                  <a:srgbClr val="663300"/>
                </a:solidFill>
              </a:rPr>
              <a:t>Лидерство имеет место лишь тогда, когда другие с готовностью принимают на время цели группы как свои собственные.</a:t>
            </a:r>
          </a:p>
        </p:txBody>
      </p:sp>
      <p:sp>
        <p:nvSpPr>
          <p:cNvPr id="7172" name="Text Box 3"/>
          <p:cNvSpPr txBox="1">
            <a:spLocks noChangeArrowheads="1"/>
          </p:cNvSpPr>
          <p:nvPr/>
        </p:nvSpPr>
        <p:spPr bwMode="auto">
          <a:xfrm>
            <a:off x="457200" y="2174875"/>
            <a:ext cx="7972425" cy="3951288"/>
          </a:xfrm>
          <a:prstGeom prst="rect">
            <a:avLst/>
          </a:prstGeom>
          <a:noFill/>
          <a:ln w="9525">
            <a:noFill/>
            <a:round/>
            <a:headEnd/>
            <a:tailEnd/>
          </a:ln>
        </p:spPr>
        <p:txBody>
          <a:bodyPr/>
          <a:lstStyle/>
          <a:p>
            <a:pPr marL="339725" indent="-339725">
              <a:spcBef>
                <a:spcPts val="600"/>
              </a:spcBef>
              <a:buClr>
                <a:srgbClr val="000000"/>
              </a:buClr>
              <a:buSzPct val="100000"/>
              <a:buFont typeface="Times New Roman" pitchFamily="18"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a:solidFill>
                <a:srgbClr val="FFFFFF"/>
              </a:solidFill>
            </a:endParaRPr>
          </a:p>
          <a:p>
            <a:pPr marL="339725" indent="-339725">
              <a:spcBef>
                <a:spcPts val="600"/>
              </a:spcBef>
              <a:buClr>
                <a:srgbClr val="FFFFFF"/>
              </a:buClr>
              <a:buSzPct val="100000"/>
              <a:buFont typeface="Verdana" pitchFamily="34" charset="0"/>
              <a:buChar char="•"/>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a:p>
            <a:pPr marL="339725" indent="-339725">
              <a:spcBef>
                <a:spcPts val="600"/>
              </a:spcBef>
              <a:buClr>
                <a:srgbClr val="FFFFFF"/>
              </a:buClr>
              <a:buSzPct val="100000"/>
              <a:buFont typeface="Verdana" pitchFamily="34" charset="0"/>
              <a:buNone/>
              <a:tabLst>
                <a:tab pos="341313" algn="l"/>
                <a:tab pos="788988" algn="l"/>
                <a:tab pos="1238250" algn="l"/>
                <a:tab pos="1687513" algn="l"/>
                <a:tab pos="2136775" algn="l"/>
                <a:tab pos="2586038" algn="l"/>
                <a:tab pos="3035300" algn="l"/>
                <a:tab pos="3484563" algn="l"/>
                <a:tab pos="3933825" algn="l"/>
                <a:tab pos="4383088" algn="l"/>
                <a:tab pos="4832350" algn="l"/>
                <a:tab pos="5281613" algn="l"/>
                <a:tab pos="5730875" algn="l"/>
                <a:tab pos="6180138" algn="l"/>
                <a:tab pos="6629400" algn="l"/>
                <a:tab pos="7078663" algn="l"/>
                <a:tab pos="7527925" algn="l"/>
                <a:tab pos="7977188" algn="l"/>
                <a:tab pos="8426450" algn="l"/>
                <a:tab pos="8875713" algn="l"/>
                <a:tab pos="9324975" algn="l"/>
              </a:tabLst>
            </a:pPr>
            <a:endParaRPr lang="ru-RU" sz="2400" b="1" i="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repl">
                                        <p:cTn id="6" dur="500" fill="hold"/>
                                        <p:tgtEl>
                                          <p:spTgt spid="17409"/>
                                        </p:tgtEl>
                                        <p:attrNameLst>
                                          <p:attrName>ppt_x</p:attrName>
                                        </p:attrNameLst>
                                      </p:cBhvr>
                                      <p:tavLst>
                                        <p:tav tm="100000">
                                          <p:val>
                                            <p:strVal val="#ppt_x"/>
                                          </p:val>
                                        </p:tav>
                                        <p:tav tm="100000">
                                          <p:val>
                                            <p:strVal val="#ppt_x"/>
                                          </p:val>
                                        </p:tav>
                                      </p:tavLst>
                                    </p:anim>
                                    <p:anim calcmode="lin" valueType="num">
                                      <p:cBhvr additive="repl">
                                        <p:cTn id="7" dur="500" fill="hold"/>
                                        <p:tgtEl>
                                          <p:spTgt spid="17409"/>
                                        </p:tgtEl>
                                        <p:attrNameLst>
                                          <p:attrName>ppt_y</p:attrName>
                                        </p:attrNameLst>
                                      </p:cBhvr>
                                      <p:tavLst>
                                        <p:tav tm="100000">
                                          <p:val>
                                            <p:strVal val="#ppt_y"/>
                                          </p:val>
                                        </p:tav>
                                        <p:tav tm="100000">
                                          <p:val>
                                            <p:strVal val="1+#ppt_h/2"/>
                                          </p:val>
                                        </p:tav>
                                      </p:tavLst>
                                    </p:anim>
                                    <p:set>
                                      <p:cBhvr additive="repl">
                                        <p:cTn id="8" dur="1" fill="hold">
                                          <p:stCondLst>
                                            <p:cond delay="0"/>
                                          </p:stCondLst>
                                        </p:cTn>
                                        <p:tgtEl>
                                          <p:spTgt spid="1740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4400" b="1">
                <a:solidFill>
                  <a:srgbClr val="FFFFFF"/>
                </a:solidFill>
                <a:latin typeface="Arial" charset="0"/>
              </a:rPr>
              <a:t>РУКОВОДСТВО</a:t>
            </a:r>
          </a:p>
        </p:txBody>
      </p:sp>
      <p:sp>
        <p:nvSpPr>
          <p:cNvPr id="8195" name="Text Box 2"/>
          <p:cNvSpPr txBox="1">
            <a:spLocks noChangeArrowheads="1"/>
          </p:cNvSpPr>
          <p:nvPr/>
        </p:nvSpPr>
        <p:spPr bwMode="auto">
          <a:xfrm>
            <a:off x="5572125" y="1535113"/>
            <a:ext cx="3114675" cy="1893887"/>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
        <p:nvSpPr>
          <p:cNvPr id="21507" name="Text Box 3"/>
          <p:cNvSpPr txBox="1">
            <a:spLocks noChangeArrowheads="1"/>
          </p:cNvSpPr>
          <p:nvPr/>
        </p:nvSpPr>
        <p:spPr bwMode="auto">
          <a:xfrm>
            <a:off x="457200" y="1571625"/>
            <a:ext cx="8258175" cy="4929188"/>
          </a:xfrm>
          <a:prstGeom prst="rect">
            <a:avLst/>
          </a:prstGeom>
          <a:noFill/>
          <a:ln w="9525">
            <a:noFill/>
            <a:round/>
            <a:headEnd/>
            <a:tailEnd/>
          </a:ln>
        </p:spPr>
        <p:txBody>
          <a:bodyPr/>
          <a:lstStyle/>
          <a:p>
            <a:pPr marL="339725" indent="-339725" algn="just">
              <a:lnSpc>
                <a:spcPct val="150000"/>
              </a:lnSpc>
              <a:spcBef>
                <a:spcPts val="600"/>
              </a:spcBef>
              <a:buClr>
                <a:srgbClr val="000000"/>
              </a:buClr>
              <a:buSzPct val="100000"/>
              <a:buFont typeface="Times New Roman" pitchFamily="18"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r>
              <a:rPr lang="ru-RU" sz="2400">
                <a:solidFill>
                  <a:srgbClr val="FFFFFF"/>
                </a:solidFill>
              </a:rPr>
              <a:t>			</a:t>
            </a:r>
            <a:r>
              <a:rPr lang="ru-RU" sz="2400" b="1">
                <a:solidFill>
                  <a:srgbClr val="663300"/>
                </a:solidFill>
              </a:rPr>
              <a:t>В свою очередь </a:t>
            </a:r>
            <a:r>
              <a:rPr lang="ru-RU" sz="2400" b="1" i="1">
                <a:solidFill>
                  <a:srgbClr val="663300"/>
                </a:solidFill>
              </a:rPr>
              <a:t>руководство </a:t>
            </a:r>
            <a:r>
              <a:rPr lang="ru-RU" sz="2400" b="1">
                <a:solidFill>
                  <a:srgbClr val="663300"/>
                </a:solidFill>
              </a:rPr>
              <a:t>рассматривается как </a:t>
            </a:r>
            <a:r>
              <a:rPr lang="ru-RU" sz="2400" b="1" i="1">
                <a:solidFill>
                  <a:srgbClr val="663300"/>
                </a:solidFill>
              </a:rPr>
              <a:t>преимущественно социальный по своей природе феномен, </a:t>
            </a:r>
            <a:r>
              <a:rPr lang="ru-RU" sz="2400" b="1">
                <a:solidFill>
                  <a:srgbClr val="663300"/>
                </a:solidFill>
              </a:rPr>
              <a:t>регламентировано функционирующий в системе формальных (официальных, служебных) отношений людей с целью упорядочения, организации этих отношений, управления ими для решения групповых задач. </a:t>
            </a:r>
          </a:p>
          <a:p>
            <a:pPr marL="339725" indent="-339725">
              <a:spcBef>
                <a:spcPts val="600"/>
              </a:spcBef>
              <a:buClr>
                <a:srgbClr val="FFFFFF"/>
              </a:buClr>
              <a:buSzPct val="100000"/>
              <a:buFont typeface="Verdana" pitchFamily="34" charset="0"/>
              <a:buNone/>
              <a:tabLst>
                <a:tab pos="341313" algn="l"/>
                <a:tab pos="911225" algn="l"/>
                <a:tab pos="1825625" algn="l"/>
                <a:tab pos="2740025" algn="l"/>
                <a:tab pos="3654425" algn="l"/>
                <a:tab pos="4568825" algn="l"/>
                <a:tab pos="5483225" algn="l"/>
                <a:tab pos="6397625" algn="l"/>
                <a:tab pos="7312025" algn="l"/>
                <a:tab pos="8226425" algn="l"/>
                <a:tab pos="9140825" algn="l"/>
                <a:tab pos="10055225" algn="l"/>
                <a:tab pos="10331450" algn="l"/>
                <a:tab pos="10780713" algn="l"/>
              </a:tabLst>
            </a:pPr>
            <a:endParaRPr lang="ru-RU" sz="2400" i="1">
              <a:solidFill>
                <a:srgbClr val="663300"/>
              </a:solidFill>
            </a:endParaRPr>
          </a:p>
        </p:txBody>
      </p:sp>
      <p:sp>
        <p:nvSpPr>
          <p:cNvPr id="8197" name="Text Box 4"/>
          <p:cNvSpPr txBox="1">
            <a:spLocks noChangeArrowheads="1"/>
          </p:cNvSpPr>
          <p:nvPr/>
        </p:nvSpPr>
        <p:spPr bwMode="auto">
          <a:xfrm>
            <a:off x="5500688" y="2174875"/>
            <a:ext cx="3186112" cy="3951288"/>
          </a:xfrm>
          <a:prstGeom prst="rect">
            <a:avLst/>
          </a:prstGeom>
          <a:noFill/>
          <a:ln w="9525">
            <a:noFill/>
            <a:round/>
            <a:headEnd/>
            <a:tailEnd/>
          </a:ln>
        </p:spPr>
        <p:txBody>
          <a:bodyPr wrap="none" anchor="ctr"/>
          <a:lstStyle/>
          <a:p>
            <a:pPr>
              <a:buClr>
                <a:srgbClr val="000000"/>
              </a:buClr>
              <a:buSzPct val="100000"/>
              <a:buFont typeface="Times New Roman" pitchFamily="18" charset="0"/>
              <a:buNone/>
            </a:pPr>
            <a:endParaRPr lang="ru-RU"/>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additive="repl">
                                        <p:cTn id="7"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C000"/>
            </a:gs>
            <a:gs pos="100000">
              <a:srgbClr val="E1E1E8"/>
            </a:gs>
          </a:gsLst>
          <a:lin ang="5400000" scaled="1"/>
        </a:gradFill>
        <a:effectLst/>
      </p:bgPr>
    </p:bg>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457200" y="274638"/>
            <a:ext cx="8229600" cy="1143000"/>
          </a:xfrm>
          <a:prstGeom prst="rect">
            <a:avLst/>
          </a:prstGeom>
          <a:noFill/>
          <a:ln w="9525">
            <a:noFill/>
            <a:round/>
            <a:headEnd/>
            <a:tailEnd/>
          </a:ln>
        </p:spPr>
        <p:txBody>
          <a:bodyPr anchor="b"/>
          <a:lstStyle/>
          <a:p>
            <a:pPr algn="r">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4400" b="1">
              <a:solidFill>
                <a:srgbClr val="FFFFFF"/>
              </a:solidFill>
              <a:latin typeface="Arial" charset="0"/>
            </a:endParaRPr>
          </a:p>
        </p:txBody>
      </p:sp>
      <p:sp>
        <p:nvSpPr>
          <p:cNvPr id="22530" name="Text Box 2"/>
          <p:cNvSpPr txBox="1">
            <a:spLocks noChangeArrowheads="1"/>
          </p:cNvSpPr>
          <p:nvPr/>
        </p:nvSpPr>
        <p:spPr bwMode="auto">
          <a:xfrm>
            <a:off x="500063" y="1500188"/>
            <a:ext cx="8286750" cy="4929187"/>
          </a:xfrm>
          <a:prstGeom prst="rect">
            <a:avLst/>
          </a:prstGeom>
          <a:noFill/>
          <a:ln w="9525">
            <a:noFill/>
            <a:round/>
            <a:headEnd/>
            <a:tailEnd/>
          </a:ln>
        </p:spPr>
        <p:txBody>
          <a:bodyPr anchor="b"/>
          <a:lstStyle/>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u="sng">
                <a:solidFill>
                  <a:srgbClr val="663300"/>
                </a:solidFill>
              </a:rPr>
              <a:t>Основу руководства </a:t>
            </a:r>
          </a:p>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ru-RU" sz="2800" b="1">
                <a:solidFill>
                  <a:srgbClr val="663300"/>
                </a:solidFill>
              </a:rPr>
              <a:t>составляют полномочия власти, обусловливающие субординационность строения феномена, выражаемую отношением «руководитель — подчиненный».</a:t>
            </a:r>
          </a:p>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663300"/>
              </a:solidFill>
            </a:endParaRPr>
          </a:p>
          <a:p>
            <a:pPr algn="just" hangingPunct="0">
              <a:lnSpc>
                <a:spcPct val="150000"/>
              </a:lnSpc>
              <a:spcBef>
                <a:spcPts val="600"/>
              </a:spcBef>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ru-RU" sz="2800" b="1">
              <a:solidFill>
                <a:srgbClr val="663300"/>
              </a:solidFill>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additive="repl">
                                        <p:cTn id="6" dur="1" fill="hold">
                                          <p:stCondLst>
                                            <p:cond delay="0"/>
                                          </p:stCondLst>
                                        </p:cTn>
                                        <p:tgtEl>
                                          <p:spTgt spid="22530">
                                            <p:txEl>
                                              <p:pRg st="0" end="0"/>
                                            </p:txEl>
                                          </p:spTgt>
                                        </p:tgtEl>
                                        <p:attrNameLst>
                                          <p:attrName>style.visibility</p:attrName>
                                        </p:attrNameLst>
                                      </p:cBhvr>
                                      <p:to>
                                        <p:strVal val="visible"/>
                                      </p:to>
                                    </p:set>
                                    <p:animEffect transition="in" filter="blinds(horizontal)">
                                      <p:cBhvr additive="repl">
                                        <p:cTn id="7" dur="500"/>
                                        <p:tgtEl>
                                          <p:spTgt spid="2253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additive="repl">
                                        <p:cTn id="11" dur="1" fill="hold">
                                          <p:stCondLst>
                                            <p:cond delay="0"/>
                                          </p:stCondLst>
                                        </p:cTn>
                                        <p:tgtEl>
                                          <p:spTgt spid="22530">
                                            <p:txEl>
                                              <p:pRg st="1" end="1"/>
                                            </p:txEl>
                                          </p:spTgt>
                                        </p:tgtEl>
                                        <p:attrNameLst>
                                          <p:attrName>style.visibility</p:attrName>
                                        </p:attrNameLst>
                                      </p:cBhvr>
                                      <p:to>
                                        <p:strVal val="visible"/>
                                      </p:to>
                                    </p:set>
                                    <p:animEffect transition="in" filter="blinds(horizontal)">
                                      <p:cBhvr additive="repl">
                                        <p:cTn id="12" dur="500"/>
                                        <p:tgtEl>
                                          <p:spTgt spid="2253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Lucida Sans Unicode"/>
        <a:cs typeface="Lucida Sans Unicode"/>
      </a:majorFont>
      <a:minorFont>
        <a:latin typeface="Verdana"/>
        <a:ea typeface="Lucida Sans Unicode"/>
        <a:cs typeface="Lucida Sans Unicod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Verdana" pitchFamily="32"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Verdana" pitchFamily="32"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1371</TotalTime>
  <Words>1647</Words>
  <Application>Microsoft Office PowerPoint</Application>
  <PresentationFormat>Экран (4:3)</PresentationFormat>
  <Paragraphs>322</Paragraphs>
  <Slides>55</Slides>
  <Notes>55</Notes>
  <HiddenSlides>0</HiddenSlides>
  <MMClips>0</MMClips>
  <ScaleCrop>false</ScaleCrop>
  <HeadingPairs>
    <vt:vector size="4" baseType="variant">
      <vt:variant>
        <vt:lpstr>Тема</vt:lpstr>
      </vt:variant>
      <vt:variant>
        <vt:i4>1</vt:i4>
      </vt:variant>
      <vt:variant>
        <vt:lpstr>Заголовки слайдов</vt:lpstr>
      </vt:variant>
      <vt:variant>
        <vt:i4>55</vt:i4>
      </vt:variant>
    </vt:vector>
  </HeadingPairs>
  <TitlesOfParts>
    <vt:vector size="56"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lpstr>Слайд 43</vt:lpstr>
      <vt:lpstr>Слайд 44</vt:lpstr>
      <vt:lpstr>Слайд 45</vt:lpstr>
      <vt:lpstr>Слайд 46</vt:lpstr>
      <vt:lpstr>Слайд 47</vt:lpstr>
      <vt:lpstr>Слайд 48</vt:lpstr>
      <vt:lpstr>Слайд 49</vt:lpstr>
      <vt:lpstr>Слайд 50</vt:lpstr>
      <vt:lpstr>Слайд 51</vt:lpstr>
      <vt:lpstr>Слайд 52</vt:lpstr>
      <vt:lpstr>Слайд 53</vt:lpstr>
      <vt:lpstr>Слайд 54</vt:lpstr>
      <vt:lpstr>Слайд 55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sveta</cp:lastModifiedBy>
  <cp:revision>161</cp:revision>
  <cp:lastPrinted>1601-01-01T00:00:00Z</cp:lastPrinted>
  <dcterms:created xsi:type="dcterms:W3CDTF">2010-06-12T22:21:09Z</dcterms:created>
  <dcterms:modified xsi:type="dcterms:W3CDTF">2011-10-27T06:55:46Z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TC011408031049</vt:lpwstr>
  </property>
</Properties>
</file>