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8" r:id="rId4"/>
  </p:sldMasterIdLst>
  <p:notesMasterIdLst>
    <p:notesMasterId r:id="rId46"/>
  </p:notesMasterIdLst>
  <p:sldIdLst>
    <p:sldId id="256" r:id="rId5"/>
    <p:sldId id="264" r:id="rId6"/>
    <p:sldId id="265" r:id="rId7"/>
    <p:sldId id="278" r:id="rId8"/>
    <p:sldId id="279" r:id="rId9"/>
    <p:sldId id="296" r:id="rId10"/>
    <p:sldId id="295" r:id="rId11"/>
    <p:sldId id="294" r:id="rId12"/>
    <p:sldId id="293" r:id="rId13"/>
    <p:sldId id="297" r:id="rId14"/>
    <p:sldId id="292" r:id="rId15"/>
    <p:sldId id="298" r:id="rId16"/>
    <p:sldId id="300" r:id="rId17"/>
    <p:sldId id="299" r:id="rId18"/>
    <p:sldId id="291" r:id="rId19"/>
    <p:sldId id="290" r:id="rId20"/>
    <p:sldId id="301" r:id="rId21"/>
    <p:sldId id="302" r:id="rId22"/>
    <p:sldId id="289" r:id="rId23"/>
    <p:sldId id="303" r:id="rId24"/>
    <p:sldId id="280" r:id="rId25"/>
    <p:sldId id="267" r:id="rId26"/>
    <p:sldId id="26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70" r:id="rId35"/>
    <p:sldId id="269" r:id="rId36"/>
    <p:sldId id="268" r:id="rId37"/>
    <p:sldId id="272" r:id="rId38"/>
    <p:sldId id="271" r:id="rId39"/>
    <p:sldId id="273" r:id="rId40"/>
    <p:sldId id="274" r:id="rId41"/>
    <p:sldId id="305" r:id="rId42"/>
    <p:sldId id="306" r:id="rId43"/>
    <p:sldId id="304" r:id="rId44"/>
    <p:sldId id="276" r:id="rId4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9" autoAdjust="0"/>
    <p:restoredTop sz="94706" autoAdjust="0"/>
  </p:normalViewPr>
  <p:slideViewPr>
    <p:cSldViewPr>
      <p:cViewPr varScale="1">
        <p:scale>
          <a:sx n="96" d="100"/>
          <a:sy n="96" d="100"/>
        </p:scale>
        <p:origin x="-4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596203C1-616A-4651-A577-7BA09B384D1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07B8B279-4079-43B3-8013-D8D81AB87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EFA78-DE0E-433D-8CFA-D9FBF0D95DCD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13AF2-DCC4-4842-96BC-1B9869901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1BC102A9-C1B1-4354-89E4-F43472216A4F}" type="datetime1">
              <a:rPr lang="en-US" smtClean="0"/>
              <a:pPr algn="r"/>
              <a:t>10/27/2011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1BC102A9-C1B1-4354-89E4-F43472216A4F}" type="datetime1">
              <a:rPr lang="en-US" smtClean="0"/>
              <a:pPr algn="r"/>
              <a:t>10/27/2011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7F9C6-20A9-45D8-B666-D95AD1AA535F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EB45F-50E8-4AF1-920B-265FC35EA31A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9D76A-2E51-4D2B-9AFF-70F7EB3C2C68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85F57-6490-4460-90DC-FC5EE5C36A66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B2161-9FCA-498A-A51E-7B90071250E8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395AF-258B-4502-92DF-E211AA281B41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FFA21-88D5-4090-AE34-A717F3009131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654AA-2757-4A51-86CD-6D20456BDD0A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1BC102A9-C1B1-4354-89E4-F43472216A4F}" type="datetime1">
              <a:rPr lang="en-US" smtClean="0"/>
              <a:pPr algn="r"/>
              <a:t>10/27/2011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501122" cy="1857388"/>
          </a:xfrm>
        </p:spPr>
        <p:txBody>
          <a:bodyPr>
            <a:normAutofit/>
          </a:bodyPr>
          <a:lstStyle/>
          <a:p>
            <a:pPr algn="ctr"/>
            <a:r>
              <a:rPr lang="ru-RU" sz="4500" b="1" kern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Лекция 3</a:t>
            </a:r>
            <a:br>
              <a:rPr lang="ru-RU" sz="4500" b="1" kern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7910538" cy="27527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Организационно-культурный</a:t>
            </a:r>
            <a:endParaRPr lang="ru-RU" sz="3600" b="1" dirty="0" smtClean="0"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подход в менеджменте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0"/>
          <a:ext cx="8072462" cy="664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31"/>
                <a:gridCol w="4036231"/>
              </a:tblGrid>
              <a:tr h="6174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262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Концепция организационного символизма, предусматривает приоритет интерпретации происходящего (по отношению к объективно существующему) (12) 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[23. С. 11]. Культура в данном подходе может рассматриваться как «процесс создания реальности, которая позволяет людям видеть и понимать события, действия, ситуации определенным образом и придавать смысл и значения своему собственному поведению»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4" y="0"/>
          <a:ext cx="857252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857652"/>
                <a:gridCol w="4071932"/>
              </a:tblGrid>
              <a:tr h="820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37579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Акцент исследовательского интереса</a:t>
                      </a:r>
                    </a:p>
                    <a:p>
                      <a:pPr algn="ctr"/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Акцент исследовательского интереса направлен на изучение феномена как независимой переменной и ее влиянии на экономическую эффективность хозяйствующего субъекта.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Разработан ряд методик формирования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[20, 53, 64, 75, 91, 126, 184, 206]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оценкиорганизационной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культуры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[38, 72, 191, 220]. Эти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методики направлены на оценку ОК с точки зрения ее воздействия на прибыль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предлагаются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методики оценки эффективности организационно-культурных инноваций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[126],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экономический анализ материальной основы ОК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(там же).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ОК в рамках концепции организационного социального познания (С. А. Липатов) - результат восприятия и понимания работниками организации окружения (социального и материального), свойственных ценностей и норм, форм общения и других протекающих в организации процессов [122]. Складывается образ организации, который приобретает регулятивную роль. Интерпретация ОК в данной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концепциипредполагает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ее дальнейший анализ в терминах теории социальных представлений.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4" y="0"/>
          <a:ext cx="857252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857652"/>
                <a:gridCol w="4071932"/>
              </a:tblGrid>
              <a:tr h="820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37579"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Интерпретация феномена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Трактовка ОК и ее анализ как внешней категории, проявляющейся в действующих нормах,  поведении и продуктивности работников и имеющей объективную экономическую стоимость, оказывающую влияние на производительность и эффективность деятельности организации.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Трактовка ОК и анализ ее «как внутренней, психологической категории», [122.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149] акцент на  том, «как элементы организационной реальности отражаются в сознании членов организации».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4" y="0"/>
          <a:ext cx="857252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857652"/>
                <a:gridCol w="4071932"/>
              </a:tblGrid>
              <a:tr h="820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37579"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Интерпретация феномена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Трактовка ОК и ее анализ как внешней категории, проявляющейся в действующих нормах,  поведении и продуктивности работников и имеющей объективную экономическую стоимость, оказывающую влияние на производительность и эффективность деятельности организации.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Трактовка ОК и анализ ее «как внутренней, психологической категории», [122.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149] акцент на  том, «как элементы организационной реальности отражаются в сознании членов организации».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1414"/>
          <a:ext cx="8929717" cy="678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4095757"/>
                <a:gridCol w="2976572"/>
              </a:tblGrid>
              <a:tr h="7708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40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Фокус исследовательского интереса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Коллективное поведение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Коллективные представления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  <a:tr h="208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Методы исследования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Опросы, анализ хозяйственной деятельности,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Интервью, наблюдение, опросы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  <a:tr h="208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Роль исследователя: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Диагност, остается нейтральным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Погружается в культурную среду организации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7259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298"/>
                <a:gridCol w="3143303"/>
                <a:gridCol w="3428992"/>
              </a:tblGrid>
              <a:tr h="639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6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Характеристики организационной культуры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Элементы организационной реальности, материальные образцы и отдельные поведенческие акты.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Культурные смыслы, предопределяемые ими представления, поведенческие нормы, а также элементы организационной реальности  и артефакты (материальные образцы и отдельные поведенческие акты).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  <a:tr h="103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Переменная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Независимая (культура определяет другие результаты)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Зависимая (понять культуру саму по себе)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  <a:tr h="731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Предположение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Организации имеют культуры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Организации есть культуры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  <a:tr h="1882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 деятельности рассматривается на основании объективных показателей: производительность, уровень продаж, выработка и т.д.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 деятельности рассматривается как субъективный показатель.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35"/>
                <a:gridCol w="5486400"/>
                <a:gridCol w="2999265"/>
              </a:tblGrid>
              <a:tr h="697522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604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 культуры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Созданы типологии, предполагающие изучение влияния организационной культуры на показатели эффективности активов, инвестиций, продаж (Д.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Дэниссон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Введенопонятие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«эффективной организационной культуры» и «эффективности организационной культуры  - степени, с которой организационная культура способствует достижению целей организации».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Коэффициент эффективности организационной культуры.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K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eff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= ∑(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Svl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X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Sw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)/10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100 %,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Sw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степени влияния на производительность данного составляющего/ сумма значений степеней влияния всех составляющих.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Каждая из составляющих организационной культуры оценивается в соответствии с ее влиянием на производительность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собственные количественные показатели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экономичской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эффективности.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Опосредовано эффективность может быть оценена как производная от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Повышения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ценностно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-ориентационного единства группы, повышения группой сплоченности, увеличение социометрического статуса  руководителя, увеличение количества коммуникативных актов представителей различных иерархических уровней,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снижения количества конфликтов в организации.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1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4"/>
                <a:gridCol w="5580119"/>
                <a:gridCol w="2706657"/>
              </a:tblGrid>
              <a:tr h="706499"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08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 культуры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Экономический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потенциал  организационной культуры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(потенциал сотрудников к повышению валовой прибыли). (Например как соотношение покупателей, посетивших магазин к числу покупателей, реально совершивших покупку в магазине).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Результат функционирования организации (по Стояновой) есть функция от ее ОК: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= 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- результат функционирования системы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OK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(Э1, Э2, ….Э18)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18 структурных элементов организационной культуры предприятия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Следовательно, результаты функционирования предприятия есть функция от системы структурных элементов организационной культуры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Методом оценки уровня развития ОК выступает интервью и экспертная оценка руководителя и рядовых членов группы.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1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4"/>
                <a:gridCol w="5580119"/>
                <a:gridCol w="2706657"/>
              </a:tblGrid>
              <a:tr h="706499"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08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 культуры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. Шварц и С. Дэвис предлагают оценку совместимости (соответствия) культуры и стратегии, как базис выбора стратегии и принятия управленческих решений.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В.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Сате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приводит симбиотический подход к оценке ОК с учетом параметров: эффективность (объективный параметр) и  удовлетворенность (субъективный параметр).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0"/>
          <a:ext cx="9001155" cy="671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85"/>
                <a:gridCol w="3000385"/>
                <a:gridCol w="3000385"/>
              </a:tblGrid>
              <a:tr h="6769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38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Сила организационной культуры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Сильная ОК — способствующая повышению степени целеустремленности социальной системы и тем самым, степени приспособляемости к изменениям во внешней среде.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Индикаторами силы ОК являются показатели эффективности производственной деятельности: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Сильная ОК — разделяемая членами организации (Р.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Рюттингер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01122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Тематический план лекции: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7929618" cy="5286412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Организационная культура: определение;</a:t>
            </a:r>
            <a:endParaRPr lang="ru-RU" sz="2800" b="1" dirty="0" smtClean="0"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4000" b="1" dirty="0" smtClean="0"/>
              <a:t> </a:t>
            </a:r>
            <a:r>
              <a:rPr lang="ru-RU" sz="2800" b="1" dirty="0" smtClean="0">
                <a:hlinkClick r:id="rId4" action="ppaction://hlinksldjump"/>
              </a:rPr>
              <a:t>Сравнительный анализ подходов к феномену организационной культуры в менеджменте и социальной психологии;</a:t>
            </a:r>
            <a:endParaRPr lang="ru-RU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hlinkClick r:id="rId5" action="ppaction://hlinksldjump"/>
              </a:rPr>
              <a:t>Современные тенденции изучения феномена организационной культуры.</a:t>
            </a:r>
            <a:endParaRPr lang="ru-RU" sz="2800" b="1" dirty="0" smtClean="0"/>
          </a:p>
          <a:p>
            <a:pPr algn="just">
              <a:buFont typeface="Arial" pitchFamily="34" charset="0"/>
              <a:buChar char="•"/>
            </a:pPr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endParaRPr lang="ru-RU" sz="2800" b="1" dirty="0" smtClean="0"/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0"/>
          <a:ext cx="9001155" cy="671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5"/>
                <a:gridCol w="4286280"/>
                <a:gridCol w="3500430"/>
              </a:tblGrid>
              <a:tr h="6769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381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Элементы культуры 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 vert="vert27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Ясность целей и ориентация на их достижение</a:t>
                      </a:r>
                    </a:p>
                    <a:p>
                      <a:pPr lvl="0"/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Сфокусированность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производственной деятельности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Стиль управления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формальности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разрешать конфликты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Ориентация на персонал</a:t>
                      </a:r>
                    </a:p>
                    <a:p>
                      <a:pPr lvl="0"/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Внутренная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интеграция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работников в принятии решений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Преданность общим целям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Делегирование полномочий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вознаграждения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Ориентация на потребителя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системой ценностей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Ориентация на изменения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Ориентация на обучение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труда, охрана и дисциплина труда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организации производства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 уровень производства.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Социальные (коллективные) представления.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829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Современные тенденции изучения феномена организационной культуры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86808" cy="6143668"/>
          </a:xfrm>
        </p:spPr>
        <p:txBody>
          <a:bodyPr>
            <a:normAutofit/>
          </a:bodyPr>
          <a:lstStyle/>
          <a:p>
            <a:pPr algn="l"/>
            <a:r>
              <a:rPr lang="ru-RU" sz="3600" u="sng" dirty="0" smtClean="0"/>
              <a:t>Научная актуальность феномена ОК</a:t>
            </a:r>
            <a:r>
              <a:rPr lang="ru-RU" sz="3600" dirty="0" smtClean="0"/>
              <a:t>: </a:t>
            </a:r>
            <a:br>
              <a:rPr lang="ru-RU" sz="3600" dirty="0" smtClean="0"/>
            </a:br>
            <a:r>
              <a:rPr lang="ru-RU" sz="3200" dirty="0" smtClean="0"/>
              <a:t>Организационная культура  - относительно новый для российской науки феномен, приобретающий в последнее годы все больший интерес исследователей.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Это междисциплинарный феномен, изучение которого требует интеграции научных знаний различных дисциплин: психологии, менеджмента, экономики, социологии и др.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215370" cy="471490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	Каждая из этих научных дисциплин концентрирует исследовательский интерес на определенном ракурсе феномена организационной культуры, вместе с тем, в выделении специфики научного исследования для каждой из этих дисциплин существуют разночтения. </a:t>
            </a:r>
            <a:br>
              <a:rPr lang="ru-RU" sz="2400" dirty="0" smtClean="0"/>
            </a:br>
            <a:r>
              <a:rPr lang="ru-RU" sz="2400" dirty="0" smtClean="0"/>
              <a:t>	В данной лекции мы предпримем попытку минимизировать существующие научные разногласия, выделить современные тенденции и специфику исследования организационной культуры в российской социальной психологии, менеджменте, социологии и некоторых других дисциплинах.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642918"/>
            <a:ext cx="818356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На основании выполненного нами теоретического анализа фондов Российской государственной библиотеки, где размещаются все выполненные в нашей стране диссертационные работы, можно сделать заключение о высокой научной актуальности и недостаточной степени разработанности организационно-культурной проблематики в отечественной науке.</a:t>
            </a:r>
            <a:endParaRPr lang="en-US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27667"/>
          </a:xfrm>
        </p:spPr>
        <p:txBody>
          <a:bodyPr/>
          <a:lstStyle/>
          <a:p>
            <a:r>
              <a:rPr lang="ru-RU" b="1" dirty="0" smtClean="0"/>
              <a:t>Феномену культуры организации в различных научных дисциплинах посвящено чуть более 100 научных работ.</a:t>
            </a:r>
          </a:p>
          <a:p>
            <a:r>
              <a:rPr lang="ru-RU" b="1" dirty="0" smtClean="0"/>
              <a:t>Историю изучения данного феномена в российской науке можно датировать 1994 годом, первая работа написана М. А. Павловой.</a:t>
            </a:r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357167"/>
            <a:ext cx="8183562" cy="436088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70 диссертационных исследований по теме организационной культуры. </a:t>
            </a:r>
          </a:p>
          <a:p>
            <a:r>
              <a:rPr lang="ru-RU" sz="2400" b="1" dirty="0" smtClean="0"/>
              <a:t>Историю изучения данного феномена в российской науке можно датировать 1994 годом. </a:t>
            </a:r>
          </a:p>
          <a:p>
            <a:r>
              <a:rPr lang="ru-RU" sz="2400" b="1" dirty="0" smtClean="0"/>
              <a:t>Первая работа написана М. А. Павловой. </a:t>
            </a:r>
          </a:p>
          <a:p>
            <a:r>
              <a:rPr lang="ru-RU" sz="2400" b="1" dirty="0" smtClean="0"/>
              <a:t>Диссертационных исследований по теме корпоративной культуры насчитывается  38. </a:t>
            </a:r>
          </a:p>
          <a:p>
            <a:r>
              <a:rPr lang="ru-RU" sz="2400" b="1" dirty="0" smtClean="0"/>
              <a:t>Историю изучения данного феномена можно вести с 1999 года. </a:t>
            </a:r>
          </a:p>
          <a:p>
            <a:r>
              <a:rPr lang="ru-RU" sz="2400" b="1" dirty="0" smtClean="0"/>
              <a:t>Первые работы выполнены Е. В. Юрьевой  и В. К. Киселевым. 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928670"/>
            <a:ext cx="8183562" cy="37893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Одновременно в 1999 году в экономике появилась первая диссертационная работа, посвященная организационной культуре, выполненная С. В. Щербина.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Корпоративная культура как экономический феномен впервые выделяется отечественными исследователями в качестве главной темы диссертационной работы в 2002 году (О. С. Причина,  О. А. </a:t>
            </a:r>
            <a:r>
              <a:rPr lang="ru-RU" b="1" dirty="0" err="1" smtClean="0"/>
              <a:t>Сайченко</a:t>
            </a:r>
            <a:r>
              <a:rPr lang="ru-RU" b="1" dirty="0" smtClean="0"/>
              <a:t>). </a:t>
            </a:r>
            <a:endParaRPr lang="en-US" b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25622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Следует отметить, не все отечественные авторы данного этапа разграничивали термины «организационная» и «</a:t>
            </a:r>
            <a:r>
              <a:rPr lang="ru-RU" sz="2600" dirty="0" err="1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корпоратив-ная</a:t>
            </a:r>
            <a:r>
              <a:rPr lang="ru-RU" sz="2600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» культура. </a:t>
            </a:r>
          </a:p>
          <a:p>
            <a:pPr algn="just">
              <a:buNone/>
            </a:pPr>
            <a:r>
              <a:rPr lang="ru-RU" sz="2600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		Таким образом, в исследовании феномена организационной культуры уже на первой стадии его появления в отечественной науке, также как и в ряде зарубежных работ, можно констатировать плюрализм подходов, в том числе, в отношении принадлежности его к какой-либо отрасли науки. </a:t>
            </a:r>
            <a:endParaRPr lang="en-US" sz="2600" dirty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1071546"/>
            <a:ext cx="8183562" cy="485778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Анализируя давность исследования феномена </a:t>
            </a:r>
            <a:r>
              <a:rPr lang="ru-RU" b="1" dirty="0" err="1" smtClean="0"/>
              <a:t>организа-ционной</a:t>
            </a:r>
            <a:r>
              <a:rPr lang="ru-RU" b="1" dirty="0" smtClean="0"/>
              <a:t> культуры в различных отраслях отечественной науки, следует отдать первенство социологии (1994 год, М.А. Павлова) и социальной психологии (1997 год, Л.Н. </a:t>
            </a:r>
            <a:r>
              <a:rPr lang="ru-RU" b="1" dirty="0" err="1" smtClean="0"/>
              <a:t>Аксеновская</a:t>
            </a:r>
            <a:r>
              <a:rPr lang="ru-RU" b="1" dirty="0" smtClean="0"/>
              <a:t>; </a:t>
            </a:r>
            <a:br>
              <a:rPr lang="ru-RU" b="1" dirty="0" smtClean="0"/>
            </a:br>
            <a:r>
              <a:rPr lang="ru-RU" b="1" dirty="0" smtClean="0"/>
              <a:t>1999 год, С.А. Липатов). 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501122" cy="3143272"/>
          </a:xfrm>
        </p:spPr>
        <p:txBody>
          <a:bodyPr>
            <a:normAutofit/>
          </a:bodyPr>
          <a:lstStyle/>
          <a:p>
            <a:pPr algn="ctr"/>
            <a:r>
              <a:rPr lang="ru-RU" sz="32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Организационная культура.</a:t>
            </a:r>
            <a:br>
              <a:rPr lang="ru-RU" sz="32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u="sng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3200" u="sng" dirty="0" smtClean="0">
                <a:solidFill>
                  <a:schemeClr val="tx1"/>
                </a:solidFill>
              </a:rPr>
              <a:t>пределение:</a:t>
            </a:r>
            <a:r>
              <a:rPr lang="ru-RU" sz="45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5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722376" y="3500438"/>
            <a:ext cx="7772400" cy="300039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ОК - «система коллективных базовых представлений, приобретаемых группой при разрешении проблем адаптации к внешней среде и внутренней интеграции, которые доказали свою эффективность и поэтому рассматриваются как ценность и передаются новым членам группы.»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(Эдгар  Шейн) </a:t>
            </a:r>
          </a:p>
        </p:txBody>
      </p:sp>
      <p:pic>
        <p:nvPicPr>
          <p:cNvPr id="4" name="il_fi" descr="http://www.careeranchorsonline.com/SCA/media/images/common/edgar_schein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285720" y="142852"/>
            <a:ext cx="6357950" cy="1785950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Эдгар</a:t>
            </a:r>
            <a:r>
              <a:rPr kumimoji="0" lang="ru-RU" sz="1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Шейн.</a:t>
            </a:r>
          </a:p>
          <a:p>
            <a:pPr lvl="0" algn="ctr">
              <a:spcBef>
                <a:spcPct val="0"/>
              </a:spcBef>
            </a:pPr>
            <a:r>
              <a:rPr kumimoji="0" lang="ru-RU" sz="1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род</a:t>
            </a:r>
            <a:r>
              <a:rPr lang="ru-RU" sz="11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5 марта 1928, в г. Цюрихе, Швейцария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4200" dirty="0" smtClean="0"/>
              <a:t>        Фото с сайта </a:t>
            </a:r>
            <a:r>
              <a:rPr lang="ru-RU" sz="4200" dirty="0" err="1" smtClean="0"/>
              <a:t>www.careeranchorsonline.com</a:t>
            </a:r>
            <a:r>
              <a:rPr lang="ru-RU" sz="4200" dirty="0" smtClean="0"/>
              <a:t>/SCA/</a:t>
            </a:r>
            <a:r>
              <a:rPr lang="ru-RU" sz="4200" dirty="0" err="1" smtClean="0"/>
              <a:t>media</a:t>
            </a:r>
            <a:r>
              <a:rPr lang="ru-RU" sz="4200" dirty="0" smtClean="0"/>
              <a:t>/</a:t>
            </a:r>
            <a:r>
              <a:rPr lang="ru-RU" sz="4200" dirty="0" err="1" smtClean="0"/>
              <a:t>images</a:t>
            </a:r>
            <a:r>
              <a:rPr lang="ru-RU" sz="4200" dirty="0" smtClean="0"/>
              <a:t>/</a:t>
            </a:r>
            <a:r>
              <a:rPr lang="ru-RU" sz="4200" dirty="0" err="1" smtClean="0"/>
              <a:t>common</a:t>
            </a:r>
            <a:r>
              <a:rPr lang="ru-RU" sz="4200" dirty="0" smtClean="0"/>
              <a:t>/</a:t>
            </a:r>
            <a:r>
              <a:rPr lang="ru-RU" sz="4200" dirty="0" err="1" smtClean="0"/>
              <a:t>edgar_schein</a:t>
            </a:r>
            <a:r>
              <a:rPr lang="ru-RU" sz="4200" dirty="0" smtClean="0"/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857232"/>
            <a:ext cx="8183562" cy="42862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В настоящее время наибольшее количество работ организационно-культурной проблематики выполнено в экономике: 29 работ по организационной культуре и 14  работ по корпоративной культуре.  	Второе место занимают социологические науки, третье – психологические науки, а именно – социальная психология (13 работ). 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714356"/>
            <a:ext cx="8183562" cy="428628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Акцент в экономическом ракурсе рассмотрения феномена организационной культуры не столько на содержании феномена, сколько на разработке методов и определении индикаторов, позволяющих оценить влияние культуры на эффективность работы хозяйствующего субъекта, экономическом потенциале организационной культуры. </a:t>
            </a:r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100" b="1" dirty="0" smtClean="0"/>
              <a:t>В социальной психологии организационной культуре, как объекту исследования посвящено 13 работ, выполненных 12  авторами: Л. Н. </a:t>
            </a:r>
            <a:r>
              <a:rPr lang="ru-RU" sz="3100" b="1" dirty="0" err="1" smtClean="0"/>
              <a:t>Аксеновской</a:t>
            </a:r>
            <a:r>
              <a:rPr lang="ru-RU" sz="3100" b="1" dirty="0" smtClean="0"/>
              <a:t> 1997, 2008 г.г., Д.А. Боровиковым, 2006 г., С.А. </a:t>
            </a:r>
            <a:r>
              <a:rPr lang="ru-RU" sz="3100" b="1" dirty="0" err="1" smtClean="0"/>
              <a:t>Бышляго</a:t>
            </a:r>
            <a:r>
              <a:rPr lang="ru-RU" sz="3100" b="1" dirty="0" smtClean="0"/>
              <a:t>, 2006 г., С.А. Липатовым 1999 г., Е.Н.Молодых, </a:t>
            </a:r>
            <a:br>
              <a:rPr lang="ru-RU" sz="3100" b="1" dirty="0" smtClean="0"/>
            </a:br>
            <a:r>
              <a:rPr lang="ru-RU" sz="3100" b="1" dirty="0" smtClean="0"/>
              <a:t>2009 г., О.А. Сапожниковой, 2008 г., А.Ю. Смирновой, 2010 г., Н.Н. Сулим, 2009 г., Н.Г. Панферовой, 2004 г., А.В. </a:t>
            </a:r>
            <a:r>
              <a:rPr lang="ru-RU" sz="3100" b="1" dirty="0" err="1" smtClean="0"/>
              <a:t>Полосиным</a:t>
            </a:r>
            <a:r>
              <a:rPr lang="ru-RU" sz="3100" b="1" dirty="0" smtClean="0"/>
              <a:t>, Л.Ю. </a:t>
            </a:r>
            <a:r>
              <a:rPr lang="ru-RU" sz="3100" b="1" dirty="0" err="1" smtClean="0"/>
              <a:t>Шураева</a:t>
            </a:r>
            <a:r>
              <a:rPr lang="ru-RU" sz="3100" b="1" dirty="0" smtClean="0"/>
              <a:t>,  2004 г., Е.Н. </a:t>
            </a:r>
            <a:r>
              <a:rPr lang="ru-RU" sz="3100" b="1" dirty="0" err="1" smtClean="0"/>
              <a:t>Шульженко</a:t>
            </a:r>
            <a:r>
              <a:rPr lang="ru-RU" sz="3100" b="1" dirty="0" smtClean="0"/>
              <a:t>, 2005 г.. </a:t>
            </a:r>
          </a:p>
          <a:p>
            <a:pPr algn="just">
              <a:buNone/>
            </a:pPr>
            <a:r>
              <a:rPr lang="ru-RU" sz="3100" b="1" dirty="0" smtClean="0"/>
              <a:t>		Три работы по корпоративной культуре:  М.В. </a:t>
            </a:r>
            <a:r>
              <a:rPr lang="ru-RU" sz="3100" b="1" dirty="0" err="1" smtClean="0"/>
              <a:t>Крымчаниновой</a:t>
            </a:r>
            <a:r>
              <a:rPr lang="ru-RU" sz="3100" b="1" dirty="0" smtClean="0"/>
              <a:t>, 2004 г., В.Ю. Филина, 2006 г.,  А. А. </a:t>
            </a:r>
            <a:r>
              <a:rPr lang="ru-RU" sz="3100" b="1" dirty="0" err="1" smtClean="0"/>
              <a:t>Широбоковой</a:t>
            </a:r>
            <a:r>
              <a:rPr lang="ru-RU" sz="3100" b="1" dirty="0" smtClean="0"/>
              <a:t>, 2006 г.. </a:t>
            </a:r>
            <a:endParaRPr lang="en-US" sz="31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Большая часть авторов опирается на иностранные научные источники, вместе с тем, исследования имеют свою специфику. </a:t>
            </a:r>
          </a:p>
          <a:p>
            <a:pPr algn="just">
              <a:buNone/>
            </a:pPr>
            <a:r>
              <a:rPr lang="ru-RU" dirty="0" smtClean="0"/>
              <a:t>		В российских исследованиях интерес ученых направлен на социально-психологическую диагностику организационной культуры (С. А. Липатов) в частности, применение системных моделей в диагностике (С.А. </a:t>
            </a:r>
            <a:r>
              <a:rPr lang="ru-RU" dirty="0" err="1" smtClean="0"/>
              <a:t>Бышляго</a:t>
            </a:r>
            <a:r>
              <a:rPr lang="ru-RU" dirty="0" smtClean="0"/>
              <a:t>). </a:t>
            </a:r>
          </a:p>
          <a:p>
            <a:pPr algn="just">
              <a:buNone/>
            </a:pPr>
            <a:r>
              <a:rPr lang="ru-RU" dirty="0" smtClean="0"/>
              <a:t>		В отечественной социальной психологии проанализированы:</a:t>
            </a:r>
          </a:p>
          <a:p>
            <a:pPr algn="just"/>
            <a:r>
              <a:rPr lang="ru-RU" dirty="0" smtClean="0"/>
              <a:t> особенности восприятия образа организации работниками и воздействия на культуру посредством образа организации (Д. А. Боровиков, М. В. </a:t>
            </a:r>
            <a:r>
              <a:rPr lang="ru-RU" dirty="0" err="1" smtClean="0"/>
              <a:t>Крымчанинова</a:t>
            </a:r>
            <a:r>
              <a:rPr lang="ru-RU" dirty="0" smtClean="0"/>
              <a:t>);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взаимосвязь образ организации в организационной культуре  и поведения эффективных работников (Д. А. Боровиков), </a:t>
            </a:r>
          </a:p>
          <a:p>
            <a:pPr algn="just"/>
            <a:r>
              <a:rPr lang="ru-RU" dirty="0" smtClean="0"/>
              <a:t>взаимодействие индивидуальных и групповых ценностей в организационной культуре (Е. Н. </a:t>
            </a:r>
            <a:r>
              <a:rPr lang="ru-RU" dirty="0" err="1" smtClean="0"/>
              <a:t>Шульженко</a:t>
            </a:r>
            <a:r>
              <a:rPr lang="ru-RU" dirty="0" smtClean="0"/>
              <a:t>), </a:t>
            </a:r>
          </a:p>
          <a:p>
            <a:pPr algn="just"/>
            <a:r>
              <a:rPr lang="ru-RU" dirty="0" smtClean="0"/>
              <a:t>влияние организационной культуры и культурных характеристик субъектов организационного взаимодействия на эффективность деятельности компании (А.Ю. Смирнова, Л.Ю.  </a:t>
            </a:r>
            <a:r>
              <a:rPr lang="ru-RU" dirty="0" err="1" smtClean="0"/>
              <a:t>Шураева</a:t>
            </a:r>
            <a:r>
              <a:rPr lang="ru-RU" dirty="0" smtClean="0"/>
              <a:t>), </a:t>
            </a:r>
          </a:p>
          <a:p>
            <a:pPr algn="just"/>
            <a:r>
              <a:rPr lang="ru-RU" dirty="0" smtClean="0"/>
              <a:t> Социально-психологические аспекты адаптации работника в культуре организации (Н. Г. Панферова, В. Ю. Филин, А. А. </a:t>
            </a:r>
            <a:r>
              <a:rPr lang="ru-RU" dirty="0" err="1" smtClean="0"/>
              <a:t>Широбокова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Концепция и методология социально-психологического изучения организационной культуры детально разработана Л.Н. </a:t>
            </a:r>
            <a:r>
              <a:rPr lang="ru-RU" dirty="0" err="1" smtClean="0"/>
              <a:t>Аксеновской</a:t>
            </a:r>
            <a:r>
              <a:rPr lang="ru-RU" dirty="0" smtClean="0"/>
              <a:t>, ею же сформулированы постмодернистские методологические принципы изучения организационной культуры, специфика социально-психологического изучения организационной культуры. </a:t>
            </a:r>
          </a:p>
          <a:p>
            <a:pPr algn="just">
              <a:buNone/>
            </a:pPr>
            <a:r>
              <a:rPr lang="ru-RU" dirty="0" smtClean="0"/>
              <a:t>		Таким образом, заключается во внимании к содержательной сути феномена. </a:t>
            </a:r>
          </a:p>
          <a:p>
            <a:pPr algn="just">
              <a:buNone/>
            </a:pPr>
            <a:r>
              <a:rPr lang="ru-RU" dirty="0" smtClean="0"/>
              <a:t>		Для данной дисциплины характерно понимание организационной культуры «как внутренней, психологической категории», акцент на том, как элементы организационной реальности отражаются в сознании членов организации. 		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/>
              <a:t>Следует упомянуть также ряд работ, посвященных организационно-управленческой тематике, межгрупповой адаптации, где культура рассматривается весьма подробно, но не является  главным объектом исследовательского интереса – это работы Т.Ю. Базарова, А.В. Булгакова, В.И. </a:t>
            </a:r>
            <a:r>
              <a:rPr lang="ru-RU" sz="2400" dirty="0" err="1" smtClean="0"/>
              <a:t>Доминяка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Отличительной особенностью работ, посвященных феномену организационной культуры во всех научных дисциплинах является их ярко выраженная практическая направленность, попытка решить актуальные практические задачи; но поскольку </a:t>
            </a:r>
            <a:r>
              <a:rPr lang="ru-RU" sz="2400" dirty="0" err="1" smtClean="0"/>
              <a:t>детерминантой</a:t>
            </a:r>
            <a:r>
              <a:rPr lang="ru-RU" sz="2400" dirty="0" smtClean="0"/>
              <a:t> организационной культуры является личность, именно социально-психологический ракурс, позволяющий интерпретировать  культур как внутреннюю, психологическую категорию, представляется нам наиболее эвристически ценным для разработки методов и методик формирования организационной культуры.</a:t>
            </a:r>
          </a:p>
          <a:p>
            <a:pPr algn="just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Контрольные вопросы по теме: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 Охарактеризуйте различия в подходах к феномену организационной культуре в менеджменте и социальной психологии.</a:t>
            </a:r>
          </a:p>
          <a:p>
            <a:pPr algn="just"/>
            <a:r>
              <a:rPr lang="ru-RU" dirty="0" smtClean="0"/>
              <a:t>2. Охарактеризуйте актуальные тенденции изучения феномена организационной культуры в социальной психологии. </a:t>
            </a:r>
          </a:p>
          <a:p>
            <a:pPr algn="just">
              <a:buNone/>
            </a:pPr>
            <a:r>
              <a:rPr lang="ru-RU" dirty="0" smtClean="0">
                <a:hlinkClick r:id="rId2" action="ppaction://hlinksldjump"/>
              </a:rPr>
              <a:t>Перейти к тематическому плану лекции.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Библиографический список: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10541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dirty="0" err="1" smtClean="0"/>
              <a:t>Аксеновская</a:t>
            </a:r>
            <a:r>
              <a:rPr lang="ru-RU" sz="5600" dirty="0" smtClean="0"/>
              <a:t> Л. Н. Моделирование управленческого взаимодействия как метод оптимизации </a:t>
            </a:r>
            <a:r>
              <a:rPr lang="ru-RU" sz="5600" dirty="0" err="1" smtClean="0"/>
              <a:t>оганизационной</a:t>
            </a:r>
            <a:r>
              <a:rPr lang="ru-RU" sz="5600" dirty="0" smtClean="0"/>
              <a:t> культуры : </a:t>
            </a:r>
            <a:r>
              <a:rPr lang="ru-RU" sz="5600" dirty="0" err="1" smtClean="0"/>
              <a:t>дисс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к.психол.н.: спец: 19.00.05 , СПб, 1997. – 172 с.</a:t>
            </a:r>
          </a:p>
          <a:p>
            <a:pPr lvl="0"/>
            <a:r>
              <a:rPr lang="ru-RU" sz="5600" dirty="0" err="1" smtClean="0"/>
              <a:t>Аксеновская</a:t>
            </a:r>
            <a:r>
              <a:rPr lang="ru-RU" sz="5600" dirty="0" smtClean="0"/>
              <a:t> Л. Н. Ордерная концепция организационной культуры: вопросы методологии. Саратов: Издательство СГУ, 2005. -348 с.</a:t>
            </a:r>
          </a:p>
          <a:p>
            <a:pPr lvl="0"/>
            <a:r>
              <a:rPr lang="ru-RU" sz="5600" dirty="0" err="1" smtClean="0"/>
              <a:t>Аксеновская</a:t>
            </a:r>
            <a:r>
              <a:rPr lang="ru-RU" sz="5600" dirty="0" smtClean="0"/>
              <a:t> Л. Н. Ордерная модель организационной культуры. М.: Академический проект. 2007. – 303 с.</a:t>
            </a:r>
          </a:p>
          <a:p>
            <a:r>
              <a:rPr lang="ru-RU" sz="5600" dirty="0" err="1" smtClean="0"/>
              <a:t>Аксеновская</a:t>
            </a:r>
            <a:r>
              <a:rPr lang="ru-RU" sz="5600" dirty="0" smtClean="0"/>
              <a:t> Л. Н. Социально-психологическая модель организационной культуры, концепция, методология, технология изменения (ордерный подход) .–  </a:t>
            </a:r>
            <a:r>
              <a:rPr lang="ru-RU" sz="5600" dirty="0" err="1" smtClean="0"/>
              <a:t>автореф</a:t>
            </a:r>
            <a:r>
              <a:rPr lang="ru-RU" sz="5600" dirty="0" smtClean="0"/>
              <a:t>. доктора психол. наук. спец. 19.00.05 М, 2008.  -  41 с.</a:t>
            </a:r>
          </a:p>
          <a:p>
            <a:r>
              <a:rPr lang="ru-RU" sz="5600" dirty="0" smtClean="0"/>
              <a:t>Андреева Г. М. Психология социального познания: учебное пособие для студентов вузов. – 2-е изд. – М.: Аспект Пресс, 2000. – 288 с.</a:t>
            </a:r>
          </a:p>
          <a:p>
            <a:pPr lvl="0"/>
            <a:r>
              <a:rPr lang="ru-RU" sz="5600" dirty="0" err="1" smtClean="0"/>
              <a:t>Ахмаева</a:t>
            </a:r>
            <a:r>
              <a:rPr lang="ru-RU" sz="5600" dirty="0" smtClean="0"/>
              <a:t> Л. Г. Формирование организационной культуры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08.00.05, М, 2006. - 189 с.</a:t>
            </a:r>
          </a:p>
          <a:p>
            <a:pPr lvl="0"/>
            <a:r>
              <a:rPr lang="ru-RU" sz="5600" dirty="0" smtClean="0"/>
              <a:t>Базаров Т. Ю. Управление персоналом: Учебное пособие. М.: 2002. - 224 с.</a:t>
            </a:r>
          </a:p>
          <a:p>
            <a:pPr lvl="0"/>
            <a:r>
              <a:rPr lang="ru-RU" sz="5600" dirty="0" smtClean="0"/>
              <a:t>Боровиков Д. А. Взаимосвязь образа организационной культуры и поведения эффективных работников :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к.психол.н.: спец. 19.00.05, Ярославль, 2006. – 135 с.</a:t>
            </a:r>
          </a:p>
          <a:p>
            <a:pPr lvl="0"/>
            <a:r>
              <a:rPr lang="ru-RU" sz="5600" dirty="0" smtClean="0"/>
              <a:t>Бочаров С. А. Оценка и анализ организационной культуры,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08.00.05, М, 2007. – 221 с.</a:t>
            </a:r>
          </a:p>
          <a:p>
            <a:pPr lvl="0"/>
            <a:r>
              <a:rPr lang="ru-RU" sz="5600" dirty="0" err="1" smtClean="0"/>
              <a:t>Гвоздкова</a:t>
            </a:r>
            <a:r>
              <a:rPr lang="ru-RU" sz="5600" dirty="0" smtClean="0"/>
              <a:t> Г. Ю. Стратегическое управление организационной культурой в предпринимательской деятельности, </a:t>
            </a:r>
            <a:r>
              <a:rPr lang="ru-RU" sz="5600" dirty="0" err="1" smtClean="0"/>
              <a:t>авторев</a:t>
            </a:r>
            <a:r>
              <a:rPr lang="ru-RU" sz="5600" dirty="0" smtClean="0"/>
              <a:t>.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08.00.05, М, 2008. – 24 с.</a:t>
            </a:r>
          </a:p>
          <a:p>
            <a:pPr lvl="0"/>
            <a:r>
              <a:rPr lang="ru-RU" sz="5600" dirty="0" err="1" smtClean="0"/>
              <a:t>Дараган</a:t>
            </a:r>
            <a:r>
              <a:rPr lang="ru-RU" sz="5600" dirty="0" smtClean="0"/>
              <a:t> А. Р. Управление развитием корпоративной культуры в организациях индустрии туризма,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08.00.05, М, 2004. – 136 с.</a:t>
            </a:r>
          </a:p>
          <a:p>
            <a:pPr lvl="0"/>
            <a:r>
              <a:rPr lang="ru-RU" sz="5600" dirty="0" smtClean="0"/>
              <a:t>Евстигнеев И. С. Эффективность корпоративной культуры: методы анализа и проектирования,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08.00.05, Санкт-Петербург, 2005. – 151 с. </a:t>
            </a:r>
          </a:p>
          <a:p>
            <a:pPr>
              <a:buNone/>
            </a:pPr>
            <a:endParaRPr lang="ru-RU" dirty="0" smtClean="0">
              <a:hlinkClick r:id="rId2" action="ppaction://hlinksldjump"/>
            </a:endParaRPr>
          </a:p>
          <a:p>
            <a:pPr>
              <a:buNone/>
            </a:pPr>
            <a:r>
              <a:rPr lang="ru-RU" sz="8000" dirty="0" smtClean="0">
                <a:hlinkClick r:id="rId2" action="ppaction://hlinksldjump"/>
              </a:rPr>
              <a:t>Перейти к тематическому плану лекции.</a:t>
            </a:r>
            <a:endParaRPr lang="ru-RU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501122" cy="3143272"/>
          </a:xfrm>
        </p:spPr>
        <p:txBody>
          <a:bodyPr>
            <a:normAutofit/>
          </a:bodyPr>
          <a:lstStyle/>
          <a:p>
            <a:pPr algn="ctr"/>
            <a:r>
              <a:rPr lang="ru-RU" sz="32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5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500" b="1" kern="1200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7923304" cy="364333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il_fi" descr="http://www.careeranchorsonline.com/SCA/media/images/common/edgar_schei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290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285720" y="142852"/>
            <a:ext cx="6429420" cy="928694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96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Уровни ОК (по Э. Шейну):</a:t>
            </a:r>
            <a:endParaRPr kumimoji="0" lang="ru-RU" sz="4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4200" dirty="0" smtClean="0"/>
              <a:t>        Фото с сайта </a:t>
            </a:r>
            <a:r>
              <a:rPr lang="ru-RU" sz="4200" dirty="0" err="1" smtClean="0"/>
              <a:t>www.careeranchorsonline.com</a:t>
            </a:r>
            <a:r>
              <a:rPr lang="ru-RU" sz="4200" dirty="0" smtClean="0"/>
              <a:t>/SCA/</a:t>
            </a:r>
            <a:r>
              <a:rPr lang="ru-RU" sz="4200" dirty="0" err="1" smtClean="0"/>
              <a:t>media</a:t>
            </a:r>
            <a:r>
              <a:rPr lang="ru-RU" sz="4200" dirty="0" smtClean="0"/>
              <a:t>/</a:t>
            </a:r>
            <a:r>
              <a:rPr lang="ru-RU" sz="4200" dirty="0" err="1" smtClean="0"/>
              <a:t>images</a:t>
            </a:r>
            <a:r>
              <a:rPr lang="ru-RU" sz="4200" dirty="0" smtClean="0"/>
              <a:t>/</a:t>
            </a:r>
            <a:r>
              <a:rPr lang="ru-RU" sz="4200" dirty="0" err="1" smtClean="0"/>
              <a:t>common</a:t>
            </a:r>
            <a:r>
              <a:rPr lang="ru-RU" sz="4200" dirty="0" smtClean="0"/>
              <a:t>/</a:t>
            </a:r>
            <a:r>
              <a:rPr lang="ru-RU" sz="4200" dirty="0" err="1" smtClean="0"/>
              <a:t>edgar_schein</a:t>
            </a:r>
            <a:r>
              <a:rPr lang="ru-RU" sz="4200" dirty="0" smtClean="0"/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142984"/>
          <a:ext cx="8215313" cy="5278437"/>
        </p:xfrm>
        <a:graphic>
          <a:graphicData uri="http://schemas.openxmlformats.org/presentationml/2006/ole">
            <p:oleObj spid="_x0000_s1026" name="Документ" r:id="rId5" imgW="5936788" imgH="486483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8654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dirty="0" err="1" smtClean="0"/>
              <a:t>Жалнин</a:t>
            </a:r>
            <a:r>
              <a:rPr lang="ru-RU" sz="5600" dirty="0" smtClean="0"/>
              <a:t> М. М. Совершенствование социально-трудовых отношений на основе формирования корпоративной культуры,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 Воронеж, 2007. – 155 с.</a:t>
            </a:r>
          </a:p>
          <a:p>
            <a:pPr lvl="0"/>
            <a:r>
              <a:rPr lang="ru-RU" sz="5600" dirty="0" smtClean="0"/>
              <a:t>Кричевский Р. Л., </a:t>
            </a:r>
            <a:r>
              <a:rPr lang="ru-RU" sz="5600" dirty="0" err="1" smtClean="0"/>
              <a:t>Дубовская</a:t>
            </a:r>
            <a:r>
              <a:rPr lang="ru-RU" sz="5600" dirty="0" smtClean="0"/>
              <a:t> Е. М. Социальная психология малой группы: учебное пособие для вузов. – М.: Аспект пресс, 2001. — 318 с.</a:t>
            </a:r>
          </a:p>
          <a:p>
            <a:pPr lvl="0"/>
            <a:r>
              <a:rPr lang="ru-RU" sz="5600" dirty="0" err="1" smtClean="0"/>
              <a:t>Липат</a:t>
            </a:r>
            <a:r>
              <a:rPr lang="en-US" sz="5600" dirty="0" smtClean="0"/>
              <a:t>o</a:t>
            </a:r>
            <a:r>
              <a:rPr lang="ru-RU" sz="5600" dirty="0" smtClean="0"/>
              <a:t>в С. А. </a:t>
            </a:r>
            <a:r>
              <a:rPr lang="en-US" sz="5600" dirty="0" smtClean="0"/>
              <a:t>O</a:t>
            </a:r>
            <a:r>
              <a:rPr lang="ru-RU" sz="5600" dirty="0" err="1" smtClean="0"/>
              <a:t>рганизационная</a:t>
            </a:r>
            <a:r>
              <a:rPr lang="ru-RU" sz="5600" dirty="0" smtClean="0"/>
              <a:t> культура: к</a:t>
            </a:r>
            <a:r>
              <a:rPr lang="en-US" sz="5600" dirty="0" smtClean="0"/>
              <a:t>o</a:t>
            </a:r>
            <a:r>
              <a:rPr lang="ru-RU" sz="5600" dirty="0" err="1" smtClean="0"/>
              <a:t>нцептуальные</a:t>
            </a:r>
            <a:r>
              <a:rPr lang="ru-RU" sz="5600" dirty="0" smtClean="0"/>
              <a:t> модели и методы диагностики// Организационная психология. СПб.: 2001. - С. 432 – 443. </a:t>
            </a:r>
          </a:p>
          <a:p>
            <a:pPr lvl="0"/>
            <a:r>
              <a:rPr lang="ru-RU" sz="5600" dirty="0" smtClean="0"/>
              <a:t>Липатов С. А, Организационная культура, социальное познание в организационном контексте.// Мир психологии № 3/ 1999. - С. 108</a:t>
            </a:r>
          </a:p>
          <a:p>
            <a:pPr lvl="0"/>
            <a:r>
              <a:rPr lang="ru-RU" sz="5600" dirty="0" smtClean="0"/>
              <a:t>Липатов С. А. Социально-психологическая диагностика организационной культуры,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к.психол.н.: спец. 19.00.05, 1999. – 208 </a:t>
            </a:r>
            <a:r>
              <a:rPr lang="ru-RU" sz="5600" dirty="0" err="1" smtClean="0"/>
              <a:t>c</a:t>
            </a:r>
            <a:r>
              <a:rPr lang="ru-RU" sz="5600" dirty="0" smtClean="0"/>
              <a:t>.</a:t>
            </a:r>
          </a:p>
          <a:p>
            <a:pPr lvl="0"/>
            <a:r>
              <a:rPr lang="ru-RU" sz="5600" dirty="0" smtClean="0"/>
              <a:t>Лунев А. А. Совершенствование организационной культуры малых промышленных предприятий на основе развития организационно-управленческих инноваций,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К. эконом. Н.: спец : 08.00.05, М, 2008. — 175 с.</a:t>
            </a:r>
          </a:p>
          <a:p>
            <a:pPr lvl="0"/>
            <a:r>
              <a:rPr lang="ru-RU" sz="5600" dirty="0" smtClean="0"/>
              <a:t>П</a:t>
            </a:r>
            <a:r>
              <a:rPr lang="en-US" sz="5600" dirty="0" smtClean="0"/>
              <a:t>o</a:t>
            </a:r>
            <a:r>
              <a:rPr lang="ru-RU" sz="5600" dirty="0" err="1" smtClean="0"/>
              <a:t>чебут</a:t>
            </a:r>
            <a:r>
              <a:rPr lang="ru-RU" sz="5600" dirty="0" smtClean="0"/>
              <a:t>, Л. Г., </a:t>
            </a:r>
            <a:r>
              <a:rPr lang="ru-RU" sz="5600" dirty="0" err="1" smtClean="0"/>
              <a:t>Чикер</a:t>
            </a:r>
            <a:r>
              <a:rPr lang="ru-RU" sz="5600" dirty="0" smtClean="0"/>
              <a:t>, В. А. </a:t>
            </a:r>
            <a:r>
              <a:rPr lang="en-US" sz="5600" dirty="0" smtClean="0"/>
              <a:t>O</a:t>
            </a:r>
            <a:r>
              <a:rPr lang="ru-RU" sz="5600" dirty="0" err="1" smtClean="0"/>
              <a:t>рганизационная</a:t>
            </a:r>
            <a:r>
              <a:rPr lang="ru-RU" sz="5600" dirty="0" smtClean="0"/>
              <a:t> социальная психология: учебное пособие. - СПб.: Речь, 2000. — 298 с.</a:t>
            </a:r>
          </a:p>
          <a:p>
            <a:pPr lvl="0"/>
            <a:r>
              <a:rPr lang="ru-RU" sz="5600" dirty="0" smtClean="0"/>
              <a:t>Рылова А. П. Повышение эффективности организационной культуры внешнеэкономической службы промышленного предприятия,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 Екатеринбург, 2006. – 181 с. </a:t>
            </a:r>
          </a:p>
          <a:p>
            <a:pPr lvl="0"/>
            <a:r>
              <a:rPr lang="ru-RU" sz="5600" dirty="0" err="1" smtClean="0"/>
              <a:t>Сабинина</a:t>
            </a:r>
            <a:r>
              <a:rPr lang="ru-RU" sz="5600" dirty="0" smtClean="0"/>
              <a:t> Т.  Б. Организационная культура как фактор развития персонала библиотеки :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</a:t>
            </a:r>
            <a:r>
              <a:rPr lang="ru-RU" sz="5600" dirty="0" err="1" smtClean="0"/>
              <a:t>степ.канд</a:t>
            </a:r>
            <a:r>
              <a:rPr lang="ru-RU" sz="5600" dirty="0" smtClean="0"/>
              <a:t>. </a:t>
            </a:r>
            <a:r>
              <a:rPr lang="ru-RU" sz="5600" dirty="0" err="1" smtClean="0"/>
              <a:t>пед</a:t>
            </a:r>
            <a:r>
              <a:rPr lang="ru-RU" sz="5600" dirty="0" smtClean="0"/>
              <a:t>. Н. спец.: 05.25.03, Санкт-Петербург, 2002. – 318 с.</a:t>
            </a:r>
          </a:p>
          <a:p>
            <a:pPr lvl="0"/>
            <a:r>
              <a:rPr lang="ru-RU" sz="5600" dirty="0" err="1" smtClean="0"/>
              <a:t>Самайбекова</a:t>
            </a:r>
            <a:r>
              <a:rPr lang="ru-RU" sz="5600" dirty="0" smtClean="0"/>
              <a:t> З. К. Оценка и формирование корпоративной культуры коммерческого предприятия,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08.00.05, Санкт-Петербург, 2007. – 161 с.</a:t>
            </a:r>
          </a:p>
          <a:p>
            <a:pPr lvl="0"/>
            <a:r>
              <a:rPr lang="ru-RU" sz="5600" dirty="0" smtClean="0"/>
              <a:t>Стоянова В. А. Механизм формирования сильной организационной культуры как основа эффективной деятельности промышленных предприятий,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08.00.05, Владивосток, 2004. – 254 с.</a:t>
            </a:r>
          </a:p>
          <a:p>
            <a:pPr lvl="0"/>
            <a:r>
              <a:rPr lang="ru-RU" sz="5600" dirty="0" err="1" smtClean="0"/>
              <a:t>Тюрикова</a:t>
            </a:r>
            <a:r>
              <a:rPr lang="ru-RU" sz="5600" dirty="0" smtClean="0"/>
              <a:t> М. М. Разработка методики оценки и формирования организационной культуры коммерческого предприятия, </a:t>
            </a:r>
            <a:r>
              <a:rPr lang="ru-RU" sz="5600" dirty="0" err="1" smtClean="0"/>
              <a:t>дис</a:t>
            </a:r>
            <a:r>
              <a:rPr lang="ru-RU" sz="5600" dirty="0" smtClean="0"/>
              <a:t>. на </a:t>
            </a:r>
            <a:r>
              <a:rPr lang="ru-RU" sz="5600" dirty="0" err="1" smtClean="0"/>
              <a:t>соиск</a:t>
            </a:r>
            <a:r>
              <a:rPr lang="ru-RU" sz="5600" dirty="0" smtClean="0"/>
              <a:t>. учен. степ. </a:t>
            </a:r>
            <a:r>
              <a:rPr lang="ru-RU" sz="5600" dirty="0" err="1" smtClean="0"/>
              <a:t>к.эконом.н</a:t>
            </a:r>
            <a:r>
              <a:rPr lang="ru-RU" sz="5600" dirty="0" smtClean="0"/>
              <a:t>.: спец. 08.00.05, Санкт-Петербург, 2008. – 182 с. </a:t>
            </a:r>
          </a:p>
          <a:p>
            <a:pPr lvl="0"/>
            <a:r>
              <a:rPr lang="ru-RU" sz="5600" dirty="0" smtClean="0"/>
              <a:t>Шейн Э. Организационная культура и лидерство. Питер, 2007. — 330 с.</a:t>
            </a:r>
          </a:p>
          <a:p>
            <a:pPr lvl="0"/>
            <a:endParaRPr lang="ru-RU" sz="5600" dirty="0" smtClean="0"/>
          </a:p>
          <a:p>
            <a:r>
              <a:rPr lang="ru-RU" sz="6000" dirty="0" smtClean="0">
                <a:hlinkClick r:id="rId2" action="ppaction://hlinksldjump"/>
              </a:rPr>
              <a:t>Перейти к тематическому плану лекции.</a:t>
            </a:r>
            <a:endParaRPr lang="ru-RU" sz="6000" dirty="0" smtClean="0"/>
          </a:p>
          <a:p>
            <a:pPr lvl="0"/>
            <a:endParaRPr lang="ru-RU" sz="5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Перейти к тематическому плану лекции.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071538" y="2357430"/>
            <a:ext cx="7615262" cy="14287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 </a:t>
            </a:r>
          </a:p>
          <a:p>
            <a:pPr algn="just">
              <a:buNone/>
            </a:pPr>
            <a:r>
              <a:rPr lang="ru-RU" sz="2400" b="1" dirty="0" smtClean="0"/>
              <a:t>			</a:t>
            </a:r>
            <a:r>
              <a:rPr lang="ru-RU" sz="2400" b="1" dirty="0" smtClean="0">
                <a:solidFill>
                  <a:srgbClr val="FFC000"/>
                </a:solidFill>
              </a:rPr>
              <a:t>     Спасибо за внимание! </a:t>
            </a:r>
          </a:p>
          <a:p>
            <a:pPr algn="just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3100" b="1" dirty="0" smtClean="0"/>
              <a:t>Сравнительный анализ подходов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к феномену организационной культуры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в менеджменте и социальной психологии.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7504960" cy="45339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Организационно-культурный подход в менеджменте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Содержание феномена:</a:t>
            </a:r>
          </a:p>
          <a:p>
            <a:pPr algn="just"/>
            <a:r>
              <a:rPr lang="ru-RU" dirty="0" smtClean="0"/>
              <a:t>ОК является средой, которая объединяет в себя все внутренние компоненты системы (организации) и задает состояние этой системы (методы и стиль работы, организация управления, производства и труда и т.д.) на данный момент времени, предопределяя процесс преобразования ресурсов в конечный результат. (Стоянова).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Организационная культура как объект управления социального психолога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4305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ОК - «система коллективных базовых представлений..(Эдгар Шейн) </a:t>
            </a:r>
          </a:p>
          <a:p>
            <a:pPr algn="just"/>
            <a:r>
              <a:rPr lang="ru-RU" dirty="0" smtClean="0"/>
              <a:t>Дэвид </a:t>
            </a:r>
            <a:r>
              <a:rPr lang="ru-RU" dirty="0" err="1" smtClean="0"/>
              <a:t>Мацумото</a:t>
            </a:r>
            <a:r>
              <a:rPr lang="ru-RU" dirty="0" smtClean="0"/>
              <a:t> определяет культуру как динамическую систему  эксплицитных и имплицитных принимаемых группой правил, которые обеспечивают ее выживание, апеллируя к глубоко укорененным ценностям и убеждениям, которые считают важными для себя не только отдельные работники, но и организация в целом.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Организационная культура: содержательные грани феномена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840100"/>
          <a:ext cx="8072462" cy="601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31"/>
                <a:gridCol w="4036231"/>
              </a:tblGrid>
              <a:tr h="6993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1850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Бихевиористский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подход к изучению организационной культуры исторически явился первым подходом, работы, относимые исследователями [107] к данному подходу, выполнены в рамках менеджмента (Г. Форд, Э.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Мэой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д.р.), система личностных смыслов, ценностей  на том этапе не еще рассматривалась. К данному подходу относятся работы как упомянутых основоположников, так и современных концепций организационной культуры (Г.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Саймен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[189]).</a:t>
                      </a:r>
                    </a:p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Подход к оценке культуры на основании её экономической эффективности.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Ряд собственно социально-психологических подходов: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когнитивный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(Г. М. Андреева, А. М.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Занковский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С. А. Липатов). Этот подход предполагает, что организацию целесообразно рассматривать посредством системы представлений ее членов. ОК согласно когнитивного подхода – коллективное сознание, проявляющееся в знаниях, верованиях, правилах. В основе ОК находится система смыслов работников данной организации. К данному подходу можно отнести также концепцию Э. Шейна.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0"/>
          <a:ext cx="8072462" cy="664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31"/>
                <a:gridCol w="4036231"/>
              </a:tblGrid>
              <a:tr h="6174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Менеджмент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психология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262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Cимволический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подход разрабатывают Д. А. Боровиков, М. В.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Крымчанинова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Ордерный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подход разрабатывает Л. Н.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Аксеновская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Организационную культуру рассматривают в нем как «сложный социально-психологическим порядок организационно-управленческих взаимодействий, конституируемых и регулируемых системами этических смыслов участников взаимодействия».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Феноменологический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(Т. Ю. Базаров, Р. Л. Кричевский, Л. Г.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Почебут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Названные подходы связаны именно с социально-психологическим ракурсом рассмотрения феномена организационной культуры.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6202807B-AF48-45E4-9D9F-7BBAB5799D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44BF2B-03BB-45C4-AE91-3FA59098E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BF2564-3EF0-45BF-A006-85AF86C02A0E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2421</Words>
  <Application>Microsoft Office PowerPoint</Application>
  <PresentationFormat>Экран (4:3)</PresentationFormat>
  <Paragraphs>254</Paragraphs>
  <Slides>41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Солнцестояние</vt:lpstr>
      <vt:lpstr>Документ</vt:lpstr>
      <vt:lpstr>Лекция 3 </vt:lpstr>
      <vt:lpstr>Тематический план лекции:</vt:lpstr>
      <vt:lpstr>  Организационная культура. Определение: </vt:lpstr>
      <vt:lpstr>   </vt:lpstr>
      <vt:lpstr> Сравнительный анализ подходов к феномену организационной культуры  в менеджменте и социальной психологии.</vt:lpstr>
      <vt:lpstr>Организационно-культурный подход в менеджменте</vt:lpstr>
      <vt:lpstr>Организационная культура как объект управления социального психолога</vt:lpstr>
      <vt:lpstr>Организационная культура: содержательные грани феномена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Современные тенденции изучения феномена организационной культуры </vt:lpstr>
      <vt:lpstr>Научная актуальность феномена ОК:  Организационная культура  - относительно новый для российской науки феномен, приобретающий в последнее годы все больший интерес исследователей.    Это междисциплинарный феномен, изучение которого требует интеграции научных знаний различных дисциплин: психологии, менеджмента, экономики, социологии и др.</vt:lpstr>
      <vt:lpstr> Каждая из этих научных дисциплин концентрирует исследовательский интерес на определенном ракурсе феномена организационной культуры, вместе с тем, в выделении специфики научного исследования для каждой из этих дисциплин существуют разночтения.   В данной лекции мы предпримем попытку минимизировать существующие научные разногласия, выделить современные тенденции и специфику исследования организационной культуры в российской социальной психологии, менеджменте, социологии и некоторых других дисциплинах.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Контрольные вопросы по теме:</vt:lpstr>
      <vt:lpstr>Библиографический список: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2010-10-09T11:50:01Z</dcterms:created>
  <dcterms:modified xsi:type="dcterms:W3CDTF">2011-10-27T06:54:51Z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