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59" r:id="rId3"/>
    <p:sldId id="371" r:id="rId4"/>
    <p:sldId id="363" r:id="rId5"/>
    <p:sldId id="376" r:id="rId6"/>
    <p:sldId id="307" r:id="rId7"/>
    <p:sldId id="306" r:id="rId8"/>
    <p:sldId id="305" r:id="rId9"/>
    <p:sldId id="304" r:id="rId10"/>
    <p:sldId id="303" r:id="rId11"/>
    <p:sldId id="301" r:id="rId12"/>
    <p:sldId id="310" r:id="rId13"/>
    <p:sldId id="314" r:id="rId14"/>
    <p:sldId id="313" r:id="rId15"/>
    <p:sldId id="312" r:id="rId16"/>
    <p:sldId id="311" r:id="rId17"/>
    <p:sldId id="315" r:id="rId18"/>
    <p:sldId id="308" r:id="rId19"/>
    <p:sldId id="377" r:id="rId20"/>
    <p:sldId id="318" r:id="rId21"/>
    <p:sldId id="320" r:id="rId22"/>
    <p:sldId id="319" r:id="rId23"/>
    <p:sldId id="378" r:id="rId24"/>
    <p:sldId id="321" r:id="rId25"/>
    <p:sldId id="322" r:id="rId26"/>
    <p:sldId id="323" r:id="rId27"/>
    <p:sldId id="300" r:id="rId28"/>
    <p:sldId id="327" r:id="rId29"/>
    <p:sldId id="326" r:id="rId30"/>
    <p:sldId id="324" r:id="rId31"/>
    <p:sldId id="328" r:id="rId32"/>
    <p:sldId id="341" r:id="rId33"/>
    <p:sldId id="342" r:id="rId34"/>
    <p:sldId id="340" r:id="rId35"/>
    <p:sldId id="339" r:id="rId36"/>
    <p:sldId id="338" r:id="rId37"/>
    <p:sldId id="364" r:id="rId38"/>
    <p:sldId id="343" r:id="rId39"/>
    <p:sldId id="365" r:id="rId40"/>
    <p:sldId id="345" r:id="rId41"/>
    <p:sldId id="329" r:id="rId42"/>
    <p:sldId id="344" r:id="rId43"/>
    <p:sldId id="331" r:id="rId44"/>
    <p:sldId id="346" r:id="rId45"/>
    <p:sldId id="337" r:id="rId46"/>
    <p:sldId id="336" r:id="rId47"/>
    <p:sldId id="335" r:id="rId48"/>
    <p:sldId id="347" r:id="rId49"/>
    <p:sldId id="348" r:id="rId50"/>
    <p:sldId id="334" r:id="rId51"/>
    <p:sldId id="332" r:id="rId52"/>
    <p:sldId id="333" r:id="rId53"/>
    <p:sldId id="330" r:id="rId54"/>
    <p:sldId id="350" r:id="rId55"/>
    <p:sldId id="354" r:id="rId56"/>
    <p:sldId id="353" r:id="rId57"/>
    <p:sldId id="352" r:id="rId58"/>
    <p:sldId id="351" r:id="rId59"/>
    <p:sldId id="355" r:id="rId60"/>
    <p:sldId id="357" r:id="rId61"/>
    <p:sldId id="362" r:id="rId62"/>
    <p:sldId id="361" r:id="rId63"/>
    <p:sldId id="360" r:id="rId64"/>
    <p:sldId id="359" r:id="rId65"/>
    <p:sldId id="366" r:id="rId66"/>
    <p:sldId id="379" r:id="rId67"/>
    <p:sldId id="260" r:id="rId68"/>
    <p:sldId id="367" r:id="rId69"/>
    <p:sldId id="368" r:id="rId70"/>
    <p:sldId id="369" r:id="rId71"/>
    <p:sldId id="370" r:id="rId72"/>
    <p:sldId id="372" r:id="rId73"/>
    <p:sldId id="373" r:id="rId74"/>
    <p:sldId id="261" r:id="rId75"/>
    <p:sldId id="375" r:id="rId76"/>
    <p:sldId id="374" r:id="rId7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5A5BAC-01D7-4E7C-B451-7F09453278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CA2732-5560-4390-93FD-0DECBA5375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743BE-F7CB-4756-916B-073CAF6314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9247D3-BED5-4058-BDB8-3CF3A44324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116485-4C8F-40ED-ACDB-11331522E5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EAF07F-5C62-4C92-B3B7-25943C3C31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AD6127-A7F1-42EC-B480-288313CEE5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41F648-99D7-4D59-B6B3-B6EC4FC38F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04573C-953A-4D22-B1C4-F6662FEBF3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5F3D2C-AC5C-405F-BD23-FB9739F6F6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95D4A0-B96B-439F-8348-F55BB883D8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fld id="{D5EF1DBB-3151-48A9-A8D4-C901C9CA8E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6.xml"/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7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7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Психология менеджмента. </a:t>
            </a:r>
            <a:br>
              <a:rPr lang="ru-RU" sz="3200" dirty="0" smtClean="0"/>
            </a:br>
            <a:r>
              <a:rPr lang="ru-RU" sz="3200" dirty="0" smtClean="0"/>
              <a:t>Лекция 2.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ru-RU" dirty="0" smtClean="0"/>
              <a:t>«</a:t>
            </a:r>
            <a:r>
              <a:rPr lang="ru-RU" b="1" dirty="0" smtClean="0"/>
              <a:t>Менеджмент </a:t>
            </a:r>
            <a:br>
              <a:rPr lang="ru-RU" b="1" dirty="0" smtClean="0"/>
            </a:br>
            <a:r>
              <a:rPr lang="ru-RU" b="1" dirty="0" smtClean="0"/>
              <a:t>в постиндустриальном обществе</a:t>
            </a:r>
            <a:r>
              <a:rPr lang="ru-RU" dirty="0" smtClean="0"/>
              <a:t>»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571612"/>
            <a:ext cx="7272337" cy="4598987"/>
          </a:xfrm>
          <a:noFill/>
          <a:ln/>
        </p:spPr>
        <p:txBody>
          <a:bodyPr anchor="ctr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ru-RU" b="1" dirty="0" smtClean="0"/>
              <a:t>принадлежит не экономической и </a:t>
            </a:r>
            <a:r>
              <a:rPr lang="ru-RU" b="1" i="1" dirty="0" smtClean="0"/>
              <a:t>политической элите</a:t>
            </a:r>
            <a:r>
              <a:rPr lang="ru-RU" b="1" dirty="0" smtClean="0"/>
              <a:t>, а </a:t>
            </a:r>
            <a:r>
              <a:rPr lang="ru-RU" b="1" i="1" dirty="0" smtClean="0"/>
              <a:t>интеллектуалам</a:t>
            </a:r>
            <a:r>
              <a:rPr lang="ru-RU" b="1" dirty="0" smtClean="0"/>
              <a:t> и профессионалам, составляющим новый класс.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42976" y="428604"/>
            <a:ext cx="7272337" cy="106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Власть в постиндустриальном обществе: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В структуре общества, происходят изменения, связанные в первую очередь с </a:t>
            </a:r>
            <a:r>
              <a:rPr lang="ru-RU" b="1" dirty="0" smtClean="0">
                <a:solidFill>
                  <a:schemeClr val="accent1"/>
                </a:solidFill>
              </a:rPr>
              <a:t>изменением роли знания и его носителей в обществе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09738"/>
            <a:ext cx="8212167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Постиндустриальное общество, то есть общество информационное (согласно типологии цивилизаций  </a:t>
            </a:r>
            <a:br>
              <a:rPr lang="ru-RU" b="1" dirty="0" smtClean="0"/>
            </a:br>
            <a:r>
              <a:rPr lang="ru-RU" b="1" dirty="0" smtClean="0"/>
              <a:t>А. </a:t>
            </a:r>
            <a:r>
              <a:rPr lang="ru-RU" b="1" dirty="0" err="1" smtClean="0"/>
              <a:t>Тофлера</a:t>
            </a:r>
            <a:r>
              <a:rPr lang="ru-RU" b="1" dirty="0" smtClean="0"/>
              <a:t>*) является результатом происходящей на наших глазах </a:t>
            </a:r>
            <a:r>
              <a:rPr lang="ru-RU" b="1" dirty="0" err="1" smtClean="0"/>
              <a:t>социотехнологической</a:t>
            </a:r>
            <a:r>
              <a:rPr lang="ru-RU" b="1" dirty="0" smtClean="0"/>
              <a:t> (информационно-компьютерной) революции).</a:t>
            </a:r>
          </a:p>
          <a:p>
            <a:pPr algn="r">
              <a:buNone/>
            </a:pPr>
            <a:r>
              <a:rPr lang="ru-RU" b="1" dirty="0" smtClean="0"/>
              <a:t>*А. </a:t>
            </a:r>
            <a:r>
              <a:rPr lang="ru-RU" b="1" dirty="0" err="1" smtClean="0"/>
              <a:t>Тофлер</a:t>
            </a:r>
            <a:r>
              <a:rPr lang="ru-RU" b="1" dirty="0" smtClean="0"/>
              <a:t> «Третья  волна»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При формировании нового общества претерпевают радикальные изменения материальное производство, мировоззрение, быт, образование, искусство и культура.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Меняются не только формы, но содержание  деятельности.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1" y="1709738"/>
            <a:ext cx="8069290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Понять эти новые требования, которые предъявляет информационное общество к проектированию организации, к объединению или разделению работ в ней – вот приоритетная задача менеджмента в процессе вхождения в постиндустриальное общество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7" y="214313"/>
            <a:ext cx="7926414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Структура </a:t>
            </a:r>
            <a:br>
              <a:rPr lang="ru-RU" b="1" dirty="0" smtClean="0"/>
            </a:br>
            <a:r>
              <a:rPr lang="ru-RU" b="1" dirty="0" smtClean="0"/>
              <a:t>постиндустриального общества </a:t>
            </a: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постиндустриальном обществе действует принцип: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pPr algn="just"/>
            <a:r>
              <a:rPr lang="ru-RU" b="1" dirty="0" smtClean="0"/>
              <a:t>каждый должен знать/уметь столько обо всем, чтобы быть независимым в своем  взаимодействии с другими.</a:t>
            </a:r>
          </a:p>
          <a:p>
            <a:pPr>
              <a:buNone/>
            </a:pPr>
            <a:r>
              <a:rPr lang="ru-RU" b="1" dirty="0" smtClean="0"/>
              <a:t>		</a:t>
            </a:r>
          </a:p>
          <a:p>
            <a:pPr algn="just">
              <a:buNone/>
            </a:pPr>
            <a:r>
              <a:rPr lang="ru-RU" b="1" dirty="0" smtClean="0"/>
              <a:t>		В индустриальном: каждый должен знать/уметь столько, чтобы в сумме все знали/умели все.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</a:t>
            </a:r>
            <a:r>
              <a:rPr lang="ru-RU" dirty="0" err="1" smtClean="0"/>
              <a:t>внешне-организационного</a:t>
            </a:r>
            <a:r>
              <a:rPr lang="ru-RU" dirty="0" smtClean="0"/>
              <a:t> окружения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643998" cy="4951427"/>
          </a:xfrm>
        </p:spPr>
        <p:txBody>
          <a:bodyPr/>
          <a:lstStyle/>
          <a:p>
            <a:r>
              <a:rPr lang="ru-RU" b="1" dirty="0" smtClean="0"/>
              <a:t>Принципиальная доступность информации</a:t>
            </a:r>
            <a:r>
              <a:rPr lang="en-US" b="1" dirty="0" smtClean="0"/>
              <a:t> (</a:t>
            </a:r>
            <a:r>
              <a:rPr lang="ru-RU" b="1" dirty="0" smtClean="0"/>
              <a:t>свободный доступ к любой необходимой информации</a:t>
            </a:r>
            <a:r>
              <a:rPr lang="en-US" b="1" dirty="0" smtClean="0"/>
              <a:t>)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Плюрализм мнений.</a:t>
            </a:r>
          </a:p>
          <a:p>
            <a:pPr lvl="0"/>
            <a:r>
              <a:rPr lang="ru-RU" b="1" dirty="0" smtClean="0"/>
              <a:t>Принципиальная доступность </a:t>
            </a:r>
            <a:r>
              <a:rPr lang="en-US" b="1" dirty="0" smtClean="0"/>
              <a:t>IT- </a:t>
            </a:r>
            <a:r>
              <a:rPr lang="ru-RU" b="1" dirty="0" smtClean="0"/>
              <a:t>технологий для решения задач, производства и воспроизводства информации. </a:t>
            </a:r>
            <a:endParaRPr lang="en-US" b="1" dirty="0" smtClean="0"/>
          </a:p>
          <a:p>
            <a:r>
              <a:rPr lang="ru-RU" b="1" dirty="0" smtClean="0"/>
              <a:t>Высокая скорость изменчивости, неопределенность среды.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Ключевые характеристики постиндустриального общества: </a:t>
            </a:r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09738"/>
            <a:ext cx="8429684" cy="4598987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 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примат информации и знаний как базиса экономического развития;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все возрастающее число и скорость информационных потоков;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принципиальная доступность информации; 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информационные сети, объединяющие сообщества профессионалов;</a:t>
            </a:r>
          </a:p>
          <a:p>
            <a:pPr marL="0" indent="0" algn="just">
              <a:lnSpc>
                <a:spcPct val="110000"/>
              </a:lnSpc>
            </a:pPr>
            <a:r>
              <a:rPr lang="ru-RU" b="1" dirty="0" smtClean="0"/>
              <a:t> неопределенность  риск.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3" y="1428736"/>
            <a:ext cx="7426348" cy="4879989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 Контрольные вопросы по теме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ru-RU" dirty="0"/>
              <a:t>«Преуспевающие люди</a:t>
            </a:r>
            <a:r>
              <a:rPr lang="en-US" dirty="0"/>
              <a:t> </a:t>
            </a:r>
            <a:r>
              <a:rPr lang="ru-RU" dirty="0"/>
              <a:t>не сидят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на месте.</a:t>
            </a:r>
            <a:r>
              <a:rPr lang="en-US" dirty="0"/>
              <a:t> </a:t>
            </a:r>
            <a:r>
              <a:rPr lang="ru-RU" dirty="0"/>
              <a:t>Они ищут желаемые</a:t>
            </a:r>
            <a:r>
              <a:rPr lang="en-US" dirty="0"/>
              <a:t> </a:t>
            </a:r>
            <a:r>
              <a:rPr lang="ru-RU" dirty="0"/>
              <a:t>обстоятельства, а если не находят, то создают их сами</a:t>
            </a:r>
            <a:r>
              <a:rPr lang="ru-RU" dirty="0" smtClean="0"/>
              <a:t>»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  <a:p>
            <a:pPr marL="0" indent="0" algn="r">
              <a:lnSpc>
                <a:spcPct val="110000"/>
              </a:lnSpc>
              <a:buFontTx/>
              <a:buNone/>
            </a:pPr>
            <a:r>
              <a:rPr lang="ru-RU" dirty="0" smtClean="0"/>
              <a:t>Джордж Бернард Шоу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3"/>
            <a:ext cx="8715435" cy="1143000"/>
          </a:xfrm>
        </p:spPr>
        <p:txBody>
          <a:bodyPr/>
          <a:lstStyle/>
          <a:p>
            <a:pPr algn="ctr"/>
            <a:r>
              <a:rPr lang="ru-RU" dirty="0" smtClean="0"/>
              <a:t>Трансформация профессионализма в постиндустриальном обществе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429683" cy="48085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	Становление постиндустриального общества ведет к появлению нового типа  профессионалов — </a:t>
            </a:r>
            <a:r>
              <a:rPr lang="ru-RU" b="1" i="1" dirty="0" err="1" smtClean="0"/>
              <a:t>транспрофессионалов</a:t>
            </a:r>
            <a:r>
              <a:rPr lang="ru-RU" b="1" i="1" dirty="0" smtClean="0"/>
              <a:t>*</a:t>
            </a:r>
            <a:r>
              <a:rPr lang="ru-RU" i="1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ориентированных на: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кастомизацию</a:t>
            </a:r>
            <a:r>
              <a:rPr lang="ru-RU" dirty="0" smtClean="0"/>
              <a:t>» сложноорганизованной деятельности, </a:t>
            </a:r>
          </a:p>
          <a:p>
            <a:r>
              <a:rPr lang="ru-RU" dirty="0" err="1" smtClean="0"/>
              <a:t>трансдисциплинарный</a:t>
            </a:r>
            <a:r>
              <a:rPr lang="ru-RU" dirty="0" smtClean="0"/>
              <a:t> синтез знаний, </a:t>
            </a:r>
          </a:p>
          <a:p>
            <a:r>
              <a:rPr lang="ru-RU" dirty="0" smtClean="0"/>
              <a:t>комплексное решение задач </a:t>
            </a:r>
            <a:r>
              <a:rPr lang="ru-RU" sz="2400" b="1" i="1" dirty="0" smtClean="0"/>
              <a:t>(*Т.Ю. Базаров)</a:t>
            </a:r>
            <a:r>
              <a:rPr lang="ru-RU" sz="2400" dirty="0" smtClean="0"/>
              <a:t> 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214313"/>
            <a:ext cx="8069290" cy="1143000"/>
          </a:xfrm>
        </p:spPr>
        <p:txBody>
          <a:bodyPr/>
          <a:lstStyle/>
          <a:p>
            <a:r>
              <a:rPr lang="ru-RU" dirty="0" smtClean="0"/>
              <a:t>Формой социальной организации </a:t>
            </a:r>
            <a:r>
              <a:rPr lang="ru-RU" dirty="0" err="1" smtClean="0"/>
              <a:t>транспрофессионалов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7" cy="445136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являются </a:t>
            </a:r>
            <a:r>
              <a:rPr lang="ru-RU" b="1" i="1" dirty="0" smtClean="0"/>
              <a:t>профессиональные сети, которые </a:t>
            </a:r>
            <a:r>
              <a:rPr lang="ru-RU" b="1" dirty="0" smtClean="0"/>
              <a:t>позволяют формировать </a:t>
            </a:r>
            <a:r>
              <a:rPr lang="ru-RU" b="1" i="1" dirty="0" smtClean="0"/>
              <a:t>многофункциональные  междисциплинарные команды.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3" y="214312"/>
            <a:ext cx="8140728" cy="1857366"/>
          </a:xfrm>
        </p:spPr>
        <p:txBody>
          <a:bodyPr/>
          <a:lstStyle/>
          <a:p>
            <a:r>
              <a:rPr lang="ru-RU" dirty="0" smtClean="0"/>
              <a:t>Задача менеджмента в области управления кадрами в условиях </a:t>
            </a:r>
            <a:r>
              <a:rPr lang="ru-RU" dirty="0" smtClean="0">
                <a:solidFill>
                  <a:srgbClr val="FF0000"/>
                </a:solidFill>
              </a:rPr>
              <a:t>постиндустриального общества: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12166" cy="459898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endParaRPr lang="ru-RU" b="1" i="1" dirty="0" smtClean="0"/>
          </a:p>
          <a:p>
            <a:pPr algn="just"/>
            <a:r>
              <a:rPr lang="ru-RU" b="1" i="1" dirty="0" smtClean="0"/>
              <a:t>находить и выращивать </a:t>
            </a:r>
            <a:r>
              <a:rPr lang="ru-RU" b="1" i="1" dirty="0" err="1" smtClean="0"/>
              <a:t>транспрофессионалов</a:t>
            </a:r>
            <a:r>
              <a:rPr lang="ru-RU" b="1" i="1" dirty="0" smtClean="0"/>
              <a:t>, </a:t>
            </a:r>
            <a:endParaRPr lang="ru-RU" dirty="0" smtClean="0"/>
          </a:p>
          <a:p>
            <a:pPr algn="just"/>
            <a:r>
              <a:rPr lang="ru-RU" b="1" i="1" dirty="0" smtClean="0"/>
              <a:t>формировать из них разно-профильные команды и обеспечивать успешное решение ими комплексных проблем.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5" y="1428736"/>
            <a:ext cx="7497786" cy="4879989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140729" cy="459898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Трансформация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организации в условиях постиндустриального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/>
              <a:t>общества.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214313"/>
            <a:ext cx="8069290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Организация в постиндустриальном обществе: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83605" cy="452279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 Изменения в общественной структуре, безусловно, не могут не отразиться на структуре действующих в нем организаций.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	Прогресс информационных технологий разрушил замкнутость организаций и ставит под удар те из них, которые используют структуры, обеспечивающие эту замкнутость. 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7" y="1709738"/>
            <a:ext cx="7926414" cy="459898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Структура – это внутреннее строение организации, регламентирующее: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наличие определенных внутренних элементов;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соотношения между ними,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степень жесткости/гибкости организационной конфигурации,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 типы взаимодействий между внутренними элементами.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Факторы выбора организационной структуры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0"/>
            <a:ext cx="8715435" cy="6094435"/>
          </a:xfrm>
          <a:noFill/>
          <a:ln/>
        </p:spPr>
        <p:txBody>
          <a:bodyPr anchor="ctr"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smtClean="0"/>
              <a:t>размер и степень разнообразия деятельности организации;</a:t>
            </a:r>
          </a:p>
          <a:p>
            <a:pPr>
              <a:buNone/>
            </a:pPr>
            <a:r>
              <a:rPr lang="ru-RU" b="1" dirty="0" smtClean="0"/>
              <a:t>• географическое размещение;</a:t>
            </a:r>
          </a:p>
          <a:p>
            <a:pPr>
              <a:buNone/>
            </a:pPr>
            <a:r>
              <a:rPr lang="ru-RU" b="1" dirty="0" smtClean="0"/>
              <a:t>• технология;</a:t>
            </a:r>
          </a:p>
          <a:p>
            <a:pPr>
              <a:buNone/>
            </a:pPr>
            <a:r>
              <a:rPr lang="ru-RU" b="1" dirty="0" smtClean="0"/>
              <a:t>• представление о роли организации и ее образ у руководителей и сотрудников;</a:t>
            </a:r>
          </a:p>
          <a:p>
            <a:pPr>
              <a:buNone/>
            </a:pPr>
            <a:r>
              <a:rPr lang="ru-RU" b="1" dirty="0" smtClean="0"/>
              <a:t>• динамизм и др. особенности внешней среды;</a:t>
            </a:r>
          </a:p>
          <a:p>
            <a:pPr>
              <a:buNone/>
            </a:pPr>
            <a:r>
              <a:rPr lang="ru-RU" b="1" dirty="0" smtClean="0"/>
              <a:t>• стратегия, реализуемая организацией</a:t>
            </a:r>
            <a:r>
              <a:rPr lang="ru-RU" dirty="0" smtClean="0"/>
              <a:t>.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dirty="0" smtClean="0"/>
              <a:t>	</a:t>
            </a:r>
            <a:endParaRPr lang="ru-RU" b="1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Традиционные типы организационных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09738"/>
            <a:ext cx="8429683" cy="45989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 литературе и управленческой практике выделены </a:t>
            </a:r>
            <a:r>
              <a:rPr lang="ru-RU" b="1" i="1" dirty="0" smtClean="0"/>
              <a:t>три основных </a:t>
            </a:r>
            <a:r>
              <a:rPr lang="ru-RU" b="1" dirty="0" smtClean="0"/>
              <a:t>типа организационной структуры:</a:t>
            </a:r>
          </a:p>
          <a:p>
            <a:pPr>
              <a:buNone/>
            </a:pPr>
            <a:r>
              <a:rPr lang="ru-RU" dirty="0" smtClean="0"/>
              <a:t>1) Линейная (линейно-функциональная);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Дивизиональная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адаптивная (матричная).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Линейно-функциональная </a:t>
            </a:r>
            <a:br>
              <a:rPr lang="ru-RU" dirty="0" smtClean="0"/>
            </a:br>
            <a:r>
              <a:rPr lang="ru-RU" dirty="0" smtClean="0"/>
              <a:t>организационная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7" y="1709738"/>
            <a:ext cx="7926414" cy="4598987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	</a:t>
            </a:r>
            <a:r>
              <a:rPr lang="ru-RU" b="1" i="1" dirty="0" smtClean="0"/>
              <a:t>(пирамидальная, бюрократическая) </a:t>
            </a:r>
            <a:r>
              <a:rPr lang="ru-RU" b="1" dirty="0" smtClean="0"/>
              <a:t>— строго иерархически организована, характеризуется разделением зон ответственности и единоначалием.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272337" cy="1143000"/>
          </a:xfrm>
        </p:spPr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715304" cy="5308617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8" action="ppaction://hlinksldjump"/>
              </a:rPr>
              <a:t>Библиографический список.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3"/>
            <a:ext cx="8501121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Преимущества линейно-функциональных </a:t>
            </a:r>
            <a:r>
              <a:rPr lang="ru-RU" dirty="0" err="1" smtClean="0"/>
              <a:t>оргструктур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9738"/>
            <a:ext cx="8715436" cy="45989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b="1" dirty="0" smtClean="0"/>
              <a:t>четкая система взаимных связей;</a:t>
            </a:r>
          </a:p>
          <a:p>
            <a:pPr>
              <a:buNone/>
            </a:pPr>
            <a:r>
              <a:rPr lang="ru-RU" b="1" dirty="0" smtClean="0"/>
              <a:t>2) быстрота реакции в ответ на прямые приказания непосредственного руководителя;</a:t>
            </a:r>
          </a:p>
          <a:p>
            <a:pPr>
              <a:buNone/>
            </a:pPr>
            <a:r>
              <a:rPr lang="ru-RU" b="1" dirty="0" smtClean="0"/>
              <a:t>3) согласованность действий исполнителей;</a:t>
            </a:r>
          </a:p>
          <a:p>
            <a:pPr>
              <a:buNone/>
            </a:pPr>
            <a:r>
              <a:rPr lang="ru-RU" b="1" dirty="0" smtClean="0"/>
              <a:t>4) оперативность в принятии решений;</a:t>
            </a:r>
          </a:p>
          <a:p>
            <a:pPr>
              <a:buNone/>
            </a:pPr>
            <a:r>
              <a:rPr lang="ru-RU" b="1" dirty="0" smtClean="0"/>
              <a:t>5) личная ответственность руководителя за принятые решения.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Дивизиональная</a:t>
            </a:r>
            <a:r>
              <a:rPr lang="ru-RU" dirty="0" smtClean="0"/>
              <a:t> организационная 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09738"/>
            <a:ext cx="8355043" cy="459898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Дивизиональная</a:t>
            </a:r>
            <a:r>
              <a:rPr lang="ru-RU" b="1" dirty="0" smtClean="0"/>
              <a:t> организационная структура образуется, если за основу </a:t>
            </a:r>
            <a:r>
              <a:rPr lang="ru-RU" b="1" dirty="0" err="1" smtClean="0"/>
              <a:t>департамизации</a:t>
            </a:r>
            <a:r>
              <a:rPr lang="ru-RU" b="1" dirty="0" smtClean="0"/>
              <a:t> берется какой-то конечный результат.</a:t>
            </a:r>
          </a:p>
          <a:p>
            <a:pPr algn="just">
              <a:buNone/>
            </a:pPr>
            <a:r>
              <a:rPr lang="ru-RU" b="1" dirty="0" smtClean="0"/>
              <a:t>		Основанием выбора </a:t>
            </a:r>
            <a:r>
              <a:rPr lang="ru-RU" b="1" dirty="0" err="1" smtClean="0"/>
              <a:t>дивизиональной</a:t>
            </a:r>
            <a:r>
              <a:rPr lang="ru-RU" b="1" dirty="0" smtClean="0"/>
              <a:t> организационной структуры является также большой географический разброс подразделений.</a:t>
            </a:r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09738"/>
            <a:ext cx="8429683" cy="45989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Руководство подразделений в </a:t>
            </a:r>
            <a:r>
              <a:rPr lang="ru-RU" sz="2800" b="1" dirty="0" err="1" smtClean="0"/>
              <a:t>дивизиональной</a:t>
            </a:r>
            <a:r>
              <a:rPr lang="ru-RU" sz="2800" b="1" dirty="0" smtClean="0"/>
              <a:t> организационной структуре часто наделено полномочиями самостоятельно разрабатывать стратегию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951427"/>
          </a:xfrm>
        </p:spPr>
        <p:txBody>
          <a:bodyPr/>
          <a:lstStyle/>
          <a:p>
            <a:r>
              <a:rPr lang="ru-RU" sz="3000" b="1" dirty="0" smtClean="0"/>
              <a:t>относительная гибкость и адаптивность к условиям внешней среды;</a:t>
            </a:r>
          </a:p>
          <a:p>
            <a:r>
              <a:rPr lang="ru-RU" sz="3000" b="1" dirty="0" smtClean="0"/>
              <a:t>возможность высшему руководству заниматься только вопросами генеральной стратеги,</a:t>
            </a:r>
          </a:p>
          <a:p>
            <a:r>
              <a:rPr lang="ru-RU" sz="3000" b="1" dirty="0" smtClean="0"/>
              <a:t> зависимость финансового состояния подразделений от результативности их труда;</a:t>
            </a:r>
          </a:p>
          <a:p>
            <a:r>
              <a:rPr lang="ru-RU" sz="3000" b="1" dirty="0" smtClean="0"/>
              <a:t>условия для качественного улучшения управленческого состава.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Возможность возникновения стратегической несовместимости отдельных подразделений.</a:t>
            </a:r>
          </a:p>
          <a:p>
            <a:r>
              <a:rPr lang="ru-RU" dirty="0" smtClean="0"/>
              <a:t>Трудности распределения общеорганизационных ресурсов и издержек.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3"/>
            <a:ext cx="8572559" cy="1143000"/>
          </a:xfrm>
        </p:spPr>
        <p:txBody>
          <a:bodyPr/>
          <a:lstStyle/>
          <a:p>
            <a:r>
              <a:rPr lang="ru-RU" dirty="0" smtClean="0"/>
              <a:t>Адаптивная (матричная, проектная) </a:t>
            </a:r>
            <a:br>
              <a:rPr lang="ru-RU" dirty="0" smtClean="0"/>
            </a:br>
            <a:r>
              <a:rPr lang="ru-RU" dirty="0" smtClean="0"/>
              <a:t>организационная структура (ОС)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5" cy="480855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Адаптивная ОС — </a:t>
            </a:r>
            <a:r>
              <a:rPr lang="ru-RU" b="1" dirty="0" smtClean="0"/>
              <a:t>гибкая структура, способная изменяться (адаптироваться) к требованиям среды.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Именно адаптивные организационные структуры  способны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успешно функционировать в постоянно изменяющемся мире.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адаптивных организационных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572527" cy="4598987"/>
          </a:xfrm>
        </p:spPr>
        <p:txBody>
          <a:bodyPr/>
          <a:lstStyle/>
          <a:p>
            <a:r>
              <a:rPr lang="ru-RU" b="1" dirty="0" smtClean="0"/>
              <a:t>проектная;</a:t>
            </a:r>
          </a:p>
          <a:p>
            <a:r>
              <a:rPr lang="ru-RU" b="1" dirty="0" smtClean="0"/>
              <a:t>матричная;</a:t>
            </a:r>
          </a:p>
          <a:p>
            <a:r>
              <a:rPr lang="ru-RU" b="1" dirty="0" err="1" smtClean="0"/>
              <a:t>эдхократическая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многомерная;</a:t>
            </a:r>
          </a:p>
          <a:p>
            <a:r>
              <a:rPr lang="ru-RU" b="1" dirty="0" err="1" smtClean="0"/>
              <a:t>партисипативная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предпринимательская </a:t>
            </a:r>
            <a:r>
              <a:rPr lang="ru-RU" i="1" dirty="0" smtClean="0"/>
              <a:t>(организация ориентированная на рынок).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адаптивных организационных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r>
              <a:rPr lang="ru-RU" b="1" i="1" dirty="0" smtClean="0"/>
              <a:t>проектная — </a:t>
            </a:r>
            <a:r>
              <a:rPr lang="ru-RU" b="1" dirty="0" smtClean="0"/>
              <a:t>временная структура, создаваемая для решения конкретной задачи. Смысл этой структуры состоит в том, чтобы для решения задачи собрать в одну команду всех специалистов, осуществить проект качественно и в короткий срок, после чего проектная структура распускается;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адаптивных организационные структур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r>
              <a:rPr lang="ru-RU" b="1" i="1" dirty="0" smtClean="0"/>
              <a:t>матричная — э</a:t>
            </a:r>
            <a:r>
              <a:rPr lang="ru-RU" b="1" dirty="0" smtClean="0"/>
              <a:t>то особый вид организации, целиком построенной по проектному типу, действующей длительное время. Характерно для организаций, постоянно существующих в проектной форме.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214312"/>
            <a:ext cx="8069290" cy="1571613"/>
          </a:xfrm>
        </p:spPr>
        <p:txBody>
          <a:bodyPr/>
          <a:lstStyle/>
          <a:p>
            <a:r>
              <a:rPr lang="ru-RU" dirty="0" smtClean="0"/>
              <a:t>Критерии объединения работ в форме матричных ячеек: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9863" y="2143116"/>
            <a:ext cx="7272337" cy="4165609"/>
          </a:xfrm>
        </p:spPr>
        <p:txBody>
          <a:bodyPr/>
          <a:lstStyle/>
          <a:p>
            <a:r>
              <a:rPr lang="ru-RU" b="1" i="1" dirty="0" smtClean="0"/>
              <a:t>ресурсы </a:t>
            </a:r>
          </a:p>
          <a:p>
            <a:r>
              <a:rPr lang="ru-RU" b="1" i="1" dirty="0" smtClean="0"/>
              <a:t>результаты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Эволюция менеджмента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5" y="1500174"/>
            <a:ext cx="7854976" cy="480855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По параметру «развитие средств производства» О.С. </a:t>
            </a:r>
            <a:r>
              <a:rPr lang="ru-RU" sz="2800" b="1" dirty="0" err="1" smtClean="0"/>
              <a:t>Виханский</a:t>
            </a:r>
            <a:r>
              <a:rPr lang="ru-RU" sz="2800" b="1" dirty="0" smtClean="0"/>
              <a:t> и </a:t>
            </a:r>
            <a:br>
              <a:rPr lang="ru-RU" sz="2800" b="1" dirty="0" smtClean="0"/>
            </a:br>
            <a:r>
              <a:rPr lang="ru-RU" sz="2800" b="1" dirty="0" smtClean="0"/>
              <a:t>А.И. Наумов диверсифицируют развитие управления на три этапа: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b="1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214282" y="3214686"/>
            <a:ext cx="5572196" cy="1214446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1. Традиционное управление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2143108" y="4000504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2. Управление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промышленной стадии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gray">
          <a:xfrm>
            <a:off x="3571804" y="5072074"/>
            <a:ext cx="5572196" cy="1357322"/>
          </a:xfrm>
          <a:prstGeom prst="roundRect">
            <a:avLst>
              <a:gd name="adj" fmla="val 49106"/>
            </a:avLst>
          </a:prstGeom>
          <a:solidFill>
            <a:srgbClr val="C00000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3. Управление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постиндустриальной стадии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3"/>
            <a:ext cx="8572559" cy="1143000"/>
          </a:xfrm>
        </p:spPr>
        <p:txBody>
          <a:bodyPr/>
          <a:lstStyle/>
          <a:p>
            <a:r>
              <a:rPr lang="ru-RU" dirty="0" smtClean="0"/>
              <a:t>Матричная и  проектная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28641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	отражают закрепление в организационном дизайне двух направлений руководства.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	Вертикального – управления структурными подразделениями.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 smtClean="0"/>
              <a:t>	Горизонтального – управления отдельными проектами или программами, для решения которых привлекаются люди из разных подразделений.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матричной организационной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5" y="1709738"/>
            <a:ext cx="8212166" cy="4598987"/>
          </a:xfrm>
        </p:spPr>
        <p:txBody>
          <a:bodyPr/>
          <a:lstStyle/>
          <a:p>
            <a:r>
              <a:rPr lang="ru-RU" b="1" dirty="0" smtClean="0"/>
              <a:t>активизация деятельности руководителей благодаря резкому увеличению контактов с функциональными подразделениями;</a:t>
            </a:r>
          </a:p>
          <a:p>
            <a:r>
              <a:rPr lang="ru-RU" b="1" dirty="0" smtClean="0"/>
              <a:t>гибкое использование кадрового потенциала организации.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матричной организационной структуры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5" y="1709738"/>
            <a:ext cx="8212166" cy="4598987"/>
          </a:xfrm>
        </p:spPr>
        <p:txBody>
          <a:bodyPr/>
          <a:lstStyle/>
          <a:p>
            <a:r>
              <a:rPr lang="ru-RU" b="1" dirty="0" smtClean="0"/>
              <a:t>привлечение менеджеров среднего уровня к решению стратегических вопросов,</a:t>
            </a:r>
          </a:p>
          <a:p>
            <a:r>
              <a:rPr lang="ru-RU" b="1" dirty="0" smtClean="0"/>
              <a:t>гибкое использование кадрового потенциала организации,</a:t>
            </a:r>
          </a:p>
          <a:p>
            <a:r>
              <a:rPr lang="ru-RU" b="1" dirty="0" smtClean="0"/>
              <a:t>комплексный подход к решению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матричной организационной структуры: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9" y="1709738"/>
            <a:ext cx="7997852" cy="4598987"/>
          </a:xfrm>
        </p:spPr>
        <p:txBody>
          <a:bodyPr/>
          <a:lstStyle/>
          <a:p>
            <a:r>
              <a:rPr lang="ru-RU" b="1" dirty="0" smtClean="0"/>
              <a:t>сложность структуры, вызванная наложением большого количества вертикальных и горизонтальных связей, </a:t>
            </a:r>
          </a:p>
          <a:p>
            <a:r>
              <a:rPr lang="ru-RU" b="1" dirty="0" smtClean="0"/>
              <a:t>сложности в управлении организацией в ситуации двойной подчиненности.</a:t>
            </a:r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Организационная структура в постиндустриальном обществе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3" y="1709738"/>
            <a:ext cx="7783538" cy="4598987"/>
          </a:xfrm>
          <a:noFill/>
          <a:ln/>
        </p:spPr>
        <p:txBody>
          <a:bodyPr anchor="ctr"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b="1" dirty="0" smtClean="0"/>
              <a:t>Информатизация современного общества вносит свои коррективы в выбор организационной структуры компании.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	Постиндустриальное общество — </a:t>
            </a:r>
            <a:r>
              <a:rPr lang="ru-RU" b="1" dirty="0" err="1" smtClean="0"/>
              <a:t>общество</a:t>
            </a:r>
            <a:r>
              <a:rPr lang="ru-RU" b="1" dirty="0" smtClean="0"/>
              <a:t> информационное, так какой же будет организация будущего? 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вопросу о внешней среде: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709738"/>
            <a:ext cx="8426480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Одним из важных последствий всеобщей информатизации  явилось существенное сближение производителя с потребителем. </a:t>
            </a:r>
          </a:p>
          <a:p>
            <a:pPr algn="just">
              <a:buNone/>
            </a:pPr>
            <a:r>
              <a:rPr lang="ru-RU" b="1" dirty="0" smtClean="0"/>
              <a:t>		Резко возросла взаимозависимость и взаимодействие между производителями и потребителями на рынке.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типы </a:t>
            </a:r>
            <a:br>
              <a:rPr lang="ru-RU" dirty="0" smtClean="0"/>
            </a:br>
            <a:r>
              <a:rPr lang="ru-RU" dirty="0" smtClean="0"/>
              <a:t>организационных структур: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эдхократическая</a:t>
            </a:r>
            <a:r>
              <a:rPr lang="ru-RU" b="1" dirty="0" smtClean="0"/>
              <a:t> организация;</a:t>
            </a:r>
          </a:p>
          <a:p>
            <a:r>
              <a:rPr lang="ru-RU" b="1" dirty="0" smtClean="0"/>
              <a:t>многомерная организация;</a:t>
            </a:r>
          </a:p>
          <a:p>
            <a:r>
              <a:rPr lang="ru-RU" b="1" dirty="0" err="1" smtClean="0"/>
              <a:t>партисипативная</a:t>
            </a:r>
            <a:r>
              <a:rPr lang="ru-RU" b="1" dirty="0" smtClean="0"/>
              <a:t> организация;</a:t>
            </a:r>
            <a:endParaRPr lang="ru-RU" dirty="0" smtClean="0"/>
          </a:p>
          <a:p>
            <a:r>
              <a:rPr lang="ru-RU" b="1" dirty="0" smtClean="0"/>
              <a:t>предпринимательская организация;</a:t>
            </a:r>
          </a:p>
          <a:p>
            <a:r>
              <a:rPr lang="ru-RU" b="1" dirty="0" smtClean="0"/>
              <a:t>организация, ориентированная на рынок.</a:t>
            </a: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Эдхократическая</a:t>
            </a:r>
            <a:r>
              <a:rPr lang="ru-RU" dirty="0" smtClean="0"/>
              <a:t>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b="1" dirty="0" err="1" smtClean="0"/>
              <a:t>Эдхократия</a:t>
            </a:r>
            <a:r>
              <a:rPr lang="ru-RU" b="1" dirty="0" smtClean="0"/>
              <a:t> — это  и управленческий стиль, и организационный дизайн. 	Ключевым в ней является компетентность и она ценится наивысшим образом.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Эдхократическая</a:t>
            </a:r>
            <a:r>
              <a:rPr lang="ru-RU" dirty="0" smtClean="0"/>
              <a:t> организация,</a:t>
            </a:r>
            <a:br>
              <a:rPr lang="ru-RU" dirty="0" smtClean="0"/>
            </a:br>
            <a:r>
              <a:rPr lang="ru-RU" dirty="0" smtClean="0"/>
              <a:t> характерные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способность выполнять</a:t>
            </a:r>
            <a:r>
              <a:rPr lang="ru-RU" dirty="0" smtClean="0"/>
              <a:t> </a:t>
            </a:r>
            <a:r>
              <a:rPr lang="ru-RU" b="1" dirty="0" smtClean="0"/>
              <a:t>нестандартные и сложные работы, </a:t>
            </a:r>
            <a:endParaRPr lang="ru-RU" dirty="0" smtClean="0"/>
          </a:p>
          <a:p>
            <a:pPr lvl="0"/>
            <a:r>
              <a:rPr lang="ru-RU" b="1" dirty="0" err="1" smtClean="0"/>
              <a:t>трудноопределяемые</a:t>
            </a:r>
            <a:r>
              <a:rPr lang="ru-RU" b="1" dirty="0" smtClean="0"/>
              <a:t> и быстроменяющиеся структуры, </a:t>
            </a:r>
            <a:endParaRPr lang="ru-RU" dirty="0" smtClean="0"/>
          </a:p>
          <a:p>
            <a:pPr lvl="0"/>
            <a:r>
              <a:rPr lang="ru-RU" b="1" dirty="0" smtClean="0"/>
              <a:t>власть основана на знании и компетентности, а не на позиции в иерархии.</a:t>
            </a:r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Эдхократическая</a:t>
            </a:r>
            <a:r>
              <a:rPr lang="ru-RU" dirty="0" smtClean="0"/>
              <a:t> организация,</a:t>
            </a:r>
            <a:br>
              <a:rPr lang="ru-RU" dirty="0" smtClean="0"/>
            </a:br>
            <a:r>
              <a:rPr lang="ru-RU" dirty="0" smtClean="0"/>
              <a:t> характерные признаки: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3" y="1709738"/>
            <a:ext cx="8140728" cy="4598987"/>
          </a:xfrm>
        </p:spPr>
        <p:txBody>
          <a:bodyPr/>
          <a:lstStyle/>
          <a:p>
            <a:pPr lvl="0"/>
            <a:r>
              <a:rPr lang="ru-RU" b="1" dirty="0" smtClean="0"/>
              <a:t>контроль в управлении поддерживается установлением целей, обычно напряженных; </a:t>
            </a:r>
            <a:endParaRPr lang="ru-RU" dirty="0" smtClean="0"/>
          </a:p>
          <a:p>
            <a:pPr lvl="0"/>
            <a:r>
              <a:rPr lang="ru-RU" b="1" dirty="0" smtClean="0"/>
              <a:t>средства достижения выбираются самими исполнителями; </a:t>
            </a:r>
            <a:endParaRPr lang="ru-RU" dirty="0" smtClean="0"/>
          </a:p>
          <a:p>
            <a:pPr lvl="0"/>
            <a:r>
              <a:rPr lang="ru-RU" b="1" dirty="0" smtClean="0"/>
              <a:t>индивидуальная ответственность исполнителя за свои действия;</a:t>
            </a:r>
          </a:p>
          <a:p>
            <a:pPr lvl="0"/>
            <a:r>
              <a:rPr lang="ru-RU" b="1" dirty="0" smtClean="0"/>
              <a:t> вознаграждение добившихся успеха.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1" y="1285860"/>
            <a:ext cx="7354910" cy="502286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5" y="214313"/>
            <a:ext cx="8569356" cy="1143000"/>
          </a:xfrm>
        </p:spPr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эдхократической</a:t>
            </a:r>
            <a:r>
              <a:rPr lang="ru-RU" dirty="0" smtClean="0"/>
              <a:t>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951427"/>
          </a:xfrm>
        </p:spPr>
        <p:txBody>
          <a:bodyPr/>
          <a:lstStyle/>
          <a:p>
            <a:r>
              <a:rPr lang="ru-RU" b="1" dirty="0" smtClean="0"/>
              <a:t>может быть представлена  в виде круга; </a:t>
            </a:r>
            <a:endParaRPr lang="ru-RU" dirty="0" smtClean="0"/>
          </a:p>
          <a:p>
            <a:r>
              <a:rPr lang="ru-RU" b="1" dirty="0" smtClean="0"/>
              <a:t>есть точка отсчета, от которой структура как бы расходится кругами по радиальным направлениям; </a:t>
            </a:r>
            <a:endParaRPr lang="ru-RU" dirty="0" smtClean="0"/>
          </a:p>
          <a:p>
            <a:r>
              <a:rPr lang="ru-RU" b="1" dirty="0" smtClean="0"/>
              <a:t>круг является символом того, что все усилия ее работников ведут к одному - к успеху компании; </a:t>
            </a:r>
            <a:endParaRPr lang="ru-RU" dirty="0" smtClean="0"/>
          </a:p>
          <a:p>
            <a:r>
              <a:rPr lang="ru-RU" b="1" dirty="0" smtClean="0"/>
              <a:t>ценности (в первую очередь — качества ее работников) не ранжируются по уровням.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7643834" y="142852"/>
            <a:ext cx="1214446" cy="1214446"/>
          </a:xfrm>
          <a:prstGeom prst="flowChartConnector">
            <a:avLst/>
          </a:prstGeom>
          <a:solidFill>
            <a:schemeClr val="tx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Многомерная организация: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715404" cy="502286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Основой многомерной организации является автономная рабочая группа, одновременно выполняющая три задачи:</a:t>
            </a:r>
            <a:endParaRPr lang="ru-RU" sz="2800" dirty="0" smtClean="0"/>
          </a:p>
          <a:p>
            <a:r>
              <a:rPr lang="ru-RU" sz="2800" b="1" dirty="0" smtClean="0"/>
              <a:t>обеспечение производственной деятельности необходимыми ресурсами;</a:t>
            </a:r>
            <a:endParaRPr lang="ru-RU" sz="2800" dirty="0" smtClean="0"/>
          </a:p>
          <a:p>
            <a:r>
              <a:rPr lang="ru-RU" sz="2800" b="1" dirty="0" smtClean="0"/>
              <a:t>производство для конкретного потребителя; рынка или территории продукта или услуги;</a:t>
            </a:r>
            <a:endParaRPr lang="ru-RU" sz="2800" dirty="0" smtClean="0"/>
          </a:p>
          <a:p>
            <a:r>
              <a:rPr lang="ru-RU" sz="2800" b="1" dirty="0" smtClean="0"/>
              <a:t> обслуживание конкретного потребителя; </a:t>
            </a:r>
          </a:p>
          <a:p>
            <a:r>
              <a:rPr lang="ru-RU" sz="2800" b="1" dirty="0" smtClean="0"/>
              <a:t>развитие или проникновение на конкретный рынок, проведение операции в пределах определенной территории (рынка).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214313"/>
            <a:ext cx="8212166" cy="1143000"/>
          </a:xfrm>
        </p:spPr>
        <p:txBody>
          <a:bodyPr/>
          <a:lstStyle/>
          <a:p>
            <a:r>
              <a:rPr lang="ru-RU" dirty="0" smtClean="0"/>
              <a:t>Критерии объединения работ в многомерной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709738"/>
            <a:ext cx="8426480" cy="4598987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/>
              <a:t>ресурсы;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/>
              <a:t>результаты;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i="1" dirty="0" smtClean="0"/>
              <a:t>территория (рынок). 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643997" cy="4808551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	Многомерная модель решает традиционную проблему матричной модели - двойного подчинения.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Каждое подразделение в многомерной организации может быть организовано таким же образом, как и организация в целом. </a:t>
            </a:r>
          </a:p>
          <a:p>
            <a:pPr algn="r">
              <a:buNone/>
            </a:pPr>
            <a:r>
              <a:rPr lang="ru-RU" b="1" dirty="0" smtClean="0"/>
              <a:t>	Р. </a:t>
            </a:r>
            <a:r>
              <a:rPr lang="ru-RU" b="1" dirty="0" err="1" smtClean="0"/>
              <a:t>Акофф</a:t>
            </a:r>
            <a:r>
              <a:rPr lang="ru-RU" b="1" dirty="0" smtClean="0"/>
              <a:t> </a:t>
            </a:r>
          </a:p>
          <a:p>
            <a:pPr algn="r">
              <a:buNone/>
            </a:pPr>
            <a:r>
              <a:rPr lang="ru-RU" b="1" dirty="0" smtClean="0"/>
              <a:t>«Планирование будущего корпорации»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14313"/>
            <a:ext cx="8355042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Преимущества многомерных организаций*: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643997" cy="4808551"/>
          </a:xfrm>
        </p:spPr>
        <p:txBody>
          <a:bodyPr/>
          <a:lstStyle/>
          <a:p>
            <a:pPr algn="just"/>
            <a:r>
              <a:rPr lang="ru-RU" b="1" dirty="0" smtClean="0"/>
              <a:t>отсутствует необходимость в проведении реорганизаций с целью изменения приоритетности критериев, используемых при проектировании работ. </a:t>
            </a:r>
          </a:p>
          <a:p>
            <a:pPr algn="just"/>
            <a:r>
              <a:rPr lang="ru-RU" b="1" dirty="0" smtClean="0"/>
              <a:t>реорганизация осуществляется посредством перераспределения ресурсов руководством организации;</a:t>
            </a:r>
          </a:p>
          <a:p>
            <a:pPr>
              <a:buNone/>
            </a:pPr>
            <a:r>
              <a:rPr lang="ru-RU" b="1" dirty="0" smtClean="0"/>
              <a:t>							*</a:t>
            </a:r>
            <a:r>
              <a:rPr lang="ru-RU" dirty="0" smtClean="0"/>
              <a:t>по Р. </a:t>
            </a:r>
            <a:r>
              <a:rPr lang="ru-RU" dirty="0" err="1" smtClean="0"/>
              <a:t>Акоффу</a:t>
            </a:r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7" y="214313"/>
            <a:ext cx="8355043" cy="1143000"/>
          </a:xfrm>
        </p:spPr>
        <p:txBody>
          <a:bodyPr/>
          <a:lstStyle/>
          <a:p>
            <a:r>
              <a:rPr lang="ru-RU" dirty="0" smtClean="0"/>
              <a:t>Преимущества многомерных организаций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4951427"/>
          </a:xfrm>
        </p:spPr>
        <p:txBody>
          <a:bodyPr/>
          <a:lstStyle/>
          <a:p>
            <a:r>
              <a:rPr lang="ru-RU" sz="2800" b="1" dirty="0" smtClean="0"/>
              <a:t>подразделения можно создавать, ликвидировать или модифицировать без серьезных изменений положения других подразделений. </a:t>
            </a:r>
            <a:endParaRPr lang="ru-RU" sz="2800" dirty="0" smtClean="0"/>
          </a:p>
          <a:p>
            <a:r>
              <a:rPr lang="ru-RU" sz="2800" b="1" dirty="0" smtClean="0"/>
              <a:t>создаётся максимально благоприятная ситуация для делегирования полномочий при том, что роль руководства организации остается ведущей;</a:t>
            </a:r>
            <a:endParaRPr lang="ru-RU" sz="2800" dirty="0" smtClean="0"/>
          </a:p>
          <a:p>
            <a:r>
              <a:rPr lang="ru-RU" sz="2800" b="1" dirty="0" smtClean="0"/>
              <a:t>к каждому многомерному образованию применяется унифицированная, четко фиксируемая и легко измеряемая мера эффективности — получаемая прибыль</a:t>
            </a:r>
            <a:r>
              <a:rPr lang="ru-RU" sz="2800" dirty="0" smtClean="0"/>
              <a:t>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1430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Партисипативная</a:t>
            </a:r>
            <a:r>
              <a:rPr lang="ru-RU" dirty="0" smtClean="0"/>
              <a:t>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7" y="1709738"/>
            <a:ext cx="8283604" cy="459898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	В основе проектирования </a:t>
            </a:r>
            <a:r>
              <a:rPr lang="ru-RU" b="1" dirty="0" err="1" smtClean="0"/>
              <a:t>партисипативной</a:t>
            </a:r>
            <a:r>
              <a:rPr lang="ru-RU" b="1" dirty="0" smtClean="0"/>
              <a:t> организации  - принцип участия работников всех уровней в управлении:</a:t>
            </a:r>
          </a:p>
          <a:p>
            <a:r>
              <a:rPr lang="ru-RU" b="1" dirty="0" smtClean="0"/>
              <a:t> участие в принятии решений;</a:t>
            </a:r>
            <a:endParaRPr lang="ru-RU" dirty="0" smtClean="0"/>
          </a:p>
          <a:p>
            <a:r>
              <a:rPr lang="ru-RU" b="1" dirty="0" smtClean="0"/>
              <a:t> участие в установлении целей;</a:t>
            </a:r>
            <a:endParaRPr lang="ru-RU" dirty="0" smtClean="0"/>
          </a:p>
          <a:p>
            <a:r>
              <a:rPr lang="ru-RU" b="1" dirty="0" smtClean="0"/>
              <a:t> участие в решении проблем.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участия работников в управлении: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выдвижение предложений;</a:t>
            </a:r>
            <a:endParaRPr lang="ru-RU" dirty="0" smtClean="0"/>
          </a:p>
          <a:p>
            <a:r>
              <a:rPr lang="ru-RU" b="1" dirty="0" smtClean="0"/>
              <a:t>выработка альтернативы;</a:t>
            </a:r>
            <a:endParaRPr lang="ru-RU" dirty="0" smtClean="0"/>
          </a:p>
          <a:p>
            <a:r>
              <a:rPr lang="ru-RU" b="1" dirty="0" smtClean="0"/>
              <a:t>выбор окончательного решения.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14313"/>
            <a:ext cx="8355042" cy="1143000"/>
          </a:xfrm>
        </p:spPr>
        <p:txBody>
          <a:bodyPr/>
          <a:lstStyle/>
          <a:p>
            <a:r>
              <a:rPr lang="ru-RU" dirty="0" smtClean="0"/>
              <a:t>Функции советов в </a:t>
            </a:r>
            <a:r>
              <a:rPr lang="ru-RU" dirty="0" err="1" smtClean="0"/>
              <a:t>партисипативной</a:t>
            </a:r>
            <a:r>
              <a:rPr lang="ru-RU" dirty="0" smtClean="0"/>
              <a:t>  </a:t>
            </a:r>
            <a:r>
              <a:rPr lang="ru-RU" dirty="0" err="1" smtClean="0"/>
              <a:t>оргструктуре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1" cy="4879989"/>
          </a:xfrm>
        </p:spPr>
        <p:txBody>
          <a:bodyPr/>
          <a:lstStyle/>
          <a:p>
            <a:r>
              <a:rPr lang="ru-RU" sz="2800" b="1" dirty="0" smtClean="0"/>
              <a:t>несут ответственность за координацию деятельности подразделений, подчиненных руководителю, к которому относится этот совет;</a:t>
            </a:r>
            <a:endParaRPr lang="ru-RU" sz="2800" dirty="0" smtClean="0"/>
          </a:p>
          <a:p>
            <a:r>
              <a:rPr lang="ru-RU" sz="2800" b="1" dirty="0" smtClean="0"/>
              <a:t>отвечают за интеграцию деятельности подразделений, представленных в нем, с деятельностью одного или двух вышестоящих уровней управления и одного или двух нижестоящих (обычно руководитель каждого уровня представительствует помимо «своего» совета еще в двух —«нижнем» и «верхнем»)</a:t>
            </a:r>
            <a:endParaRPr lang="ru-RU" sz="28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9" y="214313"/>
            <a:ext cx="8355042" cy="1143000"/>
          </a:xfrm>
        </p:spPr>
        <p:txBody>
          <a:bodyPr/>
          <a:lstStyle/>
          <a:p>
            <a:r>
              <a:rPr lang="ru-RU" dirty="0" smtClean="0"/>
              <a:t>Функции советов в </a:t>
            </a:r>
            <a:r>
              <a:rPr lang="ru-RU" dirty="0" err="1" smtClean="0"/>
              <a:t>партисипативной</a:t>
            </a:r>
            <a:r>
              <a:rPr lang="ru-RU" dirty="0" smtClean="0"/>
              <a:t>  </a:t>
            </a:r>
            <a:r>
              <a:rPr lang="ru-RU" dirty="0" err="1" smtClean="0"/>
              <a:t>оргструктуре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1" cy="4808551"/>
          </a:xfrm>
        </p:spPr>
        <p:txBody>
          <a:bodyPr/>
          <a:lstStyle/>
          <a:p>
            <a:r>
              <a:rPr lang="ru-RU" sz="2800" b="1" dirty="0" smtClean="0"/>
              <a:t>определяют политику (правила и процедуры) подчиненных им подразделений, совместимую с двумя другими уровнями.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Постиндустриальное общество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3" y="1709738"/>
            <a:ext cx="7783538" cy="4598987"/>
          </a:xfrm>
          <a:noFill/>
          <a:ln/>
        </p:spPr>
        <p:txBody>
          <a:bodyPr anchor="ctr"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к.1950 -н.1960-х годов развитые страны запад исчерпали потенциал </a:t>
            </a:r>
            <a:r>
              <a:rPr lang="ru-RU" i="1" dirty="0" smtClean="0"/>
              <a:t>индустриального производства</a:t>
            </a:r>
            <a:r>
              <a:rPr lang="ru-RU" dirty="0" smtClean="0"/>
              <a:t>,  и вступили в качественно новый этап развития.</a:t>
            </a:r>
          </a:p>
          <a:p>
            <a:r>
              <a:rPr lang="ru-RU" dirty="0" smtClean="0"/>
              <a:t> Он характеризуется снижением доли и значения промышленного производства за счёт роста </a:t>
            </a:r>
            <a:r>
              <a:rPr lang="ru-RU" i="1" dirty="0" smtClean="0"/>
              <a:t>сферы</a:t>
            </a:r>
            <a:r>
              <a:rPr lang="ru-RU" dirty="0" smtClean="0"/>
              <a:t> услуг и </a:t>
            </a:r>
            <a:r>
              <a:rPr lang="ru-RU" i="1" dirty="0" smtClean="0"/>
              <a:t>информации</a:t>
            </a:r>
            <a:r>
              <a:rPr lang="ru-RU" dirty="0" smtClean="0"/>
              <a:t>. 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143000"/>
          </a:xfrm>
        </p:spPr>
        <p:txBody>
          <a:bodyPr/>
          <a:lstStyle/>
          <a:p>
            <a:r>
              <a:rPr lang="ru-RU" dirty="0" smtClean="0"/>
              <a:t>Преимущества </a:t>
            </a:r>
            <a:r>
              <a:rPr lang="ru-RU" dirty="0" err="1" smtClean="0"/>
              <a:t>партисипативных</a:t>
            </a:r>
            <a:r>
              <a:rPr lang="ru-RU" dirty="0" smtClean="0"/>
              <a:t> ОС: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7" cy="4808551"/>
          </a:xfrm>
        </p:spPr>
        <p:txBody>
          <a:bodyPr/>
          <a:lstStyle/>
          <a:p>
            <a:r>
              <a:rPr lang="ru-RU" sz="2800" b="1" dirty="0" smtClean="0"/>
              <a:t>участие в управлении повышает качество принимаемых решений; </a:t>
            </a:r>
          </a:p>
          <a:p>
            <a:r>
              <a:rPr lang="ru-RU" sz="2800" b="1" dirty="0" smtClean="0"/>
              <a:t>рассмотрение большего количества альтернатив, привносит больше опыта в обсуждение; </a:t>
            </a:r>
          </a:p>
          <a:p>
            <a:r>
              <a:rPr lang="ru-RU" sz="2800" b="1" dirty="0" smtClean="0"/>
              <a:t>богаче становится оценка внешней среды.</a:t>
            </a:r>
          </a:p>
          <a:p>
            <a:r>
              <a:rPr lang="ru-RU" sz="2800" b="1" dirty="0" smtClean="0"/>
              <a:t>участие развивает творческое отношение к работе, рождает больше идей, обогащает работу в целом;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143000"/>
          </a:xfrm>
        </p:spPr>
        <p:txBody>
          <a:bodyPr/>
          <a:lstStyle/>
          <a:p>
            <a:r>
              <a:rPr lang="ru-RU" dirty="0" smtClean="0"/>
              <a:t>Преимущества </a:t>
            </a:r>
            <a:r>
              <a:rPr lang="ru-RU" dirty="0" err="1" smtClean="0"/>
              <a:t>партисипативных</a:t>
            </a:r>
            <a:r>
              <a:rPr lang="ru-RU" dirty="0" smtClean="0"/>
              <a:t> ОС: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4808551"/>
          </a:xfrm>
        </p:spPr>
        <p:txBody>
          <a:bodyPr/>
          <a:lstStyle/>
          <a:p>
            <a:r>
              <a:rPr lang="ru-RU" sz="2800" b="1" dirty="0" smtClean="0"/>
              <a:t>у работников появляется чувство собственника, повышается мотивация деятельности, они лучше выполняют принимаемые ими же решения; </a:t>
            </a:r>
          </a:p>
          <a:p>
            <a:r>
              <a:rPr lang="ru-RU" sz="2800" b="1" dirty="0" smtClean="0"/>
              <a:t>создается атмосфера групповой, совместной работы, значительно улучшающая трудовую мораль и производительность;</a:t>
            </a:r>
          </a:p>
          <a:p>
            <a:r>
              <a:rPr lang="ru-RU" sz="2800" b="1" dirty="0" smtClean="0"/>
              <a:t>участие в управлении открывает коммуникационную систему «снизу» и ослабляет давление на руководителя со стороны подчиненных. 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2"/>
            <a:ext cx="8572560" cy="1428737"/>
          </a:xfrm>
        </p:spPr>
        <p:txBody>
          <a:bodyPr/>
          <a:lstStyle/>
          <a:p>
            <a:r>
              <a:rPr lang="ru-RU" dirty="0" smtClean="0"/>
              <a:t>Предпринимательская </a:t>
            </a:r>
            <a:br>
              <a:rPr lang="ru-RU" dirty="0" smtClean="0"/>
            </a:br>
            <a:r>
              <a:rPr lang="ru-RU" dirty="0" smtClean="0"/>
              <a:t>организация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7" cy="4808551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/>
              <a:t>		</a:t>
            </a:r>
          </a:p>
          <a:p>
            <a:pPr algn="just">
              <a:buNone/>
            </a:pPr>
            <a:r>
              <a:rPr lang="ru-RU" sz="2800" b="1" dirty="0" smtClean="0"/>
              <a:t>		Сконцентрированное развитие заменяется развитием по многим направлениям. </a:t>
            </a:r>
          </a:p>
          <a:p>
            <a:pPr algn="just">
              <a:buNone/>
            </a:pPr>
            <a:r>
              <a:rPr lang="ru-RU" sz="2800" b="1" dirty="0" smtClean="0"/>
              <a:t>		Индивидуальная компетентность важнее организационной компетентности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6715140" y="357166"/>
            <a:ext cx="1285884" cy="1000132"/>
          </a:xfrm>
          <a:prstGeom prst="triangle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313"/>
            <a:ext cx="8283604" cy="1285862"/>
          </a:xfrm>
        </p:spPr>
        <p:txBody>
          <a:bodyPr/>
          <a:lstStyle/>
          <a:p>
            <a:r>
              <a:rPr lang="ru-RU" dirty="0" smtClean="0"/>
              <a:t>Принцип руководства в предпринимательской  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778"/>
            <a:ext cx="8783670" cy="492922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/>
              <a:t>всемерная поддержка усилий работников,  делающих бизнес </a:t>
            </a:r>
            <a:r>
              <a:rPr lang="ru-RU" dirty="0" smtClean="0"/>
              <a:t>(</a:t>
            </a:r>
            <a:r>
              <a:rPr lang="ru-RU" b="1" dirty="0" smtClean="0"/>
              <a:t>вместо традиционного контроля).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1" y="214313"/>
            <a:ext cx="8426480" cy="1143000"/>
          </a:xfrm>
        </p:spPr>
        <p:txBody>
          <a:bodyPr/>
          <a:lstStyle/>
          <a:p>
            <a:r>
              <a:rPr lang="ru-RU" dirty="0" smtClean="0"/>
              <a:t>Преимущества предпринимательской 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715436" cy="4808551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приближенность к потребителю;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способность своевременно и гибко реагировать на изменение требований рынка; 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осуществление максимально возможного делегирования прав и ответственности исполнителям;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1" y="214313"/>
            <a:ext cx="8426480" cy="1143000"/>
          </a:xfrm>
        </p:spPr>
        <p:txBody>
          <a:bodyPr/>
          <a:lstStyle/>
          <a:p>
            <a:r>
              <a:rPr lang="ru-RU" dirty="0" smtClean="0"/>
              <a:t>Преимущества предпринимательской ОС: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4951427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повышение </a:t>
            </a:r>
            <a:r>
              <a:rPr lang="ru-RU" b="1" dirty="0" err="1" smtClean="0"/>
              <a:t>мотивированности</a:t>
            </a:r>
            <a:r>
              <a:rPr lang="ru-RU" b="1" dirty="0" smtClean="0"/>
              <a:t> и финансовой заинтересованности работников в результате и их эффективности;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построение  отношений работника и работодателя по индивидуалистическому принципу;</a:t>
            </a:r>
          </a:p>
          <a:p>
            <a:pPr marL="0" indent="0" algn="just">
              <a:spcBef>
                <a:spcPts val="0"/>
              </a:spcBef>
            </a:pPr>
            <a:r>
              <a:rPr lang="ru-RU" b="1" dirty="0" smtClean="0"/>
              <a:t>возрастание роли </a:t>
            </a:r>
            <a:r>
              <a:rPr lang="ru-RU" b="1" dirty="0" err="1" smtClean="0"/>
              <a:t>индоктринации</a:t>
            </a:r>
            <a:r>
              <a:rPr lang="ru-RU" b="1" dirty="0" smtClean="0"/>
              <a:t> как параметра организационного дизайна для соблюдения организационных стандартов.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3" y="1500174"/>
            <a:ext cx="7426348" cy="4808551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Эволюция менеджмента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3" action="ppaction://hlinksldjump"/>
              </a:rPr>
              <a:t>Характеристика и структура постиндустриального общества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hlinkClick r:id="rId4" action="ppaction://hlinksldjump"/>
              </a:rPr>
              <a:t>Транспрофессионализм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5" action="ppaction://hlinksldjump"/>
              </a:rPr>
              <a:t>Трансформация организации в условиях постиндустриального  общества;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Научающиеся организации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7" action="ppaction://hlinksldjump"/>
              </a:rPr>
              <a:t>Контрольные вопросы по теме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1709738"/>
            <a:ext cx="8212166" cy="4598987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	Резюмируя, можно заключить, что бесспорными конкурентными преимуществами организации в постиндустриальном обществе являются адаптивность и </a:t>
            </a:r>
            <a:r>
              <a:rPr lang="ru-RU" b="1" dirty="0" err="1" smtClean="0"/>
              <a:t>научаемость</a:t>
            </a:r>
            <a:r>
              <a:rPr lang="ru-RU" b="1" dirty="0" smtClean="0"/>
              <a:t>, вероятно, организация постиндустриального общества – это именно научающаяся организация </a:t>
            </a:r>
            <a:br>
              <a:rPr lang="ru-RU" b="1" dirty="0" smtClean="0"/>
            </a:br>
            <a:r>
              <a:rPr lang="ru-RU" b="1" dirty="0" smtClean="0"/>
              <a:t>(П. </a:t>
            </a:r>
            <a:r>
              <a:rPr lang="ru-RU" b="1" dirty="0" err="1" smtClean="0"/>
              <a:t>Сенге</a:t>
            </a:r>
            <a:r>
              <a:rPr lang="ru-RU" b="1" dirty="0" smtClean="0"/>
              <a:t>).</a:t>
            </a:r>
          </a:p>
          <a:p>
            <a:pPr marL="0" indent="0">
              <a:lnSpc>
                <a:spcPct val="110000"/>
              </a:lnSpc>
              <a:buFontTx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7358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Научающаяся организация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открытость новому;</a:t>
            </a:r>
          </a:p>
          <a:p>
            <a:r>
              <a:rPr lang="ru-RU" dirty="0" smtClean="0"/>
              <a:t>представление о целесообразности обучения и инновации в организации;</a:t>
            </a:r>
          </a:p>
          <a:p>
            <a:r>
              <a:rPr lang="ru-RU" dirty="0" smtClean="0"/>
              <a:t>обучение является  неотъемлемой частью деятельности организации;</a:t>
            </a:r>
          </a:p>
          <a:p>
            <a:r>
              <a:rPr lang="ru-RU" dirty="0" smtClean="0"/>
              <a:t>профессиональная деятельность  работников включает процесс постоянного обучения;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Верования 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358245" cy="4598987"/>
          </a:xfrm>
        </p:spPr>
        <p:txBody>
          <a:bodyPr/>
          <a:lstStyle/>
          <a:p>
            <a:r>
              <a:rPr lang="ru-RU" dirty="0" smtClean="0"/>
              <a:t>Рациональные, полезные для деятельности идеи могут исходить от работников любого уровня;</a:t>
            </a:r>
          </a:p>
          <a:p>
            <a:r>
              <a:rPr lang="ru-RU" dirty="0" smtClean="0"/>
              <a:t>Повседневная работа включает освоение новых методов работы;</a:t>
            </a:r>
          </a:p>
          <a:p>
            <a:r>
              <a:rPr lang="ru-RU" dirty="0" smtClean="0"/>
              <a:t>Работникам должен быть открыт доступ к любой необходимой для оптимизации его деятельности информации;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 Постиндустриальное общество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	Так, постиндустриальное </a:t>
            </a:r>
            <a:r>
              <a:rPr lang="ru-RU" b="1" i="1" dirty="0" smtClean="0"/>
              <a:t>общество</a:t>
            </a:r>
            <a:r>
              <a:rPr lang="ru-RU" b="1" dirty="0" smtClean="0"/>
              <a:t> определяется как общество "</a:t>
            </a:r>
            <a:r>
              <a:rPr lang="ru-RU" b="1" i="1" dirty="0" err="1" smtClean="0"/>
              <a:t>постэкономическое</a:t>
            </a:r>
            <a:r>
              <a:rPr lang="ru-RU" b="1" dirty="0" smtClean="0"/>
              <a:t>", "</a:t>
            </a:r>
            <a:r>
              <a:rPr lang="ru-RU" b="1" i="1" dirty="0" err="1" smtClean="0"/>
              <a:t>посттрудовое</a:t>
            </a:r>
            <a:r>
              <a:rPr lang="ru-RU" b="1" dirty="0" smtClean="0"/>
              <a:t>". 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	Труд перестает быть основой экономических отношений, на смену ему приходят </a:t>
            </a:r>
            <a:r>
              <a:rPr lang="ru-RU" b="1" i="1" dirty="0" smtClean="0"/>
              <a:t>знания и информация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358245" cy="4598987"/>
          </a:xfrm>
        </p:spPr>
        <p:txBody>
          <a:bodyPr/>
          <a:lstStyle/>
          <a:p>
            <a:r>
              <a:rPr lang="ru-RU" dirty="0" smtClean="0"/>
              <a:t>Работники, стоящие ближе всего к проблеме, располагают лучшими идеями относительно ее решения;</a:t>
            </a:r>
          </a:p>
          <a:p>
            <a:r>
              <a:rPr lang="ru-RU" dirty="0" smtClean="0"/>
              <a:t>Рядовые исполнители должны обладать возможностью самостоятельно принимать решения в рамах своих полномочий;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Верования научающейся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09738"/>
            <a:ext cx="8358245" cy="4598987"/>
          </a:xfrm>
        </p:spPr>
        <p:txBody>
          <a:bodyPr/>
          <a:lstStyle/>
          <a:p>
            <a:r>
              <a:rPr lang="ru-RU" dirty="0" smtClean="0"/>
              <a:t>Обучение в организационной иерархи происходит как «сверху вниз» так и «снизу вверх»;</a:t>
            </a:r>
          </a:p>
          <a:p>
            <a:r>
              <a:rPr lang="ru-RU" dirty="0" smtClean="0"/>
              <a:t>Новые идеи очень важны, их выдвижение должно стимулироваться и вознаграждаться;</a:t>
            </a:r>
          </a:p>
          <a:p>
            <a:r>
              <a:rPr lang="ru-RU" dirty="0" smtClean="0"/>
              <a:t>Ошибки в деятельности работников следует рассматривать как возможность для </a:t>
            </a:r>
            <a:r>
              <a:rPr lang="ru-RU" dirty="0" err="1" smtClean="0"/>
              <a:t>научения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 </a:t>
            </a:r>
            <a:br>
              <a:rPr lang="ru-RU" dirty="0" smtClean="0"/>
            </a:br>
            <a:r>
              <a:rPr lang="ru-RU" dirty="0" smtClean="0"/>
              <a:t>к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Охарактеризуйте эволюцию менеджмента в зависимости от параметра «развитие средств производства»;</a:t>
            </a:r>
          </a:p>
          <a:p>
            <a:r>
              <a:rPr lang="ru-RU" dirty="0" smtClean="0"/>
              <a:t>Охарактеризуйте структуру и особенности постиндустриального общества;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 </a:t>
            </a:r>
            <a:br>
              <a:rPr lang="ru-RU" dirty="0" smtClean="0"/>
            </a:br>
            <a:r>
              <a:rPr lang="ru-RU" dirty="0" smtClean="0"/>
              <a:t>к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Каковы отличительные особенности работника - </a:t>
            </a:r>
            <a:r>
              <a:rPr lang="ru-RU" dirty="0" err="1" smtClean="0"/>
              <a:t>транспрофессионала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Как эволюционируют организационные структуры в постиндустриальном обществе;</a:t>
            </a:r>
          </a:p>
          <a:p>
            <a:r>
              <a:rPr lang="ru-RU" dirty="0" smtClean="0"/>
              <a:t>Каковы отличительные особенности научающиеся организации?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/>
          <a:lstStyle/>
          <a:p>
            <a:pPr marL="0" indent="0" algn="ctr">
              <a:lnSpc>
                <a:spcPct val="110000"/>
              </a:lnSpc>
              <a:buFontTx/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3" y="214313"/>
            <a:ext cx="8140728" cy="1143000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3" y="1709738"/>
            <a:ext cx="7783538" cy="4598987"/>
          </a:xfrm>
        </p:spPr>
        <p:txBody>
          <a:bodyPr/>
          <a:lstStyle/>
          <a:p>
            <a:pPr lvl="0"/>
            <a:r>
              <a:rPr lang="ru-RU" sz="1800" dirty="0" smtClean="0"/>
              <a:t>Охарактеризуйте изменения менеджмента в постиндустриальном обществе.</a:t>
            </a:r>
          </a:p>
          <a:p>
            <a:pPr lvl="0"/>
            <a:r>
              <a:rPr lang="ru-RU" sz="1800" dirty="0" smtClean="0"/>
              <a:t>Как изменяется внешняя среда организации и  каковы пути адаптации организации к изменяющейся внешней среде?</a:t>
            </a:r>
          </a:p>
          <a:p>
            <a:pPr lvl="0"/>
            <a:r>
              <a:rPr lang="ru-RU" sz="1800" dirty="0" smtClean="0"/>
              <a:t>Как изменяются организационные структуры в постиндустриальном обществе?</a:t>
            </a:r>
          </a:p>
          <a:p>
            <a:pPr lvl="0"/>
            <a:r>
              <a:rPr lang="ru-RU" sz="1800" dirty="0" smtClean="0"/>
              <a:t>Как изменяется психологическое содержание управленческой деятельности в  постиндустриальном обществе?</a:t>
            </a:r>
          </a:p>
          <a:p>
            <a:r>
              <a:rPr lang="ru-RU" sz="1800" dirty="0" smtClean="0"/>
              <a:t>Каковы основные направления развития менеджмента в ХХI веке? </a:t>
            </a:r>
          </a:p>
          <a:p>
            <a:r>
              <a:rPr lang="ru-RU" sz="1800" dirty="0" smtClean="0"/>
              <a:t>Какова роль научной психологии в повышении эффективности менеджмента в ХХI веке?</a:t>
            </a:r>
          </a:p>
          <a:p>
            <a:pPr lvl="0"/>
            <a:r>
              <a:rPr lang="ru-RU" sz="1800" dirty="0" smtClean="0"/>
              <a:t>Эволюция управления человеческим ресурсом по Т.Ю. Базарову.</a:t>
            </a:r>
          </a:p>
          <a:p>
            <a:endParaRPr lang="ru-RU" sz="1800" dirty="0" smtClean="0"/>
          </a:p>
          <a:p>
            <a:r>
              <a:rPr lang="ru-RU" sz="1600" smtClean="0">
                <a:hlinkClick r:id="rId2" action="ppaction://hlinksldjump"/>
              </a:rPr>
              <a:t>Перейти </a:t>
            </a:r>
            <a:r>
              <a:rPr lang="ru-RU" sz="1600" dirty="0" smtClean="0">
                <a:hlinkClick r:id="rId2" action="ppaction://hlinksldjump"/>
              </a:rPr>
              <a:t>на тематический план лекции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5" y="214313"/>
            <a:ext cx="8212166" cy="11430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ru-RU" sz="3200" dirty="0" smtClean="0"/>
              <a:t> Библиографический список:</a:t>
            </a: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9" y="1709738"/>
            <a:ext cx="7997852" cy="4598987"/>
          </a:xfrm>
          <a:noFill/>
          <a:ln/>
        </p:spPr>
        <p:txBody>
          <a:bodyPr anchor="ctr"/>
          <a:lstStyle/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err="1" smtClean="0"/>
              <a:t>Акофф</a:t>
            </a:r>
            <a:r>
              <a:rPr lang="ru-RU" sz="1800" dirty="0" smtClean="0"/>
              <a:t> Р. Планирование будущего корпорации. - Пер. с англ. - М.: Прогресс, 1985. - 327 с.</a:t>
            </a: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err="1" smtClean="0"/>
              <a:t>Армстр</a:t>
            </a:r>
            <a:r>
              <a:rPr lang="en-US" sz="1800" dirty="0" smtClean="0"/>
              <a:t>o</a:t>
            </a:r>
            <a:r>
              <a:rPr lang="ru-RU" sz="1800" dirty="0" err="1" smtClean="0"/>
              <a:t>нг</a:t>
            </a:r>
            <a:r>
              <a:rPr lang="en-US" sz="1800" dirty="0" smtClean="0"/>
              <a:t>, </a:t>
            </a:r>
            <a:r>
              <a:rPr lang="ru-RU" sz="1800" dirty="0" smtClean="0"/>
              <a:t>М</a:t>
            </a:r>
            <a:r>
              <a:rPr lang="en-US" sz="1800" dirty="0" smtClean="0"/>
              <a:t>, </a:t>
            </a:r>
            <a:r>
              <a:rPr lang="ru-RU" sz="1800" dirty="0" smtClean="0"/>
              <a:t>Практика управления человеческими ресурсами</a:t>
            </a:r>
            <a:r>
              <a:rPr lang="en-US" sz="1800" dirty="0" smtClean="0"/>
              <a:t> A Handbook of Human Resource Management Practice. -  8-</a:t>
            </a:r>
            <a:r>
              <a:rPr lang="ru-RU" sz="1800" dirty="0" smtClean="0"/>
              <a:t>е издание</a:t>
            </a:r>
            <a:r>
              <a:rPr lang="en-US" sz="1800" dirty="0" smtClean="0"/>
              <a:t>, </a:t>
            </a:r>
            <a:r>
              <a:rPr lang="ru-RU" sz="1800" dirty="0" smtClean="0"/>
              <a:t>СПб</a:t>
            </a:r>
            <a:r>
              <a:rPr lang="en-US" sz="1800" dirty="0" smtClean="0"/>
              <a:t>.: </a:t>
            </a:r>
            <a:r>
              <a:rPr lang="ru-RU" sz="1800" dirty="0" smtClean="0"/>
              <a:t>ПИТЕР</a:t>
            </a:r>
            <a:r>
              <a:rPr lang="en-US" sz="1800" dirty="0" smtClean="0"/>
              <a:t>, 2008. - 832 </a:t>
            </a:r>
            <a:r>
              <a:rPr lang="ru-RU" sz="1800" dirty="0" smtClean="0"/>
              <a:t>с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800" dirty="0" err="1" smtClean="0"/>
              <a:t>Виханский</a:t>
            </a:r>
            <a:r>
              <a:rPr lang="ru-RU" sz="1800" dirty="0" smtClean="0"/>
              <a:t>, О. С. Менеджмент: учебник для вузов / О. С. </a:t>
            </a:r>
            <a:r>
              <a:rPr lang="ru-RU" sz="1800" dirty="0" err="1" smtClean="0"/>
              <a:t>Виханский</a:t>
            </a:r>
            <a:r>
              <a:rPr lang="ru-RU" sz="1800" dirty="0" smtClean="0"/>
              <a:t>. – 3-е   изд. – М.: </a:t>
            </a:r>
            <a:r>
              <a:rPr lang="ru-RU" sz="1800" dirty="0" err="1" smtClean="0"/>
              <a:t>Экономистъ</a:t>
            </a:r>
            <a:r>
              <a:rPr lang="ru-RU" sz="1800" dirty="0" smtClean="0"/>
              <a:t>, 2004. – 528 с.</a:t>
            </a:r>
          </a:p>
          <a:p>
            <a:pPr marL="0" lvl="0" indent="0" algn="ctr">
              <a:lnSpc>
                <a:spcPct val="110000"/>
              </a:lnSpc>
              <a:buNone/>
            </a:pPr>
            <a:endParaRPr lang="ru-RU" sz="1800" dirty="0" smtClean="0"/>
          </a:p>
          <a:p>
            <a:pPr marL="0" indent="0" algn="ctr">
              <a:lnSpc>
                <a:spcPct val="110000"/>
              </a:lnSpc>
              <a:buFontTx/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572140"/>
            <a:ext cx="4348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ru-RU" dirty="0" smtClean="0">
                <a:hlinkClick r:id="rId2" action="ppaction://hlinksldjump"/>
              </a:rPr>
              <a:t>Перейти на тематический план лекции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5" y="1709738"/>
            <a:ext cx="7854976" cy="4598987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Формируются новые критерии </a:t>
            </a:r>
            <a:r>
              <a:rPr lang="ru-RU" b="1" i="1" dirty="0" smtClean="0"/>
              <a:t>благосостояния</a:t>
            </a:r>
            <a:r>
              <a:rPr lang="ru-RU" b="1" dirty="0" smtClean="0"/>
              <a:t> и социального благополучия. Постиндустриальное общество – </a:t>
            </a:r>
            <a:r>
              <a:rPr lang="ru-RU" b="1" dirty="0" err="1" smtClean="0"/>
              <a:t>общество</a:t>
            </a:r>
            <a:r>
              <a:rPr lang="ru-RU" b="1" dirty="0" smtClean="0"/>
              <a:t>   "</a:t>
            </a:r>
            <a:r>
              <a:rPr lang="ru-RU" b="1" dirty="0" err="1" smtClean="0"/>
              <a:t>постклассовое</a:t>
            </a:r>
            <a:r>
              <a:rPr lang="ru-RU" b="1" dirty="0" smtClean="0"/>
              <a:t>", что отражает распад устойчивых </a:t>
            </a:r>
            <a:r>
              <a:rPr lang="ru-RU" b="1" i="1" dirty="0" smtClean="0"/>
              <a:t>социальных структур</a:t>
            </a:r>
            <a:r>
              <a:rPr lang="ru-RU" b="1" dirty="0" smtClean="0"/>
              <a:t> и </a:t>
            </a:r>
            <a:r>
              <a:rPr lang="ru-RU" b="1" i="1" dirty="0" smtClean="0"/>
              <a:t>идентичностей</a:t>
            </a:r>
            <a:r>
              <a:rPr lang="ru-RU" b="1" dirty="0" smtClean="0"/>
              <a:t>, характерных для индустриального общества.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785794"/>
            <a:ext cx="8426480" cy="5522931"/>
          </a:xfrm>
          <a:noFill/>
          <a:ln/>
        </p:spPr>
        <p:txBody>
          <a:bodyPr anchor="ctr"/>
          <a:lstStyle/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Основания обладания </a:t>
            </a:r>
            <a:r>
              <a:rPr lang="ru-RU" b="1" i="1" dirty="0" smtClean="0"/>
              <a:t>статусом в обществе:</a:t>
            </a:r>
            <a:r>
              <a:rPr lang="ru-RU" b="1" dirty="0" smtClean="0"/>
              <a:t> 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Индустриальное общество: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место в экономической структуре, т.е. (</a:t>
            </a:r>
            <a:r>
              <a:rPr lang="ru-RU" b="1" i="1" dirty="0" smtClean="0"/>
              <a:t>классовая</a:t>
            </a:r>
            <a:r>
              <a:rPr lang="ru-RU" b="1" dirty="0" smtClean="0"/>
              <a:t> принадлежность), которому подчинены все остальные социальные характеристики, 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Постиндустриальное общество:</a:t>
            </a:r>
          </a:p>
          <a:p>
            <a:pPr marL="0" indent="0" algn="just">
              <a:lnSpc>
                <a:spcPct val="110000"/>
              </a:lnSpc>
              <a:buFontTx/>
              <a:buNone/>
            </a:pPr>
            <a:r>
              <a:rPr lang="ru-RU" b="1" dirty="0" smtClean="0"/>
              <a:t>статусная характеристика индивида определяется его образованием,  знаниями.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йд с цитатой Бернарда Шоу о преуспевающих людях">
  <a:themeElements>
    <a:clrScheme name="pl-George_Bernard_Shaw 1">
      <a:dk1>
        <a:srgbClr val="66666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565656"/>
      </a:accent4>
      <a:accent5>
        <a:srgbClr val="F7B6B6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George_Bernard_Sha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George_Bernard_Shaw 1">
        <a:dk1>
          <a:srgbClr val="66666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565656"/>
        </a:accent4>
        <a:accent5>
          <a:srgbClr val="F7B6B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 с цитатой Бернарда Шоу о преуспевающих людях</Template>
  <TotalTime>572</TotalTime>
  <Words>1834</Words>
  <Application>Microsoft Office PowerPoint</Application>
  <PresentationFormat>Экран (4:3)</PresentationFormat>
  <Paragraphs>324</Paragraphs>
  <Slides>76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Слайд с цитатой Бернарда Шоу о преуспевающих людях</vt:lpstr>
      <vt:lpstr> Психология менеджмента.  Лекция 2.</vt:lpstr>
      <vt:lpstr> </vt:lpstr>
      <vt:lpstr>Тематический план лекции:</vt:lpstr>
      <vt:lpstr>Эволюция менеджмента</vt:lpstr>
      <vt:lpstr>Тематический план лекции:</vt:lpstr>
      <vt:lpstr> Постиндустриальное общество</vt:lpstr>
      <vt:lpstr>  Постиндустриальное общество</vt:lpstr>
      <vt:lpstr> </vt:lpstr>
      <vt:lpstr> </vt:lpstr>
      <vt:lpstr> </vt:lpstr>
      <vt:lpstr> </vt:lpstr>
      <vt:lpstr>Слайд 12</vt:lpstr>
      <vt:lpstr>Слайд 13</vt:lpstr>
      <vt:lpstr>Меняются не только формы, но содержание  деятельности.</vt:lpstr>
      <vt:lpstr>  </vt:lpstr>
      <vt:lpstr>В постиндустриальном обществе действует принцип:</vt:lpstr>
      <vt:lpstr>Особенности внешне-организационного окружения :</vt:lpstr>
      <vt:lpstr> Ключевые характеристики постиндустриального общества:  </vt:lpstr>
      <vt:lpstr>Тематический план лекции:</vt:lpstr>
      <vt:lpstr>Трансформация профессионализма в постиндустриальном обществе</vt:lpstr>
      <vt:lpstr>Формой социальной организации транспрофессионалов</vt:lpstr>
      <vt:lpstr>Задача менеджмента в области управления кадрами в условиях постиндустриального общества:</vt:lpstr>
      <vt:lpstr>Тематический план лекции:</vt:lpstr>
      <vt:lpstr>Слайд 24</vt:lpstr>
      <vt:lpstr> Организация в постиндустриальном обществе: </vt:lpstr>
      <vt:lpstr>Структура организации</vt:lpstr>
      <vt:lpstr> Факторы выбора организационной структуры </vt:lpstr>
      <vt:lpstr>Традиционные типы организационных структур</vt:lpstr>
      <vt:lpstr>Линейно-функциональная  организационная структура</vt:lpstr>
      <vt:lpstr> Преимущества линейно-функциональных оргструктур: </vt:lpstr>
      <vt:lpstr>Дивизиональная организационная структура</vt:lpstr>
      <vt:lpstr>Слайд 32</vt:lpstr>
      <vt:lpstr>преимущества:</vt:lpstr>
      <vt:lpstr>Недостатки:</vt:lpstr>
      <vt:lpstr>Адаптивная (матричная, проектная)  организационная структура (ОС)</vt:lpstr>
      <vt:lpstr>Виды адаптивных организационных структур</vt:lpstr>
      <vt:lpstr>Виды адаптивных организационных структур</vt:lpstr>
      <vt:lpstr>виды адаптивных организационные структур</vt:lpstr>
      <vt:lpstr>Критерии объединения работ в форме матричных ячеек:  </vt:lpstr>
      <vt:lpstr>Матричная и  проектная ОС</vt:lpstr>
      <vt:lpstr>Преимущества матричной организационной структуры</vt:lpstr>
      <vt:lpstr>Преимущества матричной организационной структуры</vt:lpstr>
      <vt:lpstr>Недостатки матричной организационной структуры:</vt:lpstr>
      <vt:lpstr>Организационная структура в постиндустриальном обществе</vt:lpstr>
      <vt:lpstr>К вопросу о внешней среде:</vt:lpstr>
      <vt:lpstr>Новые типы  организационных структур:</vt:lpstr>
      <vt:lpstr>Эдхократическая организация</vt:lpstr>
      <vt:lpstr>Эдхократическая организация,  характерные признаки:</vt:lpstr>
      <vt:lpstr>Эдхократическая организация,  характерные признаки:</vt:lpstr>
      <vt:lpstr>Структура эдхократической организации:</vt:lpstr>
      <vt:lpstr>Многомерная организация:</vt:lpstr>
      <vt:lpstr>Критерии объединения работ в многомерной организации:</vt:lpstr>
      <vt:lpstr>Слайд 53</vt:lpstr>
      <vt:lpstr> Преимущества многомерных организаций*: </vt:lpstr>
      <vt:lpstr>Преимущества многомерных организаций</vt:lpstr>
      <vt:lpstr> Партисипативная ОС</vt:lpstr>
      <vt:lpstr>Степени участия работников в управлении:</vt:lpstr>
      <vt:lpstr>Функции советов в партисипативной  оргструктуре:</vt:lpstr>
      <vt:lpstr>Функции советов в партисипативной  оргструктуре:</vt:lpstr>
      <vt:lpstr>Преимущества партисипативных ОС: </vt:lpstr>
      <vt:lpstr>Преимущества партисипативных ОС: </vt:lpstr>
      <vt:lpstr>Предпринимательская  организация </vt:lpstr>
      <vt:lpstr>Принцип руководства в предпринимательской  ОС</vt:lpstr>
      <vt:lpstr>Преимущества предпринимательской ОС:</vt:lpstr>
      <vt:lpstr>Преимущества предпринимательской ОС:</vt:lpstr>
      <vt:lpstr>Тематический план лекции:</vt:lpstr>
      <vt:lpstr> </vt:lpstr>
      <vt:lpstr>Характеристики научающейся организации:</vt:lpstr>
      <vt:lpstr>Верования научающейся организации:</vt:lpstr>
      <vt:lpstr>Характеристики научающейся организации:</vt:lpstr>
      <vt:lpstr>Верования научающейся организации:</vt:lpstr>
      <vt:lpstr>Контрольные вопросы  к лекции:</vt:lpstr>
      <vt:lpstr>Контрольные вопросы  к лекции:</vt:lpstr>
      <vt:lpstr> </vt:lpstr>
      <vt:lpstr>Контрольные вопросы по теме:</vt:lpstr>
      <vt:lpstr>  Библиографический список: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Джордж Бернард Шоу «О преуспевающих людях»</dc:title>
  <dc:creator>user</dc:creator>
  <cp:lastModifiedBy>sveta</cp:lastModifiedBy>
  <cp:revision>100</cp:revision>
  <dcterms:created xsi:type="dcterms:W3CDTF">2010-06-12T22:06:42Z</dcterms:created>
  <dcterms:modified xsi:type="dcterms:W3CDTF">2011-10-27T06:53:29Z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TC101953691049</vt:lpwstr>
  </property>
</Properties>
</file>