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8" r:id="rId2"/>
    <p:sldId id="392" r:id="rId3"/>
    <p:sldId id="419" r:id="rId4"/>
    <p:sldId id="268" r:id="rId5"/>
    <p:sldId id="270" r:id="rId6"/>
    <p:sldId id="289" r:id="rId7"/>
    <p:sldId id="393" r:id="rId8"/>
    <p:sldId id="402" r:id="rId9"/>
    <p:sldId id="403" r:id="rId10"/>
    <p:sldId id="401" r:id="rId11"/>
    <p:sldId id="400" r:id="rId12"/>
    <p:sldId id="404" r:id="rId13"/>
    <p:sldId id="399" r:id="rId14"/>
    <p:sldId id="398" r:id="rId15"/>
    <p:sldId id="406" r:id="rId16"/>
    <p:sldId id="397" r:id="rId17"/>
    <p:sldId id="396" r:id="rId18"/>
    <p:sldId id="395" r:id="rId19"/>
    <p:sldId id="407" r:id="rId20"/>
    <p:sldId id="408" r:id="rId21"/>
    <p:sldId id="409" r:id="rId22"/>
    <p:sldId id="415" r:id="rId23"/>
    <p:sldId id="416" r:id="rId24"/>
    <p:sldId id="417" r:id="rId25"/>
    <p:sldId id="410" r:id="rId26"/>
    <p:sldId id="422" r:id="rId27"/>
    <p:sldId id="414" r:id="rId28"/>
    <p:sldId id="413" r:id="rId29"/>
    <p:sldId id="412" r:id="rId30"/>
    <p:sldId id="418" r:id="rId31"/>
    <p:sldId id="423" r:id="rId32"/>
    <p:sldId id="420" r:id="rId33"/>
    <p:sldId id="421" r:id="rId34"/>
    <p:sldId id="309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8" autoAdjust="0"/>
    <p:restoredTop sz="94373" autoAdjust="0"/>
  </p:normalViewPr>
  <p:slideViewPr>
    <p:cSldViewPr>
      <p:cViewPr varScale="1">
        <p:scale>
          <a:sx n="95" d="100"/>
          <a:sy n="95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82F7B9-7702-4056-B248-587E7350E5B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3A20E1-983F-465D-B273-37FEC4A855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5E4AB-E87E-4AF6-8BD1-AB7DD3EBF2FF}" type="slidenum">
              <a:rPr lang="ru-RU"/>
              <a:pPr/>
              <a:t>1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5E4AB-E87E-4AF6-8BD1-AB7DD3EBF2FF}" type="slidenum">
              <a:rPr lang="ru-RU"/>
              <a:pPr/>
              <a:t>2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609600" y="26670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B99181-D93F-441C-98D6-ECA9CB6D56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FB8C6-74DF-40EA-B541-9955751BCB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BD5BB-8C4B-40AE-BE37-8B35622E79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57D9EBE1-A762-45C7-8F16-2B4EAD6FAC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871C1-5FEE-465E-A02F-CA16486289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2169-E2D1-4C0C-974B-F9915F8D7F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0A53A-33D0-4221-85F4-83D15C1413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1FFC0-A5F5-46A0-8C48-9A6390FF16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2908F-22D2-4A74-A1D0-2DB37D702A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82686-6EB7-46D8-A32D-D7EF2BADA6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DEF52-E6EB-4093-BF4A-2EB4A2E0B1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71E68-F20A-4504-BBB1-FABE16D046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D4205B-79AB-427E-A954-D1C45873B22E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10.xml"/><Relationship Id="rId7" Type="http://schemas.openxmlformats.org/officeDocument/2006/relationships/slide" Target="slide2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slide" Target="slide25.xml"/><Relationship Id="rId4" Type="http://schemas.openxmlformats.org/officeDocument/2006/relationships/slide" Target="slide23.xml"/><Relationship Id="rId9" Type="http://schemas.openxmlformats.org/officeDocument/2006/relationships/slide" Target="slide3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effectLst/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</a:rPr>
              <a:t>Психологические аспекты контроля выполнения заданий;</a:t>
            </a:r>
            <a:br>
              <a:rPr lang="ru-RU" dirty="0" smtClean="0">
                <a:solidFill>
                  <a:srgbClr val="000000"/>
                </a:solidFill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642918"/>
            <a:ext cx="6400800" cy="857256"/>
          </a:xfrm>
        </p:spPr>
        <p:txBody>
          <a:bodyPr/>
          <a:lstStyle/>
          <a:p>
            <a:r>
              <a:rPr lang="ru-RU" smtClean="0">
                <a:solidFill>
                  <a:srgbClr val="000000"/>
                </a:solidFill>
              </a:rPr>
              <a:t>Лекция 13.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контроля: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00364" y="1571612"/>
            <a:ext cx="271464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0000"/>
                </a:solidFill>
              </a:rPr>
              <a:t>Контроль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24" y="3143248"/>
            <a:ext cx="271464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Опережающий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28926" y="4714884"/>
            <a:ext cx="292895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</a:rPr>
              <a:t>Текущий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72132" y="3214686"/>
            <a:ext cx="292895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</a:rPr>
              <a:t>Заключительный</a:t>
            </a:r>
            <a:endParaRPr lang="ru-RU" sz="2400" dirty="0">
              <a:solidFill>
                <a:srgbClr val="00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2750331" y="2607463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3321835" y="3536157"/>
            <a:ext cx="228601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5715008" y="2428868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0000"/>
                </a:solidFill>
              </a:rPr>
              <a:t>Опережающий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Считается важнейшим и определяется сутью </a:t>
            </a:r>
            <a:r>
              <a:rPr lang="ru-RU" b="1" i="1" dirty="0" smtClean="0">
                <a:solidFill>
                  <a:srgbClr val="000000"/>
                </a:solidFill>
              </a:rPr>
              <a:t>активной </a:t>
            </a:r>
            <a:r>
              <a:rPr lang="ru-RU" b="1" dirty="0" smtClean="0">
                <a:solidFill>
                  <a:srgbClr val="000000"/>
                </a:solidFill>
              </a:rPr>
              <a:t>(наиболее эффективной) стратегии управления, состоящей в прогнозировании и предвидении будущего функционирования. Поэтому создание организационных структур, планирование и даже </a:t>
            </a:r>
            <a:r>
              <a:rPr lang="ru-RU" b="1" dirty="0" err="1" smtClean="0">
                <a:solidFill>
                  <a:srgbClr val="000000"/>
                </a:solidFill>
              </a:rPr>
              <a:t>целе-полагание</a:t>
            </a:r>
            <a:r>
              <a:rPr lang="ru-RU" b="1" dirty="0" smtClean="0">
                <a:solidFill>
                  <a:srgbClr val="000000"/>
                </a:solidFill>
              </a:rPr>
              <a:t> рассматриваются как аспекты контроля. 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Предварительный, или «</a:t>
            </a:r>
            <a:r>
              <a:rPr lang="ru-RU" b="1" dirty="0" err="1" smtClean="0">
                <a:solidFill>
                  <a:srgbClr val="000000"/>
                </a:solidFill>
              </a:rPr>
              <a:t>опережа-ющий</a:t>
            </a:r>
            <a:r>
              <a:rPr lang="ru-RU" b="1" dirty="0" smtClean="0">
                <a:solidFill>
                  <a:srgbClr val="000000"/>
                </a:solidFill>
              </a:rPr>
              <a:t>», контроль направлен на три сферы ресурсов — человеческие, материальные и финансовые. 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Правильно разработанная система контроля, обращенная в будущее, обнаруживает возможные </a:t>
            </a:r>
            <a:r>
              <a:rPr lang="ru-RU" b="1" dirty="0" err="1" smtClean="0">
                <a:solidFill>
                  <a:srgbClr val="000000"/>
                </a:solidFill>
              </a:rPr>
              <a:t>откло-нения</a:t>
            </a:r>
            <a:r>
              <a:rPr lang="ru-RU" b="1" dirty="0" smtClean="0">
                <a:solidFill>
                  <a:srgbClr val="000000"/>
                </a:solidFill>
              </a:rPr>
              <a:t> до их появления.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Текущий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происходит в процессе выполнения работ; в нем наиболее полно воплощается </a:t>
            </a:r>
            <a:r>
              <a:rPr lang="ru-RU" b="1" i="1" dirty="0" smtClean="0">
                <a:solidFill>
                  <a:srgbClr val="000000"/>
                </a:solidFill>
              </a:rPr>
              <a:t>принцип обратной связи, </a:t>
            </a:r>
            <a:r>
              <a:rPr lang="ru-RU" b="1" dirty="0" smtClean="0">
                <a:solidFill>
                  <a:srgbClr val="000000"/>
                </a:solidFill>
              </a:rPr>
              <a:t>позволяющий оценить качество выполнения и внести коррективы, что содействует достижению целей.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i="1" dirty="0" smtClean="0"/>
              <a:t>Заключительный </a:t>
            </a:r>
            <a:r>
              <a:rPr lang="ru-RU" dirty="0" smtClean="0"/>
              <a:t>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268931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выполняет двоякую роль: он помогает решить вопрос о качестве работ и от него зависят различные оценочные процедуры: наказание, поощрение, стимулирование и мотивирование. Поскольку он выполняет </a:t>
            </a:r>
            <a:r>
              <a:rPr lang="ru-RU" b="1" i="1" dirty="0" smtClean="0">
                <a:solidFill>
                  <a:srgbClr val="000000"/>
                </a:solidFill>
              </a:rPr>
              <a:t>мотивирующую </a:t>
            </a:r>
            <a:r>
              <a:rPr lang="ru-RU" b="1" dirty="0" smtClean="0">
                <a:solidFill>
                  <a:srgbClr val="000000"/>
                </a:solidFill>
              </a:rPr>
              <a:t>функцию, с психологической точки зрения руководитель должен наибольшее внимание уделять именно этому типу контроля и владеть его методами и правилами.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контроля: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00364" y="1571612"/>
            <a:ext cx="271464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0000"/>
                </a:solidFill>
              </a:rPr>
              <a:t>Контроль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24" y="3143248"/>
            <a:ext cx="271464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Частичный 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72132" y="3214686"/>
            <a:ext cx="292895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</a:rPr>
              <a:t>Полный</a:t>
            </a:r>
            <a:endParaRPr lang="ru-RU" sz="2400" dirty="0">
              <a:solidFill>
                <a:srgbClr val="00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2750331" y="2607463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5715008" y="2428868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just"/>
            <a:r>
              <a:rPr lang="ru-RU" b="1" i="1" dirty="0" smtClean="0">
                <a:solidFill>
                  <a:srgbClr val="000000"/>
                </a:solidFill>
              </a:rPr>
              <a:t>Частичный </a:t>
            </a:r>
            <a:r>
              <a:rPr lang="ru-RU" b="1" dirty="0" smtClean="0">
                <a:solidFill>
                  <a:srgbClr val="000000"/>
                </a:solidFill>
              </a:rPr>
              <a:t>затрагивает лишь отдельные аспекты организационной деятельности, касаясь наиболее важных технологических операций и звеньев. 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Полный - все показатели </a:t>
            </a:r>
            <a:r>
              <a:rPr lang="ru-RU" b="1" dirty="0" err="1" smtClean="0">
                <a:solidFill>
                  <a:srgbClr val="000000"/>
                </a:solidFill>
              </a:rPr>
              <a:t>деятель-ности</a:t>
            </a:r>
            <a:r>
              <a:rPr lang="ru-RU" b="1" dirty="0" smtClean="0">
                <a:solidFill>
                  <a:srgbClr val="000000"/>
                </a:solidFill>
              </a:rPr>
              <a:t> и все подразделения управляемой системы подвергаются контролю.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Нахождение компромисса между затратами на контроль и мерой его полноты — важнейшее умение руководителя при реализации им контрольной функции.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Стратегический контроль</a:t>
            </a:r>
            <a:endParaRPr lang="ru-RU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Для этого используется </a:t>
            </a:r>
            <a:r>
              <a:rPr lang="ru-RU" b="1" i="1" dirty="0" smtClean="0">
                <a:solidFill>
                  <a:srgbClr val="000000"/>
                </a:solidFill>
              </a:rPr>
              <a:t>стратегический контроль. 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Чтобы иметь полное представление о состоянии дел в организации, достаточно контролировать лишь определенные — стратегические — пункты, а не контролировать всё.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контроля: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По признаку </a:t>
            </a:r>
            <a:r>
              <a:rPr lang="ru-RU" b="1" i="1" dirty="0" smtClean="0">
                <a:solidFill>
                  <a:srgbClr val="000000"/>
                </a:solidFill>
              </a:rPr>
              <a:t>систематичности </a:t>
            </a:r>
            <a:r>
              <a:rPr lang="ru-RU" b="1" dirty="0" smtClean="0">
                <a:solidFill>
                  <a:srgbClr val="000000"/>
                </a:solidFill>
              </a:rPr>
              <a:t>выделяется </a:t>
            </a:r>
            <a:r>
              <a:rPr lang="ru-RU" b="1" i="1" dirty="0" smtClean="0">
                <a:solidFill>
                  <a:srgbClr val="000000"/>
                </a:solidFill>
              </a:rPr>
              <a:t>выборочный </a:t>
            </a:r>
            <a:r>
              <a:rPr lang="ru-RU" b="1" dirty="0" smtClean="0">
                <a:solidFill>
                  <a:srgbClr val="000000"/>
                </a:solidFill>
              </a:rPr>
              <a:t>и </a:t>
            </a:r>
            <a:r>
              <a:rPr lang="ru-RU" b="1" i="1" dirty="0" smtClean="0">
                <a:solidFill>
                  <a:srgbClr val="000000"/>
                </a:solidFill>
              </a:rPr>
              <a:t>плановый </a:t>
            </a:r>
            <a:r>
              <a:rPr lang="ru-RU" b="1" dirty="0" smtClean="0">
                <a:solidFill>
                  <a:srgbClr val="000000"/>
                </a:solidFill>
              </a:rPr>
              <a:t>контроль.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По признаку </a:t>
            </a:r>
            <a:r>
              <a:rPr lang="ru-RU" b="1" i="1" dirty="0" smtClean="0">
                <a:solidFill>
                  <a:srgbClr val="C00000"/>
                </a:solidFill>
              </a:rPr>
              <a:t>объема </a:t>
            </a:r>
            <a:r>
              <a:rPr lang="ru-RU" b="1" dirty="0" smtClean="0">
                <a:solidFill>
                  <a:srgbClr val="C00000"/>
                </a:solidFill>
              </a:rPr>
              <a:t>контроль бывает </a:t>
            </a:r>
            <a:r>
              <a:rPr lang="ru-RU" b="1" i="1" dirty="0" smtClean="0">
                <a:solidFill>
                  <a:srgbClr val="C00000"/>
                </a:solidFill>
              </a:rPr>
              <a:t>индивидуальным, групповым </a:t>
            </a:r>
            <a:r>
              <a:rPr lang="ru-RU" b="1" dirty="0" smtClean="0">
                <a:solidFill>
                  <a:srgbClr val="C00000"/>
                </a:solidFill>
              </a:rPr>
              <a:t>или </a:t>
            </a:r>
            <a:r>
              <a:rPr lang="ru-RU" b="1" i="1" dirty="0" smtClean="0">
                <a:solidFill>
                  <a:srgbClr val="C00000"/>
                </a:solidFill>
              </a:rPr>
              <a:t>общеорганизационным.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000000"/>
                </a:solidFill>
              </a:rPr>
              <a:t>По </a:t>
            </a:r>
            <a:r>
              <a:rPr lang="ru-RU" b="1" i="1" dirty="0" smtClean="0">
                <a:solidFill>
                  <a:srgbClr val="000000"/>
                </a:solidFill>
              </a:rPr>
              <a:t>направленности </a:t>
            </a:r>
            <a:r>
              <a:rPr lang="ru-RU" b="1" dirty="0" smtClean="0">
                <a:solidFill>
                  <a:srgbClr val="000000"/>
                </a:solidFill>
              </a:rPr>
              <a:t>контроль подразделяется на </a:t>
            </a:r>
            <a:r>
              <a:rPr lang="ru-RU" b="1" i="1" dirty="0" smtClean="0">
                <a:solidFill>
                  <a:srgbClr val="000000"/>
                </a:solidFill>
              </a:rPr>
              <a:t>результативный </a:t>
            </a:r>
            <a:r>
              <a:rPr lang="ru-RU" b="1" dirty="0" smtClean="0">
                <a:solidFill>
                  <a:srgbClr val="000000"/>
                </a:solidFill>
              </a:rPr>
              <a:t>и </a:t>
            </a:r>
            <a:r>
              <a:rPr lang="ru-RU" b="1" i="1" dirty="0" smtClean="0">
                <a:solidFill>
                  <a:srgbClr val="000000"/>
                </a:solidFill>
              </a:rPr>
              <a:t>процессуальный.</a:t>
            </a:r>
            <a:endParaRPr lang="ru-RU" b="1" dirty="0" smtClean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effectLst/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r>
              <a:rPr lang="ru-RU" dirty="0" smtClean="0">
                <a:solidFill>
                  <a:srgbClr val="000000"/>
                </a:solidFill>
              </a:rPr>
              <a:t>Психологические аспекты обратной связи от менеджера к исполнителю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642918"/>
            <a:ext cx="6400800" cy="857256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</a:rPr>
              <a:t>.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 степени </a:t>
            </a:r>
            <a:r>
              <a:rPr lang="ru-RU" b="1" i="1" dirty="0" smtClean="0">
                <a:solidFill>
                  <a:srgbClr val="C00000"/>
                </a:solidFill>
              </a:rPr>
              <a:t>строгости </a:t>
            </a:r>
            <a:r>
              <a:rPr lang="ru-RU" b="1" dirty="0" smtClean="0">
                <a:solidFill>
                  <a:srgbClr val="C00000"/>
                </a:solidFill>
              </a:rPr>
              <a:t>различают два типа контроля — </a:t>
            </a:r>
            <a:r>
              <a:rPr lang="ru-RU" b="1" i="1" dirty="0" smtClean="0">
                <a:solidFill>
                  <a:srgbClr val="C00000"/>
                </a:solidFill>
              </a:rPr>
              <a:t>количественный </a:t>
            </a:r>
            <a:r>
              <a:rPr lang="ru-RU" b="1" dirty="0" smtClean="0">
                <a:solidFill>
                  <a:srgbClr val="C00000"/>
                </a:solidFill>
              </a:rPr>
              <a:t>и </a:t>
            </a:r>
            <a:r>
              <a:rPr lang="ru-RU" b="1" i="1" dirty="0" smtClean="0">
                <a:solidFill>
                  <a:srgbClr val="C00000"/>
                </a:solidFill>
              </a:rPr>
              <a:t>качественный </a:t>
            </a:r>
            <a:r>
              <a:rPr lang="ru-RU" b="1" dirty="0" smtClean="0">
                <a:solidFill>
                  <a:srgbClr val="C00000"/>
                </a:solidFill>
              </a:rPr>
              <a:t>(экспертный).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При характеристике контрольной функции вводится понятие </a:t>
            </a:r>
            <a:r>
              <a:rPr lang="ru-RU" b="1" i="1" dirty="0" smtClean="0">
                <a:solidFill>
                  <a:srgbClr val="000000"/>
                </a:solidFill>
              </a:rPr>
              <a:t>общего процесса контроля.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5340369"/>
          </a:xfrm>
        </p:spPr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На этапе разработки стандартов исполнения устанавливаются два типа оценочных критериев: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i="1" dirty="0" smtClean="0">
                <a:solidFill>
                  <a:srgbClr val="000000"/>
                </a:solidFill>
              </a:rPr>
              <a:t>ориентиры по содержанию </a:t>
            </a:r>
            <a:r>
              <a:rPr lang="ru-RU" b="1" dirty="0" smtClean="0">
                <a:solidFill>
                  <a:srgbClr val="000000"/>
                </a:solidFill>
              </a:rPr>
              <a:t>(качеству и производительности) </a:t>
            </a:r>
          </a:p>
          <a:p>
            <a:r>
              <a:rPr lang="ru-RU" b="1" i="1" dirty="0" smtClean="0">
                <a:solidFill>
                  <a:srgbClr val="000000"/>
                </a:solidFill>
              </a:rPr>
              <a:t>ориентиры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i="1" dirty="0" smtClean="0">
                <a:solidFill>
                  <a:srgbClr val="000000"/>
                </a:solidFill>
              </a:rPr>
              <a:t>по времени.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5340369"/>
          </a:xfrm>
        </p:spPr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Любой процесс контроля состоит из трех обязательных компонентов: 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разработка системы </a:t>
            </a:r>
            <a:r>
              <a:rPr lang="ru-RU" b="1" i="1" dirty="0" smtClean="0">
                <a:solidFill>
                  <a:srgbClr val="000000"/>
                </a:solidFill>
              </a:rPr>
              <a:t>стандартов </a:t>
            </a:r>
            <a:r>
              <a:rPr lang="ru-RU" b="1" dirty="0" smtClean="0">
                <a:solidFill>
                  <a:srgbClr val="000000"/>
                </a:solidFill>
              </a:rPr>
              <a:t>и </a:t>
            </a:r>
            <a:r>
              <a:rPr lang="ru-RU" b="1" i="1" dirty="0" smtClean="0">
                <a:solidFill>
                  <a:srgbClr val="000000"/>
                </a:solidFill>
              </a:rPr>
              <a:t>критериев; </a:t>
            </a:r>
          </a:p>
          <a:p>
            <a:r>
              <a:rPr lang="ru-RU" b="1" i="1" dirty="0" smtClean="0">
                <a:solidFill>
                  <a:srgbClr val="000000"/>
                </a:solidFill>
              </a:rPr>
              <a:t>сопоставление </a:t>
            </a:r>
            <a:r>
              <a:rPr lang="ru-RU" b="1" dirty="0" smtClean="0">
                <a:solidFill>
                  <a:srgbClr val="000000"/>
                </a:solidFill>
              </a:rPr>
              <a:t>с ними реальных результатов работы; 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проведение </a:t>
            </a:r>
            <a:r>
              <a:rPr lang="ru-RU" b="1" i="1" dirty="0" smtClean="0">
                <a:solidFill>
                  <a:srgbClr val="000000"/>
                </a:solidFill>
              </a:rPr>
              <a:t>коррекционных </a:t>
            </a:r>
            <a:r>
              <a:rPr lang="ru-RU" b="1" dirty="0" smtClean="0">
                <a:solidFill>
                  <a:srgbClr val="000000"/>
                </a:solidFill>
              </a:rPr>
              <a:t>мероприятий.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9001156" cy="1071570"/>
          </a:xfrm>
        </p:spPr>
        <p:txBody>
          <a:bodyPr/>
          <a:lstStyle/>
          <a:p>
            <a:r>
              <a:rPr lang="ru-RU" i="1" dirty="0" smtClean="0"/>
              <a:t>Принципы реализации  контрольной функции: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>
                <a:solidFill>
                  <a:srgbClr val="000000"/>
                </a:solidFill>
              </a:rPr>
              <a:t>Контроль должен иметь:</a:t>
            </a:r>
          </a:p>
          <a:p>
            <a:pPr lvl="0"/>
            <a:r>
              <a:rPr lang="ru-RU" b="1" dirty="0" smtClean="0">
                <a:solidFill>
                  <a:srgbClr val="000000"/>
                </a:solidFill>
              </a:rPr>
              <a:t>стратегическую   направленность, гибкость, ориентацию</a:t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на результат, адекватность содержанию деятельности, просто­</a:t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ту, объективность;</a:t>
            </a:r>
          </a:p>
          <a:p>
            <a:pPr lvl="0"/>
            <a:r>
              <a:rPr lang="ru-RU" b="1" dirty="0" smtClean="0">
                <a:solidFill>
                  <a:srgbClr val="000000"/>
                </a:solidFill>
              </a:rPr>
              <a:t>контроль должен быть нормой, а не кампанией;</a:t>
            </a:r>
          </a:p>
          <a:p>
            <a:pPr lvl="0"/>
            <a:r>
              <a:rPr lang="ru-RU" b="1" dirty="0" smtClean="0">
                <a:solidFill>
                  <a:srgbClr val="000000"/>
                </a:solidFill>
              </a:rPr>
              <a:t>контроль не должен быть тотальным;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контроль должен быть открытым, позитивным, а не только негативным — это важно для придания контролю его мотивационной направленности.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Взаимосвязь функций контроля и обратной связи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1857364"/>
            <a:ext cx="2071702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Определение отклонения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28926" y="1857364"/>
            <a:ext cx="192882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Сопоставление показателей фактической работы с нормативами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3504" y="1857364"/>
            <a:ext cx="1785950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Определение показателей фактической работы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768" y="1857364"/>
            <a:ext cx="1714512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Фактические показатели работы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214818"/>
            <a:ext cx="200026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Анализ причин отклонений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43174" y="4214818"/>
            <a:ext cx="1857388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Программа корректирующий действий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57752" y="4214818"/>
            <a:ext cx="1857388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Реализация корректирующих действий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29454" y="4214818"/>
            <a:ext cx="1785950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Желаемые показатели работы</a:t>
            </a:r>
            <a:endParaRPr lang="ru-RU" dirty="0"/>
          </a:p>
        </p:txBody>
      </p:sp>
      <p:sp>
        <p:nvSpPr>
          <p:cNvPr id="16" name="Стрелка вверх 15"/>
          <p:cNvSpPr/>
          <p:nvPr/>
        </p:nvSpPr>
        <p:spPr>
          <a:xfrm>
            <a:off x="7643834" y="3286124"/>
            <a:ext cx="357190" cy="9286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6715140" y="2285992"/>
            <a:ext cx="57150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лево 17"/>
          <p:cNvSpPr/>
          <p:nvPr/>
        </p:nvSpPr>
        <p:spPr>
          <a:xfrm>
            <a:off x="4714876" y="2285992"/>
            <a:ext cx="57150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>
            <a:off x="2285984" y="2285992"/>
            <a:ext cx="78581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1214414" y="3286124"/>
            <a:ext cx="428628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2143108" y="4714884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4429124" y="4857760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6572264" y="4857760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0000"/>
                </a:solidFill>
              </a:rPr>
              <a:t>Психологическое содержание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00"/>
                </a:solidFill>
              </a:rPr>
              <a:t>функции обратной связи.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38196"/>
          </a:xfrm>
        </p:spPr>
        <p:txBody>
          <a:bodyPr/>
          <a:lstStyle/>
          <a:p>
            <a:r>
              <a:rPr lang="ru-RU" b="1" dirty="0" smtClean="0"/>
              <a:t>«Обратная связь»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Обратная связь – это оценочная информация о степени совпадения полученного результата с поставленной целью, которая передается руководителем своему подчинённому и содержит в себе указания и команды по </a:t>
            </a:r>
            <a:r>
              <a:rPr lang="ru-RU" b="1" dirty="0" err="1" smtClean="0">
                <a:solidFill>
                  <a:srgbClr val="000000"/>
                </a:solidFill>
              </a:rPr>
              <a:t>корректиров-ке</a:t>
            </a:r>
            <a:r>
              <a:rPr lang="ru-RU" b="1" dirty="0" smtClean="0">
                <a:solidFill>
                  <a:srgbClr val="000000"/>
                </a:solidFill>
              </a:rPr>
              <a:t> действий подчиненного.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Корректировка действий </a:t>
            </a:r>
            <a:r>
              <a:rPr lang="ru-RU" b="1" dirty="0" err="1" smtClean="0">
                <a:solidFill>
                  <a:srgbClr val="000000"/>
                </a:solidFill>
              </a:rPr>
              <a:t>подчинён-ного</a:t>
            </a:r>
            <a:r>
              <a:rPr lang="ru-RU" b="1" dirty="0" smtClean="0">
                <a:solidFill>
                  <a:srgbClr val="000000"/>
                </a:solidFill>
              </a:rPr>
              <a:t> рассматривается как заключительная фаза </a:t>
            </a:r>
            <a:r>
              <a:rPr lang="ru-RU" b="1" dirty="0" err="1" smtClean="0">
                <a:solidFill>
                  <a:srgbClr val="000000"/>
                </a:solidFill>
              </a:rPr>
              <a:t>функциональ-ной</a:t>
            </a:r>
            <a:r>
              <a:rPr lang="ru-RU" b="1" dirty="0" smtClean="0">
                <a:solidFill>
                  <a:srgbClr val="000000"/>
                </a:solidFill>
              </a:rPr>
              <a:t> модели управления. </a:t>
            </a:r>
          </a:p>
          <a:p>
            <a:pPr algn="just">
              <a:buNone/>
            </a:pPr>
            <a:endParaRPr lang="ru-RU" b="1" dirty="0" smtClean="0">
              <a:solidFill>
                <a:srgbClr val="000000"/>
              </a:solidFill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После выполнения этой функции цикл начинается заново.</a:t>
            </a:r>
          </a:p>
          <a:p>
            <a:pPr algn="just"/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1.Объявление цели разговора.</a:t>
            </a:r>
          </a:p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2. Напоминание о планировавшемся результате деятельности.</a:t>
            </a:r>
          </a:p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3. Фиксация положительных моментов в деятельности подчиненного и в полученном результате.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85728"/>
            <a:ext cx="8643998" cy="1714512"/>
          </a:xfrm>
        </p:spPr>
        <p:txBody>
          <a:bodyPr/>
          <a:lstStyle/>
          <a:p>
            <a:r>
              <a:rPr lang="ru-RU" sz="3200" b="1" u="sng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Алгоритм предоставления обратной связи от менеджера к исполнителю:</a:t>
            </a:r>
            <a:r>
              <a:rPr lang="ru-RU" b="1" dirty="0" smtClean="0">
                <a:solidFill>
                  <a:srgbClr val="000000"/>
                </a:solidFill>
              </a:rPr>
              <a:t/>
            </a:r>
            <a:br>
              <a:rPr lang="ru-RU" b="1" dirty="0" smtClean="0">
                <a:solidFill>
                  <a:srgbClr val="00000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0000"/>
                </a:solidFill>
                <a:hlinkClick r:id="rId2" action="ppaction://hlinksldjump"/>
              </a:rPr>
              <a:t>Контроль: определение  психологическое содержание;</a:t>
            </a:r>
            <a:endParaRPr lang="ru-RU" sz="2400" dirty="0" smtClean="0">
              <a:solidFill>
                <a:srgbClr val="000000"/>
              </a:solidFill>
            </a:endParaRPr>
          </a:p>
          <a:p>
            <a:r>
              <a:rPr lang="ru-RU" sz="2400" dirty="0" smtClean="0">
                <a:hlinkClick r:id="rId3" action="ppaction://hlinksldjump"/>
              </a:rPr>
              <a:t>Виды контроля;</a:t>
            </a:r>
            <a:endParaRPr lang="ru-RU" sz="2400" dirty="0" smtClean="0"/>
          </a:p>
          <a:p>
            <a:r>
              <a:rPr lang="ru-RU" sz="2400" dirty="0" smtClean="0">
                <a:hlinkClick r:id="rId4" action="ppaction://hlinksldjump"/>
              </a:rPr>
              <a:t>Принципы реализации  контрольной функци</a:t>
            </a:r>
            <a:r>
              <a:rPr lang="ru-RU" sz="2400" dirty="0" smtClean="0">
                <a:solidFill>
                  <a:srgbClr val="92D050"/>
                </a:solidFill>
                <a:hlinkClick r:id="rId4" action="ppaction://hlinksldjump"/>
              </a:rPr>
              <a:t>и</a:t>
            </a:r>
            <a:r>
              <a:rPr lang="ru-RU" sz="2400" dirty="0" smtClean="0">
                <a:solidFill>
                  <a:srgbClr val="92D050"/>
                </a:solidFill>
              </a:rPr>
              <a:t>;</a:t>
            </a:r>
          </a:p>
          <a:p>
            <a:r>
              <a:rPr lang="ru-RU" sz="2400" dirty="0" smtClean="0">
                <a:hlinkClick r:id="rId5" action="ppaction://hlinksldjump"/>
              </a:rPr>
              <a:t>Взаимосвязь функций контроля и обратной связи;</a:t>
            </a:r>
            <a:endParaRPr lang="ru-RU" sz="2400" dirty="0" smtClean="0"/>
          </a:p>
          <a:p>
            <a:r>
              <a:rPr lang="ru-RU" sz="2400" dirty="0" smtClean="0">
                <a:solidFill>
                  <a:srgbClr val="000000"/>
                </a:solidFill>
                <a:hlinkClick r:id="rId6" action="ppaction://hlinksldjump"/>
              </a:rPr>
              <a:t>Психологическое содержание функции обратной связи;</a:t>
            </a:r>
            <a:endParaRPr lang="ru-RU" sz="2400" dirty="0" smtClean="0">
              <a:solidFill>
                <a:srgbClr val="000000"/>
              </a:solidFill>
            </a:endParaRPr>
          </a:p>
          <a:p>
            <a:r>
              <a:rPr lang="ru-RU" sz="2400" u="sng" dirty="0" smtClean="0">
                <a:solidFill>
                  <a:schemeClr val="bg1">
                    <a:lumMod val="40000"/>
                    <a:lumOff val="60000"/>
                  </a:schemeClr>
                </a:solidFill>
                <a:hlinkClick r:id="rId7" action="ppaction://hlinksldjump"/>
              </a:rPr>
              <a:t>Алгоритм предоставления обратной связи от менеджера к исполнителю</a:t>
            </a:r>
            <a:r>
              <a:rPr lang="ru-RU" sz="2400" u="sng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ru-RU" sz="2400" u="sng" dirty="0" smtClean="0">
                <a:solidFill>
                  <a:schemeClr val="bg1">
                    <a:lumMod val="40000"/>
                    <a:lumOff val="60000"/>
                  </a:schemeClr>
                </a:solidFill>
                <a:hlinkClick r:id="rId8" action="ppaction://hlinksldjump"/>
              </a:rPr>
              <a:t>Контрольные вопросы по теме.</a:t>
            </a:r>
            <a:endParaRPr lang="ru-RU" sz="2400" u="sng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r>
              <a:rPr lang="ru-RU" sz="2400" u="sng" dirty="0" smtClean="0">
                <a:solidFill>
                  <a:schemeClr val="bg1">
                    <a:lumMod val="40000"/>
                    <a:lumOff val="60000"/>
                  </a:schemeClr>
                </a:solidFill>
                <a:hlinkClick r:id="rId9" action="ppaction://hlinksldjump"/>
              </a:rPr>
              <a:t>Библиографический список.</a:t>
            </a:r>
            <a:endParaRPr lang="ru-RU" sz="2400" u="sng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endParaRPr lang="ru-RU" sz="2400" u="sng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endParaRPr lang="ru-RU" sz="2400" u="sng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endParaRPr lang="ru-RU" sz="2800" b="1" dirty="0" smtClean="0">
              <a:solidFill>
                <a:srgbClr val="000000"/>
              </a:solidFill>
            </a:endParaRPr>
          </a:p>
          <a:p>
            <a:endParaRPr lang="ru-RU" sz="2800" b="1" dirty="0" smtClean="0">
              <a:solidFill>
                <a:srgbClr val="000000"/>
              </a:solidFill>
            </a:endParaRPr>
          </a:p>
          <a:p>
            <a:endParaRPr lang="ru-RU" sz="2800" dirty="0" smtClean="0"/>
          </a:p>
          <a:p>
            <a:endParaRPr lang="ru-RU" sz="2800" b="1" dirty="0" smtClean="0"/>
          </a:p>
          <a:p>
            <a:endParaRPr lang="ru-RU" sz="2800" dirty="0" smtClean="0"/>
          </a:p>
          <a:p>
            <a:endParaRPr lang="ru-RU" sz="2800" dirty="0" smtClean="0">
              <a:solidFill>
                <a:srgbClr val="000000"/>
              </a:solidFill>
            </a:endParaRPr>
          </a:p>
          <a:p>
            <a:endParaRPr lang="ru-RU" sz="2800" dirty="0" smtClean="0">
              <a:solidFill>
                <a:srgbClr val="000000"/>
              </a:solidFill>
            </a:endParaRPr>
          </a:p>
          <a:p>
            <a:endParaRPr lang="ru-RU" sz="2800" dirty="0" smtClean="0">
              <a:solidFill>
                <a:srgbClr val="000000"/>
              </a:solidFill>
            </a:endParaRPr>
          </a:p>
          <a:p>
            <a:endParaRPr lang="ru-RU" sz="2800" dirty="0" smtClean="0">
              <a:solidFill>
                <a:srgbClr val="000000"/>
              </a:solidFill>
            </a:endParaRPr>
          </a:p>
          <a:p>
            <a:endParaRPr lang="ru-RU" sz="2800" dirty="0" smtClean="0">
              <a:solidFill>
                <a:srgbClr val="000000"/>
              </a:solidFill>
            </a:endParaRPr>
          </a:p>
          <a:p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4. Фиксация отрицательных моментов.</a:t>
            </a:r>
          </a:p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5. Анализ причин положительных и отрицательных аспектов результата.</a:t>
            </a:r>
          </a:p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6. Ввод корректирующих указаний и определение необходимых для корректировки мер, ресурсов, а также даты контроля.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r>
              <a:rPr lang="ru-RU" sz="3200" b="1" dirty="0" smtClean="0">
                <a:solidFill>
                  <a:srgbClr val="000000"/>
                </a:solidFill>
              </a:rPr>
              <a:t>Обратная связь осуществляется в режиме диалога «руководитель-подчиненный», в отсутствие третьих лиц, в корректной форме.</a:t>
            </a:r>
            <a:r>
              <a:rPr lang="ru-RU" b="1" dirty="0" smtClean="0">
                <a:solidFill>
                  <a:srgbClr val="000000"/>
                </a:solidFill>
              </a:rPr>
              <a:t/>
            </a:r>
            <a:br>
              <a:rPr lang="ru-RU" b="1" dirty="0" smtClean="0">
                <a:solidFill>
                  <a:srgbClr val="00000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792162"/>
          </a:xfrm>
        </p:spPr>
        <p:txBody>
          <a:bodyPr/>
          <a:lstStyle/>
          <a:p>
            <a:r>
              <a:rPr lang="ru-RU" dirty="0" smtClean="0"/>
              <a:t>Контрольные вопросы по теме: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>
                <a:solidFill>
                  <a:srgbClr val="000000"/>
                </a:solidFill>
              </a:rPr>
              <a:t>Каковы психологические аспекты контроля выполнения заданий? </a:t>
            </a:r>
          </a:p>
          <a:p>
            <a:pPr lvl="0"/>
            <a:r>
              <a:rPr lang="ru-RU" sz="2400" dirty="0" smtClean="0">
                <a:solidFill>
                  <a:srgbClr val="000000"/>
                </a:solidFill>
              </a:rPr>
              <a:t>Дайте определение контроля. </a:t>
            </a:r>
          </a:p>
          <a:p>
            <a:pPr lvl="0"/>
            <a:r>
              <a:rPr lang="ru-RU" sz="2400" dirty="0" smtClean="0">
                <a:solidFill>
                  <a:srgbClr val="000000"/>
                </a:solidFill>
              </a:rPr>
              <a:t>Какие виды контроля существуют? </a:t>
            </a:r>
          </a:p>
          <a:p>
            <a:pPr lvl="0"/>
            <a:r>
              <a:rPr lang="ru-RU" sz="2400" dirty="0" smtClean="0">
                <a:solidFill>
                  <a:srgbClr val="000000"/>
                </a:solidFill>
              </a:rPr>
              <a:t>Каковы основные  психологические ошибки, допускаемые при реализации функций контроля?</a:t>
            </a:r>
          </a:p>
          <a:p>
            <a:pPr lvl="0"/>
            <a:r>
              <a:rPr lang="ru-RU" sz="2400" dirty="0" smtClean="0">
                <a:solidFill>
                  <a:srgbClr val="000000"/>
                </a:solidFill>
              </a:rPr>
              <a:t>Каковы психологические аспекты обратной связи от менеджера к подчиненному?</a:t>
            </a:r>
          </a:p>
          <a:p>
            <a:pPr lvl="0"/>
            <a:r>
              <a:rPr lang="ru-RU" sz="2400" dirty="0" smtClean="0">
                <a:solidFill>
                  <a:srgbClr val="000000"/>
                </a:solidFill>
              </a:rPr>
              <a:t>Каково назначение функции обратной связи?</a:t>
            </a:r>
          </a:p>
          <a:p>
            <a:pPr lvl="0"/>
            <a:r>
              <a:rPr lang="ru-RU" sz="2400" dirty="0" smtClean="0">
                <a:solidFill>
                  <a:srgbClr val="000000"/>
                </a:solidFill>
              </a:rPr>
              <a:t>Опишите алгоритм предоставления обратной связи от менеджера к исполнителю? 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  <a:hlinkClick r:id="rId2" action="ppaction://hlinksldjump"/>
              </a:rPr>
              <a:t>Перейти к тематическому плану лекции.</a:t>
            </a:r>
            <a:endParaRPr lang="ru-RU" sz="2400" smtClean="0">
              <a:solidFill>
                <a:srgbClr val="000000"/>
              </a:solidFill>
            </a:endParaRPr>
          </a:p>
          <a:p>
            <a:pPr lvl="0">
              <a:buNone/>
            </a:pPr>
            <a:endParaRPr lang="ru-RU" sz="2400" dirty="0" smtClean="0">
              <a:solidFill>
                <a:srgbClr val="000000"/>
              </a:solidFill>
            </a:endParaRPr>
          </a:p>
          <a:p>
            <a:endParaRPr lang="ru-RU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err="1" smtClean="0">
                <a:solidFill>
                  <a:srgbClr val="000000"/>
                </a:solidFill>
              </a:rPr>
              <a:t>Армстр</a:t>
            </a:r>
            <a:r>
              <a:rPr lang="en-US" sz="2000" dirty="0" smtClean="0">
                <a:solidFill>
                  <a:srgbClr val="000000"/>
                </a:solidFill>
              </a:rPr>
              <a:t>o</a:t>
            </a:r>
            <a:r>
              <a:rPr lang="ru-RU" sz="2000" dirty="0" err="1" smtClean="0">
                <a:solidFill>
                  <a:srgbClr val="000000"/>
                </a:solidFill>
              </a:rPr>
              <a:t>нг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М.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Практика управления человеческими ресурсами</a:t>
            </a:r>
            <a:r>
              <a:rPr lang="en-US" sz="2000" dirty="0" smtClean="0">
                <a:solidFill>
                  <a:srgbClr val="000000"/>
                </a:solidFill>
              </a:rPr>
              <a:t> A Handbook of Human Resource Management Practice. -  8-</a:t>
            </a:r>
            <a:r>
              <a:rPr lang="ru-RU" sz="2000" dirty="0" smtClean="0">
                <a:solidFill>
                  <a:srgbClr val="000000"/>
                </a:solidFill>
              </a:rPr>
              <a:t>е издание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ru-RU" sz="2000" dirty="0" smtClean="0">
                <a:solidFill>
                  <a:srgbClr val="000000"/>
                </a:solidFill>
              </a:rPr>
              <a:t>СПб</a:t>
            </a:r>
            <a:r>
              <a:rPr lang="en-US" sz="2000" dirty="0" smtClean="0">
                <a:solidFill>
                  <a:srgbClr val="000000"/>
                </a:solidFill>
              </a:rPr>
              <a:t>.: </a:t>
            </a:r>
            <a:r>
              <a:rPr lang="ru-RU" sz="2000" dirty="0" smtClean="0">
                <a:solidFill>
                  <a:srgbClr val="000000"/>
                </a:solidFill>
              </a:rPr>
              <a:t>ПИТЕР</a:t>
            </a:r>
            <a:r>
              <a:rPr lang="en-US" sz="2000" dirty="0" smtClean="0">
                <a:solidFill>
                  <a:srgbClr val="000000"/>
                </a:solidFill>
              </a:rPr>
              <a:t>, 2008. - 832 </a:t>
            </a:r>
            <a:r>
              <a:rPr lang="ru-RU" sz="2000" dirty="0" smtClean="0">
                <a:solidFill>
                  <a:srgbClr val="000000"/>
                </a:solidFill>
              </a:rPr>
              <a:t>с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ru-RU" sz="2000" dirty="0" smtClean="0">
              <a:solidFill>
                <a:srgbClr val="000000"/>
              </a:solidFill>
            </a:endParaRPr>
          </a:p>
          <a:p>
            <a:pPr marL="457200" lvl="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</a:rPr>
              <a:t>Базаров Т. Ю. Управление персоналом: Учебное пособие. М.: 2002. - 224 с.</a:t>
            </a:r>
          </a:p>
          <a:p>
            <a:pPr marL="45720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err="1" smtClean="0">
                <a:solidFill>
                  <a:srgbClr val="000000"/>
                </a:solidFill>
              </a:rPr>
              <a:t>Виханский</a:t>
            </a:r>
            <a:r>
              <a:rPr lang="ru-RU" sz="2000" dirty="0" smtClean="0">
                <a:solidFill>
                  <a:srgbClr val="000000"/>
                </a:solidFill>
              </a:rPr>
              <a:t> О. С. Менеджмент: учебник для вузов / О. С. </a:t>
            </a:r>
            <a:r>
              <a:rPr lang="ru-RU" sz="2000" dirty="0" err="1" smtClean="0">
                <a:solidFill>
                  <a:srgbClr val="000000"/>
                </a:solidFill>
              </a:rPr>
              <a:t>Виханский</a:t>
            </a:r>
            <a:r>
              <a:rPr lang="ru-RU" sz="2000" dirty="0" smtClean="0">
                <a:solidFill>
                  <a:srgbClr val="000000"/>
                </a:solidFill>
              </a:rPr>
              <a:t>. – 3-е   изд. – М.: </a:t>
            </a:r>
            <a:r>
              <a:rPr lang="ru-RU" sz="2000" dirty="0" err="1" smtClean="0">
                <a:solidFill>
                  <a:srgbClr val="000000"/>
                </a:solidFill>
              </a:rPr>
              <a:t>Экономистъ</a:t>
            </a:r>
            <a:r>
              <a:rPr lang="ru-RU" sz="2000" dirty="0" smtClean="0">
                <a:solidFill>
                  <a:srgbClr val="000000"/>
                </a:solidFill>
              </a:rPr>
              <a:t>, 2004. – 528 с.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rgbClr val="000000"/>
                </a:solidFill>
              </a:rPr>
              <a:t>Джуэлл</a:t>
            </a:r>
            <a:r>
              <a:rPr lang="ru-RU" sz="2000" dirty="0" smtClean="0">
                <a:solidFill>
                  <a:srgbClr val="000000"/>
                </a:solidFill>
              </a:rPr>
              <a:t> Л.	Индустриально-организационная психология. Учебник для вузов — СПб.: Питер, 2001. — 720 с.</a:t>
            </a:r>
          </a:p>
          <a:p>
            <a:pPr marL="45720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</a:rPr>
              <a:t>П</a:t>
            </a:r>
            <a:r>
              <a:rPr lang="en-US" sz="2000" dirty="0" smtClean="0">
                <a:solidFill>
                  <a:srgbClr val="000000"/>
                </a:solidFill>
              </a:rPr>
              <a:t>o</a:t>
            </a:r>
            <a:r>
              <a:rPr lang="ru-RU" sz="2000" dirty="0" err="1" smtClean="0">
                <a:solidFill>
                  <a:srgbClr val="000000"/>
                </a:solidFill>
              </a:rPr>
              <a:t>чебут</a:t>
            </a:r>
            <a:r>
              <a:rPr lang="ru-RU" sz="2000" dirty="0" smtClean="0">
                <a:solidFill>
                  <a:srgbClr val="000000"/>
                </a:solidFill>
              </a:rPr>
              <a:t> Л. Г., </a:t>
            </a:r>
            <a:r>
              <a:rPr lang="ru-RU" sz="2000" dirty="0" err="1" smtClean="0">
                <a:solidFill>
                  <a:srgbClr val="000000"/>
                </a:solidFill>
              </a:rPr>
              <a:t>Чикер</a:t>
            </a:r>
            <a:r>
              <a:rPr lang="ru-RU" sz="2000" dirty="0" smtClean="0">
                <a:solidFill>
                  <a:srgbClr val="000000"/>
                </a:solidFill>
              </a:rPr>
              <a:t> В. А. </a:t>
            </a:r>
            <a:r>
              <a:rPr lang="en-US" sz="2000" dirty="0" smtClean="0">
                <a:solidFill>
                  <a:srgbClr val="000000"/>
                </a:solidFill>
              </a:rPr>
              <a:t>O</a:t>
            </a:r>
            <a:r>
              <a:rPr lang="ru-RU" sz="2000" dirty="0" err="1" smtClean="0">
                <a:solidFill>
                  <a:srgbClr val="000000"/>
                </a:solidFill>
              </a:rPr>
              <a:t>рганизационная</a:t>
            </a:r>
            <a:r>
              <a:rPr lang="ru-RU" sz="2000" dirty="0" smtClean="0">
                <a:solidFill>
                  <a:srgbClr val="000000"/>
                </a:solidFill>
              </a:rPr>
              <a:t> социальная психология: учебное пособие. - СПб.: Речь, 2000. — 298 с.</a:t>
            </a:r>
          </a:p>
          <a:p>
            <a:pPr marL="457200" indent="-457200" algn="just">
              <a:lnSpc>
                <a:spcPct val="110000"/>
              </a:lnSpc>
              <a:buNone/>
            </a:pPr>
            <a:endParaRPr lang="ru-RU" sz="2000" dirty="0" smtClean="0">
              <a:solidFill>
                <a:srgbClr val="000000"/>
              </a:solidFill>
            </a:endParaRPr>
          </a:p>
          <a:p>
            <a:pPr marL="457200" indent="-457200"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rgbClr val="000000"/>
                </a:solidFill>
                <a:hlinkClick r:id="rId2" action="ppaction://hlinksldjump"/>
              </a:rPr>
              <a:t>Перейти к тематическому плану лекции.</a:t>
            </a:r>
            <a:endParaRPr lang="ru-RU" sz="2000" dirty="0" smtClean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428760"/>
          </a:xfrm>
          <a:effectLst/>
        </p:spPr>
        <p:txBody>
          <a:bodyPr/>
          <a:lstStyle/>
          <a:p>
            <a:endParaRPr lang="ru-RU" sz="2800" dirty="0" smtClean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2844" y="1643050"/>
            <a:ext cx="8858312" cy="4786346"/>
          </a:xfrm>
          <a:prstGeom prst="rect">
            <a:avLst/>
          </a:prstGeom>
        </p:spPr>
        <p:txBody>
          <a:bodyPr/>
          <a:lstStyle/>
          <a:p>
            <a:pPr algn="ctr"/>
            <a:endParaRPr lang="ru-RU" sz="2800" b="1" i="1" dirty="0" smtClean="0">
              <a:solidFill>
                <a:srgbClr val="000000"/>
              </a:solidFill>
            </a:endParaRPr>
          </a:p>
          <a:p>
            <a:pPr algn="ctr"/>
            <a:endParaRPr lang="ru-RU" sz="2800" b="1" i="1" dirty="0" smtClean="0">
              <a:solidFill>
                <a:srgbClr val="000000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000000"/>
                </a:solidFill>
              </a:rPr>
              <a:t>Спасибо за внимание!</a:t>
            </a:r>
            <a:endParaRPr lang="ru-RU" sz="40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Определения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0000"/>
                </a:solidFill>
              </a:rPr>
              <a:t>Контроль</a:t>
            </a:r>
            <a:r>
              <a:rPr lang="ru-RU" sz="3600" dirty="0" smtClean="0">
                <a:solidFill>
                  <a:srgbClr val="000000"/>
                </a:solidFill>
              </a:rPr>
              <a:t> (фр.) – проверка, наблюдение с целью проверки.</a:t>
            </a:r>
          </a:p>
          <a:p>
            <a:endParaRPr lang="ru-RU" sz="3600" dirty="0" smtClean="0">
              <a:solidFill>
                <a:srgbClr val="000000"/>
              </a:solidFill>
            </a:endParaRPr>
          </a:p>
          <a:p>
            <a:r>
              <a:rPr lang="ru-RU" b="1" dirty="0" smtClean="0">
                <a:solidFill>
                  <a:srgbClr val="000000"/>
                </a:solidFill>
              </a:rPr>
              <a:t>Контроль</a:t>
            </a:r>
            <a:r>
              <a:rPr lang="ru-RU" dirty="0" smtClean="0">
                <a:solidFill>
                  <a:srgbClr val="000000"/>
                </a:solidFill>
              </a:rPr>
              <a:t> необходим для сопоставления полученного результата с поставленными целями</a:t>
            </a:r>
            <a:r>
              <a:rPr lang="ru-RU" dirty="0" smtClean="0"/>
              <a:t>.</a:t>
            </a:r>
          </a:p>
          <a:p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786874" cy="6000792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«На предприятии контроль заключается в том, чтобы проверять, всё ли выполняется в соответствии с утвержденными планами, </a:t>
            </a:r>
            <a:r>
              <a:rPr lang="ru-RU" b="1" dirty="0" err="1" smtClean="0">
                <a:solidFill>
                  <a:srgbClr val="000000"/>
                </a:solidFill>
              </a:rPr>
              <a:t>разработан-ными</a:t>
            </a:r>
            <a:r>
              <a:rPr lang="ru-RU" b="1" dirty="0" smtClean="0">
                <a:solidFill>
                  <a:srgbClr val="000000"/>
                </a:solidFill>
              </a:rPr>
              <a:t> инструкциями и установленными принципами.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Его цель – выявить слабые места и ошибки, своевременно исправить их и не допускать повторения. 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Контролируются все: предметы, люди, действия» А. </a:t>
            </a:r>
            <a:r>
              <a:rPr lang="ru-RU" b="1" dirty="0" err="1" smtClean="0">
                <a:solidFill>
                  <a:srgbClr val="000000"/>
                </a:solidFill>
              </a:rPr>
              <a:t>Файоль</a:t>
            </a:r>
            <a:r>
              <a:rPr lang="ru-RU" b="1" dirty="0" smtClean="0">
                <a:solidFill>
                  <a:srgbClr val="000000"/>
                </a:solidFill>
              </a:rPr>
              <a:t>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286808" cy="5483245"/>
          </a:xfrm>
        </p:spPr>
        <p:txBody>
          <a:bodyPr/>
          <a:lstStyle/>
          <a:p>
            <a:pPr algn="just"/>
            <a:r>
              <a:rPr lang="ru-RU" sz="3600" b="1" dirty="0" smtClean="0">
                <a:solidFill>
                  <a:srgbClr val="000000"/>
                </a:solidFill>
              </a:rPr>
              <a:t>Методы контроля – способы проверки состояния дел, определения эффективности хода работы, выполнения решений, соблюдения </a:t>
            </a:r>
            <a:r>
              <a:rPr lang="ru-RU" sz="3600" b="1" dirty="0" err="1" smtClean="0">
                <a:solidFill>
                  <a:srgbClr val="000000"/>
                </a:solidFill>
              </a:rPr>
              <a:t>требо-ваний</a:t>
            </a:r>
            <a:r>
              <a:rPr lang="ru-RU" sz="3600" b="1" dirty="0" smtClean="0">
                <a:solidFill>
                  <a:srgbClr val="000000"/>
                </a:solidFill>
              </a:rPr>
              <a:t> законодательства, норм мерами (инспекция, ревизия, комплексная проверка, </a:t>
            </a:r>
            <a:r>
              <a:rPr lang="ru-RU" sz="3600" b="1" dirty="0" err="1" smtClean="0">
                <a:solidFill>
                  <a:srgbClr val="000000"/>
                </a:solidFill>
              </a:rPr>
              <a:t>выбороч-ная</a:t>
            </a:r>
            <a:r>
              <a:rPr lang="ru-RU" sz="3600" b="1" dirty="0" smtClean="0">
                <a:solidFill>
                  <a:srgbClr val="000000"/>
                </a:solidFill>
              </a:rPr>
              <a:t> проверка, отчёт, </a:t>
            </a:r>
            <a:r>
              <a:rPr lang="ru-RU" sz="3600" b="1" dirty="0" err="1" smtClean="0">
                <a:solidFill>
                  <a:srgbClr val="000000"/>
                </a:solidFill>
              </a:rPr>
              <a:t>контроль-ные</a:t>
            </a:r>
            <a:r>
              <a:rPr lang="ru-RU" sz="3600" b="1" dirty="0" smtClean="0">
                <a:solidFill>
                  <a:srgbClr val="000000"/>
                </a:solidFill>
              </a:rPr>
              <a:t> записи в журнале и т.д.).</a:t>
            </a:r>
            <a:endParaRPr lang="ru-RU" sz="3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000000"/>
                </a:solidFill>
              </a:rPr>
              <a:t>Контроль является атрибутом любой системы управления, средством и механизмом обеспечения ее функционирования.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</a:rPr>
              <a:t>Наиболее эффективен контроль, когда он активен, не сво­дится лишь к констатации ошибок, а включает в себя средства и механизмы их устранения.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</a:rPr>
              <a:t> Это обеспечивается при помощи коррекционной функции, тесно связанной с контролем.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just">
              <a:buNone/>
            </a:pPr>
            <a:r>
              <a:rPr lang="ru-RU" sz="3600" b="1" dirty="0" smtClean="0">
                <a:solidFill>
                  <a:srgbClr val="000000"/>
                </a:solidFill>
              </a:rPr>
              <a:t>Контроль включает в себя следующие основные аспекты:</a:t>
            </a:r>
          </a:p>
          <a:p>
            <a:pPr lvl="0" algn="just"/>
            <a:r>
              <a:rPr lang="ru-RU" sz="3600" dirty="0" smtClean="0">
                <a:solidFill>
                  <a:srgbClr val="000000"/>
                </a:solidFill>
              </a:rPr>
              <a:t>контроль как общий принцип систем управления;</a:t>
            </a:r>
          </a:p>
          <a:p>
            <a:pPr lvl="0" algn="just"/>
            <a:r>
              <a:rPr lang="ru-RU" sz="3600" dirty="0" smtClean="0">
                <a:solidFill>
                  <a:srgbClr val="000000"/>
                </a:solidFill>
              </a:rPr>
              <a:t>контроль как необходимый компонент деятельности всех</a:t>
            </a:r>
            <a:br>
              <a:rPr lang="ru-RU" sz="3600" dirty="0" smtClean="0">
                <a:solidFill>
                  <a:srgbClr val="000000"/>
                </a:solidFill>
              </a:rPr>
            </a:br>
            <a:r>
              <a:rPr lang="ru-RU" sz="3600" dirty="0" smtClean="0">
                <a:solidFill>
                  <a:srgbClr val="000000"/>
                </a:solidFill>
              </a:rPr>
              <a:t>групп и членов организации;</a:t>
            </a:r>
          </a:p>
          <a:p>
            <a:pPr lvl="0" algn="just"/>
            <a:r>
              <a:rPr lang="ru-RU" sz="3600" dirty="0" smtClean="0">
                <a:solidFill>
                  <a:srgbClr val="000000"/>
                </a:solidFill>
              </a:rPr>
              <a:t>контроль как специфическая функция специализированных подразделений организации;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lvl="0"/>
            <a:r>
              <a:rPr lang="ru-RU" sz="3600" dirty="0" smtClean="0">
                <a:solidFill>
                  <a:srgbClr val="000000"/>
                </a:solidFill>
              </a:rPr>
              <a:t>контроль как аспект деятельности руководителя;</a:t>
            </a:r>
          </a:p>
          <a:p>
            <a:pPr lvl="0"/>
            <a:r>
              <a:rPr lang="ru-RU" sz="3600" dirty="0" smtClean="0">
                <a:solidFill>
                  <a:srgbClr val="000000"/>
                </a:solidFill>
              </a:rPr>
              <a:t>контроль как непосредственная обязанность руководите­</a:t>
            </a:r>
            <a:br>
              <a:rPr lang="ru-RU" sz="3600" dirty="0" smtClean="0">
                <a:solidFill>
                  <a:srgbClr val="000000"/>
                </a:solidFill>
              </a:rPr>
            </a:br>
            <a:r>
              <a:rPr lang="ru-RU" sz="3600" dirty="0" smtClean="0">
                <a:solidFill>
                  <a:srgbClr val="000000"/>
                </a:solidFill>
              </a:rPr>
              <a:t>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mple presentation slides">
  <a:themeElements>
    <a:clrScheme name="GD_BusPres_01_TP01136794  3">
      <a:dk1>
        <a:srgbClr val="152A83"/>
      </a:dk1>
      <a:lt1>
        <a:srgbClr val="FFFFFF"/>
      </a:lt1>
      <a:dk2>
        <a:srgbClr val="0066CC"/>
      </a:dk2>
      <a:lt2>
        <a:srgbClr val="9CD5F4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GD_BusPres_01_TP01136794 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D_BusPres_01_TP01136794 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3">
        <a:dk1>
          <a:srgbClr val="152A83"/>
        </a:dk1>
        <a:lt1>
          <a:srgbClr val="FFFFFF"/>
        </a:lt1>
        <a:dk2>
          <a:srgbClr val="0066CC"/>
        </a:dk2>
        <a:lt2>
          <a:srgbClr val="9CD5F4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690</TotalTime>
  <Words>992</Words>
  <Application>Microsoft Office PowerPoint</Application>
  <PresentationFormat>Экран (4:3)</PresentationFormat>
  <Paragraphs>135</Paragraphs>
  <Slides>34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Sample presentation slides</vt:lpstr>
      <vt:lpstr>Психологические аспекты контроля выполнения заданий; </vt:lpstr>
      <vt:lpstr> Психологические аспекты обратной связи от менеджера к исполнителю</vt:lpstr>
      <vt:lpstr>Тематический план лекции:</vt:lpstr>
      <vt:lpstr> Определения: </vt:lpstr>
      <vt:lpstr>Слайд 5</vt:lpstr>
      <vt:lpstr>Слайд 6</vt:lpstr>
      <vt:lpstr>Слайд 7</vt:lpstr>
      <vt:lpstr>Слайд 8</vt:lpstr>
      <vt:lpstr>Слайд 9</vt:lpstr>
      <vt:lpstr>Виды контроля:</vt:lpstr>
      <vt:lpstr>Опережающий контроль</vt:lpstr>
      <vt:lpstr>Слайд 12</vt:lpstr>
      <vt:lpstr>Текущий контроль</vt:lpstr>
      <vt:lpstr>Заключительный контроль</vt:lpstr>
      <vt:lpstr>Виды контроля:</vt:lpstr>
      <vt:lpstr>Слайд 16</vt:lpstr>
      <vt:lpstr>Слайд 17</vt:lpstr>
      <vt:lpstr>Стратегический контроль</vt:lpstr>
      <vt:lpstr>Виды контроля:</vt:lpstr>
      <vt:lpstr>Слайд 20</vt:lpstr>
      <vt:lpstr>Слайд 21</vt:lpstr>
      <vt:lpstr>Слайд 22</vt:lpstr>
      <vt:lpstr>Принципы реализации  контрольной функции:</vt:lpstr>
      <vt:lpstr>Слайд 24</vt:lpstr>
      <vt:lpstr> Взаимосвязь функций контроля и обратной связи</vt:lpstr>
      <vt:lpstr>Слайд 26</vt:lpstr>
      <vt:lpstr>«Обратная связь» </vt:lpstr>
      <vt:lpstr>Слайд 28</vt:lpstr>
      <vt:lpstr>Алгоритм предоставления обратной связи от менеджера к исполнителю: </vt:lpstr>
      <vt:lpstr>Слайд 30</vt:lpstr>
      <vt:lpstr>Важно!</vt:lpstr>
      <vt:lpstr>Контрольные вопросы по теме: </vt:lpstr>
      <vt:lpstr>Библиографический список:</vt:lpstr>
      <vt:lpstr>Слайд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user</dc:creator>
  <cp:lastModifiedBy>sveta</cp:lastModifiedBy>
  <cp:revision>136</cp:revision>
  <dcterms:created xsi:type="dcterms:W3CDTF">2010-10-11T16:56:03Z</dcterms:created>
  <dcterms:modified xsi:type="dcterms:W3CDTF">2011-10-27T07:03:15Z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TC011367951049</vt:lpwstr>
  </property>
</Properties>
</file>