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3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30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5CCC9-7B52-427C-B99E-F960EA2D6FA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AF139-9475-4FBA-B420-A64FD18FE0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AF139-9475-4FBA-B420-A64FD18FE029}" type="slidenum">
              <a:rPr lang="ru-RU" smtClean="0"/>
              <a:t>39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EACD-DD45-4C1D-90DB-B771077CAE6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4808-F8C1-4B4E-B43F-BC2C82F126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15290" cy="265589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В. А. Максимов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Экономическая безопасность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Учебное пособие в презентациях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            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b="1" dirty="0" smtClean="0"/>
              <a:t>Национальная </a:t>
            </a:r>
            <a:r>
              <a:rPr lang="ru-RU" b="1" dirty="0"/>
              <a:t>безопасность включает:</a:t>
            </a:r>
          </a:p>
          <a:p>
            <a:pPr lvl="0" algn="just">
              <a:buNone/>
            </a:pPr>
            <a:r>
              <a:rPr lang="ru-RU" dirty="0" smtClean="0"/>
              <a:t>      Жизненно </a:t>
            </a:r>
            <a:r>
              <a:rPr lang="ru-RU" dirty="0"/>
              <a:t>важные интересы – совокупность потребностей, удовлетворение которых надёжно обеспечивает существование и возможности прогрессивного развития социума</a:t>
            </a:r>
          </a:p>
          <a:p>
            <a:pPr lvl="0" algn="just"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Национальные </a:t>
            </a:r>
            <a:r>
              <a:rPr lang="ru-RU" b="1" dirty="0"/>
              <a:t>ценности </a:t>
            </a:r>
            <a:r>
              <a:rPr lang="ru-RU" dirty="0"/>
              <a:t>– принадлежащая стране материальная, интеллектуальная и духовная собственность как основа стабильности и гарантии суверенитета</a:t>
            </a:r>
          </a:p>
          <a:p>
            <a:pPr lvl="0" algn="just">
              <a:buNone/>
            </a:pPr>
            <a:r>
              <a:rPr lang="ru-RU" b="1" dirty="0" smtClean="0"/>
              <a:t>        Национальный </a:t>
            </a:r>
            <a:r>
              <a:rPr lang="ru-RU" b="1" dirty="0"/>
              <a:t>образ  жизни </a:t>
            </a:r>
            <a:r>
              <a:rPr lang="ru-RU" dirty="0"/>
              <a:t>– исторически принятые отдельным национальным образованием или всем обществом в данной стране  наиболее распространённые и устойчивые формы социального поведения, нравственный уклад и система норм, произвольные нарушении которых  приводят к негативным последствиям и (или) утрате самобытности.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  <a:endParaRPr lang="ru-RU" sz="9600" dirty="0"/>
          </a:p>
          <a:p>
            <a:pPr algn="ctr">
              <a:buNone/>
            </a:pPr>
            <a:r>
              <a:rPr lang="ru-RU" sz="9600" dirty="0"/>
              <a:t> </a:t>
            </a:r>
          </a:p>
          <a:p>
            <a:pPr algn="ctr">
              <a:buNone/>
            </a:pPr>
            <a:r>
              <a:rPr lang="ru-RU" sz="9600" dirty="0"/>
              <a:t>           Коррупция однозначно влияет на экономическое и социальное развитие страны и в виде опасности:</a:t>
            </a:r>
          </a:p>
          <a:p>
            <a:pPr algn="ctr">
              <a:buNone/>
            </a:pPr>
            <a:r>
              <a:rPr lang="ru-RU" sz="9600" dirty="0"/>
              <a:t>1. Служит препятствием для макроэкономической политики государства, т.к. нет достоверной информации  о ресурсах.</a:t>
            </a:r>
          </a:p>
          <a:p>
            <a:pPr algn="ctr">
              <a:buNone/>
            </a:pPr>
            <a:r>
              <a:rPr lang="ru-RU" sz="9600" dirty="0"/>
              <a:t>2.Искажает мотивы государственных решений, когда ресурсы направляются в сферы, где невозможен строгий контроль за расходами.</a:t>
            </a:r>
          </a:p>
          <a:p>
            <a:pPr algn="ctr">
              <a:buNone/>
            </a:pPr>
            <a:r>
              <a:rPr lang="ru-RU" sz="9600" dirty="0"/>
              <a:t>3. Увеличивает издержки предпринимателей, по сути – дополнительный налог.</a:t>
            </a:r>
          </a:p>
          <a:p>
            <a:pPr algn="ctr">
              <a:buNone/>
            </a:pPr>
            <a:r>
              <a:rPr lang="ru-RU" sz="9600" dirty="0"/>
              <a:t>4. Торможение инвестиций ( особенно зарубежных) и в итоге – экономического роста.</a:t>
            </a:r>
          </a:p>
          <a:p>
            <a:pPr algn="ctr">
              <a:buNone/>
            </a:pPr>
            <a:r>
              <a:rPr lang="ru-RU" sz="9600" dirty="0"/>
              <a:t>5. Социальный вред в виде недобросовестной конкуренции ( взятки неэффективных фирм  и мошеннических организаций)</a:t>
            </a:r>
          </a:p>
          <a:p>
            <a:pPr algn="ctr">
              <a:buNone/>
            </a:pPr>
            <a:r>
              <a:rPr lang="ru-RU" sz="9600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Измерение коррупции</a:t>
            </a:r>
            <a:r>
              <a:rPr lang="ru-RU" sz="8000" b="1" dirty="0" smtClean="0"/>
              <a:t>.</a:t>
            </a:r>
            <a:r>
              <a:rPr lang="ru-RU" sz="8000" b="1" dirty="0"/>
              <a:t> </a:t>
            </a:r>
            <a:endParaRPr lang="ru-RU" sz="8000" dirty="0"/>
          </a:p>
          <a:p>
            <a:pPr algn="ctr">
              <a:buNone/>
            </a:pPr>
            <a:r>
              <a:rPr lang="ru-RU" sz="8000" dirty="0"/>
              <a:t> </a:t>
            </a:r>
          </a:p>
          <a:p>
            <a:pPr algn="ctr">
              <a:buNone/>
            </a:pPr>
            <a:r>
              <a:rPr lang="ru-RU" sz="8000" dirty="0"/>
              <a:t>         Количественно коррупцию трудно измерить, т.к. она в принципе укрыта от официального учёта и многие её виды напрямую не связаны с денежным вознаграждением. Чаще всего сравнительные данные группируются с использованием опросов и экспертных оценок.</a:t>
            </a:r>
          </a:p>
          <a:p>
            <a:pPr algn="ctr">
              <a:buNone/>
            </a:pPr>
            <a:r>
              <a:rPr lang="ru-RU" sz="8000" dirty="0"/>
              <a:t>          Наиболее авторитетен и репрезентативен </a:t>
            </a:r>
            <a:r>
              <a:rPr lang="ru-RU" sz="8000" i="1" dirty="0"/>
              <a:t>индекс восприятия коррупции,</a:t>
            </a:r>
            <a:r>
              <a:rPr lang="en-US" sz="8000" b="1" dirty="0"/>
              <a:t>CPI</a:t>
            </a:r>
            <a:r>
              <a:rPr lang="ru-RU" sz="8000" dirty="0"/>
              <a:t>. который рассчитывается  международной организацией </a:t>
            </a:r>
            <a:r>
              <a:rPr lang="en-US" sz="8000" dirty="0"/>
              <a:t>Transparency International</a:t>
            </a:r>
            <a:r>
              <a:rPr lang="ru-RU" sz="8000" dirty="0"/>
              <a:t>. Она интегрирует данные исследований по разным странам за 3 года и составляет сводный индекс. Сейчас в базе 180 стран( 1995г. – 41 страна), каждой из которых присваивается ранг и баллы по 100-балльной шкале ( ранее по 10-балльной).</a:t>
            </a:r>
          </a:p>
          <a:p>
            <a:pPr algn="ctr">
              <a:buNone/>
            </a:pPr>
            <a:r>
              <a:rPr lang="ru-RU" sz="8000" dirty="0"/>
              <a:t>Если </a:t>
            </a:r>
            <a:r>
              <a:rPr lang="ru-RU" sz="8000" b="1" dirty="0"/>
              <a:t>CPI</a:t>
            </a:r>
            <a:r>
              <a:rPr lang="ru-RU" sz="8000" dirty="0"/>
              <a:t> показывает склонность чиновников «брать» взятки, то для оценки предпринимателей «давать» взятки используется </a:t>
            </a:r>
            <a:r>
              <a:rPr lang="ru-RU" sz="8000" i="1" dirty="0"/>
              <a:t>индекс взяткодателей</a:t>
            </a:r>
            <a:r>
              <a:rPr lang="ru-RU" sz="8000" dirty="0"/>
              <a:t>,  BPI. Помимо этих индексов используются также показатели:</a:t>
            </a:r>
          </a:p>
          <a:p>
            <a:pPr algn="ctr">
              <a:buNone/>
            </a:pPr>
            <a:r>
              <a:rPr lang="ru-RU" sz="8000" dirty="0"/>
              <a:t>- барометр мировой коррупции</a:t>
            </a:r>
          </a:p>
          <a:p>
            <a:pPr algn="ctr">
              <a:buNone/>
            </a:pPr>
            <a:r>
              <a:rPr lang="ru-RU" sz="8000" dirty="0"/>
              <a:t>- индекс экономической свободы</a:t>
            </a:r>
          </a:p>
          <a:p>
            <a:pPr algn="ctr">
              <a:buNone/>
            </a:pPr>
            <a:r>
              <a:rPr lang="ru-RU" sz="8000" dirty="0"/>
              <a:t>- индекс непрозрачности.</a:t>
            </a:r>
          </a:p>
          <a:p>
            <a:pPr algn="ctr">
              <a:buNone/>
            </a:pPr>
            <a:r>
              <a:rPr lang="ru-RU" sz="8000" dirty="0"/>
              <a:t>           В 2018г.  наивысший ранг имела Дания с 88-ми баллами, низший- 180 с 10 баллами – Сомали. Россия имела138 ранг с 28 баллами, вместе с такими странами как Мексика, Папуа – Новая Гвинея, Иран.</a:t>
            </a:r>
          </a:p>
          <a:p>
            <a:pPr algn="ctr">
              <a:buNone/>
            </a:pPr>
            <a:r>
              <a:rPr lang="ru-RU" sz="8000" dirty="0"/>
              <a:t> </a:t>
            </a:r>
          </a:p>
          <a:p>
            <a:pPr algn="ctr">
              <a:buNone/>
            </a:pPr>
            <a:r>
              <a:rPr lang="ru-RU" sz="8000" dirty="0"/>
              <a:t>  </a:t>
            </a:r>
          </a:p>
          <a:p>
            <a:pPr algn="ctr">
              <a:buNone/>
            </a:pPr>
            <a:r>
              <a:rPr lang="ru-RU" sz="8000" dirty="0"/>
              <a:t> </a:t>
            </a:r>
          </a:p>
          <a:p>
            <a:pPr algn="ctr">
              <a:buNone/>
            </a:pPr>
            <a:r>
              <a:rPr lang="ru-RU" sz="8000" b="1" dirty="0"/>
              <a:t> </a:t>
            </a:r>
            <a:endParaRPr lang="ru-RU" sz="8000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62612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/>
              <a:t>Список учебной литературы</a:t>
            </a:r>
            <a:endParaRPr lang="ru-RU" dirty="0"/>
          </a:p>
          <a:p>
            <a:pPr>
              <a:buNone/>
            </a:pPr>
            <a:r>
              <a:rPr lang="ru-RU" b="1" dirty="0"/>
              <a:t>Дудин, М.Н.</a:t>
            </a:r>
            <a:r>
              <a:rPr lang="ru-RU" dirty="0"/>
              <a:t> Финансово-денежная политика и экономическая безопасность : монография / Дудин М.Н., </a:t>
            </a:r>
            <a:r>
              <a:rPr lang="ru-RU" dirty="0" err="1"/>
              <a:t>Сайфиева</a:t>
            </a:r>
            <a:r>
              <a:rPr lang="ru-RU" dirty="0"/>
              <a:t> С.Н., Соловьева С.В., </a:t>
            </a:r>
            <a:r>
              <a:rPr lang="ru-RU" dirty="0" err="1"/>
              <a:t>Ремезова</a:t>
            </a:r>
            <a:r>
              <a:rPr lang="ru-RU" dirty="0"/>
              <a:t> М.Ю., Ермилина Д.А. — Москва : </a:t>
            </a:r>
            <a:r>
              <a:rPr lang="ru-RU" dirty="0" err="1"/>
              <a:t>Русайнс</a:t>
            </a:r>
            <a:r>
              <a:rPr lang="ru-RU" dirty="0"/>
              <a:t>, 2019. — 148 с. — ISBN 978-5-4365-4451-9. — URL: https://book.ru/book/934550 (</a:t>
            </a:r>
            <a:r>
              <a:rPr lang="ru-RU" dirty="0" err="1"/>
              <a:t>дата.обращения</a:t>
            </a:r>
            <a:r>
              <a:rPr lang="ru-RU" dirty="0"/>
              <a:t>: 24.05.2021). — Текст : электронный.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b="1" dirty="0"/>
              <a:t>Сильвестров, С.Н.</a:t>
            </a:r>
            <a:r>
              <a:rPr lang="ru-RU" dirty="0"/>
              <a:t> Экономическая безопасность России: методология, стратегическое управление, системотехника : монография / Сильвестров С.Н. — Москва : </a:t>
            </a:r>
            <a:r>
              <a:rPr lang="ru-RU" dirty="0" err="1"/>
              <a:t>Русайнс</a:t>
            </a:r>
            <a:r>
              <a:rPr lang="ru-RU" dirty="0"/>
              <a:t>, 2018. — 349 с. — ISBN 978-5-4365-2164-0. — URL: https://book.ru/book/927792 (дата обращения: 24.05.2021). — Текст : электронный.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err="1"/>
              <a:t>Назарычев</a:t>
            </a:r>
            <a:r>
              <a:rPr lang="ru-RU" b="1" dirty="0"/>
              <a:t>, Д.В.</a:t>
            </a:r>
            <a:r>
              <a:rPr lang="ru-RU" dirty="0"/>
              <a:t> Совершенствование валютного регулирования и контроля в целях обеспечения экономической безопасности России : монография / </a:t>
            </a:r>
            <a:r>
              <a:rPr lang="ru-RU" dirty="0" err="1"/>
              <a:t>Назарычев</a:t>
            </a:r>
            <a:r>
              <a:rPr lang="ru-RU" dirty="0"/>
              <a:t> Д.В., Ильин И.В. — Москва : </a:t>
            </a:r>
            <a:r>
              <a:rPr lang="ru-RU" dirty="0" err="1"/>
              <a:t>Русайнс</a:t>
            </a:r>
            <a:r>
              <a:rPr lang="ru-RU" dirty="0"/>
              <a:t>, 2019. — 92 с. — ISBN 978-5-4365-3892-1. — URL: https://book.ru/book/934467 (дата обращения: 24.05.2021). — Текст : электронный.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642918"/>
            <a:ext cx="8043890" cy="548324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Прасолов</a:t>
            </a:r>
            <a:r>
              <a:rPr lang="ru-RU" b="1" dirty="0"/>
              <a:t>, В.И.</a:t>
            </a:r>
            <a:r>
              <a:rPr lang="ru-RU" dirty="0"/>
              <a:t> Парадигмы формирования и развития институтов экономической безопасности в России : монография / Прасолов В.И. и др. — Москва : </a:t>
            </a:r>
            <a:r>
              <a:rPr lang="ru-RU" dirty="0" err="1"/>
              <a:t>Русайнс</a:t>
            </a:r>
            <a:r>
              <a:rPr lang="ru-RU" dirty="0"/>
              <a:t>, 2020. — 172 с. — ISBN 978-5-4365-4339-0. — URL: https://book.ru/book/935329 (дата обращения: 24.05.2021). — Текст : электронный.</a:t>
            </a:r>
          </a:p>
          <a:p>
            <a:pPr>
              <a:buNone/>
            </a:pPr>
            <a:r>
              <a:rPr lang="ru-RU" b="1" dirty="0" smtClean="0"/>
              <a:t>        </a:t>
            </a:r>
            <a:r>
              <a:rPr lang="ru-RU" b="1" dirty="0" err="1" smtClean="0"/>
              <a:t>Алябьева</a:t>
            </a:r>
            <a:r>
              <a:rPr lang="ru-RU" b="1" dirty="0"/>
              <a:t>, М.В.</a:t>
            </a:r>
            <a:r>
              <a:rPr lang="ru-RU" dirty="0"/>
              <a:t> Экономический и маркетинговый анализ в системе обеспечения экономической безопасности предприятия и его совершенствование : монография / </a:t>
            </a:r>
            <a:r>
              <a:rPr lang="ru-RU" dirty="0" err="1"/>
              <a:t>Алябьева</a:t>
            </a:r>
            <a:r>
              <a:rPr lang="ru-RU" dirty="0"/>
              <a:t> М.В., Владимирова В.Г. — Москва : </a:t>
            </a:r>
            <a:r>
              <a:rPr lang="ru-RU" dirty="0" err="1"/>
              <a:t>Русайнс</a:t>
            </a:r>
            <a:r>
              <a:rPr lang="ru-RU" dirty="0"/>
              <a:t>, 2017. — 153 с. — ISBN 978-5-4365-1970-8. — URL: https://book.ru/book/926080 (дата обращения: 24.05.2021). — Текст : электронный.</a:t>
            </a:r>
          </a:p>
          <a:p>
            <a:pPr>
              <a:buNone/>
            </a:pPr>
            <a:r>
              <a:rPr lang="ru-RU" b="1" dirty="0" smtClean="0"/>
              <a:t>        Яковлев</a:t>
            </a:r>
            <a:r>
              <a:rPr lang="ru-RU" b="1" dirty="0"/>
              <a:t>, В.М.</a:t>
            </a:r>
            <a:r>
              <a:rPr lang="ru-RU" dirty="0"/>
              <a:t> Предпринимательские риски в условиях инновационного роста : учебное пособие / Яковлев В.М. — Москва : </a:t>
            </a:r>
            <a:r>
              <a:rPr lang="ru-RU" dirty="0" err="1"/>
              <a:t>Русайнс</a:t>
            </a:r>
            <a:r>
              <a:rPr lang="ru-RU" dirty="0"/>
              <a:t>, 2019. — 188 с. — ISBN 978-5-4365-3841-9. — URL: https://book.ru/book/933918 (дата обращения: 24.05.2021). — Текст : электронный.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</a:t>
            </a:r>
            <a:r>
              <a:rPr lang="ru-RU" b="1" dirty="0" err="1" smtClean="0"/>
              <a:t>Конотопов</a:t>
            </a:r>
            <a:r>
              <a:rPr lang="ru-RU" b="1" dirty="0"/>
              <a:t>, М.В.</a:t>
            </a:r>
            <a:r>
              <a:rPr lang="ru-RU" dirty="0"/>
              <a:t> Актуальные проблемы развития экономических систем: теория и практика : сборник материалов / </a:t>
            </a:r>
            <a:r>
              <a:rPr lang="ru-RU" dirty="0" err="1"/>
              <a:t>Конотопов</a:t>
            </a:r>
            <a:r>
              <a:rPr lang="ru-RU" dirty="0"/>
              <a:t> М.В. — Москва : </a:t>
            </a:r>
            <a:r>
              <a:rPr lang="ru-RU" dirty="0" err="1"/>
              <a:t>Русайнс</a:t>
            </a:r>
            <a:r>
              <a:rPr lang="ru-RU" dirty="0"/>
              <a:t>, 2021. — 239 с. — ISBN 978-5-4365-4096-2. — URL: https://book.ru/book/939072 (дата обращения: 24.05.2021). — Текст : электронный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         </a:t>
            </a:r>
            <a:r>
              <a:rPr lang="ru-RU" b="1" dirty="0" err="1" smtClean="0"/>
              <a:t>Булетова</a:t>
            </a:r>
            <a:r>
              <a:rPr lang="ru-RU" dirty="0"/>
              <a:t> Н. Е   Эколого-экономическая безопасность: природа, содержание и проблемы диагностики в регионах : монография / </a:t>
            </a:r>
            <a:r>
              <a:rPr lang="ru-RU" b="1" dirty="0" err="1"/>
              <a:t>Булетова</a:t>
            </a:r>
            <a:r>
              <a:rPr lang="ru-RU" dirty="0"/>
              <a:t> Н. Е. - Волгоград : Волгоград. фил. РГТЭУ, 2013. - 220 с. : нет. - </a:t>
            </a:r>
            <a:r>
              <a:rPr lang="ru-RU" b="1" dirty="0"/>
              <a:t>URL:</a:t>
            </a:r>
            <a:r>
              <a:rPr lang="ru-RU" dirty="0"/>
              <a:t> https://lib.rucont.ru/efd/231814. - </a:t>
            </a:r>
            <a:r>
              <a:rPr lang="ru-RU" b="1" dirty="0"/>
              <a:t>ISBN </a:t>
            </a:r>
            <a:r>
              <a:rPr lang="ru-RU" dirty="0"/>
              <a:t>978-5-905855-15-3 : ~Б. </a:t>
            </a:r>
            <a:r>
              <a:rPr lang="ru-RU" dirty="0" err="1"/>
              <a:t>ц</a:t>
            </a:r>
            <a:r>
              <a:rPr lang="ru-RU" dirty="0"/>
              <a:t>. - Книжные издания : электронный ресурс + Однотомные издания : электронный ресурс + Монография : электронный ресурс.</a:t>
            </a:r>
            <a:br>
              <a:rPr lang="ru-RU" dirty="0"/>
            </a:b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r>
              <a:rPr lang="ru-RU" b="1" dirty="0"/>
              <a:t>Максимов В. А. </a:t>
            </a:r>
            <a:endParaRPr lang="ru-RU" dirty="0"/>
          </a:p>
          <a:p>
            <a:pPr algn="ctr">
              <a:buNone/>
            </a:pPr>
            <a:r>
              <a:rPr lang="ru-RU" b="1" dirty="0"/>
              <a:t>Экономическая безопасность. Часть 1. </a:t>
            </a: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Учебное </a:t>
            </a:r>
            <a:r>
              <a:rPr lang="ru-RU" dirty="0"/>
              <a:t>пособие в презентациях. Для студентов-бакалавров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/>
              <a:t>Саратов, СГУ, 2021.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Объект </a:t>
            </a:r>
            <a:r>
              <a:rPr lang="ru-RU" dirty="0"/>
              <a:t>деятельности по обеспечению национальной безопасности – опасность.</a:t>
            </a:r>
          </a:p>
          <a:p>
            <a:pPr algn="just">
              <a:buNone/>
            </a:pPr>
            <a:r>
              <a:rPr lang="ru-RU" b="1" dirty="0"/>
              <a:t>Предмет деятельности </a:t>
            </a:r>
            <a:r>
              <a:rPr lang="ru-RU" dirty="0"/>
              <a:t>– конкретные угрозы и их конкретные носители (природные и социально – политические явления).</a:t>
            </a:r>
          </a:p>
          <a:p>
            <a:pPr algn="just">
              <a:buNone/>
            </a:pPr>
            <a:r>
              <a:rPr lang="ru-RU" dirty="0"/>
              <a:t>Механизм обеспечения зависит от периода существования страны, силы или слабости её властных структур, характера общественных отношений и производительных сил.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400" b="1" dirty="0" smtClean="0"/>
              <a:t>ТЕМА </a:t>
            </a:r>
            <a:r>
              <a:rPr lang="ru-RU" sz="4400" b="1" dirty="0"/>
              <a:t>2.</a:t>
            </a:r>
            <a:endParaRPr lang="ru-RU" sz="4400" dirty="0"/>
          </a:p>
          <a:p>
            <a:pPr algn="ctr">
              <a:buNone/>
            </a:pPr>
            <a:r>
              <a:rPr lang="ru-RU" sz="4400" b="1" dirty="0"/>
              <a:t>ЭКОНОМИЧЕСКАЯ БЕЗОПАСНОСТЬ СТРАНЫ</a:t>
            </a:r>
            <a:endParaRPr lang="ru-RU" sz="4400" dirty="0"/>
          </a:p>
          <a:p>
            <a:pPr algn="ctr">
              <a:buNone/>
            </a:pPr>
            <a:r>
              <a:rPr lang="ru-RU" sz="4400" b="1" dirty="0"/>
              <a:t> 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Home\Downloads\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5940425" cy="257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C:\Users\Home\Downloads\slide-5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571744"/>
            <a:ext cx="914399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b="1" dirty="0" smtClean="0"/>
              <a:t>Национальная </a:t>
            </a:r>
            <a:r>
              <a:rPr lang="ru-RU" b="1" dirty="0"/>
              <a:t>экономическая безопасность </a:t>
            </a:r>
            <a:r>
              <a:rPr lang="ru-RU" dirty="0"/>
              <a:t>– это такое состояние экономики и институтов власти, при котором обеспечивается гарантированная защита национальных интересов, гармоничное, социально-направленное развитие страны в целом, достаточный хозяйственный и оборонный потенциал, даже при наиболее неблагоприятных вариантах проявления внутренних и внешних процессов.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dirty="0" smtClean="0"/>
              <a:t>         </a:t>
            </a:r>
            <a:endParaRPr lang="ru-RU" sz="9600" dirty="0" smtClean="0"/>
          </a:p>
          <a:p>
            <a:pPr algn="just">
              <a:buNone/>
            </a:pPr>
            <a:endParaRPr lang="ru-RU" sz="9600" dirty="0"/>
          </a:p>
          <a:p>
            <a:pPr algn="just">
              <a:buNone/>
            </a:pPr>
            <a:r>
              <a:rPr lang="ru-RU" sz="9600" dirty="0" smtClean="0"/>
              <a:t>        Национальный </a:t>
            </a:r>
            <a:r>
              <a:rPr lang="ru-RU" sz="9600" dirty="0"/>
              <a:t>интерес формируется на основе предпочтений, рациональных потребностей и реальных условий. Совокупность основных интересов личности, общества и государства определяет национальные интересы РФ в </a:t>
            </a:r>
            <a:r>
              <a:rPr lang="ru-RU" sz="9600" b="1" dirty="0"/>
              <a:t>экономическом секторе</a:t>
            </a:r>
            <a:r>
              <a:rPr lang="ru-RU" sz="9600" dirty="0"/>
              <a:t>. Национальные интересы страны в области экономики являются приоритетными. Самым актуальным является процесс обеспечения её функционирования в режиме расширенного воспроизводства, защиты интересов отечественных производителей, повышение инновационной и инвестиционной активности, постоянного контроля над стратегическими ресурсами страны, поддержание научного потенциала, способности утвердить независимость РФ на стратегически важных направлениях научно-технического прогресса. Единство экономического пространства, наличие большого разнообразия внутреннего рынка являются наиболее значимым национальным достоянием.</a:t>
            </a:r>
            <a:br>
              <a:rPr lang="ru-RU" sz="9600" dirty="0"/>
            </a:b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91187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          Формирование </a:t>
            </a:r>
            <a:r>
              <a:rPr lang="ru-RU" dirty="0"/>
              <a:t>эффективной системы реализации национальных интересов в сфере производства, как правило, опирается на создание комплексного мониторинга, иными словами, на многоуровневую и полномасштабную систему отслеживания динамики всех основных экономических процессов в стране. Наибольшая сложность состоит в том, чтобы разработать точные критерии и уровни реализации национального интереса в реальном секторе. Вербальное формулирование национальных интересов имеет серьёзное значение, однако его недостаточно для реализации на практике посредством политики экономической безопасности. Для этого необходимы параметры, которые с количественной точки зрения оценивают состояние экономики с позиций национальных интересов. Данная роль отводится индикаторам, которые позволяют дать объективную оценку картине фактической реализации национальных экономических интересов, пороговым значениям, которые говорят об угрозе данным интересам.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  В </a:t>
            </a:r>
            <a:r>
              <a:rPr lang="ru-RU" dirty="0"/>
              <a:t>качестве пороговых индикаторов выступают предельные величины, выход за пределы которых сокращает темпы экономического роста и становится причиной формирования кризисных тенденций. Пороговые значения не являются единственным инструментом характеристики национальных интересов страны в области экономики и угроз экономической безопасности. Кроме всего прочего достаточно важным является их качественное описание, особенно в связи с тем, что не все интересы и угрозы экономической безопасности могут быть достаточно полно раскрыты в количественном отношении.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В </a:t>
            </a:r>
            <a:r>
              <a:rPr lang="ru-RU" dirty="0"/>
              <a:t>настоящее время установление национальных интересов выступает в качестве предмета, которому следует уделять особое внимание со стороны государственных институтов и общества в целом. Механизм, который помогает формированию национальных интересов, напрямую зависит от модели государственного управления и целей развития каждого конкретного этапа развития.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428604"/>
            <a:ext cx="8043890" cy="569755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/>
              <a:t> </a:t>
            </a:r>
            <a:endParaRPr lang="ru-RU" b="1" dirty="0" smtClean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b="1" dirty="0" smtClean="0"/>
              <a:t>       Правовыми </a:t>
            </a:r>
            <a:r>
              <a:rPr lang="ru-RU" b="1" dirty="0"/>
              <a:t>документами</a:t>
            </a:r>
            <a:r>
              <a:rPr lang="ru-RU" dirty="0"/>
              <a:t>, обеспечивающими законодательную основу национальной экономической безопасности стали:</a:t>
            </a:r>
          </a:p>
          <a:p>
            <a:pPr lvl="0" algn="just">
              <a:buNone/>
            </a:pPr>
            <a:r>
              <a:rPr lang="ru-RU" dirty="0"/>
              <a:t>Закон «О безопасности» 5.03. 1992 г. (Новая редакция 28. 12.2010 г. и 9. 11. 2020 г.)</a:t>
            </a:r>
          </a:p>
          <a:p>
            <a:pPr lvl="0" algn="just">
              <a:buNone/>
            </a:pPr>
            <a:r>
              <a:rPr lang="ru-RU" dirty="0"/>
              <a:t>Указ Президента РФ «О концепции национальной безопасности РФ» 10. 01. 2000 г.</a:t>
            </a:r>
          </a:p>
          <a:p>
            <a:pPr lvl="0" algn="just">
              <a:buNone/>
            </a:pPr>
            <a:r>
              <a:rPr lang="ru-RU" dirty="0"/>
              <a:t>Указ Президента РФ «О  Стратегии национальной безопасности РФ до 2020 г.» 31. 12.2015 г. (Новая редакция – до 2030 г. от 2.07.2021)</a:t>
            </a:r>
          </a:p>
          <a:p>
            <a:pPr lvl="0" algn="just">
              <a:buNone/>
            </a:pPr>
            <a:r>
              <a:rPr lang="ru-RU" dirty="0"/>
              <a:t>  Указ Президента РФ «О  Стратегии экономической безопасности РФ на период до 2030 г.»13.05. 2017 г.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04"/>
            <a:ext cx="9001156" cy="5697559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dirty="0" smtClean="0"/>
              <a:t>ISBN 978-5-406-01954-2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Максимов </a:t>
            </a:r>
            <a:r>
              <a:rPr lang="ru-RU" b="1" dirty="0"/>
              <a:t>В. А. </a:t>
            </a:r>
            <a:endParaRPr lang="ru-RU" dirty="0"/>
          </a:p>
          <a:p>
            <a:pPr algn="just">
              <a:buNone/>
            </a:pPr>
            <a:r>
              <a:rPr lang="ru-RU" b="1" dirty="0"/>
              <a:t>Экономическая безопасность. Часть 1. Учебное пособие в презентациях. </a:t>
            </a:r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Для </a:t>
            </a:r>
            <a:r>
              <a:rPr lang="ru-RU" dirty="0"/>
              <a:t>студентов-бакалавров.  </a:t>
            </a:r>
          </a:p>
          <a:p>
            <a:pPr algn="just">
              <a:buNone/>
            </a:pPr>
            <a:r>
              <a:rPr lang="ru-RU" dirty="0" smtClean="0"/>
              <a:t>Саратов</a:t>
            </a:r>
            <a:r>
              <a:rPr lang="ru-RU" dirty="0"/>
              <a:t>, СГУ, 2021. – 59 с. 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r>
              <a:rPr lang="ru-RU" b="1" dirty="0"/>
              <a:t> </a:t>
            </a:r>
            <a:endParaRPr lang="ru-RU" b="1" dirty="0" smtClean="0"/>
          </a:p>
          <a:p>
            <a:pPr algn="just">
              <a:buNone/>
            </a:pPr>
            <a:endParaRPr lang="ru-RU" b="1" dirty="0"/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endParaRPr lang="ru-RU" b="1" dirty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/>
              <a:t>Учебное пособие подготовлено в соответствии с положениями и требованиями Государственного образовательного стандарта высшего образования, включает презентации семи тем, раскрывающих основные положения курса «Экономическая безопасность», обеспечивающие теоретическую подготовку студентов-бакалавров по экономической проблематике. Материал учебного пособия может использоваться как в самостоятельной работе студентов, так и при подготовке презентаций, докладов и публичных выступлений.</a:t>
            </a:r>
          </a:p>
          <a:p>
            <a:pPr algn="just">
              <a:buNone/>
            </a:pPr>
            <a:r>
              <a:rPr lang="ru-RU" dirty="0"/>
              <a:t> Для студентов, обучающихся по направлениям подготовки бакалавров: 38.03.01 «Экономика предпринимательства»,  38.05.02 «Таможенное дело».</a:t>
            </a:r>
          </a:p>
          <a:p>
            <a:pPr algn="just">
              <a:buNone/>
            </a:pPr>
            <a:r>
              <a:rPr lang="ru-RU" dirty="0"/>
              <a:t> Рекомендовано кафедрой экономической теории и национальной экономики экономического факультета Саратовского национального исследовательского государственного университета имени Н.Г.Чернышевского.</a:t>
            </a:r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/>
              <a:t> Р е к о м е </a:t>
            </a:r>
            <a:r>
              <a:rPr lang="ru-RU" dirty="0" err="1"/>
              <a:t>н</a:t>
            </a:r>
            <a:r>
              <a:rPr lang="ru-RU" dirty="0"/>
              <a:t> </a:t>
            </a:r>
            <a:r>
              <a:rPr lang="ru-RU" dirty="0" err="1"/>
              <a:t>д</a:t>
            </a:r>
            <a:r>
              <a:rPr lang="ru-RU" dirty="0"/>
              <a:t> у </a:t>
            </a:r>
            <a:r>
              <a:rPr lang="ru-RU" dirty="0" err="1"/>
              <a:t>ю</a:t>
            </a:r>
            <a:r>
              <a:rPr lang="ru-RU" dirty="0"/>
              <a:t> т  к  </a:t>
            </a:r>
            <a:r>
              <a:rPr lang="ru-RU" dirty="0" err="1"/>
              <a:t>п</a:t>
            </a:r>
            <a:r>
              <a:rPr lang="ru-RU" dirty="0"/>
              <a:t> е ч а т и 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научно-методический совет экономического факультета (протокол № 6 от 30 ноября 2021 г.)</a:t>
            </a: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r">
              <a:buNone/>
            </a:pPr>
            <a:r>
              <a:rPr lang="ru-RU" dirty="0"/>
              <a:t> УДК 339.9   ББК 65.9</a:t>
            </a:r>
          </a:p>
          <a:p>
            <a:pPr algn="r">
              <a:buNone/>
            </a:pPr>
            <a:r>
              <a:rPr lang="ru-RU" b="1" dirty="0" err="1" smtClean="0"/>
              <a:t>Оберт</a:t>
            </a:r>
            <a:r>
              <a:rPr lang="ru-RU" b="1" dirty="0" smtClean="0"/>
              <a:t> Т. 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  В </a:t>
            </a:r>
            <a:r>
              <a:rPr lang="ru-RU" dirty="0"/>
              <a:t>Стратегии  под ЭБ понимается состояние защищённости национальной экономики от внешних и внутренних угроз, при котором обеспечиваются экономический суверенитет страны, единство её экономического пространства, условия для реализации  стратегических национальных приоритетов России. Всего выделено 25 состояний, которые можно категориально дифференцировать.</a:t>
            </a:r>
          </a:p>
          <a:p>
            <a:pPr algn="just"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429684" cy="576899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5700" b="1" dirty="0" smtClean="0"/>
              <a:t>Вызов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Стремление </a:t>
            </a:r>
            <a:r>
              <a:rPr lang="ru-RU" dirty="0"/>
              <a:t>к перераспределению влияния в пользу новых центров экономического роста и политического притяжения. </a:t>
            </a:r>
          </a:p>
          <a:p>
            <a:pPr lvl="0"/>
            <a:r>
              <a:rPr lang="ru-RU" dirty="0"/>
              <a:t>Происходят существенные изменения в области международного права, военно-политической и экономической областях.</a:t>
            </a:r>
          </a:p>
          <a:p>
            <a:pPr lvl="0"/>
            <a:r>
              <a:rPr lang="ru-RU" dirty="0"/>
              <a:t>На состояние экономической безопасности существенное влияние начинают оказывать факторы, связанные с глобальным изменением климата, способные вызвать дефицит продовольствия и пресной воды, обострить конкуренцию за доступ к возобновляемым ресурсам, в том числе к ресурсам Арктической и Антарктической зон, акваторий Северного Ледовитого океана.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115328" cy="555468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стремление развитых государств использовать свои преимущества в уровне развития экономики, высоких технологий (в том числе информационных) в качестве инструмента глобальной конкуренции;</a:t>
            </a:r>
          </a:p>
          <a:p>
            <a:pPr lvl="0"/>
            <a:r>
              <a:rPr lang="ru-RU" dirty="0"/>
              <a:t>повышение конфликтного потенциала в зонах экономических интересов Российской Федерации, а также вблизи ее границ;</a:t>
            </a:r>
          </a:p>
          <a:p>
            <a:pPr lvl="0"/>
            <a:r>
              <a:rPr lang="ru-RU" dirty="0"/>
              <a:t>усиление колебаний конъюнктуры мировых товарных и финансовых рынков;</a:t>
            </a:r>
          </a:p>
          <a:p>
            <a:pPr lvl="0"/>
            <a:r>
              <a:rPr lang="ru-RU" dirty="0"/>
              <a:t>изменение структуры мирового спроса на энергоресурсы и структуры их потребления, развитие энергосберегающих технологий и снижение материалоемкости, развитие "зеленых технологий";</a:t>
            </a:r>
          </a:p>
          <a:p>
            <a:r>
              <a:rPr lang="ru-RU" dirty="0"/>
              <a:t>усиление международной конкуренции за кадры высшей квалификации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Риск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подверженность финансовой системы Российской Федерации глобальным рискам (в том числе в результате влияния спекулятивного иностранного капитала), а также уязвимость информационной инфраструктуры финансово-банковской системы;</a:t>
            </a:r>
          </a:p>
          <a:p>
            <a:pPr lvl="0"/>
            <a:r>
              <a:rPr lang="ru-RU" dirty="0"/>
              <a:t>слабая инновационная активность, отставание в области разработки и внедрения новых и перспективных технологий (в том числе технологий цифровой экономики), недостаточный уровень квалификации и ключевых компетенций отечественных специалистов;</a:t>
            </a:r>
          </a:p>
          <a:p>
            <a:pPr lvl="0"/>
            <a:r>
              <a:rPr lang="ru-RU" dirty="0"/>
              <a:t>низкие темпы экономического роста, обусловленные внутренними причинами, в том числе ограниченностью доступа к долгосрочным финансовым ресурсам, недостаточным развитием транспортной и энергетической инфраструктуры;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48324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подверженность финансовой системы Российской Федерации глобальным рискам (в том числе в результате влияния спекулятивного иностранного капитала), а также уязвимость информационной инфраструктуры финансово-банковской системы;</a:t>
            </a:r>
          </a:p>
          <a:p>
            <a:pPr lvl="0"/>
            <a:r>
              <a:rPr lang="ru-RU" dirty="0"/>
              <a:t>слабая инновационная активность, отставание в области разработки и внедрения новых и перспективных технологий (в том числе технологий цифровой экономики), недостаточный уровень квалификации и ключевых компетенций отечественных специалистов;</a:t>
            </a:r>
          </a:p>
          <a:p>
            <a:pPr lvl="0"/>
            <a:r>
              <a:rPr lang="ru-RU" dirty="0"/>
              <a:t>низкие темпы экономического роста, обусловленные внутренними причинами, в том числе ограниченностью доступа к долгосрочным финансовым ресурсам, недостаточным развитием транспортной и энергетической инфраструктуры;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9300" b="1" dirty="0" smtClean="0"/>
              <a:t>Опасность</a:t>
            </a:r>
          </a:p>
          <a:p>
            <a:pPr algn="ctr">
              <a:buNone/>
            </a:pPr>
            <a:endParaRPr lang="ru-RU" sz="4400" b="1" dirty="0" smtClean="0"/>
          </a:p>
          <a:p>
            <a:pPr lvl="0"/>
            <a:r>
              <a:rPr lang="ru-RU" sz="4400" dirty="0"/>
              <a:t>Исчерпание экспортно-сырьевой модели экономического развития, резкое снижение роли традиционных факторов обеспечения экономического роста, связанное с научно-технологическими изменениями;</a:t>
            </a:r>
          </a:p>
          <a:p>
            <a:pPr lvl="0"/>
            <a:r>
              <a:rPr lang="ru-RU" sz="4400" dirty="0"/>
              <a:t>отсутствие российских </a:t>
            </a:r>
            <a:r>
              <a:rPr lang="ru-RU" sz="4400" dirty="0" err="1"/>
              <a:t>несырьевых</a:t>
            </a:r>
            <a:r>
              <a:rPr lang="ru-RU" sz="4400" dirty="0"/>
              <a:t> компаний среди глобальных лидеров мировой экономики;</a:t>
            </a:r>
          </a:p>
          <a:p>
            <a:pPr lvl="0"/>
            <a:r>
              <a:rPr lang="ru-RU" sz="4400" dirty="0"/>
              <a:t>недостаточный объем инвестиций в реальный сектор экономики, обусловленный неблагоприятным инвестиционным климатом, высокими издержками бизнеса, избыточными административными барьерами, неэффективной защитой права собственности;</a:t>
            </a:r>
          </a:p>
          <a:p>
            <a:pPr lvl="0"/>
            <a:r>
              <a:rPr lang="ru-RU" sz="4400" dirty="0"/>
              <a:t>несбалансированность национальной бюджетной системы;</a:t>
            </a:r>
          </a:p>
          <a:p>
            <a:pPr lvl="0"/>
            <a:r>
              <a:rPr lang="ru-RU" sz="4400" dirty="0"/>
              <a:t>высокий уровень криминализации и коррупции в экономической сфере;</a:t>
            </a:r>
          </a:p>
          <a:p>
            <a:r>
              <a:rPr lang="ru-RU" sz="4400" dirty="0"/>
              <a:t>снижение качества и доступности образования, медицинской помощи и, как следствие, снижение качества человеческого потенциала;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Угроза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Усилилась тенденция распространения на сферу экономики угроз военно-политического характера, а также использования экономических методов для достижения политических целей.</a:t>
            </a:r>
          </a:p>
          <a:p>
            <a:pPr lvl="0"/>
            <a:r>
              <a:rPr lang="ru-RU" dirty="0"/>
              <a:t>усиление структурных дисбалансов в мировой экономике и финансовой системе, рост частной и суверенной задолженности, увеличение разрыва между стоимостной оценкой реальных активов и производных ценных бумаг;</a:t>
            </a:r>
          </a:p>
          <a:p>
            <a:pPr lvl="0"/>
            <a:r>
              <a:rPr lang="ru-RU" dirty="0"/>
              <a:t>использование дискриминационных мер в отношении ключевых секторов экономики Российской Федерации, ограничение доступа к иностранным финансовым ресурсам и современным технологиям;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411807"/>
          </a:xfrm>
        </p:spPr>
        <p:txBody>
          <a:bodyPr>
            <a:normAutofit fontScale="77500" lnSpcReduction="20000"/>
          </a:bodyPr>
          <a:lstStyle/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деятельность </a:t>
            </a:r>
            <a:r>
              <a:rPr lang="ru-RU" dirty="0"/>
              <a:t>создаваемых без участия Российской Федерации межгосударственных экономических объединений в сфере регулирования торгово-экономических и финансово-инвестиционных отношений, которая может нанести ущерб национальным интересам Российской Федерации;</a:t>
            </a:r>
          </a:p>
          <a:p>
            <a:pPr lvl="0" algn="just"/>
            <a:r>
              <a:rPr lang="ru-RU" dirty="0"/>
              <a:t>истощение ресурсной базы топливно-сырьевых отраслей по мере исчерпания действующих месторождений;</a:t>
            </a:r>
          </a:p>
          <a:p>
            <a:pPr lvl="0" algn="just"/>
            <a:r>
              <a:rPr lang="ru-RU" dirty="0"/>
              <a:t>ограниченность масштабов российского </a:t>
            </a:r>
            <a:r>
              <a:rPr lang="ru-RU" dirty="0" err="1"/>
              <a:t>несырьевого</a:t>
            </a:r>
            <a:r>
              <a:rPr lang="ru-RU" dirty="0"/>
              <a:t> экспорта, связанная с его низкой конкурентоспособностью, недостаточно развитой рыночной инфраструктурой и слабой вовлеченностью в мировые "цепочки" создания добавленной стоимости;</a:t>
            </a:r>
          </a:p>
          <a:p>
            <a:pPr lvl="0" algn="just"/>
            <a:r>
              <a:rPr lang="ru-RU" dirty="0"/>
              <a:t>сохранение значительной доли теневой экономики;</a:t>
            </a:r>
          </a:p>
          <a:p>
            <a:pPr algn="just"/>
            <a:r>
              <a:rPr lang="ru-RU" dirty="0"/>
              <a:t>недостаточность трудовых ресурсов.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/>
              <a:t> </a:t>
            </a:r>
            <a:endParaRPr lang="ru-RU" dirty="0"/>
          </a:p>
          <a:p>
            <a:pPr algn="just">
              <a:buNone/>
            </a:pPr>
            <a:r>
              <a:rPr lang="ru-RU" b="1" dirty="0"/>
              <a:t> </a:t>
            </a:r>
            <a:endParaRPr lang="ru-RU" dirty="0"/>
          </a:p>
          <a:p>
            <a:pPr algn="just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r>
              <a:rPr lang="ru-RU" b="1" dirty="0"/>
              <a:t>Цели экономической политики</a:t>
            </a:r>
            <a:endParaRPr lang="ru-RU" dirty="0"/>
          </a:p>
          <a:p>
            <a:pPr algn="just">
              <a:buNone/>
            </a:pPr>
            <a:r>
              <a:rPr lang="ru-RU" b="1" dirty="0"/>
              <a:t> </a:t>
            </a:r>
            <a:endParaRPr lang="ru-RU" dirty="0"/>
          </a:p>
          <a:p>
            <a:pPr lvl="0" algn="just">
              <a:buNone/>
            </a:pPr>
            <a:r>
              <a:rPr lang="ru-RU" dirty="0"/>
              <a:t>Укрепление экономического суверенитета  страны</a:t>
            </a:r>
          </a:p>
          <a:p>
            <a:pPr lvl="0" algn="just">
              <a:buNone/>
            </a:pPr>
            <a:r>
              <a:rPr lang="ru-RU" dirty="0"/>
              <a:t>Повышение устойчивости к воздействию внутренних и внешних угроз</a:t>
            </a:r>
          </a:p>
          <a:p>
            <a:pPr lvl="0" algn="just">
              <a:buNone/>
            </a:pPr>
            <a:r>
              <a:rPr lang="ru-RU" dirty="0"/>
              <a:t>Обеспечение экономического роста</a:t>
            </a:r>
          </a:p>
          <a:p>
            <a:pPr lvl="0" algn="just">
              <a:buNone/>
            </a:pPr>
            <a:r>
              <a:rPr lang="ru-RU" dirty="0"/>
              <a:t>Поддержание научно-технического потенциала на мировом уровне и усиление конкурентоспособности российской экономики</a:t>
            </a:r>
          </a:p>
          <a:p>
            <a:pPr lvl="0" algn="just">
              <a:buNone/>
            </a:pPr>
            <a:r>
              <a:rPr lang="ru-RU" dirty="0"/>
              <a:t>Поддержание отечественного оборонно-промышленного комплекса на уровне необходимых задач военно-экономического потенциала обороны</a:t>
            </a:r>
          </a:p>
          <a:p>
            <a:pPr lvl="0" algn="just">
              <a:buNone/>
            </a:pPr>
            <a:r>
              <a:rPr lang="ru-RU" dirty="0"/>
              <a:t>Повышение уровня и улучшение качества жизни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4036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600" b="1" dirty="0"/>
              <a:t>Основные направления экономической политики</a:t>
            </a:r>
            <a:endParaRPr lang="ru-RU" sz="4600" dirty="0"/>
          </a:p>
          <a:p>
            <a:pPr algn="just">
              <a:buNone/>
            </a:pPr>
            <a:r>
              <a:rPr lang="ru-RU" dirty="0"/>
              <a:t> </a:t>
            </a:r>
          </a:p>
          <a:p>
            <a:pPr lvl="0" algn="just">
              <a:buNone/>
            </a:pPr>
            <a:r>
              <a:rPr lang="ru-RU" dirty="0"/>
              <a:t>Развитие системы государственного управления, прогнозирования и стратегического планирования</a:t>
            </a:r>
          </a:p>
          <a:p>
            <a:pPr lvl="0" algn="just">
              <a:buNone/>
            </a:pPr>
            <a:r>
              <a:rPr lang="ru-RU" dirty="0"/>
              <a:t>Обеспечение устойчивого роста реального сектора экономики</a:t>
            </a:r>
          </a:p>
          <a:p>
            <a:pPr lvl="0" algn="just">
              <a:buNone/>
            </a:pPr>
            <a:r>
              <a:rPr lang="ru-RU" dirty="0"/>
              <a:t>Создание экономических условий для разработки и внедрения современных технологий, стимулирования инновационного развития, а также совершенствование нормативно-правовой базы в этой сфере</a:t>
            </a:r>
          </a:p>
          <a:p>
            <a:pPr lvl="0" algn="just">
              <a:buNone/>
            </a:pPr>
            <a:r>
              <a:rPr lang="ru-RU" dirty="0"/>
              <a:t>Устойчивое развитие национальной финансовой системы</a:t>
            </a:r>
          </a:p>
          <a:p>
            <a:pPr lvl="0" algn="just">
              <a:buNone/>
            </a:pPr>
            <a:r>
              <a:rPr lang="ru-RU" dirty="0"/>
              <a:t>Сбалансированное пространственное и региональное развитие РФ, укрепление её экономического пространства</a:t>
            </a:r>
          </a:p>
          <a:p>
            <a:pPr lvl="0" algn="just">
              <a:buNone/>
            </a:pPr>
            <a:r>
              <a:rPr lang="ru-RU" dirty="0"/>
              <a:t>Повышение эффективности внешнеэкономического сотрудничества и реализация конкурентных преимуществ </a:t>
            </a:r>
            <a:r>
              <a:rPr lang="ru-RU" dirty="0" err="1"/>
              <a:t>экспортноориентированных</a:t>
            </a:r>
            <a:r>
              <a:rPr lang="ru-RU" dirty="0"/>
              <a:t> секторов экономики</a:t>
            </a:r>
          </a:p>
          <a:p>
            <a:pPr lvl="0" algn="just">
              <a:buNone/>
            </a:pPr>
            <a:r>
              <a:rPr lang="ru-RU" dirty="0"/>
              <a:t>Обеспечение безопасности экономической деятельности</a:t>
            </a:r>
          </a:p>
          <a:p>
            <a:pPr lvl="0" algn="just">
              <a:buNone/>
            </a:pPr>
            <a:r>
              <a:rPr lang="ru-RU" dirty="0"/>
              <a:t>Развитие человеческого потенциала 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sz="4800" b="1" dirty="0"/>
              <a:t>ТЕМА 1. </a:t>
            </a:r>
            <a:endParaRPr lang="ru-RU" sz="4800" dirty="0"/>
          </a:p>
          <a:p>
            <a:pPr algn="ctr">
              <a:buNone/>
            </a:pPr>
            <a:r>
              <a:rPr lang="ru-RU" sz="4800" b="1" dirty="0"/>
              <a:t>НАЦИОНАЛЬНАЯ БЕЗОПАСНОСТЬ</a:t>
            </a:r>
            <a:endParaRPr lang="ru-RU" sz="4800" dirty="0"/>
          </a:p>
          <a:p>
            <a:pPr algn="ctr">
              <a:buNone/>
            </a:pPr>
            <a:r>
              <a:rPr lang="ru-RU" sz="4800" b="1" dirty="0"/>
              <a:t> </a:t>
            </a:r>
            <a:endParaRPr lang="ru-RU" sz="4800" dirty="0"/>
          </a:p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r>
              <a:rPr lang="ru-RU" dirty="0"/>
              <a:t>      Безопасность – это состояние объекта в системе его связей с точки зрения способности к </a:t>
            </a:r>
            <a:r>
              <a:rPr lang="ru-RU" dirty="0" err="1"/>
              <a:t>самовыживанию</a:t>
            </a:r>
            <a:r>
              <a:rPr lang="ru-RU" dirty="0"/>
              <a:t> и развитию в условиях внутренних и    внешних угроз, а также действия непредсказуемых и трудно прогнозируемых факторов.                                                                     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i="1" dirty="0"/>
              <a:t>В. К. </a:t>
            </a:r>
            <a:r>
              <a:rPr lang="ru-RU" i="1" dirty="0" err="1"/>
              <a:t>Сенчагов</a:t>
            </a:r>
            <a:endParaRPr lang="ru-RU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626121"/>
          </a:xfrm>
        </p:spPr>
        <p:txBody>
          <a:bodyPr/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r>
              <a:rPr lang="ru-RU" sz="4400" b="1" dirty="0"/>
              <a:t> Тема 3.</a:t>
            </a:r>
            <a:endParaRPr lang="ru-RU" sz="4400" dirty="0"/>
          </a:p>
          <a:p>
            <a:pPr algn="ctr">
              <a:buNone/>
            </a:pPr>
            <a:r>
              <a:rPr lang="ru-RU" sz="4400" b="1" dirty="0"/>
              <a:t>Измерение и показатели Экономической Безопасности страны</a:t>
            </a:r>
            <a:endParaRPr lang="ru-RU" sz="4400" dirty="0"/>
          </a:p>
          <a:p>
            <a:pPr algn="ctr">
              <a:buNone/>
            </a:pPr>
            <a:r>
              <a:rPr lang="ru-RU" sz="4400" b="1" dirty="0"/>
              <a:t> </a:t>
            </a:r>
            <a:endParaRPr lang="ru-RU" sz="4400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dirty="0"/>
              <a:t> 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        Под критерием ЭБ понимается оценка состояния экономики, исходя из важнейших процессов, отражающих сущность (вызов, опасность, угроза, риск). </a:t>
            </a:r>
          </a:p>
          <a:p>
            <a:pPr algn="ctr">
              <a:buNone/>
            </a:pPr>
            <a:r>
              <a:rPr lang="ru-RU" sz="8000" dirty="0"/>
              <a:t> </a:t>
            </a:r>
          </a:p>
          <a:p>
            <a:pPr algn="ctr">
              <a:buNone/>
            </a:pPr>
            <a:r>
              <a:rPr lang="ru-RU" sz="8000" b="1" dirty="0"/>
              <a:t>         Оценка включает:</a:t>
            </a:r>
          </a:p>
          <a:p>
            <a:pPr algn="ctr">
              <a:buNone/>
            </a:pPr>
            <a:r>
              <a:rPr lang="ru-RU" sz="8000" dirty="0"/>
              <a:t>1.Ресурсный потенциал и возможность его развития.</a:t>
            </a:r>
          </a:p>
          <a:p>
            <a:pPr algn="ctr">
              <a:buNone/>
            </a:pPr>
            <a:r>
              <a:rPr lang="ru-RU" sz="8000" dirty="0"/>
              <a:t>2.Уровень эффективности использования ресурсов, капитала и труда, его соответствия уровню наиболее развитых стран, а также уровню, при котором угрозы внутреннего и внешнего характера сводятся к минимуму.</a:t>
            </a:r>
          </a:p>
          <a:p>
            <a:pPr algn="ctr">
              <a:buNone/>
            </a:pPr>
            <a:r>
              <a:rPr lang="ru-RU" sz="8000" dirty="0"/>
              <a:t>3.Конкурентоспособность экономики страны.</a:t>
            </a:r>
          </a:p>
          <a:p>
            <a:pPr algn="ctr">
              <a:buNone/>
            </a:pPr>
            <a:r>
              <a:rPr lang="ru-RU" sz="8000" dirty="0"/>
              <a:t>4.Целостность территории и экономического пространства.</a:t>
            </a:r>
          </a:p>
          <a:p>
            <a:pPr algn="ctr">
              <a:buNone/>
            </a:pPr>
            <a:r>
              <a:rPr lang="ru-RU" sz="8000" dirty="0"/>
              <a:t>5.Социальная стабильность и условия предотвращения социальных </a:t>
            </a:r>
            <a:r>
              <a:rPr lang="ru-RU" sz="8000" dirty="0" smtClean="0"/>
              <a:t>конфликтов</a:t>
            </a:r>
            <a:r>
              <a:rPr lang="ru-RU" sz="8000" dirty="0"/>
              <a:t> </a:t>
            </a:r>
          </a:p>
          <a:p>
            <a:pPr algn="ctr">
              <a:buNone/>
            </a:pPr>
            <a:r>
              <a:rPr lang="ru-RU" sz="8000" b="1" dirty="0"/>
              <a:t> Оценка обязательно устанавливает:</a:t>
            </a:r>
          </a:p>
          <a:p>
            <a:pPr algn="ctr">
              <a:buNone/>
            </a:pPr>
            <a:r>
              <a:rPr lang="ru-RU" sz="8000" dirty="0"/>
              <a:t>1. Уровень объекта ЭБ.</a:t>
            </a:r>
          </a:p>
          <a:p>
            <a:pPr algn="ctr">
              <a:buNone/>
            </a:pPr>
            <a:r>
              <a:rPr lang="ru-RU" sz="8000" dirty="0"/>
              <a:t>2. Степень значимости показателей.</a:t>
            </a:r>
          </a:p>
          <a:p>
            <a:pPr algn="ctr">
              <a:buNone/>
            </a:pPr>
            <a:r>
              <a:rPr lang="ru-RU" sz="8000" dirty="0"/>
              <a:t>3. Период действия угроз, их прогнозирование.</a:t>
            </a:r>
          </a:p>
          <a:p>
            <a:pPr algn="ctr">
              <a:buNone/>
            </a:pPr>
            <a:r>
              <a:rPr lang="ru-RU" sz="8000" dirty="0"/>
              <a:t>4. Направленность воздействия.</a:t>
            </a:r>
          </a:p>
          <a:p>
            <a:pPr algn="ctr">
              <a:buNone/>
            </a:pPr>
            <a:r>
              <a:rPr lang="ru-RU" sz="8000" dirty="0"/>
              <a:t>5. Состав угроз, масштаб вероятного ущерба.</a:t>
            </a:r>
          </a:p>
          <a:p>
            <a:pPr algn="ctr">
              <a:buNone/>
            </a:pPr>
            <a:r>
              <a:rPr lang="ru-RU" sz="8000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000" b="1" dirty="0"/>
              <a:t>Для релевантного установления оценки используют атрибутивные понятия</a:t>
            </a:r>
            <a:endParaRPr lang="ru-RU" sz="4000" dirty="0"/>
          </a:p>
          <a:p>
            <a:pPr algn="just">
              <a:buNone/>
            </a:pPr>
            <a:r>
              <a:rPr lang="ru-RU" dirty="0"/>
              <a:t> </a:t>
            </a:r>
          </a:p>
          <a:p>
            <a:pPr lvl="0" algn="just">
              <a:buNone/>
            </a:pPr>
            <a:r>
              <a:rPr lang="ru-RU" b="1" dirty="0"/>
              <a:t>признак</a:t>
            </a:r>
            <a:r>
              <a:rPr lang="ru-RU" dirty="0"/>
              <a:t> - величина, характеризуемая в процессе исследования, может быть качественной (мнение, суждение) или количественной;</a:t>
            </a:r>
          </a:p>
          <a:p>
            <a:pPr lvl="0" algn="just">
              <a:buNone/>
            </a:pPr>
            <a:r>
              <a:rPr lang="ru-RU" b="1" dirty="0"/>
              <a:t>показатель</a:t>
            </a:r>
            <a:r>
              <a:rPr lang="ru-RU" dirty="0"/>
              <a:t> - характеристика какого-либо свойства экономического объекта, процесса или решения, выраженная числом;</a:t>
            </a:r>
          </a:p>
          <a:p>
            <a:pPr lvl="0" algn="just">
              <a:buNone/>
            </a:pPr>
            <a:r>
              <a:rPr lang="ru-RU" b="1" dirty="0"/>
              <a:t>индикатор</a:t>
            </a:r>
            <a:r>
              <a:rPr lang="ru-RU" dirty="0"/>
              <a:t> - показатель прогнозирования конъюнктуры рынка товаров и услуг (сложившейся экономической обстановки временного характера на рынке), он количественно отражает угрозы и обладает высокой чувствительностью;</a:t>
            </a:r>
          </a:p>
          <a:p>
            <a:pPr lvl="0" algn="just">
              <a:buNone/>
            </a:pPr>
            <a:r>
              <a:rPr lang="ru-RU" b="1" dirty="0"/>
              <a:t>параметр</a:t>
            </a:r>
            <a:r>
              <a:rPr lang="ru-RU" dirty="0"/>
              <a:t> - величина, характеризующая основное свойство процесса, явления, системы, машины или прибора;</a:t>
            </a:r>
          </a:p>
          <a:p>
            <a:pPr lvl="0" algn="just">
              <a:buNone/>
            </a:pPr>
            <a:r>
              <a:rPr lang="ru-RU" b="1" dirty="0"/>
              <a:t>индекс</a:t>
            </a:r>
            <a:r>
              <a:rPr lang="ru-RU" dirty="0"/>
              <a:t> - цифровой показатель или относительный показатель, выражающий отношение уровня данного явления к уровню его в прошлое время, или к уровню базового аналогичного явления;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>
            <a:normAutofit fontScale="70000" lnSpcReduction="20000"/>
          </a:bodyPr>
          <a:lstStyle/>
          <a:p>
            <a:pPr lvl="0" algn="just">
              <a:buNone/>
            </a:pPr>
            <a:endParaRPr lang="ru-RU" b="1" dirty="0" smtClean="0"/>
          </a:p>
          <a:p>
            <a:pPr lvl="0" algn="just">
              <a:buNone/>
            </a:pPr>
            <a:r>
              <a:rPr lang="ru-RU" b="1" dirty="0" smtClean="0"/>
              <a:t>порог</a:t>
            </a:r>
            <a:r>
              <a:rPr lang="ru-RU" dirty="0" smtClean="0"/>
              <a:t> </a:t>
            </a:r>
            <a:r>
              <a:rPr lang="ru-RU" dirty="0"/>
              <a:t>- предельно допустимый показатель экономических интересов соотношения пропорций хозяйственной деятельности, несоблюдение которых препятствует нормальному ходу экономического развития воспроизводства;</a:t>
            </a:r>
          </a:p>
          <a:p>
            <a:pPr lvl="0" algn="just">
              <a:buNone/>
            </a:pPr>
            <a:r>
              <a:rPr lang="ru-RU" b="1" dirty="0"/>
              <a:t>фактор</a:t>
            </a:r>
            <a:r>
              <a:rPr lang="ru-RU" dirty="0"/>
              <a:t> - числовая величина в количественно-определенной взаимосвязи с другим результативным показателем, является существенным обстоятельством в каком-либо процессе, явлении.</a:t>
            </a:r>
          </a:p>
          <a:p>
            <a:pPr algn="just">
              <a:buNone/>
            </a:pPr>
            <a:r>
              <a:rPr lang="ru-RU" dirty="0"/>
              <a:t>           На практике атрибутивные понятия выражаются в группе национальных и глобальных показателей. Все атрибутивные понятия имеют свои разные единицы измерения и обладают различной интерпретацией, однако все они сводятся к тому пороговому значению, за пределы которого выходить нельзя для стабильного и устойчивого экономического роста безопасности страны.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186766" cy="591187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/>
              <a:t>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</a:t>
            </a:r>
            <a:r>
              <a:rPr lang="ru-RU" b="1" dirty="0"/>
              <a:t>Индикаторы экономической безопасности</a:t>
            </a:r>
            <a:r>
              <a:rPr lang="ru-RU" dirty="0"/>
              <a:t> - это реальные статистические показатели развития экономики страны, которые наиболее полно характеризуют явления и тенденции в экономической сфере. Индикаторы выполняют важную информационную функцию, раскрывая уровень экономической безопасности страны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           Пороговые значения</a:t>
            </a:r>
            <a:r>
              <a:rPr lang="ru-RU" dirty="0"/>
              <a:t> - важный инструмент системного анализа, прогнозирования и индикативного социально-экономического планирования. С помощью этого инструмента тот или иной объект, в данном случае экономика, рассматривается с позиции соответствия тенденций ее развития (внутри и во взаимодействии с экономиками других стран) национальным интересам страны. Теория безопасности имеет практическое значение, только если она органически включает теорию предельных значений объекта.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55468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        Пороговые </a:t>
            </a:r>
            <a:r>
              <a:rPr lang="ru-RU" dirty="0"/>
              <a:t>значения определяются экспертными оценками отечественных и зарубежных ученых с учетом некоторых среднемировых показателей и тенденций, а также специальными математическими методами, что позволяют выявить значения в условиях высокой неопределенности исходной информации или же при расхождении мнения экспертов.</a:t>
            </a:r>
          </a:p>
          <a:p>
            <a:pPr algn="just">
              <a:buNone/>
            </a:pPr>
            <a:r>
              <a:rPr lang="ru-RU" dirty="0"/>
              <a:t>          Однако на сегодняшний день нет единого подхода к формированию пороговых значений индикаторов экономической безопасности. Но, все же, наиболее распространенный подход - введение по каждому индикатору только одного порогового значения (критического уровня), разделяющего два возможных класса состояния. В таблице приведены примеры величин пороговых значений экономической безопасности по производственно-финансовым индикаторам, однако существуют и другие  -  социально-демографические индикаторы.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674395"/>
          <a:ext cx="8286808" cy="6153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3404"/>
                <a:gridCol w="2071702"/>
                <a:gridCol w="2071702"/>
              </a:tblGrid>
              <a:tr h="267021">
                <a:tc rowSpan="2">
                  <a:txBody>
                    <a:bodyPr/>
                    <a:lstStyle/>
                    <a:p>
                      <a:pPr marL="453390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Величина пороговых значений, предложенных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В. </a:t>
                      </a:r>
                      <a:r>
                        <a:rPr lang="ru-RU" sz="1400" b="1" dirty="0" err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Сенчаговым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С. Глазьевым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0665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Удельный вес машиностроения в промышленном производстве, 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2677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Инвестиции в основной капитал, в % к ВВП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2677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Расходы на гражданскую науку, в % к ВВП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2677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Доля населения с денежными доходами ниже величины прожиточного минимума, 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2677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Соотношение доходов 10% наиболее обеспеченного и 10% наименее обеспеченного населения, раз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2677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Уровень безработицы по методологии МОТ, в % к экономически активному населению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2677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Уровень монетизации М2 на конец года, в % к ВВП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2677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Государственный внутренний и внешний долг на конец года, в % к ВВП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762269"/>
          <a:ext cx="8358246" cy="5968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6082"/>
                <a:gridCol w="2786082"/>
                <a:gridCol w="2786082"/>
              </a:tblGrid>
              <a:tr h="732429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Уровень инфляции, 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2429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 Дефицит федерального бюджета, в % к ВВП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2429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 Удельный вес импортного продовольствия в общем объеме продовольственных ресурсов, 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2429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 ВВП, млрд. руб.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29200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2429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 Валовой сбор зерна, млн. тонн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6285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 Удельный вес отгруженной инновационной продукции в общем объеме промышленной продукции, %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2429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15. Соотношение прироста запасов полезных ископаемых к объему погашения запасов в недрах, %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2429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16. Расходы федерального бюджета на национальную оборону, % от ВВП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569780"/>
          <a:ext cx="8358246" cy="2502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6082"/>
                <a:gridCol w="2786082"/>
                <a:gridCol w="2786082"/>
              </a:tblGrid>
              <a:tr h="871897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17 Соотношение среднедушевых доходов населения к прожиточному минимуму, раз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8864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Золотовалютные резервы на конец года, млрд. долл.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8111">
                <a:tc>
                  <a:txBody>
                    <a:bodyPr/>
                    <a:lstStyle/>
                    <a:p>
                      <a:pPr marL="226695"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19. Доля расходов на обслуживание государственного внешнего долга в расходах федерального бюджета, %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86124"/>
            <a:ext cx="88304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Из таблицы видно, что для оценки состояния национальной экономической безопасности В.К.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Сенчагов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предложил использовать систему, состоящую из19 показателей, С.Ю. Глазьев  – систему, включающую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 индикаторов.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400" b="1" dirty="0" smtClean="0"/>
              <a:t>Показатели </a:t>
            </a:r>
            <a:r>
              <a:rPr lang="ru-RU" sz="4400" b="1" dirty="0"/>
              <a:t>Экономической Безопасности страны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/>
              <a:t>Под источниками опасности </a:t>
            </a:r>
            <a:r>
              <a:rPr lang="ru-RU" dirty="0"/>
              <a:t>подразумеваются условия и факторы, которые при определённых обстоятельствах сами по себе  либо в различной совокупности обнаруживают враждебные намерения, вредоносные свойства, деструктивную природу. По своему генезису опасности имеют естественно-природное, техногенное и социальное происхождение. По адресной направленности и роли субъективного фактора в возникновении неблагоприятных условий можно выделить категории (характеристики) явления: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r>
              <a:rPr lang="ru-RU" sz="4500" b="1" dirty="0"/>
              <a:t>Общие макроэкономические показатели</a:t>
            </a:r>
            <a:endParaRPr lang="ru-RU" sz="4500" dirty="0"/>
          </a:p>
          <a:p>
            <a:pPr algn="ctr">
              <a:buNone/>
            </a:pPr>
            <a:r>
              <a:rPr lang="ru-RU" dirty="0"/>
              <a:t>       1. Уровень и качество жизни</a:t>
            </a:r>
          </a:p>
          <a:p>
            <a:pPr algn="ctr">
              <a:buNone/>
            </a:pPr>
            <a:r>
              <a:rPr lang="ru-RU" dirty="0"/>
              <a:t>       2. Уровень инфляции</a:t>
            </a:r>
          </a:p>
          <a:p>
            <a:pPr algn="ctr">
              <a:buNone/>
            </a:pPr>
            <a:r>
              <a:rPr lang="ru-RU" dirty="0"/>
              <a:t>       3. Уровень безработицы</a:t>
            </a:r>
          </a:p>
          <a:p>
            <a:pPr algn="ctr">
              <a:buNone/>
            </a:pPr>
            <a:r>
              <a:rPr lang="ru-RU" dirty="0"/>
              <a:t>       4. Экономический рост</a:t>
            </a:r>
          </a:p>
          <a:p>
            <a:pPr algn="ctr">
              <a:buNone/>
            </a:pPr>
            <a:r>
              <a:rPr lang="ru-RU" dirty="0"/>
              <a:t>       5. Темпы роста промышленного производства</a:t>
            </a:r>
          </a:p>
          <a:p>
            <a:pPr algn="ctr">
              <a:buNone/>
            </a:pPr>
            <a:r>
              <a:rPr lang="ru-RU" dirty="0"/>
              <a:t>       6.Темпы роста аграрного производства</a:t>
            </a:r>
          </a:p>
          <a:p>
            <a:pPr algn="ctr">
              <a:buNone/>
            </a:pPr>
            <a:r>
              <a:rPr lang="ru-RU" dirty="0"/>
              <a:t>       7. Уровень цен в России к США</a:t>
            </a:r>
          </a:p>
          <a:p>
            <a:pPr algn="ctr">
              <a:buNone/>
            </a:pPr>
            <a:r>
              <a:rPr lang="ru-RU" dirty="0"/>
              <a:t>       8. Индекс потребительских цен (</a:t>
            </a:r>
            <a:r>
              <a:rPr lang="en-US" dirty="0"/>
              <a:t>CPI</a:t>
            </a:r>
            <a:r>
              <a:rPr lang="ru-RU" dirty="0"/>
              <a:t>)</a:t>
            </a:r>
          </a:p>
          <a:p>
            <a:pPr algn="ctr">
              <a:buNone/>
            </a:pPr>
            <a:r>
              <a:rPr lang="ru-RU" dirty="0"/>
              <a:t>       9. Индекс цен промышленной продукции</a:t>
            </a:r>
          </a:p>
          <a:p>
            <a:pPr algn="ctr">
              <a:buNone/>
            </a:pPr>
            <a:r>
              <a:rPr lang="ru-RU" dirty="0"/>
              <a:t>      10. Индекс цен сельскохозяйственной продукции</a:t>
            </a:r>
          </a:p>
          <a:p>
            <a:pPr algn="ctr">
              <a:buNone/>
            </a:pPr>
            <a:r>
              <a:rPr lang="ru-RU" dirty="0"/>
              <a:t>      11. Сводный индекс цен</a:t>
            </a:r>
          </a:p>
          <a:p>
            <a:pPr algn="ctr">
              <a:buNone/>
            </a:pPr>
            <a:r>
              <a:rPr lang="ru-RU" dirty="0"/>
              <a:t>      12. Соотношение между ценовой массой товаров и их денежном       обеспечением</a:t>
            </a:r>
          </a:p>
          <a:p>
            <a:pPr algn="ctr">
              <a:buNone/>
            </a:pPr>
            <a:r>
              <a:rPr lang="ru-RU" dirty="0"/>
              <a:t>       13. Дефицит бюджета</a:t>
            </a:r>
          </a:p>
          <a:p>
            <a:pPr algn="ctr">
              <a:buNone/>
            </a:pPr>
            <a:r>
              <a:rPr lang="ru-RU" dirty="0"/>
              <a:t>       14. Национальный долг, % от ВВП</a:t>
            </a:r>
          </a:p>
          <a:p>
            <a:pPr algn="ctr">
              <a:buNone/>
            </a:pPr>
            <a:r>
              <a:rPr lang="ru-RU" dirty="0"/>
              <a:t>       15. </a:t>
            </a:r>
            <a:r>
              <a:rPr lang="ru-RU" dirty="0" err="1"/>
              <a:t>Встроенность</a:t>
            </a:r>
            <a:r>
              <a:rPr lang="ru-RU" dirty="0"/>
              <a:t> в мировую экономику</a:t>
            </a:r>
          </a:p>
          <a:p>
            <a:pPr algn="ctr">
              <a:buNone/>
            </a:pPr>
            <a:r>
              <a:rPr lang="ru-RU" dirty="0"/>
              <a:t>       16. Деятельность теневой экономики.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9755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/>
              <a:t>Базовые макроэкономические показатели</a:t>
            </a:r>
            <a:endParaRPr lang="ru-RU" dirty="0"/>
          </a:p>
          <a:p>
            <a:pPr algn="ctr">
              <a:buNone/>
            </a:pPr>
            <a:r>
              <a:rPr lang="ru-RU" dirty="0"/>
              <a:t>1.Структура собственности</a:t>
            </a:r>
          </a:p>
          <a:p>
            <a:pPr algn="ctr">
              <a:buNone/>
            </a:pPr>
            <a:r>
              <a:rPr lang="ru-RU" dirty="0"/>
              <a:t>2. Динамика разгосударствления и приватизации</a:t>
            </a:r>
          </a:p>
          <a:p>
            <a:pPr algn="ctr">
              <a:buNone/>
            </a:pPr>
            <a:r>
              <a:rPr lang="ru-RU" dirty="0"/>
              <a:t>3. Монополизация и демонополизация</a:t>
            </a:r>
          </a:p>
          <a:p>
            <a:pPr algn="ctr">
              <a:buNone/>
            </a:pPr>
            <a:r>
              <a:rPr lang="ru-RU" dirty="0"/>
              <a:t>4. Механизм управляемости (степень управляемости)</a:t>
            </a:r>
          </a:p>
          <a:p>
            <a:pPr algn="ctr">
              <a:buNone/>
            </a:pPr>
            <a:r>
              <a:rPr lang="ru-RU" dirty="0"/>
              <a:t>5. Развитие рыночных структур</a:t>
            </a:r>
          </a:p>
          <a:p>
            <a:pPr algn="ctr">
              <a:buNone/>
            </a:pPr>
            <a:r>
              <a:rPr lang="ru-RU" dirty="0"/>
              <a:t>6. Налоговая система</a:t>
            </a:r>
          </a:p>
          <a:p>
            <a:pPr algn="ctr">
              <a:buNone/>
            </a:pPr>
            <a:r>
              <a:rPr lang="ru-RU" dirty="0"/>
              <a:t>7. Внешне торговые тарифы</a:t>
            </a:r>
          </a:p>
          <a:p>
            <a:pPr algn="ctr">
              <a:buNone/>
            </a:pPr>
            <a:r>
              <a:rPr lang="ru-RU" dirty="0"/>
              <a:t>8. Денежное обращение</a:t>
            </a:r>
          </a:p>
          <a:p>
            <a:pPr algn="ctr">
              <a:buNone/>
            </a:pPr>
            <a:r>
              <a:rPr lang="ru-RU" dirty="0"/>
              <a:t>9. Процентная и учётная ставки.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Частные </a:t>
            </a:r>
            <a:r>
              <a:rPr lang="ru-RU" sz="4000" b="1" dirty="0"/>
              <a:t>производственные показатели</a:t>
            </a:r>
            <a:endParaRPr lang="ru-RU" sz="4000" dirty="0"/>
          </a:p>
          <a:p>
            <a:pPr algn="ctr">
              <a:buNone/>
            </a:pPr>
            <a:r>
              <a:rPr lang="ru-RU" dirty="0"/>
              <a:t>А. Количественные производственные показатели на </a:t>
            </a:r>
            <a:r>
              <a:rPr lang="ru-RU" dirty="0" err="1"/>
              <a:t>макроуровне</a:t>
            </a:r>
            <a:endParaRPr lang="ru-RU" dirty="0"/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       1.Теммы роста промышленного производства и доля его составляющих в ВВП</a:t>
            </a:r>
          </a:p>
          <a:p>
            <a:pPr algn="ctr">
              <a:buNone/>
            </a:pPr>
            <a:r>
              <a:rPr lang="ru-RU" dirty="0"/>
              <a:t>       2. Произведённый ВВП</a:t>
            </a:r>
          </a:p>
          <a:p>
            <a:pPr algn="ctr">
              <a:buNone/>
            </a:pPr>
            <a:r>
              <a:rPr lang="ru-RU" dirty="0"/>
              <a:t>       3. Использованный ВВП</a:t>
            </a:r>
          </a:p>
          <a:p>
            <a:pPr algn="ctr">
              <a:buNone/>
            </a:pPr>
            <a:r>
              <a:rPr lang="ru-RU" dirty="0"/>
              <a:t>       4. Валовые и чистые инвестиции</a:t>
            </a:r>
          </a:p>
          <a:p>
            <a:pPr algn="ctr">
              <a:buNone/>
            </a:pPr>
            <a:r>
              <a:rPr lang="ru-RU" dirty="0"/>
              <a:t>       5. Розничный товарооборот (сальдо)</a:t>
            </a:r>
          </a:p>
          <a:p>
            <a:pPr algn="ctr">
              <a:buNone/>
            </a:pPr>
            <a:r>
              <a:rPr lang="ru-RU" dirty="0"/>
              <a:t>       6. Сальдо платёжного </a:t>
            </a:r>
            <a:r>
              <a:rPr lang="ru-RU" dirty="0" smtClean="0"/>
              <a:t>баланса</a:t>
            </a:r>
          </a:p>
          <a:p>
            <a:pPr algn="ctr">
              <a:buNone/>
            </a:pPr>
            <a:r>
              <a:rPr lang="ru-RU" dirty="0"/>
              <a:t>7. Обеспеченность ресурсами</a:t>
            </a:r>
          </a:p>
          <a:p>
            <a:pPr algn="ctr">
              <a:buNone/>
            </a:pPr>
            <a:r>
              <a:rPr lang="ru-RU" dirty="0"/>
              <a:t>       8. Общая сумма неплатежей</a:t>
            </a:r>
          </a:p>
          <a:p>
            <a:pPr algn="ctr">
              <a:buNone/>
            </a:pPr>
            <a:r>
              <a:rPr lang="ru-RU" dirty="0"/>
              <a:t>       9. Количество неплатёжеспособных предприятий</a:t>
            </a:r>
          </a:p>
          <a:p>
            <a:pPr algn="ctr">
              <a:buNone/>
            </a:pPr>
            <a:r>
              <a:rPr lang="ru-RU" dirty="0"/>
              <a:t> </a:t>
            </a: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115328" cy="576899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600" b="1" dirty="0" smtClean="0"/>
              <a:t>Б</a:t>
            </a:r>
            <a:r>
              <a:rPr lang="ru-RU" sz="4600" b="1" dirty="0"/>
              <a:t>. Количественные производственные показатели на </a:t>
            </a:r>
            <a:r>
              <a:rPr lang="ru-RU" sz="4600" b="1" dirty="0" err="1"/>
              <a:t>мезоуровне</a:t>
            </a:r>
            <a:r>
              <a:rPr lang="ru-RU" sz="4600" b="1" dirty="0"/>
              <a:t>:</a:t>
            </a:r>
          </a:p>
          <a:p>
            <a:pPr algn="ctr">
              <a:buNone/>
            </a:pPr>
            <a:r>
              <a:rPr lang="ru-RU" b="1" dirty="0"/>
              <a:t>Б 1. Региональный: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1.Удельный вес региона в ВВП и его структура</a:t>
            </a:r>
          </a:p>
          <a:p>
            <a:pPr algn="ctr">
              <a:buNone/>
            </a:pPr>
            <a:r>
              <a:rPr lang="ru-RU" dirty="0"/>
              <a:t>2.Коэффициент вывоза и ввоза</a:t>
            </a:r>
          </a:p>
          <a:p>
            <a:pPr algn="ctr">
              <a:buNone/>
            </a:pPr>
            <a:r>
              <a:rPr lang="ru-RU" dirty="0"/>
              <a:t>3.Экспорт, импорт, сальдо</a:t>
            </a:r>
          </a:p>
          <a:p>
            <a:pPr algn="ctr">
              <a:buNone/>
            </a:pPr>
            <a:r>
              <a:rPr lang="ru-RU" dirty="0"/>
              <a:t>4.Коэффициенты межрегиональных транспортных потоков</a:t>
            </a:r>
          </a:p>
          <a:p>
            <a:pPr algn="ctr">
              <a:buNone/>
            </a:pPr>
            <a:r>
              <a:rPr lang="ru-RU" dirty="0"/>
              <a:t>5.Общая сумма неплатежей</a:t>
            </a:r>
          </a:p>
          <a:p>
            <a:pPr algn="ctr">
              <a:buNone/>
            </a:pPr>
            <a:r>
              <a:rPr lang="ru-RU" dirty="0"/>
              <a:t>6. Количество неплатёжеспособных предприятий</a:t>
            </a:r>
          </a:p>
          <a:p>
            <a:pPr algn="ctr">
              <a:buNone/>
            </a:pPr>
            <a:r>
              <a:rPr lang="ru-RU" dirty="0"/>
              <a:t>7.Показатели, характеризующие уровень развития воспроизводства (адаптированные </a:t>
            </a:r>
            <a:r>
              <a:rPr lang="ru-RU" dirty="0" err="1"/>
              <a:t>макропоказатели</a:t>
            </a:r>
            <a:r>
              <a:rPr lang="ru-RU" dirty="0"/>
              <a:t> общие, базовые).</a:t>
            </a:r>
          </a:p>
          <a:p>
            <a:pPr algn="ctr">
              <a:buNone/>
            </a:pPr>
            <a:r>
              <a:rPr lang="ru-RU" b="1" dirty="0"/>
              <a:t>Б 2. Отраслевой (адаптированные к отрасли макро и региональные показатели)</a:t>
            </a:r>
          </a:p>
          <a:p>
            <a:pPr algn="ctr">
              <a:buNone/>
            </a:pPr>
            <a:r>
              <a:rPr lang="ru-RU" b="1" dirty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sz="4600" b="1" dirty="0" smtClean="0"/>
              <a:t>В</a:t>
            </a:r>
            <a:r>
              <a:rPr lang="ru-RU" sz="4600" b="1" dirty="0"/>
              <a:t>. Качественные производственные показатели на </a:t>
            </a:r>
            <a:r>
              <a:rPr lang="ru-RU" sz="4600" b="1" dirty="0" err="1"/>
              <a:t>макроуровне</a:t>
            </a:r>
            <a:r>
              <a:rPr lang="ru-RU" sz="4600" b="1" dirty="0"/>
              <a:t>:</a:t>
            </a:r>
          </a:p>
          <a:p>
            <a:pPr algn="ctr">
              <a:buNone/>
            </a:pPr>
            <a:r>
              <a:rPr lang="ru-RU" b="1" dirty="0"/>
              <a:t> </a:t>
            </a:r>
          </a:p>
          <a:p>
            <a:pPr lvl="0" algn="ctr">
              <a:buNone/>
            </a:pPr>
            <a:r>
              <a:rPr lang="ru-RU" dirty="0"/>
              <a:t>Структура прироста реального ВВП по факторам</a:t>
            </a:r>
          </a:p>
          <a:p>
            <a:pPr lvl="0" algn="ctr">
              <a:buNone/>
            </a:pPr>
            <a:r>
              <a:rPr lang="ru-RU" dirty="0"/>
              <a:t>Технологическая структура выпуска промышленной продукции</a:t>
            </a:r>
          </a:p>
          <a:p>
            <a:pPr lvl="0" algn="ctr">
              <a:buNone/>
            </a:pPr>
            <a:r>
              <a:rPr lang="ru-RU" dirty="0"/>
              <a:t>Показатели производительности труда</a:t>
            </a:r>
          </a:p>
          <a:p>
            <a:pPr lvl="0" algn="ctr">
              <a:buNone/>
            </a:pPr>
            <a:r>
              <a:rPr lang="ru-RU" dirty="0"/>
              <a:t>Соотношение роста производительности труда с показателями затрат.</a:t>
            </a:r>
          </a:p>
          <a:p>
            <a:pPr lvl="0" algn="ctr">
              <a:buNone/>
            </a:pPr>
            <a:r>
              <a:rPr lang="ru-RU" dirty="0"/>
              <a:t>Показатели ресурсосбережения</a:t>
            </a:r>
          </a:p>
          <a:p>
            <a:pPr lvl="0" algn="ctr">
              <a:buNone/>
            </a:pPr>
            <a:r>
              <a:rPr lang="ru-RU" dirty="0"/>
              <a:t>Показатели обеспеченности страны основными природными ресурсами</a:t>
            </a:r>
          </a:p>
          <a:p>
            <a:pPr lvl="0" algn="ctr">
              <a:buNone/>
            </a:pPr>
            <a:r>
              <a:rPr lang="ru-RU" dirty="0"/>
              <a:t>Состояние и воспроизводство факторов производства</a:t>
            </a:r>
          </a:p>
          <a:p>
            <a:pPr lvl="0" algn="ctr">
              <a:buNone/>
            </a:pPr>
            <a:r>
              <a:rPr lang="ru-RU" dirty="0"/>
              <a:t>Состояние и эффективность использования научно-технического и инновационного капитала</a:t>
            </a:r>
          </a:p>
          <a:p>
            <a:pPr lvl="0" algn="ctr">
              <a:buNone/>
            </a:pPr>
            <a:r>
              <a:rPr lang="ru-RU" dirty="0"/>
              <a:t>Общие расходы на развитие науки и их структура</a:t>
            </a:r>
          </a:p>
          <a:p>
            <a:pPr lvl="0" algn="ctr">
              <a:buNone/>
            </a:pPr>
            <a:r>
              <a:rPr lang="ru-RU" dirty="0"/>
              <a:t>Инвестиции в НИОКР И подготовку кадров.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186766" cy="548324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  <a:endParaRPr lang="ru-RU" sz="4500" b="1" dirty="0"/>
          </a:p>
          <a:p>
            <a:pPr algn="ctr">
              <a:buNone/>
            </a:pPr>
            <a:r>
              <a:rPr lang="ru-RU" sz="4500" b="1" dirty="0"/>
              <a:t>Г. Частные социальные показатели на </a:t>
            </a:r>
            <a:r>
              <a:rPr lang="ru-RU" sz="4500" b="1" dirty="0" err="1"/>
              <a:t>макроуровне</a:t>
            </a:r>
            <a:r>
              <a:rPr lang="ru-RU" sz="4500" b="1" dirty="0"/>
              <a:t>:</a:t>
            </a:r>
          </a:p>
          <a:p>
            <a:pPr algn="ctr">
              <a:buNone/>
            </a:pPr>
            <a:r>
              <a:rPr lang="ru-RU" sz="3600" dirty="0"/>
              <a:t> </a:t>
            </a:r>
          </a:p>
          <a:p>
            <a:pPr lvl="0" algn="ctr">
              <a:buNone/>
            </a:pPr>
            <a:r>
              <a:rPr lang="ru-RU" sz="3600" dirty="0"/>
              <a:t>Соотношение доходов и цен</a:t>
            </a:r>
          </a:p>
          <a:p>
            <a:pPr lvl="0" algn="ctr">
              <a:buNone/>
            </a:pPr>
            <a:r>
              <a:rPr lang="ru-RU" sz="3600" dirty="0"/>
              <a:t>Дифференциация потребления</a:t>
            </a:r>
          </a:p>
          <a:p>
            <a:pPr lvl="0" algn="ctr">
              <a:buNone/>
            </a:pPr>
            <a:r>
              <a:rPr lang="ru-RU" sz="3600" dirty="0"/>
              <a:t>Средний уровень потребления</a:t>
            </a:r>
          </a:p>
          <a:p>
            <a:pPr lvl="0" algn="ctr">
              <a:buNone/>
            </a:pPr>
            <a:r>
              <a:rPr lang="ru-RU" sz="3600" dirty="0"/>
              <a:t>Удельный вес импорта в   фонде личного потребления</a:t>
            </a:r>
          </a:p>
          <a:p>
            <a:pPr lvl="0" algn="ctr">
              <a:buNone/>
            </a:pPr>
            <a:r>
              <a:rPr lang="ru-RU" sz="3600" dirty="0"/>
              <a:t>Показатели обеспеченности услугами жизнедеятельности</a:t>
            </a:r>
          </a:p>
          <a:p>
            <a:pPr lvl="0" algn="ctr">
              <a:buNone/>
            </a:pPr>
            <a:r>
              <a:rPr lang="ru-RU" sz="3600" dirty="0"/>
              <a:t>Уровень образования, показатели</a:t>
            </a:r>
          </a:p>
          <a:p>
            <a:pPr lvl="0" algn="ctr">
              <a:buNone/>
            </a:pPr>
            <a:r>
              <a:rPr lang="ru-RU" sz="3600" dirty="0"/>
              <a:t>Продолжительность жизни, показатели рождаемости, смертности, заболеваемости</a:t>
            </a:r>
          </a:p>
          <a:p>
            <a:pPr lvl="0" algn="ctr">
              <a:buNone/>
            </a:pPr>
            <a:r>
              <a:rPr lang="ru-RU" sz="3600" dirty="0"/>
              <a:t>Показатели деградации личности и семьи</a:t>
            </a:r>
          </a:p>
          <a:p>
            <a:pPr lvl="0" algn="ctr">
              <a:buNone/>
            </a:pPr>
            <a:r>
              <a:rPr lang="ru-RU" sz="3600" dirty="0"/>
              <a:t>Показатели миграции населения</a:t>
            </a:r>
          </a:p>
          <a:p>
            <a:pPr algn="ctr">
              <a:buNone/>
            </a:pPr>
            <a:r>
              <a:rPr lang="ru-RU" sz="3600" dirty="0"/>
              <a:t> Показатели «утечки умов» за границу</a:t>
            </a:r>
          </a:p>
          <a:p>
            <a:pPr lvl="0" algn="ctr">
              <a:buNone/>
            </a:pPr>
            <a:r>
              <a:rPr lang="ru-RU" sz="3600" dirty="0"/>
              <a:t>Показатели криминализации экономики</a:t>
            </a:r>
          </a:p>
          <a:p>
            <a:pPr lvl="0" algn="ctr">
              <a:buNone/>
            </a:pPr>
            <a:r>
              <a:rPr lang="ru-RU" sz="3600" dirty="0"/>
              <a:t>Оценка трудовой мотивации населения</a:t>
            </a:r>
          </a:p>
          <a:p>
            <a:pPr lvl="0" algn="ctr">
              <a:buNone/>
            </a:pPr>
            <a:r>
              <a:rPr lang="ru-RU" sz="3600" dirty="0"/>
              <a:t>Уровень занятости, в т.ч. по сферам деятельности</a:t>
            </a:r>
          </a:p>
          <a:p>
            <a:pPr lvl="0" algn="ctr">
              <a:buNone/>
            </a:pPr>
            <a:r>
              <a:rPr lang="ru-RU" sz="3600" dirty="0"/>
              <a:t> Оценка сепаратистских тенденций</a:t>
            </a:r>
          </a:p>
          <a:p>
            <a:pPr lvl="0" algn="ctr">
              <a:buNone/>
            </a:pPr>
            <a:r>
              <a:rPr lang="ru-RU" sz="3600" dirty="0"/>
              <a:t> Показатели социальной активности</a:t>
            </a:r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МАКРОЭКОНОМИЧЕСКИЕ </a:t>
            </a:r>
            <a:r>
              <a:rPr lang="ru-RU" b="1" dirty="0"/>
              <a:t>ПОКАЗАТЕЛИ УРОВНЯ И КАЧЕСТВА ЖИЗНИ.</a:t>
            </a:r>
            <a:endParaRPr lang="ru-RU" dirty="0"/>
          </a:p>
          <a:p>
            <a:pPr lvl="0" algn="ctr">
              <a:buNone/>
            </a:pPr>
            <a:r>
              <a:rPr lang="ru-RU" dirty="0"/>
              <a:t>ВВП номинальный</a:t>
            </a:r>
          </a:p>
          <a:p>
            <a:pPr lvl="0" algn="ctr">
              <a:buNone/>
            </a:pPr>
            <a:r>
              <a:rPr lang="ru-RU" dirty="0"/>
              <a:t>ВВП реальный</a:t>
            </a:r>
          </a:p>
          <a:p>
            <a:pPr lvl="0" algn="ctr">
              <a:buNone/>
            </a:pPr>
            <a:r>
              <a:rPr lang="ru-RU" dirty="0"/>
              <a:t>Личный располагаемый доход</a:t>
            </a:r>
          </a:p>
          <a:p>
            <a:pPr lvl="0" algn="ctr">
              <a:buNone/>
            </a:pPr>
            <a:r>
              <a:rPr lang="ru-RU" dirty="0"/>
              <a:t>Средняя заработная плата</a:t>
            </a:r>
          </a:p>
          <a:p>
            <a:pPr lvl="0" algn="ctr">
              <a:buNone/>
            </a:pPr>
            <a:r>
              <a:rPr lang="ru-RU" dirty="0"/>
              <a:t>Доля  заработной платы в ВВП</a:t>
            </a:r>
          </a:p>
          <a:p>
            <a:pPr lvl="0" algn="ctr">
              <a:buNone/>
            </a:pPr>
            <a:r>
              <a:rPr lang="ru-RU" dirty="0"/>
              <a:t>Отношение часовых заработков в промышленности в  России к США</a:t>
            </a:r>
          </a:p>
          <a:p>
            <a:pPr lvl="0" algn="ctr">
              <a:buNone/>
            </a:pPr>
            <a:r>
              <a:rPr lang="ru-RU" dirty="0"/>
              <a:t>Доля заработной платы во вновь созданной стоимости</a:t>
            </a:r>
          </a:p>
          <a:p>
            <a:pPr lvl="0" algn="ctr">
              <a:buNone/>
            </a:pPr>
            <a:r>
              <a:rPr lang="ru-RU" dirty="0"/>
              <a:t>Потребительские расходы</a:t>
            </a:r>
          </a:p>
          <a:p>
            <a:pPr lvl="0" algn="ctr">
              <a:buNone/>
            </a:pPr>
            <a:r>
              <a:rPr lang="ru-RU" dirty="0"/>
              <a:t>Личные сбережения</a:t>
            </a:r>
          </a:p>
          <a:p>
            <a:pPr lvl="0" algn="ctr">
              <a:buNone/>
            </a:pPr>
            <a:r>
              <a:rPr lang="ru-RU" dirty="0"/>
              <a:t>Норма сбережений (их доля в личном располагаемом  доходе)</a:t>
            </a:r>
          </a:p>
          <a:p>
            <a:pPr lvl="0" algn="ctr">
              <a:buNone/>
            </a:pPr>
            <a:r>
              <a:rPr lang="ru-RU" dirty="0"/>
              <a:t> Индекс дифференциации доходов (</a:t>
            </a:r>
            <a:r>
              <a:rPr lang="ru-RU" dirty="0" err="1"/>
              <a:t>децильный</a:t>
            </a:r>
            <a:r>
              <a:rPr lang="ru-RU" dirty="0"/>
              <a:t> коэффициент)</a:t>
            </a:r>
          </a:p>
          <a:p>
            <a:pPr lvl="0" algn="ctr">
              <a:buNone/>
            </a:pPr>
            <a:r>
              <a:rPr lang="ru-RU" dirty="0"/>
              <a:t> Индекс концентрации доходов (коэффициент </a:t>
            </a:r>
            <a:r>
              <a:rPr lang="ru-RU" dirty="0" err="1"/>
              <a:t>Джини</a:t>
            </a:r>
            <a:r>
              <a:rPr lang="ru-RU" dirty="0"/>
              <a:t>)</a:t>
            </a:r>
          </a:p>
          <a:p>
            <a:pPr lvl="0" algn="ctr">
              <a:buNone/>
            </a:pPr>
            <a:r>
              <a:rPr lang="ru-RU" dirty="0"/>
              <a:t> Социальный прожиточный минимум (верхний порог бедности)</a:t>
            </a:r>
          </a:p>
          <a:p>
            <a:pPr lvl="0" algn="ctr">
              <a:buNone/>
            </a:pPr>
            <a:r>
              <a:rPr lang="ru-RU" dirty="0"/>
              <a:t> Физический прожиточный минимум (нижний порог бедности)</a:t>
            </a:r>
          </a:p>
          <a:p>
            <a:pPr lvl="0" algn="ctr">
              <a:buNone/>
            </a:pPr>
            <a:r>
              <a:rPr lang="ru-RU" dirty="0"/>
              <a:t> Уровень бедности (нищеты)</a:t>
            </a:r>
          </a:p>
          <a:p>
            <a:pPr lvl="0" algn="ctr">
              <a:buNone/>
            </a:pPr>
            <a:r>
              <a:rPr lang="ru-RU" dirty="0"/>
              <a:t> Показатель чистого  экономического благосостояния (показатель </a:t>
            </a:r>
            <a:r>
              <a:rPr lang="ru-RU" dirty="0" err="1"/>
              <a:t>Нордхауса</a:t>
            </a:r>
            <a:r>
              <a:rPr lang="ru-RU" dirty="0"/>
              <a:t>  - </a:t>
            </a:r>
            <a:r>
              <a:rPr lang="ru-RU" dirty="0" err="1"/>
              <a:t>Тобина</a:t>
            </a:r>
            <a:r>
              <a:rPr lang="ru-RU" dirty="0"/>
              <a:t>).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115328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ТЕМА </a:t>
            </a:r>
            <a:r>
              <a:rPr lang="ru-RU" sz="4000" b="1" dirty="0"/>
              <a:t>4.</a:t>
            </a:r>
            <a:endParaRPr lang="ru-RU" sz="4000" dirty="0"/>
          </a:p>
          <a:p>
            <a:pPr algn="ctr">
              <a:buNone/>
            </a:pPr>
            <a:r>
              <a:rPr lang="ru-RU" sz="4000" b="1" dirty="0"/>
              <a:t>РЕГИОНАЛЬНАЯ  ЭКОНОМИЧЕСКАЯ  БЕЗОПАСНОСТЬ</a:t>
            </a:r>
            <a:endParaRPr lang="ru-RU" sz="4000" dirty="0"/>
          </a:p>
          <a:p>
            <a:pPr>
              <a:buNone/>
            </a:pPr>
            <a:r>
              <a:rPr lang="ru-RU" sz="4000" b="1" dirty="0"/>
              <a:t> 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Home\Downloads\slide-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Home\Downloads\00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28868"/>
            <a:ext cx="9143999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b="1" dirty="0" smtClean="0"/>
              <a:t>Экономическое </a:t>
            </a:r>
            <a:r>
              <a:rPr lang="ru-RU" b="1" dirty="0"/>
              <a:t>состояние региона предполагает устойчивое развитие  и  должно включать в себя:</a:t>
            </a:r>
          </a:p>
          <a:p>
            <a:pPr algn="just">
              <a:buNone/>
            </a:pPr>
            <a:r>
              <a:rPr lang="ru-RU" dirty="0"/>
              <a:t>      1.Территориальное  разделение труда</a:t>
            </a:r>
          </a:p>
          <a:p>
            <a:pPr algn="just">
              <a:buNone/>
            </a:pPr>
            <a:r>
              <a:rPr lang="ru-RU" dirty="0"/>
              <a:t>      2.Создание новых и переоборудование действующих предприятий</a:t>
            </a:r>
          </a:p>
          <a:p>
            <a:pPr algn="just">
              <a:buNone/>
            </a:pPr>
            <a:r>
              <a:rPr lang="ru-RU" dirty="0" smtClean="0"/>
              <a:t>       3.Стимулирование </a:t>
            </a:r>
            <a:r>
              <a:rPr lang="ru-RU" dirty="0"/>
              <a:t>НТП по выпуску продукции, конкурентной по качеству и ценам с товарами развитых стран</a:t>
            </a:r>
          </a:p>
          <a:p>
            <a:pPr algn="just">
              <a:buNone/>
            </a:pPr>
            <a:r>
              <a:rPr lang="ru-RU" dirty="0"/>
              <a:t>      4.Переработка сырья на месте или в близлежащих регионах</a:t>
            </a:r>
          </a:p>
          <a:p>
            <a:pPr algn="just">
              <a:buNone/>
            </a:pPr>
            <a:r>
              <a:rPr lang="ru-RU" dirty="0" smtClean="0"/>
              <a:t>       5.Создание </a:t>
            </a:r>
            <a:r>
              <a:rPr lang="ru-RU" dirty="0"/>
              <a:t>пространственной инфраструктуры, особенно в сфере    коммуникаций.</a:t>
            </a:r>
          </a:p>
          <a:p>
            <a:pPr algn="just">
              <a:buNone/>
            </a:pPr>
            <a:r>
              <a:rPr lang="ru-RU" dirty="0"/>
              <a:t>       Законодательно РЭБ представлена в Указе Президента РФ от 13.01.2017 г. «Об утверждении Основ государственной политики регионального развития Российской Федерации на период до 2025 года» и распоряжением Правительства от 13. 02. 2019 г. «Об утверждении Стратегии пространственного развития до 2025 года». </a:t>
            </a:r>
          </a:p>
          <a:p>
            <a:pPr algn="just">
              <a:buNone/>
            </a:pPr>
            <a:r>
              <a:rPr lang="ru-RU" dirty="0"/>
              <a:t>       Стратегия определяет, что « </a:t>
            </a:r>
            <a:r>
              <a:rPr lang="ru-RU" dirty="0" err="1"/>
              <a:t>геостратегическая</a:t>
            </a:r>
            <a:r>
              <a:rPr lang="ru-RU" dirty="0"/>
              <a:t> территория  Российской Федерации» - это пространство в границах одного или нескольких субъектов РФ, имеющая существенное значение для обеспечения устойчивого социально-экономического развития, территориальной целостности и безопасности России, характеризующаяся специфическими условиями жизни и ведения хозяйственной самостоятельности.</a:t>
            </a:r>
          </a:p>
          <a:p>
            <a:pPr algn="just"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58246" cy="6357982"/>
          </a:xfrm>
        </p:spPr>
        <p:txBody>
          <a:bodyPr>
            <a:normAutofit fontScale="85000" lnSpcReduction="20000"/>
          </a:bodyPr>
          <a:lstStyle/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Вызов</a:t>
            </a:r>
            <a:r>
              <a:rPr lang="ru-RU" dirty="0" smtClean="0"/>
              <a:t> </a:t>
            </a:r>
            <a:r>
              <a:rPr lang="ru-RU" dirty="0"/>
              <a:t>– совокупность обстоятельств необязательно конкретного угрожающего  свойства, но, безусловно требующих реагировать на них.</a:t>
            </a:r>
          </a:p>
          <a:p>
            <a:pPr lvl="0"/>
            <a:r>
              <a:rPr lang="ru-RU" b="1" dirty="0"/>
              <a:t>Риск</a:t>
            </a:r>
            <a:r>
              <a:rPr lang="ru-RU" dirty="0"/>
              <a:t> – возможность возникновения неблагоприятных и нежелательных последствий деятельности самого субъекта.</a:t>
            </a:r>
          </a:p>
          <a:p>
            <a:pPr lvl="0"/>
            <a:r>
              <a:rPr lang="ru-RU" b="1" dirty="0"/>
              <a:t>Опасность </a:t>
            </a:r>
            <a:r>
              <a:rPr lang="ru-RU" dirty="0"/>
              <a:t>– вполне осязаемая, но не фатальная вероятность нанесения вреда , определяемая наличием объективного и субъективного факторов, обладающих поражающими качествами.</a:t>
            </a:r>
          </a:p>
          <a:p>
            <a:pPr lvl="0"/>
            <a:r>
              <a:rPr lang="ru-RU" b="1" dirty="0"/>
              <a:t>Угроза</a:t>
            </a:r>
            <a:r>
              <a:rPr lang="ru-RU" dirty="0"/>
              <a:t> – наиболее конкретная и непосредственная форма опасности или совокупность условий и факторов, реально создающих опасность интересам  личности, общества и государства, а также национальным ценностям и национальному образу жизни.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4118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Приоритетными </a:t>
            </a:r>
            <a:r>
              <a:rPr lang="ru-RU" b="1" dirty="0"/>
              <a:t>задачами региональной экономической политики в сфере РЭБ являются:</a:t>
            </a:r>
          </a:p>
          <a:p>
            <a:pPr>
              <a:buNone/>
            </a:pPr>
            <a:r>
              <a:rPr lang="ru-RU" dirty="0"/>
              <a:t> 1. Реструктуризация хозяйственной структуры с преимущественным развитием отраслей наиболее перспективных на данный период, а также имеющих долгосрочные экономические преимущества в общей системе территориального разделения труда.</a:t>
            </a:r>
          </a:p>
          <a:p>
            <a:pPr>
              <a:buNone/>
            </a:pPr>
            <a:r>
              <a:rPr lang="ru-RU" dirty="0"/>
              <a:t>2.     Реанимация или активизация собственных источников развития.</a:t>
            </a:r>
          </a:p>
          <a:p>
            <a:pPr>
              <a:buNone/>
            </a:pPr>
            <a:r>
              <a:rPr lang="ru-RU" dirty="0"/>
              <a:t>3. Формирование территориально-производственных комплексов и агломераций, ориентированных на требования рынка и гибко реагирующих на конъюнктурные изменения.</a:t>
            </a:r>
          </a:p>
          <a:p>
            <a:pPr>
              <a:buNone/>
            </a:pPr>
            <a:r>
              <a:rPr lang="ru-RU" dirty="0"/>
              <a:t>4.     Развитие межрегиональных инфраструктур.</a:t>
            </a:r>
          </a:p>
          <a:p>
            <a:pPr>
              <a:buNone/>
            </a:pPr>
            <a:r>
              <a:rPr lang="ru-RU" dirty="0"/>
              <a:t>5. Локализация и преодоление депрессивного состояния районных территорий.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9"/>
            <a:ext cx="8715404" cy="65722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 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/>
              <a:t>Для оценки РЭБ существенную роль играют классификаторы регионального развития, которые дифференцируют, подразделяют или интегрируют субъекты  на классы, кластеры либо типы по определённым критериям и интегральным показателям.</a:t>
            </a:r>
          </a:p>
          <a:p>
            <a:pPr>
              <a:buNone/>
            </a:pPr>
            <a:r>
              <a:rPr lang="ru-RU" dirty="0"/>
              <a:t>     В России с середины 90-х годов была предпринята попытка выделения условий и уровней социально-экономического развития, что послужило в дальнейшем базой для определения  параметров и индикаторов, детализирующих экономическую безопасность регионов. Были определены 4 региональных класса, отличавшихся по:</a:t>
            </a:r>
          </a:p>
          <a:p>
            <a:pPr algn="ctr">
              <a:buNone/>
            </a:pPr>
            <a:r>
              <a:rPr lang="ru-RU" dirty="0"/>
              <a:t> -уровню заработной платы;</a:t>
            </a:r>
          </a:p>
          <a:p>
            <a:pPr algn="ctr">
              <a:buNone/>
            </a:pPr>
            <a:r>
              <a:rPr lang="ru-RU" dirty="0"/>
              <a:t>- величине прожиточного минимума;</a:t>
            </a:r>
          </a:p>
          <a:p>
            <a:pPr algn="ctr">
              <a:buNone/>
            </a:pPr>
            <a:r>
              <a:rPr lang="ru-RU" dirty="0"/>
              <a:t>- численности безработных;</a:t>
            </a:r>
          </a:p>
          <a:p>
            <a:pPr algn="ctr">
              <a:buNone/>
            </a:pPr>
            <a:r>
              <a:rPr lang="ru-RU" dirty="0"/>
              <a:t>- уровню преступности;</a:t>
            </a:r>
          </a:p>
          <a:p>
            <a:pPr algn="ctr">
              <a:buNone/>
            </a:pPr>
            <a:r>
              <a:rPr lang="ru-RU" dirty="0"/>
              <a:t>- уровню образования;</a:t>
            </a:r>
          </a:p>
          <a:p>
            <a:pPr algn="ctr">
              <a:buNone/>
            </a:pPr>
            <a:r>
              <a:rPr lang="ru-RU" dirty="0"/>
              <a:t>- просроченной задолженности поставщикам, покупателей, работникам.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   В настоящее время используется обобщённый показатель  REDI (индекс регионального экономического развития), в котором промежуточные блоки имеют разную весовую значимость.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 algn="ctr">
              <a:buNone/>
            </a:pPr>
            <a:r>
              <a:rPr lang="en-US" dirty="0" err="1"/>
              <a:t>Блок</a:t>
            </a:r>
            <a:r>
              <a:rPr lang="en-US" dirty="0"/>
              <a:t>  ч</a:t>
            </a:r>
            <a:r>
              <a:rPr lang="ru-RU" dirty="0"/>
              <a:t>е</a:t>
            </a:r>
            <a:r>
              <a:rPr lang="en-US" dirty="0" err="1"/>
              <a:t>лове</a:t>
            </a:r>
            <a:r>
              <a:rPr lang="ru-RU" dirty="0" err="1"/>
              <a:t>ческого</a:t>
            </a:r>
            <a:r>
              <a:rPr lang="ru-RU" dirty="0"/>
              <a:t> потенциала (ЧП)</a:t>
            </a:r>
          </a:p>
          <a:p>
            <a:pPr lvl="0" algn="ctr">
              <a:buNone/>
            </a:pPr>
            <a:r>
              <a:rPr lang="ru-RU" dirty="0"/>
              <a:t>Ожидаемая продолжительность жизни</a:t>
            </a:r>
          </a:p>
          <a:p>
            <a:pPr lvl="0" algn="ctr">
              <a:buNone/>
            </a:pPr>
            <a:r>
              <a:rPr lang="ru-RU" dirty="0"/>
              <a:t>Оборот розничной торговли на душу населения</a:t>
            </a:r>
          </a:p>
          <a:p>
            <a:pPr lvl="0" algn="ctr">
              <a:buNone/>
            </a:pPr>
            <a:r>
              <a:rPr lang="ru-RU" dirty="0"/>
              <a:t>Доля населения с денежными доходами, выше величины прожиточного минимума к общей численности населения субъекта РФ</a:t>
            </a:r>
          </a:p>
          <a:p>
            <a:pPr lvl="0" algn="ctr">
              <a:buNone/>
            </a:pPr>
            <a:r>
              <a:rPr lang="ru-RU" dirty="0"/>
              <a:t>Объём платных услуг на душу населения</a:t>
            </a:r>
          </a:p>
          <a:p>
            <a:pPr lvl="0" algn="ctr">
              <a:buNone/>
            </a:pPr>
            <a:r>
              <a:rPr lang="ru-RU" dirty="0"/>
              <a:t>Общая площадь жилых помещений, приходящаяся на одного жителя</a:t>
            </a:r>
          </a:p>
          <a:p>
            <a:pPr lvl="0" algn="ctr">
              <a:buNone/>
            </a:pPr>
            <a:r>
              <a:rPr lang="ru-RU" dirty="0"/>
              <a:t>Численность экономически активного населения на 1 тыс.чел. населения</a:t>
            </a:r>
          </a:p>
          <a:p>
            <a:pPr lvl="0" algn="ctr">
              <a:buNone/>
            </a:pPr>
            <a:r>
              <a:rPr lang="ru-RU" dirty="0"/>
              <a:t>Занятое население с высшем образованием к общей численности занятого населения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 lvl="0" algn="just">
              <a:buNone/>
            </a:pPr>
            <a:r>
              <a:rPr lang="ru-RU" dirty="0" smtClean="0"/>
              <a:t>      Блок </a:t>
            </a:r>
            <a:r>
              <a:rPr lang="ru-RU" dirty="0"/>
              <a:t>инвестиционного потенциала (Ив П)</a:t>
            </a:r>
          </a:p>
          <a:p>
            <a:pPr lvl="0" algn="just">
              <a:buNone/>
            </a:pPr>
            <a:r>
              <a:rPr lang="ru-RU" dirty="0" smtClean="0"/>
              <a:t>       Инвестиции </a:t>
            </a:r>
            <a:r>
              <a:rPr lang="ru-RU" dirty="0"/>
              <a:t>в основной капитал на душу населения</a:t>
            </a:r>
          </a:p>
          <a:p>
            <a:pPr lvl="0" algn="just">
              <a:buNone/>
            </a:pPr>
            <a:r>
              <a:rPr lang="ru-RU" dirty="0" smtClean="0"/>
              <a:t>       Инвестиции </a:t>
            </a:r>
            <a:r>
              <a:rPr lang="ru-RU" dirty="0"/>
              <a:t>в основной капитал ВРП</a:t>
            </a:r>
          </a:p>
          <a:p>
            <a:pPr lvl="0" algn="just">
              <a:buNone/>
            </a:pPr>
            <a:r>
              <a:rPr lang="ru-RU" dirty="0" smtClean="0"/>
              <a:t>       Доля </a:t>
            </a:r>
            <a:r>
              <a:rPr lang="ru-RU" dirty="0"/>
              <a:t>строительства в структуре ВРП по видам хозяйственной деятельности</a:t>
            </a:r>
          </a:p>
          <a:p>
            <a:pPr lvl="0" algn="just">
              <a:buNone/>
            </a:pPr>
            <a:r>
              <a:rPr lang="ru-RU" dirty="0" smtClean="0"/>
              <a:t>       Степень </a:t>
            </a:r>
            <a:r>
              <a:rPr lang="ru-RU" dirty="0" err="1"/>
              <a:t>неизношенности</a:t>
            </a:r>
            <a:r>
              <a:rPr lang="ru-RU" dirty="0"/>
              <a:t> основных фондов 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lvl="0" algn="just">
              <a:buNone/>
            </a:pPr>
            <a:r>
              <a:rPr lang="ru-RU" dirty="0" smtClean="0"/>
              <a:t>       Блок </a:t>
            </a:r>
            <a:r>
              <a:rPr lang="ru-RU" dirty="0"/>
              <a:t>инновационного потенциала (Ин П)</a:t>
            </a:r>
          </a:p>
          <a:p>
            <a:pPr lvl="0" algn="just">
              <a:buNone/>
            </a:pPr>
            <a:r>
              <a:rPr lang="ru-RU" dirty="0"/>
              <a:t>Удельный вес организаций, осуществляющих технологические, организационные, маркетинговые инновации,  в общем числе организаций</a:t>
            </a:r>
          </a:p>
          <a:p>
            <a:pPr lvl="0" algn="just">
              <a:buNone/>
            </a:pPr>
            <a:r>
              <a:rPr lang="ru-RU" dirty="0"/>
              <a:t>Внутренние затраты на научные исследования и разработки к ВРП</a:t>
            </a:r>
          </a:p>
          <a:p>
            <a:pPr lvl="0" algn="just">
              <a:buNone/>
            </a:pPr>
            <a:r>
              <a:rPr lang="ru-RU" dirty="0"/>
              <a:t>Численность персонала, занятого научными  исследованиями и разработками, к общему числу занятых</a:t>
            </a:r>
          </a:p>
          <a:p>
            <a:pPr lvl="0" algn="just">
              <a:buNone/>
            </a:pPr>
            <a:r>
              <a:rPr lang="ru-RU" dirty="0"/>
              <a:t>Затраты на технологические инновации к ВРП</a:t>
            </a:r>
          </a:p>
          <a:p>
            <a:pPr lvl="0" algn="just">
              <a:buNone/>
            </a:pPr>
            <a:r>
              <a:rPr lang="ru-RU" dirty="0"/>
              <a:t>Число используемых передовых  производственных технологий на 1 млн. руб. ВРП</a:t>
            </a:r>
          </a:p>
          <a:p>
            <a:pPr algn="just">
              <a:buNone/>
            </a:pPr>
            <a:r>
              <a:rPr lang="ru-RU" dirty="0"/>
              <a:t>        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  Значимость </a:t>
            </a:r>
            <a:r>
              <a:rPr lang="ru-RU" dirty="0"/>
              <a:t>ЧП составляет 36,7%, Ив П. – 34%, Ин П. -29,3%. На 2018 год по REDI-рейтинг поставил Москву на 1 место (1,767 балла), Нижний Новгород – на 2 место (1,733), Санкт-Петербург- 3 место (1.693). Саратов занял 43 место (0,966).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    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Также </a:t>
            </a:r>
            <a:r>
              <a:rPr lang="ru-RU" dirty="0"/>
              <a:t>ранжирование экономической активности производится исходя из уровня институциональной среды региона, что теоретически влияет на экономический рост. Типологически к институтам можно отнести:</a:t>
            </a:r>
          </a:p>
          <a:p>
            <a:pPr algn="ctr">
              <a:buNone/>
            </a:pPr>
            <a:r>
              <a:rPr lang="ru-RU" dirty="0"/>
              <a:t>- инвестиционный климат и риски</a:t>
            </a:r>
          </a:p>
          <a:p>
            <a:pPr algn="ctr">
              <a:buNone/>
            </a:pPr>
            <a:r>
              <a:rPr lang="ru-RU" dirty="0"/>
              <a:t>- предпринимательский климат</a:t>
            </a:r>
          </a:p>
          <a:p>
            <a:pPr algn="ctr">
              <a:buNone/>
            </a:pPr>
            <a:r>
              <a:rPr lang="ru-RU" dirty="0"/>
              <a:t>- результативность и открытость регионального управления</a:t>
            </a:r>
          </a:p>
          <a:p>
            <a:pPr algn="ctr">
              <a:buNone/>
            </a:pPr>
            <a:r>
              <a:rPr lang="ru-RU" dirty="0"/>
              <a:t>- безопасность ведения бизнеса</a:t>
            </a:r>
          </a:p>
          <a:p>
            <a:pPr algn="ctr">
              <a:buNone/>
            </a:pPr>
            <a:r>
              <a:rPr lang="ru-RU" dirty="0"/>
              <a:t>- защита прав собственности</a:t>
            </a:r>
          </a:p>
          <a:p>
            <a:pPr algn="ctr">
              <a:buNone/>
            </a:pPr>
            <a:r>
              <a:rPr lang="ru-RU" dirty="0"/>
              <a:t>- административные барьеры, доступ к инфраструктуре</a:t>
            </a:r>
          </a:p>
          <a:p>
            <a:pPr algn="ctr">
              <a:buNone/>
            </a:pPr>
            <a:r>
              <a:rPr lang="ru-RU" dirty="0"/>
              <a:t> - размер теневой экономики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       Для оценки межрегиональной дифференциации и сглаживания политики распределения доходов между центром и периферией  в мировой практике обычно используется </a:t>
            </a:r>
            <a:r>
              <a:rPr lang="ru-RU" dirty="0" err="1"/>
              <a:t>децильный</a:t>
            </a:r>
            <a:r>
              <a:rPr lang="ru-RU" dirty="0"/>
              <a:t> коэффициент при расчёте ВРП на душу населения региона.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    </a:t>
            </a:r>
            <a:endParaRPr lang="ru-RU" sz="8000" dirty="0" smtClean="0"/>
          </a:p>
          <a:p>
            <a:pPr algn="ctr">
              <a:buNone/>
            </a:pPr>
            <a:r>
              <a:rPr lang="ru-RU" sz="8000" dirty="0" smtClean="0"/>
              <a:t>   </a:t>
            </a:r>
            <a:r>
              <a:rPr lang="ru-RU" sz="8000" dirty="0"/>
              <a:t>Компонентами обеспечения РЭБ являются проводимая региональными властями бюджетно-налоговая и финансовая политика. К показателям бюджетно-налоговой политики относят:</a:t>
            </a:r>
          </a:p>
          <a:p>
            <a:pPr algn="ctr">
              <a:buNone/>
            </a:pPr>
            <a:r>
              <a:rPr lang="ru-RU" sz="8000" dirty="0"/>
              <a:t>- уровень бюджетной обеспеченности, определяемой как соотношение налоговых доходов и численности населения региона</a:t>
            </a:r>
          </a:p>
          <a:p>
            <a:pPr algn="ctr">
              <a:buNone/>
            </a:pPr>
            <a:r>
              <a:rPr lang="ru-RU" sz="8000" dirty="0"/>
              <a:t>- степень </a:t>
            </a:r>
            <a:r>
              <a:rPr lang="ru-RU" sz="8000" dirty="0" err="1"/>
              <a:t>дотационности</a:t>
            </a:r>
            <a:r>
              <a:rPr lang="ru-RU" sz="8000" dirty="0"/>
              <a:t> бюджета субъекта, определяемая как доля межбюджетных трансфертов в общем объёме доходов  бюджета</a:t>
            </a:r>
          </a:p>
          <a:p>
            <a:pPr algn="ctr">
              <a:buNone/>
            </a:pPr>
            <a:r>
              <a:rPr lang="ru-RU" sz="8000" dirty="0"/>
              <a:t>-    уровень кредитного рейтинга</a:t>
            </a:r>
          </a:p>
          <a:p>
            <a:pPr algn="ctr">
              <a:buNone/>
            </a:pPr>
            <a:r>
              <a:rPr lang="ru-RU" sz="8000" dirty="0"/>
              <a:t>-   структура экономики региона и зависимая от неё структура налоговых доходов бюджета.</a:t>
            </a:r>
          </a:p>
          <a:p>
            <a:pPr algn="ctr">
              <a:buNone/>
            </a:pPr>
            <a:r>
              <a:rPr lang="ru-RU" sz="8000" dirty="0"/>
              <a:t> </a:t>
            </a:r>
          </a:p>
          <a:p>
            <a:pPr algn="ctr">
              <a:buNone/>
            </a:pPr>
            <a:r>
              <a:rPr lang="ru-RU" sz="8000" dirty="0"/>
              <a:t>      Эксперты (А. </a:t>
            </a:r>
            <a:r>
              <a:rPr lang="ru-RU" sz="8000" dirty="0" err="1"/>
              <a:t>Табах</a:t>
            </a:r>
            <a:r>
              <a:rPr lang="ru-RU" sz="8000" dirty="0"/>
              <a:t>, Д. Андреева) выделяют 6 типов бюджетной (долговой) стратегии регионов:</a:t>
            </a:r>
          </a:p>
          <a:p>
            <a:pPr algn="ctr">
              <a:buNone/>
            </a:pPr>
            <a:r>
              <a:rPr lang="ru-RU" sz="8000" dirty="0"/>
              <a:t>1.Сбалансированный</a:t>
            </a:r>
          </a:p>
          <a:p>
            <a:pPr algn="ctr">
              <a:buNone/>
            </a:pPr>
            <a:r>
              <a:rPr lang="ru-RU" sz="8000" dirty="0"/>
              <a:t>2.Краткосрчный</a:t>
            </a:r>
          </a:p>
          <a:p>
            <a:pPr algn="ctr">
              <a:buNone/>
            </a:pPr>
            <a:r>
              <a:rPr lang="ru-RU" sz="8000" dirty="0"/>
              <a:t>3.Оппорунинистический</a:t>
            </a:r>
          </a:p>
          <a:p>
            <a:pPr algn="ctr">
              <a:buNone/>
            </a:pPr>
            <a:r>
              <a:rPr lang="ru-RU" sz="8000" dirty="0"/>
              <a:t>4.Высокорискованный</a:t>
            </a:r>
          </a:p>
          <a:p>
            <a:pPr algn="ctr">
              <a:buNone/>
            </a:pPr>
            <a:r>
              <a:rPr lang="ru-RU" sz="8000" dirty="0"/>
              <a:t>5.Нерыночный</a:t>
            </a:r>
          </a:p>
          <a:p>
            <a:pPr algn="ctr">
              <a:buNone/>
            </a:pPr>
            <a:r>
              <a:rPr lang="ru-RU" sz="8000" dirty="0"/>
              <a:t>6.Качественный   </a:t>
            </a:r>
          </a:p>
          <a:p>
            <a:pPr algn="ctr">
              <a:buNone/>
            </a:pPr>
            <a:r>
              <a:rPr lang="ru-RU" sz="8000" dirty="0"/>
              <a:t> </a:t>
            </a:r>
          </a:p>
          <a:p>
            <a:pPr algn="ctr">
              <a:buNone/>
            </a:pPr>
            <a:r>
              <a:rPr lang="ru-RU" sz="8000" dirty="0"/>
              <a:t>     </a:t>
            </a:r>
          </a:p>
          <a:p>
            <a:pPr algn="ctr">
              <a:buNone/>
            </a:pPr>
            <a:r>
              <a:rPr lang="ru-RU" sz="8000" dirty="0"/>
              <a:t> </a:t>
            </a:r>
          </a:p>
          <a:p>
            <a:pPr algn="ctr">
              <a:buNone/>
            </a:pPr>
            <a:r>
              <a:rPr lang="ru-RU" sz="5000" dirty="0"/>
              <a:t> </a:t>
            </a:r>
          </a:p>
          <a:p>
            <a:pPr algn="ctr">
              <a:buNone/>
            </a:pPr>
            <a:r>
              <a:rPr lang="ru-RU" sz="5000" dirty="0"/>
              <a:t> </a:t>
            </a:r>
          </a:p>
          <a:p>
            <a:r>
              <a:rPr lang="ru-RU" sz="50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     Финансовое развитие региона определяется устойчивостью финансовых институтов (организаций),  которые в нём присутствуют. Общими признаками, характеризующими и экономическую безопасность, являются: наличие (глубина), доступность, эффективность (использование), стабильность.  Для межрегионального анализа (К. </a:t>
            </a:r>
            <a:r>
              <a:rPr lang="ru-RU" dirty="0" err="1"/>
              <a:t>Криничанский</a:t>
            </a:r>
            <a:r>
              <a:rPr lang="ru-RU" dirty="0"/>
              <a:t>) можно применить следующие индикаторы: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dirty="0"/>
              <a:t>- по глубине – </a:t>
            </a:r>
          </a:p>
          <a:p>
            <a:pPr>
              <a:buNone/>
            </a:pPr>
            <a:r>
              <a:rPr lang="ru-RU" dirty="0"/>
              <a:t>1) вклады (депозиты) юридических лиц в рублях и валюте к ВРП; </a:t>
            </a:r>
          </a:p>
          <a:p>
            <a:pPr>
              <a:buNone/>
            </a:pPr>
            <a:r>
              <a:rPr lang="ru-RU" dirty="0"/>
              <a:t>2)  вклады (депозиты) физических лиц в рублях и валюте к ВРП; </a:t>
            </a:r>
          </a:p>
          <a:p>
            <a:pPr>
              <a:buNone/>
            </a:pPr>
            <a:r>
              <a:rPr lang="ru-RU" dirty="0"/>
              <a:t>3) вклады в общем объёме; </a:t>
            </a:r>
          </a:p>
          <a:p>
            <a:pPr>
              <a:buNone/>
            </a:pPr>
            <a:r>
              <a:rPr lang="ru-RU" dirty="0"/>
              <a:t>4) задолженность по кредитам юридических лиц к ВРП; </a:t>
            </a:r>
          </a:p>
          <a:p>
            <a:pPr>
              <a:buNone/>
            </a:pPr>
            <a:r>
              <a:rPr lang="ru-RU" dirty="0"/>
              <a:t>5)  задолженность по кредитам физических лиц к ВРП; </a:t>
            </a:r>
          </a:p>
          <a:p>
            <a:pPr>
              <a:buNone/>
            </a:pPr>
            <a:r>
              <a:rPr lang="ru-RU" dirty="0"/>
              <a:t>6) сумма задолженности по ипотечным жилищным кредитам к ВРП.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9600" b="1" dirty="0" smtClean="0"/>
          </a:p>
          <a:p>
            <a:pPr algn="ctr">
              <a:buNone/>
            </a:pPr>
            <a:r>
              <a:rPr lang="ru-RU" sz="9600" b="1" dirty="0" smtClean="0"/>
              <a:t>- </a:t>
            </a:r>
            <a:r>
              <a:rPr lang="ru-RU" sz="9600" b="1" dirty="0"/>
              <a:t>по доступности  - </a:t>
            </a:r>
          </a:p>
          <a:p>
            <a:pPr algn="ctr">
              <a:buNone/>
            </a:pPr>
            <a:r>
              <a:rPr lang="ru-RU" sz="9600" dirty="0"/>
              <a:t>1) число кредитных организаций и филиалов в субъекте РФ на 100 тыс. населения; </a:t>
            </a:r>
          </a:p>
          <a:p>
            <a:pPr algn="ctr">
              <a:buNone/>
            </a:pPr>
            <a:r>
              <a:rPr lang="ru-RU" sz="9600" dirty="0"/>
              <a:t>2) число внутренних структурных подразделений кредитных организаций на 100 тыс. населения</a:t>
            </a:r>
          </a:p>
          <a:p>
            <a:pPr algn="ctr">
              <a:buNone/>
            </a:pPr>
            <a:r>
              <a:rPr lang="ru-RU" sz="9600" dirty="0"/>
              <a:t> </a:t>
            </a:r>
          </a:p>
          <a:p>
            <a:pPr algn="ctr">
              <a:buNone/>
            </a:pPr>
            <a:r>
              <a:rPr lang="ru-RU" sz="9600" b="1" dirty="0"/>
              <a:t>- по эффективности – </a:t>
            </a:r>
          </a:p>
          <a:p>
            <a:pPr algn="ctr">
              <a:buNone/>
            </a:pPr>
            <a:r>
              <a:rPr lang="ru-RU" sz="9600" dirty="0"/>
              <a:t>1)чистая % маржа коммерческих банков; </a:t>
            </a:r>
          </a:p>
          <a:p>
            <a:pPr algn="ctr">
              <a:buNone/>
            </a:pPr>
            <a:r>
              <a:rPr lang="ru-RU" sz="9600" dirty="0"/>
              <a:t>2) кредитно – депозитный </a:t>
            </a:r>
            <a:r>
              <a:rPr lang="ru-RU" sz="9600" dirty="0" err="1"/>
              <a:t>спред</a:t>
            </a:r>
            <a:r>
              <a:rPr lang="ru-RU" sz="9600" dirty="0"/>
              <a:t>; </a:t>
            </a:r>
          </a:p>
          <a:p>
            <a:pPr algn="ctr">
              <a:buNone/>
            </a:pPr>
            <a:r>
              <a:rPr lang="ru-RU" sz="9600" dirty="0"/>
              <a:t>3) разность сумм страховых премий и выплат; </a:t>
            </a:r>
          </a:p>
          <a:p>
            <a:pPr algn="ctr">
              <a:buNone/>
            </a:pPr>
            <a:r>
              <a:rPr lang="ru-RU" sz="9600" dirty="0"/>
              <a:t>4) рентабельность активов кредитных организаций; </a:t>
            </a:r>
          </a:p>
          <a:p>
            <a:pPr algn="ctr">
              <a:buNone/>
            </a:pPr>
            <a:r>
              <a:rPr lang="ru-RU" sz="9600" dirty="0"/>
              <a:t>5) рентабельность собственного капитала кредитных организаций; </a:t>
            </a:r>
          </a:p>
          <a:p>
            <a:pPr algn="ctr">
              <a:buNone/>
            </a:pPr>
            <a:r>
              <a:rPr lang="ru-RU" sz="9600" dirty="0"/>
              <a:t>6) индексы конкуренции и концентрации  в банковском и страховом секторах. </a:t>
            </a:r>
          </a:p>
          <a:p>
            <a:pPr algn="ctr">
              <a:buNone/>
            </a:pPr>
            <a:r>
              <a:rPr lang="ru-RU" sz="9600" dirty="0"/>
              <a:t> </a:t>
            </a:r>
          </a:p>
          <a:p>
            <a:pPr algn="ctr">
              <a:buNone/>
            </a:pPr>
            <a:r>
              <a:rPr lang="ru-RU" sz="9600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543956" cy="6126163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Индикаторы экономической безопасности </a:t>
            </a:r>
            <a:r>
              <a:rPr lang="ru-RU" dirty="0" smtClean="0"/>
              <a:t>региона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7" y="1785929"/>
          <a:ext cx="8572563" cy="4750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870"/>
                <a:gridCol w="2937154"/>
                <a:gridCol w="1714513"/>
                <a:gridCol w="1714513"/>
                <a:gridCol w="1714513"/>
              </a:tblGrid>
              <a:tr h="351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индикатора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Развитые страны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Пороговые значения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Российские регионы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1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Степень износа ОПФ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0,25%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&lt;40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1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инвестиций на 1 рубль/евро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&gt;25%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Относительное снижение  промышленного производства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0,25-0,20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Не менее 105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0,25%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2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тяжких преступлений в общем количестве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0,08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&lt;0,25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0,16(16,47)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налогов и других платежей к ВРП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0,3%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&lt;0,2%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ищущих работу к общей численности активного населения 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0,07%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9,3%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Коэффициенты рождаемости и смертности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4,1%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-4,8%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Естественная убыль населения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-3,1%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-4,8%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358245" cy="6429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081"/>
                <a:gridCol w="2870217"/>
                <a:gridCol w="1671649"/>
                <a:gridCol w="1671649"/>
                <a:gridCol w="1671649"/>
              </a:tblGrid>
              <a:tr h="803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средней продолжительности жизни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&gt;70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3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населения, проживающего в зоне экологических катастроф и загрязнений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9,6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3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раскрытых преступлений в общем количестве зарегистрированных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3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с доходами ниже прожиточного минимума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&lt;7%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10,9%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3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Оплата труда в личных доходах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0,6-0,65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≥2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3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Соотношение минимальной зарплаты и прожиточного минимума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300-400%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150-200%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3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ВРП на душу населения к среднему по стране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3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продовольственной независимости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85%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&gt;90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79%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584043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       Терминологически понятие безопасность применительно к экономическим  отношениям стало употребляться в период зрелого средневековья и упрочения городского хозяйства.  P</a:t>
            </a:r>
            <a:r>
              <a:rPr lang="en-US" dirty="0" err="1"/>
              <a:t>olicy</a:t>
            </a:r>
            <a:r>
              <a:rPr lang="ru-RU" dirty="0"/>
              <a:t> – линия поведения, целесообразность, дальновидность;  </a:t>
            </a:r>
            <a:r>
              <a:rPr lang="en-US" dirty="0"/>
              <a:t>police</a:t>
            </a:r>
            <a:r>
              <a:rPr lang="ru-RU" dirty="0"/>
              <a:t> – поддерживать порядок, управлять. Связь политики и экономики обсуждается и анализируется в научных трудах,  начиная с XVII века,  в виде трактатов по политической экономии. Капиталистическое хозяйство  в Англии и Голландии  в связи с усилением влияния денежной системы вырабатывает новые термины: </a:t>
            </a:r>
            <a:r>
              <a:rPr lang="ru-RU" dirty="0" err="1"/>
              <a:t>safety</a:t>
            </a:r>
            <a:r>
              <a:rPr lang="ru-RU" dirty="0"/>
              <a:t> (безопасность, сохранность) и  </a:t>
            </a:r>
            <a:r>
              <a:rPr lang="en-US" dirty="0"/>
              <a:t>security</a:t>
            </a:r>
            <a:r>
              <a:rPr lang="ru-RU" dirty="0"/>
              <a:t> (безопасность, поручительство, гарантия).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5" cy="3524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338"/>
                <a:gridCol w="2688944"/>
                <a:gridCol w="1651641"/>
                <a:gridCol w="1651641"/>
                <a:gridCol w="1651641"/>
              </a:tblGrid>
              <a:tr h="704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 личных сбережений в личных доходах населения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0,25%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&gt;0,15%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0,3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на социальные программы к ВРП 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4-10%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6,7%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Объем трансфертов к ВРП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0,05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оплаты труда в добавленной стоимости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0,47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ru-RU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инвестиций к ВРП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0,07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≥25%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13%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5357826"/>
            <a:ext cx="59318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Пороговые значения взяты из работ В.К.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Сенчагова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С.Н. Митякова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928670"/>
            <a:ext cx="7972452" cy="519749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ТЕМА </a:t>
            </a:r>
            <a:r>
              <a:rPr lang="ru-RU" sz="4000" b="1" dirty="0"/>
              <a:t>5.</a:t>
            </a:r>
            <a:endParaRPr lang="ru-RU" sz="4000" dirty="0"/>
          </a:p>
          <a:p>
            <a:pPr algn="ctr">
              <a:buNone/>
            </a:pPr>
            <a:r>
              <a:rPr lang="ru-RU" sz="4000" b="1" dirty="0"/>
              <a:t>ЭКОНОМИЧЕСКАЯ БЕЗОПАСНОСТЬ ПРЕДПРИЯТИЯ</a:t>
            </a:r>
            <a:endParaRPr lang="ru-RU" sz="4000" dirty="0"/>
          </a:p>
          <a:p>
            <a:pPr algn="ctr">
              <a:buNone/>
            </a:pPr>
            <a:r>
              <a:rPr lang="ru-RU" sz="4000" b="1" dirty="0"/>
              <a:t> </a:t>
            </a:r>
            <a:endParaRPr lang="ru-RU" sz="4000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186766" cy="555468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r>
              <a:rPr lang="ru-RU" dirty="0"/>
              <a:t>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</a:t>
            </a:r>
            <a:r>
              <a:rPr lang="ru-RU" dirty="0"/>
              <a:t>Экономическая безопасность предприятия(ЭБП) – это состояние наиболее эффективного использования корпоративных ресурсов для предотвращения угроз и стабильного функционирования предприятия в настоящее время и в будущем.</a:t>
            </a:r>
          </a:p>
          <a:p>
            <a:pPr algn="ctr">
              <a:buNone/>
            </a:pPr>
            <a:r>
              <a:rPr lang="ru-RU" dirty="0"/>
              <a:t>         ЭБП характеризуется совокупностью количественных и качественных показателей, важнейшим из которых является уровень ЭБ, в нём выделяют следующие функциональные составляющие:</a:t>
            </a:r>
          </a:p>
          <a:p>
            <a:pPr algn="ctr">
              <a:buNone/>
            </a:pPr>
            <a:r>
              <a:rPr lang="ru-RU" dirty="0"/>
              <a:t>1. Финансовая</a:t>
            </a:r>
          </a:p>
          <a:p>
            <a:pPr algn="ctr">
              <a:buNone/>
            </a:pPr>
            <a:r>
              <a:rPr lang="ru-RU" dirty="0"/>
              <a:t>2.Интеллектуальная и кадровая</a:t>
            </a:r>
          </a:p>
          <a:p>
            <a:pPr algn="ctr">
              <a:buNone/>
            </a:pPr>
            <a:r>
              <a:rPr lang="ru-RU" dirty="0"/>
              <a:t>3.Технико-технологическая</a:t>
            </a:r>
          </a:p>
          <a:p>
            <a:pPr algn="ctr">
              <a:buNone/>
            </a:pPr>
            <a:r>
              <a:rPr lang="ru-RU" dirty="0"/>
              <a:t>4.Политико-правовая</a:t>
            </a:r>
          </a:p>
          <a:p>
            <a:pPr algn="ctr">
              <a:buNone/>
            </a:pPr>
            <a:r>
              <a:rPr lang="ru-RU" dirty="0"/>
              <a:t>5.Экологическая</a:t>
            </a:r>
          </a:p>
          <a:p>
            <a:pPr algn="ctr">
              <a:buNone/>
            </a:pPr>
            <a:r>
              <a:rPr lang="ru-RU" dirty="0"/>
              <a:t>6.Информационная</a:t>
            </a:r>
          </a:p>
          <a:p>
            <a:pPr algn="ctr">
              <a:buNone/>
            </a:pPr>
            <a:r>
              <a:rPr lang="ru-RU" dirty="0"/>
              <a:t>7.Силовая.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5100" dirty="0"/>
          </a:p>
          <a:p>
            <a:pPr algn="ctr">
              <a:buNone/>
            </a:pPr>
            <a:r>
              <a:rPr lang="ru-RU" sz="5100" dirty="0" smtClean="0"/>
              <a:t>Корпоративные </a:t>
            </a:r>
            <a:r>
              <a:rPr lang="ru-RU" sz="5100" dirty="0"/>
              <a:t>ресурсы - это факторы, используемые владельцами и/или менеджерами для выполнения целей предприятия (бизнеса). К ним относят:</a:t>
            </a:r>
          </a:p>
          <a:p>
            <a:pPr algn="ctr">
              <a:buNone/>
            </a:pPr>
            <a:r>
              <a:rPr lang="ru-RU" sz="5100" dirty="0"/>
              <a:t>А. Ресурс капитала: собственные и заёмные финансовые средства позволяют приобретать и поддерживать устойчивое состояние предприятия, </a:t>
            </a:r>
            <a:r>
              <a:rPr lang="ru-RU" sz="5100" dirty="0" err="1"/>
              <a:t>минимизируя</a:t>
            </a:r>
            <a:r>
              <a:rPr lang="ru-RU" sz="5100" dirty="0"/>
              <a:t>  риски и внешние угрозы.</a:t>
            </a:r>
          </a:p>
          <a:p>
            <a:pPr algn="ctr">
              <a:buNone/>
            </a:pPr>
            <a:r>
              <a:rPr lang="ru-RU" sz="5100" dirty="0"/>
              <a:t> </a:t>
            </a:r>
          </a:p>
          <a:p>
            <a:pPr algn="ctr">
              <a:buNone/>
            </a:pPr>
            <a:r>
              <a:rPr lang="ru-RU" sz="5100" dirty="0"/>
              <a:t>Б. Ресурс персонала: менеджеры, инженерно-технические работники, производственные рабочие, специалисты являются основным проводящим и связующим звеном, соединяющим все факторы воедино.</a:t>
            </a:r>
          </a:p>
          <a:p>
            <a:pPr algn="ctr">
              <a:buNone/>
            </a:pPr>
            <a:r>
              <a:rPr lang="ru-RU" sz="5100" dirty="0"/>
              <a:t> </a:t>
            </a:r>
          </a:p>
          <a:p>
            <a:pPr algn="ctr">
              <a:buNone/>
            </a:pPr>
            <a:r>
              <a:rPr lang="ru-RU" sz="5100" dirty="0"/>
              <a:t>В.Ресурс информации и технологий: информация в настоящее время является наиболее ценным, дорогостоящим и редким ресурсом. Именно она даёт представление об изменении:</a:t>
            </a:r>
          </a:p>
          <a:p>
            <a:pPr algn="ctr">
              <a:buNone/>
            </a:pPr>
            <a:r>
              <a:rPr lang="ru-RU" sz="5100" dirty="0"/>
              <a:t>-политической, социальной, экономической и экологической ситуаций;</a:t>
            </a:r>
          </a:p>
          <a:p>
            <a:pPr algn="ctr">
              <a:buNone/>
            </a:pPr>
            <a:r>
              <a:rPr lang="ru-RU" sz="5100" dirty="0"/>
              <a:t>-рынков предприятия;</a:t>
            </a:r>
          </a:p>
          <a:p>
            <a:pPr algn="ctr">
              <a:buNone/>
            </a:pPr>
            <a:r>
              <a:rPr lang="ru-RU" sz="5100" dirty="0"/>
              <a:t>- инноваций, конкретных </a:t>
            </a:r>
            <a:r>
              <a:rPr lang="ru-RU" sz="5100" dirty="0" err="1"/>
              <a:t>know-how</a:t>
            </a:r>
            <a:r>
              <a:rPr lang="ru-RU" sz="5100" dirty="0"/>
              <a:t>;</a:t>
            </a:r>
          </a:p>
          <a:p>
            <a:pPr algn="ctr">
              <a:buNone/>
            </a:pPr>
            <a:r>
              <a:rPr lang="ru-RU" sz="5100" dirty="0"/>
              <a:t>-аспектов данного бизнеса и менеджмента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Г.Ресурс </a:t>
            </a:r>
            <a:r>
              <a:rPr lang="ru-RU" dirty="0"/>
              <a:t>техники и оборудования: представляет собой реальную и потенциальную возможность развития предприятия.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Д.Ресурс прав: комплекс правомочий на использование патентов, лицензий, квот (природных ресурсов, городских территорий, экспорта), на использование </a:t>
            </a:r>
            <a:r>
              <a:rPr lang="ru-RU" dirty="0" smtClean="0"/>
              <a:t>земель.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Совокупный критерий ЭБП =</a:t>
            </a:r>
            <a:r>
              <a:rPr lang="en-US" dirty="0" err="1"/>
              <a:t>KiDi</a:t>
            </a:r>
            <a:endParaRPr lang="ru-RU" dirty="0"/>
          </a:p>
          <a:p>
            <a:pPr>
              <a:buNone/>
            </a:pPr>
            <a:r>
              <a:rPr lang="ru-RU" dirty="0"/>
              <a:t>где</a:t>
            </a:r>
            <a:r>
              <a:rPr lang="en-US" dirty="0" err="1"/>
              <a:t>Ki</a:t>
            </a:r>
            <a:r>
              <a:rPr lang="ru-RU" dirty="0"/>
              <a:t>- значения частных функциональных составляющих,</a:t>
            </a:r>
            <a:r>
              <a:rPr lang="en-US" dirty="0"/>
              <a:t>Di</a:t>
            </a:r>
            <a:r>
              <a:rPr lang="ru-RU" dirty="0"/>
              <a:t> – удельный вес значимости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9" y="1713143"/>
          <a:ext cx="8501093" cy="39817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566"/>
                <a:gridCol w="944566"/>
                <a:gridCol w="944566"/>
                <a:gridCol w="944566"/>
                <a:gridCol w="944566"/>
                <a:gridCol w="1168300"/>
                <a:gridCol w="1193140"/>
                <a:gridCol w="745713"/>
                <a:gridCol w="671110"/>
              </a:tblGrid>
              <a:tr h="664642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СЕКТОР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ЭКОНОМИКИ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Финан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совая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Интелл.-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кадровая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Технико-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те</a:t>
                      </a: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хнологическая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Политико-правовая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Информационная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Экологическая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Силовая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9267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Промышленный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9267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Аграрный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О,2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9267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Торговый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9267"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Финансовый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Финансовая составляющая ЭБП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err="1"/>
              <a:t>Критериальными</a:t>
            </a:r>
            <a:r>
              <a:rPr lang="ru-RU" dirty="0"/>
              <a:t> признаками являются:</a:t>
            </a:r>
          </a:p>
          <a:p>
            <a:pPr>
              <a:buNone/>
            </a:pPr>
            <a:r>
              <a:rPr lang="ru-RU" dirty="0"/>
              <a:t>- рентабельность</a:t>
            </a:r>
          </a:p>
          <a:p>
            <a:pPr>
              <a:buNone/>
            </a:pPr>
            <a:r>
              <a:rPr lang="ru-RU" dirty="0"/>
              <a:t>- структура капитала</a:t>
            </a:r>
          </a:p>
          <a:p>
            <a:pPr>
              <a:buNone/>
            </a:pPr>
            <a:r>
              <a:rPr lang="ru-RU" dirty="0"/>
              <a:t>- норма дивидендных выплат по ценным бумагам</a:t>
            </a:r>
          </a:p>
          <a:p>
            <a:pPr>
              <a:buNone/>
            </a:pPr>
            <a:r>
              <a:rPr lang="ru-RU" dirty="0"/>
              <a:t>-курсовая стоимость бумаг.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Финансовая ЭБ испытывает воздействия: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30951"/>
          <a:ext cx="8643998" cy="65929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7824"/>
                <a:gridCol w="2334175"/>
                <a:gridCol w="2367796"/>
                <a:gridCol w="1954203"/>
              </a:tblGrid>
              <a:tr h="282637">
                <a:tc gridSpan="2"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Субъективные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Объективные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127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Внутренние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Внешние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Форс-мажорные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Близкие к форс-мажорным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83422"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Неэффективное финансовое планирование и управление активами предприятия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Спекулятивные операции с ценными бумагами предприятия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Стихийные бедствия, войны, социальные волнения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Законодательные акты, международные соглашения, эмбарго, блокады, забастовки, изменения курсов валют, налогов 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83422"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Неэффективная товарная, рыночная и технологичная стратегия; организационная структура, ценовая и кадровая политика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Агрессивная скупка акций внешним инвестором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98048"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Слабое управление рынком акций и ошибки в дивидендной политике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Ценовая и другие формы конкуренции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91841"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Лоббирование конкурентами решений органов власти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-2266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/>
              <a:t>         </a:t>
            </a:r>
            <a:r>
              <a:rPr lang="ru-RU" sz="2000" dirty="0"/>
              <a:t>На современном фондовом рынке финансовые результаты предприятий оцениваются с помощью показателей: </a:t>
            </a:r>
            <a:r>
              <a:rPr lang="ru-RU" sz="2000" dirty="0" err="1"/>
              <a:t>Shiller</a:t>
            </a:r>
            <a:r>
              <a:rPr lang="ru-RU" sz="2000" dirty="0"/>
              <a:t> P/E, </a:t>
            </a:r>
            <a:r>
              <a:rPr lang="en-US" sz="2000" dirty="0"/>
              <a:t>CAPE</a:t>
            </a:r>
            <a:r>
              <a:rPr lang="ru-RU" sz="2000" dirty="0"/>
              <a:t> , </a:t>
            </a:r>
            <a:r>
              <a:rPr lang="en-US" sz="2000" dirty="0"/>
              <a:t>ROA</a:t>
            </a:r>
            <a:r>
              <a:rPr lang="ru-RU" sz="2000" dirty="0"/>
              <a:t>, </a:t>
            </a:r>
            <a:r>
              <a:rPr lang="en-US" sz="2000" dirty="0"/>
              <a:t>EBIT</a:t>
            </a:r>
            <a:r>
              <a:rPr lang="ru-RU" sz="2000" dirty="0"/>
              <a:t>, </a:t>
            </a:r>
            <a:r>
              <a:rPr lang="en-US" sz="2000" dirty="0"/>
              <a:t>EBITDA</a:t>
            </a:r>
            <a:r>
              <a:rPr lang="ru-RU" sz="2000" dirty="0"/>
              <a:t>. Например, CAPE показывает соотношение капитализации предприятия к средней прибыли, скорректированной на инфляцию в течение 10 лет. Для России он составил в 2018г. 6,7; для стран с развивающейся экономикой,  ЦВЕ=14,1; США( по S&amp;</a:t>
            </a:r>
            <a:r>
              <a:rPr lang="en-US" sz="2000" dirty="0"/>
              <a:t>P</a:t>
            </a:r>
            <a:r>
              <a:rPr lang="ru-RU" sz="2000" dirty="0"/>
              <a:t>)=</a:t>
            </a:r>
            <a:r>
              <a:rPr lang="ru-RU" sz="2000" dirty="0" smtClean="0"/>
              <a:t>25</a:t>
            </a:r>
            <a:r>
              <a:rPr lang="ru-RU" sz="2000" dirty="0"/>
              <a:t>  </a:t>
            </a:r>
          </a:p>
          <a:p>
            <a:pPr algn="ctr">
              <a:buNone/>
            </a:pPr>
            <a:r>
              <a:rPr lang="ru-RU" sz="2000" b="1" dirty="0"/>
              <a:t>Риски в ЭБП. Классификация</a:t>
            </a:r>
            <a:r>
              <a:rPr lang="ru-RU" sz="2000" dirty="0"/>
              <a:t>.</a:t>
            </a:r>
          </a:p>
          <a:p>
            <a:pPr algn="ctr">
              <a:buNone/>
            </a:pPr>
            <a:r>
              <a:rPr lang="ru-RU" sz="2000" dirty="0"/>
              <a:t>1.По природе возникновения:</a:t>
            </a:r>
          </a:p>
          <a:p>
            <a:pPr algn="ctr">
              <a:buNone/>
            </a:pPr>
            <a:r>
              <a:rPr lang="ru-RU" sz="2000" dirty="0"/>
              <a:t> - субъективные и  объективные</a:t>
            </a:r>
          </a:p>
          <a:p>
            <a:pPr algn="ctr">
              <a:buNone/>
            </a:pPr>
            <a:r>
              <a:rPr lang="ru-RU" sz="2000" dirty="0"/>
              <a:t>2.Исходя из этапа решения проблемы:</a:t>
            </a:r>
          </a:p>
          <a:p>
            <a:pPr algn="ctr">
              <a:buNone/>
            </a:pPr>
            <a:r>
              <a:rPr lang="ru-RU" sz="2000" dirty="0"/>
              <a:t>    -на этапе принятия решения и на этапе реализации решения</a:t>
            </a:r>
          </a:p>
          <a:p>
            <a:pPr algn="ctr">
              <a:buNone/>
            </a:pPr>
            <a:r>
              <a:rPr lang="ru-RU" sz="2000" dirty="0"/>
              <a:t>3.По масштабу: локальный, отраслевой, региональный, национальный, международный</a:t>
            </a:r>
          </a:p>
          <a:p>
            <a:pPr algn="ctr">
              <a:buNone/>
            </a:pPr>
            <a:r>
              <a:rPr lang="ru-RU" sz="2000" dirty="0"/>
              <a:t>4.По сфере возникновения:</a:t>
            </a:r>
          </a:p>
          <a:p>
            <a:pPr algn="ctr">
              <a:buNone/>
            </a:pPr>
            <a:r>
              <a:rPr lang="ru-RU" sz="2000" dirty="0"/>
              <a:t>  -внешний (изменения экономической политики, курса валют, мировой   конъюнктуры)</a:t>
            </a:r>
          </a:p>
          <a:p>
            <a:pPr algn="ctr">
              <a:buNone/>
            </a:pPr>
            <a:r>
              <a:rPr lang="ru-RU" sz="2000" dirty="0"/>
              <a:t>  -внутренний (хозяйственный, маркетинговый, страховой, оппортунистический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91187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sz="8000" dirty="0" smtClean="0"/>
          </a:p>
          <a:p>
            <a:pPr algn="ctr">
              <a:buNone/>
            </a:pPr>
            <a:r>
              <a:rPr lang="ru-RU" sz="8000" b="1" dirty="0" smtClean="0"/>
              <a:t>5.По возможности </a:t>
            </a:r>
            <a:r>
              <a:rPr lang="ru-RU" sz="8000" b="1" dirty="0"/>
              <a:t>страхования:</a:t>
            </a:r>
          </a:p>
          <a:p>
            <a:pPr algn="ctr">
              <a:buNone/>
            </a:pPr>
            <a:r>
              <a:rPr lang="ru-RU" sz="8000" dirty="0"/>
              <a:t>  -страхуемый и не страхуемый</a:t>
            </a:r>
          </a:p>
          <a:p>
            <a:pPr algn="ctr">
              <a:buNone/>
            </a:pPr>
            <a:r>
              <a:rPr lang="ru-RU" sz="8000" b="1" dirty="0"/>
              <a:t>6.Постепени допустимости:</a:t>
            </a:r>
          </a:p>
          <a:p>
            <a:pPr algn="ctr">
              <a:buNone/>
            </a:pPr>
            <a:r>
              <a:rPr lang="ru-RU" sz="8000" dirty="0"/>
              <a:t>  -допустимый</a:t>
            </a:r>
          </a:p>
          <a:p>
            <a:pPr algn="ctr">
              <a:buNone/>
            </a:pPr>
            <a:r>
              <a:rPr lang="ru-RU" sz="8000" dirty="0"/>
              <a:t>  -повышенный (долговой)</a:t>
            </a:r>
          </a:p>
          <a:p>
            <a:pPr algn="ctr">
              <a:buNone/>
            </a:pPr>
            <a:r>
              <a:rPr lang="ru-RU" sz="8000" dirty="0"/>
              <a:t>  -критический</a:t>
            </a:r>
          </a:p>
          <a:p>
            <a:pPr algn="ctr">
              <a:buNone/>
            </a:pPr>
            <a:r>
              <a:rPr lang="ru-RU" sz="8000" dirty="0"/>
              <a:t>  -катастрофический (недопустимый)</a:t>
            </a:r>
          </a:p>
          <a:p>
            <a:pPr algn="ctr">
              <a:buNone/>
            </a:pPr>
            <a:r>
              <a:rPr lang="ru-RU" sz="8000" b="1" dirty="0"/>
              <a:t>7. По виду деятельности:</a:t>
            </a:r>
          </a:p>
          <a:p>
            <a:pPr algn="ctr">
              <a:buNone/>
            </a:pPr>
            <a:r>
              <a:rPr lang="ru-RU" sz="8000" dirty="0"/>
              <a:t>  -страховой (формирование и управление страховым фондом, имуществом)</a:t>
            </a:r>
          </a:p>
          <a:p>
            <a:pPr algn="ctr">
              <a:buNone/>
            </a:pPr>
            <a:r>
              <a:rPr lang="ru-RU" sz="8000" dirty="0"/>
              <a:t>- финансовый</a:t>
            </a:r>
          </a:p>
          <a:p>
            <a:pPr algn="ctr">
              <a:buNone/>
            </a:pPr>
            <a:r>
              <a:rPr lang="ru-RU" sz="8000" dirty="0"/>
              <a:t>  -технологический</a:t>
            </a:r>
          </a:p>
          <a:p>
            <a:pPr algn="ctr">
              <a:buNone/>
            </a:pPr>
            <a:r>
              <a:rPr lang="ru-RU" sz="8000" dirty="0"/>
              <a:t>  -коммерческий (изменение условий и взаимоотношений с контрагентами)</a:t>
            </a:r>
          </a:p>
          <a:p>
            <a:pPr algn="ctr">
              <a:buNone/>
            </a:pPr>
            <a:r>
              <a:rPr lang="ru-RU" sz="8000" dirty="0"/>
              <a:t>  -производственный (перерывы, простои, выбытие и потеря мощностей, оборотных средств, несвоевременные поставки сырья и оборудования)</a:t>
            </a:r>
          </a:p>
          <a:p>
            <a:pPr algn="ctr">
              <a:buNone/>
            </a:pPr>
            <a:r>
              <a:rPr lang="ru-RU" sz="8000" dirty="0"/>
              <a:t>  -юридический (не проработанность законодательных актов, неожиданные их изменения)</a:t>
            </a:r>
          </a:p>
          <a:p>
            <a:pPr algn="ctr">
              <a:buNone/>
            </a:pPr>
            <a:r>
              <a:rPr lang="ru-RU" sz="8000" dirty="0"/>
              <a:t>  -инновационный (связанный с неопределённостью реализации от идеи до воплощения)</a:t>
            </a:r>
          </a:p>
          <a:p>
            <a:pPr algn="ctr">
              <a:buNone/>
            </a:pPr>
            <a:r>
              <a:rPr lang="ru-RU" sz="8000" dirty="0"/>
              <a:t>  -инвестиционный (нехватка собственных средств, проблемы с займами)</a:t>
            </a:r>
          </a:p>
          <a:p>
            <a:pPr algn="ctr">
              <a:buNone/>
            </a:pPr>
            <a:r>
              <a:rPr lang="ru-RU" sz="8000" dirty="0"/>
              <a:t> </a:t>
            </a:r>
          </a:p>
          <a:p>
            <a:pPr algn="ctr">
              <a:buNone/>
            </a:pPr>
            <a:r>
              <a:rPr lang="ru-RU" sz="8000" dirty="0"/>
              <a:t> </a:t>
            </a:r>
          </a:p>
          <a:p>
            <a:pPr algn="ctr">
              <a:buNone/>
            </a:pPr>
            <a:endParaRPr lang="ru-RU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В </a:t>
            </a:r>
            <a:r>
              <a:rPr lang="ru-RU" dirty="0"/>
              <a:t>макроэкономическом понимании хозяйственное состояние реализуется в соответственной экономической политики: протекционизме и камералистики – защищённости нации, покровительству собственному предпринимательству и эффективным финансам. В XIX  веке содержательно понятие расширилось и стало подразумевать обеспечение конкурентных преимуществ страны. Г. </a:t>
            </a:r>
            <a:r>
              <a:rPr lang="ru-RU" dirty="0" err="1"/>
              <a:t>Шторх</a:t>
            </a:r>
            <a:r>
              <a:rPr lang="ru-RU" dirty="0"/>
              <a:t> ( автор первого российского учебника по народному хозяйству) выделял мировой потенциал России в полезных ископаемых, географическом положении и коммуникациях.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/>
              <a:t> </a:t>
            </a:r>
            <a:endParaRPr lang="ru-RU" sz="2000" dirty="0"/>
          </a:p>
          <a:p>
            <a:pPr algn="ctr">
              <a:buNone/>
            </a:pPr>
            <a:r>
              <a:rPr lang="ru-RU" sz="2000" b="1" dirty="0"/>
              <a:t>Методы управления рисками.</a:t>
            </a:r>
            <a:endParaRPr lang="ru-RU" sz="2000" dirty="0"/>
          </a:p>
          <a:p>
            <a:pPr algn="ctr">
              <a:buNone/>
            </a:pPr>
            <a:r>
              <a:rPr lang="ru-RU" sz="2000" b="1" dirty="0"/>
              <a:t> </a:t>
            </a:r>
            <a:endParaRPr lang="ru-RU" sz="2000" dirty="0"/>
          </a:p>
          <a:p>
            <a:pPr algn="ctr">
              <a:buNone/>
            </a:pPr>
            <a:r>
              <a:rPr lang="ru-RU" sz="2000" dirty="0"/>
              <a:t>Выделяют 2 блока управления: минимизация и возмещение </a:t>
            </a:r>
            <a:r>
              <a:rPr lang="ru-RU" sz="2000" dirty="0" smtClean="0"/>
              <a:t>потерь.</a:t>
            </a:r>
            <a:endParaRPr lang="ru-RU" sz="2000" dirty="0"/>
          </a:p>
          <a:p>
            <a:pPr algn="ctr">
              <a:buNone/>
            </a:pPr>
            <a:r>
              <a:rPr lang="ru-RU" sz="2000" b="1" dirty="0"/>
              <a:t>Минимизация потерь включает:</a:t>
            </a:r>
          </a:p>
          <a:p>
            <a:pPr algn="ctr">
              <a:buNone/>
            </a:pPr>
            <a:r>
              <a:rPr lang="ru-RU" sz="2000" dirty="0"/>
              <a:t>1.Упреждение</a:t>
            </a:r>
          </a:p>
          <a:p>
            <a:pPr algn="ctr">
              <a:buNone/>
            </a:pPr>
            <a:r>
              <a:rPr lang="ru-RU" sz="2000" dirty="0"/>
              <a:t>  -стратегическое планирование</a:t>
            </a:r>
          </a:p>
          <a:p>
            <a:pPr algn="ctr">
              <a:buNone/>
            </a:pPr>
            <a:r>
              <a:rPr lang="ru-RU" sz="2000" dirty="0"/>
              <a:t>  -прогнозирование внешней обстановки</a:t>
            </a:r>
          </a:p>
          <a:p>
            <a:pPr algn="ctr">
              <a:buNone/>
            </a:pPr>
            <a:r>
              <a:rPr lang="ru-RU" sz="2000" dirty="0"/>
              <a:t>  -мониторинг нормативно-правовой и социально-экономической среды</a:t>
            </a:r>
          </a:p>
          <a:p>
            <a:pPr algn="ctr">
              <a:buNone/>
            </a:pPr>
            <a:r>
              <a:rPr lang="ru-RU" sz="2000" dirty="0"/>
              <a:t>  -предотвращение убытков</a:t>
            </a:r>
          </a:p>
          <a:p>
            <a:pPr algn="ctr">
              <a:buNone/>
            </a:pPr>
            <a:r>
              <a:rPr lang="ru-RU" sz="2000" dirty="0"/>
              <a:t>  - активный целенаправленный маркетинг.</a:t>
            </a:r>
          </a:p>
          <a:p>
            <a:pPr algn="ctr">
              <a:buNone/>
            </a:pPr>
            <a:r>
              <a:rPr lang="ru-RU" sz="2000" dirty="0"/>
              <a:t>2.Уклонение</a:t>
            </a:r>
          </a:p>
          <a:p>
            <a:pPr algn="ctr">
              <a:buNone/>
            </a:pPr>
            <a:r>
              <a:rPr lang="ru-RU" sz="2000" dirty="0"/>
              <a:t>  -отказ от ненадёжных партнёров</a:t>
            </a:r>
          </a:p>
          <a:p>
            <a:pPr algn="ctr">
              <a:buNone/>
            </a:pPr>
            <a:r>
              <a:rPr lang="ru-RU" sz="2000" dirty="0"/>
              <a:t>  -отказ от рискованных проектов.</a:t>
            </a:r>
          </a:p>
          <a:p>
            <a:pPr algn="ctr">
              <a:buNone/>
            </a:pPr>
            <a:r>
              <a:rPr lang="ru-RU" sz="2000" dirty="0"/>
              <a:t>3.Локализация</a:t>
            </a:r>
          </a:p>
          <a:p>
            <a:pPr algn="ctr">
              <a:buNone/>
            </a:pPr>
            <a:r>
              <a:rPr lang="ru-RU" sz="2000" dirty="0"/>
              <a:t>  -создание венчурных предприятий, </a:t>
            </a:r>
            <a:r>
              <a:rPr lang="ru-RU" sz="2000" dirty="0" err="1"/>
              <a:t>стартапов</a:t>
            </a:r>
            <a:endParaRPr lang="ru-RU" sz="2000" dirty="0"/>
          </a:p>
          <a:p>
            <a:pPr algn="ctr">
              <a:buNone/>
            </a:pPr>
            <a:r>
              <a:rPr lang="ru-RU" sz="2000" dirty="0"/>
              <a:t>  -создание специальных структурных подразделений и проектных </a:t>
            </a:r>
            <a:r>
              <a:rPr lang="ru-RU" sz="2000" dirty="0" smtClean="0"/>
              <a:t>групп.</a:t>
            </a:r>
            <a:endParaRPr lang="ru-RU" sz="2000" dirty="0"/>
          </a:p>
          <a:p>
            <a:pPr algn="ctr">
              <a:buNone/>
            </a:pPr>
            <a:r>
              <a:rPr lang="ru-RU" sz="2000" dirty="0"/>
              <a:t> </a:t>
            </a:r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3400" dirty="0" smtClean="0"/>
              <a:t>4.Диссипация</a:t>
            </a:r>
            <a:endParaRPr lang="ru-RU" sz="3400" dirty="0"/>
          </a:p>
          <a:p>
            <a:pPr algn="ctr">
              <a:buNone/>
            </a:pPr>
            <a:r>
              <a:rPr lang="ru-RU" sz="3400" dirty="0"/>
              <a:t>  -интеграция</a:t>
            </a:r>
          </a:p>
          <a:p>
            <a:pPr algn="ctr">
              <a:buNone/>
            </a:pPr>
            <a:r>
              <a:rPr lang="ru-RU" sz="3400" dirty="0"/>
              <a:t>  -диверсификация сбыта и поставок</a:t>
            </a:r>
          </a:p>
          <a:p>
            <a:pPr algn="ctr">
              <a:buNone/>
            </a:pPr>
            <a:r>
              <a:rPr lang="ru-RU" sz="3400" dirty="0"/>
              <a:t>  -диверсификация инвестиций</a:t>
            </a:r>
          </a:p>
          <a:p>
            <a:pPr algn="ctr">
              <a:buNone/>
            </a:pPr>
            <a:r>
              <a:rPr lang="ru-RU" sz="3400" dirty="0"/>
              <a:t>  -диверсификация видов деятельности и зон хозяйствования</a:t>
            </a:r>
          </a:p>
          <a:p>
            <a:pPr algn="ctr">
              <a:buNone/>
            </a:pPr>
            <a:r>
              <a:rPr lang="ru-RU" sz="3400" dirty="0"/>
              <a:t> </a:t>
            </a:r>
          </a:p>
          <a:p>
            <a:pPr algn="ctr">
              <a:buNone/>
            </a:pPr>
            <a:r>
              <a:rPr lang="ru-RU" sz="3400" dirty="0"/>
              <a:t>Возмещение потерь включает:</a:t>
            </a:r>
          </a:p>
          <a:p>
            <a:pPr algn="ctr">
              <a:buNone/>
            </a:pPr>
            <a:r>
              <a:rPr lang="ru-RU" sz="3400" dirty="0"/>
              <a:t>1.Создание системы резервов (самострахование)</a:t>
            </a:r>
          </a:p>
          <a:p>
            <a:pPr algn="ctr">
              <a:buNone/>
            </a:pPr>
            <a:r>
              <a:rPr lang="ru-RU" sz="3400" dirty="0"/>
              <a:t>2.Страхование и перестрахование</a:t>
            </a:r>
          </a:p>
          <a:p>
            <a:pPr algn="ctr">
              <a:buNone/>
            </a:pPr>
            <a:r>
              <a:rPr lang="ru-RU" sz="3400" dirty="0"/>
              <a:t>3.Поиск гарантов</a:t>
            </a:r>
          </a:p>
          <a:p>
            <a:pPr algn="ctr">
              <a:buNone/>
            </a:pPr>
            <a:r>
              <a:rPr lang="ru-RU" sz="3400" dirty="0"/>
              <a:t>4.Распределение ответственности между участниками производства</a:t>
            </a:r>
          </a:p>
          <a:p>
            <a:pPr algn="ctr">
              <a:buNone/>
            </a:pPr>
            <a:r>
              <a:rPr lang="ru-RU" sz="3400" dirty="0"/>
              <a:t>5.Передача риска.</a:t>
            </a:r>
          </a:p>
          <a:p>
            <a:pPr algn="ctr">
              <a:buNone/>
            </a:pPr>
            <a:r>
              <a:rPr lang="ru-RU" sz="3400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/>
              <a:t> 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Конкуренция в </a:t>
            </a:r>
            <a:r>
              <a:rPr lang="ru-RU" sz="8000" b="1" dirty="0" smtClean="0"/>
              <a:t>ЭБП.</a:t>
            </a:r>
            <a:endParaRPr lang="ru-RU" sz="8000" dirty="0"/>
          </a:p>
          <a:p>
            <a:pPr algn="ctr">
              <a:buNone/>
            </a:pPr>
            <a:r>
              <a:rPr lang="ru-RU" sz="8000" dirty="0"/>
              <a:t>        Теоретически конкуренция  является необходимым процессом и механизмом развития и углубления рыночного хозяйства, его структур. Подразумевает борьбу, состязание между хозяйствующими субъектами за покупателя, рынки сбыта, создание имиджа и бренда компании. Но прежде всего – это реализация превосходящих компетенций, организации деятельности и новаторских решений.</a:t>
            </a:r>
          </a:p>
          <a:p>
            <a:pPr algn="ctr">
              <a:buNone/>
            </a:pPr>
            <a:r>
              <a:rPr lang="ru-RU" sz="8000" dirty="0"/>
              <a:t>        На практике конкурентное взаимодействие на международном уровне было легитимировано Парижской Конвенцией 1883г. и дополнено на Стокгольмской конференции по международному  экономическому праву в 1967г. СССР присоединился к его решениям.</a:t>
            </a:r>
          </a:p>
          <a:p>
            <a:pPr algn="ctr">
              <a:buNone/>
            </a:pPr>
            <a:r>
              <a:rPr lang="ru-RU" sz="8000" i="1" dirty="0"/>
              <a:t>   Объектами</a:t>
            </a:r>
            <a:r>
              <a:rPr lang="ru-RU" sz="8000" dirty="0"/>
              <a:t> интереса конкурирующих предприятий являются:</a:t>
            </a:r>
          </a:p>
          <a:p>
            <a:pPr algn="ctr">
              <a:buNone/>
            </a:pPr>
            <a:r>
              <a:rPr lang="ru-RU" sz="8000" dirty="0"/>
              <a:t>-НИОКР и полученные результаты</a:t>
            </a:r>
          </a:p>
          <a:p>
            <a:pPr algn="ctr">
              <a:buNone/>
            </a:pPr>
            <a:r>
              <a:rPr lang="ru-RU" sz="8000" dirty="0"/>
              <a:t>- структура предприятия</a:t>
            </a:r>
          </a:p>
          <a:p>
            <a:pPr algn="ctr">
              <a:buNone/>
            </a:pPr>
            <a:r>
              <a:rPr lang="ru-RU" sz="8000" dirty="0"/>
              <a:t>-организация деятельности, производственные мощности</a:t>
            </a:r>
          </a:p>
          <a:p>
            <a:pPr algn="ctr">
              <a:buNone/>
            </a:pPr>
            <a:r>
              <a:rPr lang="ru-RU" sz="8000" dirty="0"/>
              <a:t>-коммерческая философия, стратегия бизнеса</a:t>
            </a:r>
          </a:p>
          <a:p>
            <a:pPr algn="ctr">
              <a:buNone/>
            </a:pPr>
            <a:r>
              <a:rPr lang="ru-RU" sz="8000" dirty="0"/>
              <a:t>-ценовая политика и маркетинговые ходы</a:t>
            </a:r>
          </a:p>
          <a:p>
            <a:pPr algn="ctr">
              <a:buNone/>
            </a:pPr>
            <a:r>
              <a:rPr lang="ru-RU" sz="8000" dirty="0"/>
              <a:t>- данные о руководителях и ведущих специалистах</a:t>
            </a:r>
          </a:p>
          <a:p>
            <a:pPr algn="ctr">
              <a:buNone/>
            </a:pPr>
            <a:r>
              <a:rPr lang="ru-RU" sz="8000" dirty="0"/>
              <a:t>-финансовое положение предприятия</a:t>
            </a:r>
          </a:p>
          <a:p>
            <a:pPr algn="ctr">
              <a:buNone/>
            </a:pPr>
            <a:r>
              <a:rPr lang="ru-RU" sz="8000" dirty="0"/>
              <a:t>-системы безопасности</a:t>
            </a:r>
          </a:p>
          <a:p>
            <a:pPr algn="ctr">
              <a:buNone/>
            </a:pPr>
            <a:r>
              <a:rPr lang="ru-RU" sz="8000" dirty="0"/>
              <a:t>-сведения о партнёрах</a:t>
            </a:r>
          </a:p>
          <a:p>
            <a:pPr algn="ctr">
              <a:buNone/>
            </a:pPr>
            <a:r>
              <a:rPr lang="ru-RU" sz="8000" dirty="0"/>
              <a:t>-условия заключаемых контрактов.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/>
              <a:t> </a:t>
            </a:r>
          </a:p>
          <a:p>
            <a:pPr algn="ctr">
              <a:buNone/>
            </a:pPr>
            <a:r>
              <a:rPr lang="ru-RU" sz="1800" b="1" dirty="0"/>
              <a:t>Конкуренция подразделяется на </a:t>
            </a:r>
            <a:r>
              <a:rPr lang="ru-RU" sz="1800" b="1" i="1" dirty="0"/>
              <a:t>добросовестную и недобросовестную</a:t>
            </a:r>
            <a:r>
              <a:rPr lang="ru-RU" sz="1800" b="1" dirty="0"/>
              <a:t>. Стремление к максимизации прибыли в первом случае реализуется путём:</a:t>
            </a:r>
          </a:p>
          <a:p>
            <a:pPr algn="ctr">
              <a:buNone/>
            </a:pPr>
            <a:r>
              <a:rPr lang="ru-RU" sz="1800" dirty="0"/>
              <a:t>-создания лучших товаров</a:t>
            </a:r>
          </a:p>
          <a:p>
            <a:pPr algn="ctr">
              <a:buNone/>
            </a:pPr>
            <a:r>
              <a:rPr lang="ru-RU" sz="1800" dirty="0"/>
              <a:t>-оказания более качественных услуг</a:t>
            </a:r>
          </a:p>
          <a:p>
            <a:pPr algn="ctr">
              <a:buNone/>
            </a:pPr>
            <a:r>
              <a:rPr lang="ru-RU" sz="1800" dirty="0"/>
              <a:t>-снижения издержек производства</a:t>
            </a:r>
          </a:p>
          <a:p>
            <a:pPr algn="ctr">
              <a:buNone/>
            </a:pPr>
            <a:r>
              <a:rPr lang="ru-RU" sz="1800" dirty="0"/>
              <a:t>-внедрения достижений НТП</a:t>
            </a:r>
          </a:p>
          <a:p>
            <a:pPr algn="ctr">
              <a:buNone/>
            </a:pPr>
            <a:r>
              <a:rPr lang="ru-RU" sz="1800" dirty="0"/>
              <a:t>-рационализации</a:t>
            </a:r>
          </a:p>
          <a:p>
            <a:pPr algn="ctr">
              <a:buNone/>
            </a:pPr>
            <a:r>
              <a:rPr lang="ru-RU" sz="1800" dirty="0"/>
              <a:t>Виды </a:t>
            </a:r>
            <a:r>
              <a:rPr lang="ru-RU" sz="1800" i="1" dirty="0"/>
              <a:t>недобросовестной</a:t>
            </a:r>
            <a:r>
              <a:rPr lang="ru-RU" sz="1800" dirty="0"/>
              <a:t>  конкуренции:</a:t>
            </a:r>
          </a:p>
          <a:p>
            <a:pPr algn="ctr">
              <a:buNone/>
            </a:pPr>
            <a:r>
              <a:rPr lang="ru-RU" sz="1800" dirty="0"/>
              <a:t>-промышленный шпионаж</a:t>
            </a:r>
          </a:p>
          <a:p>
            <a:pPr algn="ctr">
              <a:buNone/>
            </a:pPr>
            <a:r>
              <a:rPr lang="ru-RU" sz="1800" dirty="0"/>
              <a:t>-мошенничество</a:t>
            </a:r>
          </a:p>
          <a:p>
            <a:pPr algn="ctr">
              <a:buNone/>
            </a:pPr>
            <a:r>
              <a:rPr lang="ru-RU" sz="1800" dirty="0"/>
              <a:t>-коррупция</a:t>
            </a:r>
          </a:p>
          <a:p>
            <a:pPr algn="ctr">
              <a:buNone/>
            </a:pPr>
            <a:r>
              <a:rPr lang="ru-RU" sz="1800" dirty="0"/>
              <a:t>-ложная реклама</a:t>
            </a:r>
          </a:p>
          <a:p>
            <a:pPr algn="ctr">
              <a:buNone/>
            </a:pPr>
            <a:r>
              <a:rPr lang="ru-RU" sz="1800" dirty="0"/>
              <a:t>-клевета</a:t>
            </a:r>
          </a:p>
          <a:p>
            <a:pPr algn="ctr">
              <a:buNone/>
            </a:pPr>
            <a:r>
              <a:rPr lang="ru-RU" sz="1800" dirty="0"/>
              <a:t>-незаконное использование торговой марки</a:t>
            </a:r>
          </a:p>
          <a:p>
            <a:pPr algn="ctr">
              <a:buNone/>
            </a:pPr>
            <a:r>
              <a:rPr lang="ru-RU" sz="1800" dirty="0"/>
              <a:t>-фальсификация и подделка продукции конкурента</a:t>
            </a:r>
          </a:p>
          <a:p>
            <a:pPr algn="ctr">
              <a:buNone/>
            </a:pPr>
            <a:r>
              <a:rPr lang="ru-RU" sz="1800" dirty="0"/>
              <a:t>-демпинг с целью подрыва экономической устойчивости конкурента и вытеснения его с </a:t>
            </a:r>
            <a:r>
              <a:rPr lang="ru-RU" sz="1800" dirty="0" smtClean="0"/>
              <a:t>рынка.</a:t>
            </a:r>
            <a:endParaRPr lang="ru-RU" sz="18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58204" cy="61261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-подмена документов</a:t>
            </a:r>
          </a:p>
          <a:p>
            <a:pPr algn="ctr">
              <a:buNone/>
            </a:pPr>
            <a:r>
              <a:rPr lang="ru-RU" dirty="0" smtClean="0"/>
              <a:t>-использование ценностей или разработок  конкурента</a:t>
            </a:r>
          </a:p>
          <a:p>
            <a:pPr algn="ctr">
              <a:buNone/>
            </a:pPr>
            <a:r>
              <a:rPr lang="ru-RU" dirty="0" smtClean="0"/>
              <a:t>-срыв сделок или контрактов</a:t>
            </a:r>
          </a:p>
          <a:p>
            <a:pPr algn="ctr">
              <a:buNone/>
            </a:pPr>
            <a:r>
              <a:rPr lang="ru-RU" dirty="0" smtClean="0"/>
              <a:t>-</a:t>
            </a:r>
            <a:r>
              <a:rPr lang="ru-RU" dirty="0" err="1" smtClean="0"/>
              <a:t>рейдерство</a:t>
            </a: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b="1" dirty="0"/>
              <a:t>Методы добывания информации</a:t>
            </a:r>
            <a:r>
              <a:rPr lang="ru-RU" dirty="0"/>
              <a:t>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i="1" dirty="0"/>
              <a:t>Законные:</a:t>
            </a:r>
            <a:endParaRPr lang="ru-RU" b="1" dirty="0"/>
          </a:p>
          <a:p>
            <a:pPr algn="ctr">
              <a:buNone/>
            </a:pPr>
            <a:r>
              <a:rPr lang="ru-RU" dirty="0"/>
              <a:t>-сбор и обобщение информации, имеющейся в СМИ</a:t>
            </a:r>
          </a:p>
          <a:p>
            <a:pPr algn="ctr">
              <a:buNone/>
            </a:pPr>
            <a:r>
              <a:rPr lang="ru-RU" dirty="0"/>
              <a:t>-изучение рекламы конкурента</a:t>
            </a:r>
          </a:p>
          <a:p>
            <a:pPr algn="ctr">
              <a:buNone/>
            </a:pPr>
            <a:r>
              <a:rPr lang="ru-RU" dirty="0"/>
              <a:t>-посещение выставок, ярмарок, презентаций</a:t>
            </a:r>
          </a:p>
          <a:p>
            <a:pPr algn="ctr">
              <a:buNone/>
            </a:pPr>
            <a:r>
              <a:rPr lang="ru-RU" dirty="0"/>
              <a:t>-изучение выпускаемой продукции</a:t>
            </a:r>
          </a:p>
          <a:p>
            <a:pPr algn="ctr">
              <a:buNone/>
            </a:pPr>
            <a:r>
              <a:rPr lang="ru-RU" dirty="0"/>
              <a:t>-посещение и изучение фирменных магазинов</a:t>
            </a:r>
          </a:p>
          <a:p>
            <a:pPr algn="ctr">
              <a:buNone/>
            </a:pPr>
            <a:r>
              <a:rPr lang="ru-RU" b="1" dirty="0"/>
              <a:t> </a:t>
            </a:r>
          </a:p>
          <a:p>
            <a:pPr algn="ctr">
              <a:buNone/>
            </a:pPr>
            <a:r>
              <a:rPr lang="ru-RU" b="1" i="1" dirty="0"/>
              <a:t>Незаконные:</a:t>
            </a:r>
            <a:endParaRPr lang="ru-RU" b="1" dirty="0"/>
          </a:p>
          <a:p>
            <a:pPr algn="ctr">
              <a:buNone/>
            </a:pPr>
            <a:r>
              <a:rPr lang="ru-RU" dirty="0"/>
              <a:t>-подкуп сотрудников</a:t>
            </a:r>
          </a:p>
          <a:p>
            <a:pPr algn="ctr">
              <a:buNone/>
            </a:pPr>
            <a:r>
              <a:rPr lang="ru-RU" dirty="0"/>
              <a:t>-переманивание специалистов</a:t>
            </a:r>
          </a:p>
          <a:p>
            <a:pPr algn="ctr">
              <a:buNone/>
            </a:pPr>
            <a:r>
              <a:rPr lang="ru-RU" dirty="0"/>
              <a:t>-засылка агентов</a:t>
            </a:r>
          </a:p>
          <a:p>
            <a:pPr algn="ctr">
              <a:buNone/>
            </a:pPr>
            <a:r>
              <a:rPr lang="ru-RU" dirty="0"/>
              <a:t>-похищение документов и опытных образцов изделий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401080" cy="555468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-</a:t>
            </a:r>
            <a:r>
              <a:rPr lang="ru-RU" dirty="0"/>
              <a:t>получение информации у партнёров</a:t>
            </a:r>
          </a:p>
          <a:p>
            <a:pPr algn="ctr">
              <a:buNone/>
            </a:pPr>
            <a:r>
              <a:rPr lang="ru-RU" dirty="0"/>
              <a:t>-получение информации с помощью технических средств</a:t>
            </a:r>
          </a:p>
          <a:p>
            <a:pPr algn="ctr">
              <a:buNone/>
            </a:pPr>
            <a:r>
              <a:rPr lang="ru-RU" dirty="0"/>
              <a:t>-шантаж</a:t>
            </a:r>
          </a:p>
          <a:p>
            <a:pPr algn="ctr">
              <a:buNone/>
            </a:pPr>
            <a:r>
              <a:rPr lang="ru-RU" dirty="0"/>
              <a:t>-негласный контроль за корреспонденцией</a:t>
            </a:r>
          </a:p>
          <a:p>
            <a:pPr algn="ctr">
              <a:buNone/>
            </a:pPr>
            <a:r>
              <a:rPr lang="ru-RU" dirty="0"/>
              <a:t>-ложные переговоры и предложения</a:t>
            </a:r>
          </a:p>
          <a:p>
            <a:pPr algn="ctr">
              <a:buNone/>
            </a:pPr>
            <a:r>
              <a:rPr lang="ru-RU" dirty="0"/>
              <a:t>-подкуп покупателей</a:t>
            </a:r>
          </a:p>
          <a:p>
            <a:pPr algn="ctr">
              <a:buNone/>
            </a:pPr>
            <a:r>
              <a:rPr lang="ru-RU" dirty="0"/>
              <a:t>-бойкот торговли</a:t>
            </a:r>
          </a:p>
          <a:p>
            <a:pPr algn="ctr">
              <a:buNone/>
            </a:pPr>
            <a:r>
              <a:rPr lang="ru-RU" dirty="0"/>
              <a:t>-поощрение к срыву контрактов.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268931"/>
          </a:xfrm>
        </p:spPr>
        <p:txBody>
          <a:bodyPr/>
          <a:lstStyle/>
          <a:p>
            <a:pPr algn="ctr">
              <a:buNone/>
            </a:pPr>
            <a:r>
              <a:rPr lang="ru-RU" sz="4400" b="1" dirty="0"/>
              <a:t> </a:t>
            </a:r>
            <a:endParaRPr lang="ru-RU" sz="4400" dirty="0"/>
          </a:p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ТЕМА </a:t>
            </a:r>
            <a:r>
              <a:rPr lang="ru-RU" sz="4400" b="1" dirty="0"/>
              <a:t>6.</a:t>
            </a:r>
            <a:endParaRPr lang="ru-RU" sz="4400" dirty="0"/>
          </a:p>
          <a:p>
            <a:pPr algn="ctr">
              <a:buNone/>
            </a:pPr>
            <a:r>
              <a:rPr lang="ru-RU" sz="4400" b="1" dirty="0"/>
              <a:t>Экономическая безопасность личности</a:t>
            </a:r>
            <a:endParaRPr lang="ru-RU" sz="4400" dirty="0"/>
          </a:p>
          <a:p>
            <a:pPr algn="ctr">
              <a:buNone/>
            </a:pPr>
            <a:r>
              <a:rPr lang="ru-RU" sz="4400" b="1" dirty="0"/>
              <a:t> 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Теоретически </a:t>
            </a:r>
            <a:r>
              <a:rPr lang="ru-RU" dirty="0"/>
              <a:t>ЭБЛ восходит к трудам классиков экономической науки – Адаму Смиту и Артуру </a:t>
            </a:r>
            <a:r>
              <a:rPr lang="ru-RU" dirty="0" err="1"/>
              <a:t>Пигу</a:t>
            </a:r>
            <a:r>
              <a:rPr lang="ru-RU" dirty="0"/>
              <a:t>, которые рассматривали богатство нации не только в совокупном (ВНП), но и в индивидуализированном значении. Экономическое (личностное) благосостояние анализировалось в рамках производительности труда, реального денежного дохода, национального дивиденда. Границы и содержание понятия постепенно расширялись и стали включать степень экономической свободы, подразумевая под этим уровень конкуренции, предпринимательскую активность, конституционные права и институциональные условия.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626121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        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           В </a:t>
            </a:r>
            <a:r>
              <a:rPr lang="ru-RU" dirty="0"/>
              <a:t>России (до 1917г.) и в СССР проблема благосостояния личности решалась полностью государственной властью, игнорируя экономический аспект, частично реализуя социальное обеспечение, и проводилась принудительно-распределительными и политическими способами. В результате сложилась модель пассивного подчинения хозяйственной деятельности на микро-уровне (семья, подсобное хозяйство, неофициальные заработки), которая в отсутствии легального экономического и профессионального предпринимательского роста, выражалась, по крайней мере, у 2/3 населения в социальной и политической апатии и безразличии.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r>
              <a:rPr lang="ru-RU" dirty="0"/>
              <a:t>   </a:t>
            </a:r>
            <a:r>
              <a:rPr lang="ru-RU" dirty="0" smtClean="0"/>
              <a:t>        </a:t>
            </a:r>
            <a:r>
              <a:rPr lang="ru-RU" dirty="0"/>
              <a:t>На западе данная проблема законодательно решалась на рубеже 19-20 веков в ходе политических и социальных реформ. Признаётся суверенитет личности. В англо-саксонском  праве  утверждается  категория </a:t>
            </a:r>
            <a:r>
              <a:rPr lang="ru-RU" dirty="0" err="1"/>
              <a:t>privac</a:t>
            </a:r>
            <a:r>
              <a:rPr lang="en-US" dirty="0"/>
              <a:t>y </a:t>
            </a:r>
            <a:r>
              <a:rPr lang="ru-RU" dirty="0"/>
              <a:t>   на частное жизненное пространство, на собственность и деятельность.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543956" cy="584043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/>
              <a:t>В эмпирической разработке ЭБЛ  с 60-х гг. 20 века «выходит» из общей теории благосостояния и была представлена системой показателей в виде «Меры экономического состояния». Её авторы – американские исследователи </a:t>
            </a:r>
            <a:r>
              <a:rPr lang="ru-RU" dirty="0" err="1"/>
              <a:t>Нордхауз</a:t>
            </a:r>
            <a:r>
              <a:rPr lang="ru-RU" dirty="0"/>
              <a:t> и </a:t>
            </a:r>
            <a:r>
              <a:rPr lang="ru-RU" dirty="0" err="1"/>
              <a:t>Тобин</a:t>
            </a:r>
            <a:r>
              <a:rPr lang="ru-RU" dirty="0"/>
              <a:t> ( будущие Нобелевские Лауреаты) – исчислявшие её, путём вычитания из ВВП факторов, не относящихся  к уровню благосостояния и добавления влияющих, но не учтённых  в ВВП. В 90-е годы был предложен « Индекс подлинного прогресса» (авторы – американские учёные </a:t>
            </a:r>
            <a:r>
              <a:rPr lang="ru-RU" dirty="0" err="1"/>
              <a:t>Кобб</a:t>
            </a:r>
            <a:r>
              <a:rPr lang="ru-RU" dirty="0"/>
              <a:t>, </a:t>
            </a:r>
            <a:r>
              <a:rPr lang="ru-RU" dirty="0" err="1"/>
              <a:t>Халстед</a:t>
            </a:r>
            <a:r>
              <a:rPr lang="ru-RU" dirty="0"/>
              <a:t> и </a:t>
            </a:r>
            <a:r>
              <a:rPr lang="ru-RU" dirty="0" err="1"/>
              <a:t>Рау</a:t>
            </a:r>
            <a:r>
              <a:rPr lang="ru-RU" dirty="0"/>
              <a:t>). Концептуально он аналогичен первому и  расширен до 20 аспектов экономической жизни, не отражённых в ВВП,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/>
              <a:t>т.ч.:</a:t>
            </a:r>
          </a:p>
          <a:p>
            <a:pPr algn="ctr">
              <a:buNone/>
            </a:pPr>
            <a:r>
              <a:rPr lang="ru-RU" dirty="0"/>
              <a:t>- распределение доходов</a:t>
            </a:r>
          </a:p>
          <a:p>
            <a:pPr algn="ctr">
              <a:buNone/>
            </a:pPr>
            <a:r>
              <a:rPr lang="ru-RU" dirty="0"/>
              <a:t>- стоимость услуг по уходу за детьми</a:t>
            </a:r>
          </a:p>
          <a:p>
            <a:pPr algn="ctr">
              <a:buNone/>
            </a:pPr>
            <a:r>
              <a:rPr lang="ru-RU" dirty="0"/>
              <a:t>- деятельность домохозяйств для собственного потребления</a:t>
            </a:r>
          </a:p>
          <a:p>
            <a:pPr algn="ctr">
              <a:buNone/>
            </a:pPr>
            <a:r>
              <a:rPr lang="ru-RU" dirty="0"/>
              <a:t>- услуги, выполненные на общественных началах</a:t>
            </a:r>
          </a:p>
          <a:p>
            <a:pPr algn="ctr">
              <a:buNone/>
            </a:pPr>
            <a:r>
              <a:rPr lang="ru-RU" dirty="0"/>
              <a:t>- влияние преступности</a:t>
            </a:r>
          </a:p>
          <a:p>
            <a:pPr algn="ctr">
              <a:buNone/>
            </a:pPr>
            <a:r>
              <a:rPr lang="ru-RU" dirty="0"/>
              <a:t>- загрязнение окружающей среды</a:t>
            </a:r>
          </a:p>
          <a:p>
            <a:pPr algn="ctr">
              <a:buNone/>
            </a:pPr>
            <a:r>
              <a:rPr lang="ru-RU" dirty="0"/>
              <a:t>- сокращение природных ресурсов.</a:t>
            </a:r>
          </a:p>
          <a:p>
            <a:pPr algn="ctr"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91187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Государственная </a:t>
            </a:r>
            <a:r>
              <a:rPr lang="ru-RU" dirty="0"/>
              <a:t>безопасность как синоним общественной безопасности стала употребляться  во второй половине XIX века и в большей степени ставила задачи по борьбе с политическими и уголовными преступлениями, революционными беспорядками и  националистическими проявлениями. 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626121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В </a:t>
            </a:r>
            <a:r>
              <a:rPr lang="ru-RU" dirty="0"/>
              <a:t>начале ХХ века был введён « Индекс экономического благосостояния», разработанный канадскими учёными Л. </a:t>
            </a:r>
            <a:r>
              <a:rPr lang="ru-RU" dirty="0" err="1"/>
              <a:t>Осбергом</a:t>
            </a:r>
            <a:r>
              <a:rPr lang="ru-RU" dirty="0"/>
              <a:t> и А. </a:t>
            </a:r>
            <a:r>
              <a:rPr lang="ru-RU" dirty="0" err="1"/>
              <a:t>Шарпом</a:t>
            </a:r>
            <a:r>
              <a:rPr lang="ru-RU" dirty="0"/>
              <a:t> для стран ОЭСР, который охватывает следующие компоненты:</a:t>
            </a:r>
          </a:p>
          <a:p>
            <a:pPr algn="ctr">
              <a:buNone/>
            </a:pPr>
            <a:r>
              <a:rPr lang="ru-RU" dirty="0"/>
              <a:t>- потребление</a:t>
            </a:r>
          </a:p>
          <a:p>
            <a:pPr algn="ctr">
              <a:buNone/>
            </a:pPr>
            <a:r>
              <a:rPr lang="ru-RU" dirty="0"/>
              <a:t>- запасы богатства</a:t>
            </a:r>
          </a:p>
          <a:p>
            <a:pPr algn="ctr">
              <a:buNone/>
            </a:pPr>
            <a:r>
              <a:rPr lang="ru-RU" dirty="0"/>
              <a:t>- равенство в распределении</a:t>
            </a:r>
          </a:p>
          <a:p>
            <a:pPr algn="ctr">
              <a:buNone/>
            </a:pPr>
            <a:r>
              <a:rPr lang="ru-RU" dirty="0"/>
              <a:t>- экономическую безопасность (личного пространства).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7972452" cy="548324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/>
              <a:t>В России в 2002 г. была принята система индикаторов по оценке уровня жизни населения с учётом  специфики материальной обеспеченности и личного потребления в странах СНГ (один из авторов – </a:t>
            </a:r>
            <a:r>
              <a:rPr lang="ru-RU" dirty="0" err="1"/>
              <a:t>д.э.н</a:t>
            </a:r>
            <a:r>
              <a:rPr lang="ru-RU" dirty="0"/>
              <a:t>. Ю. Иванов). Она включает в себя 8 блоков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u="sng" dirty="0"/>
              <a:t>1. Макроэкономические показатели:</a:t>
            </a:r>
            <a:endParaRPr lang="ru-RU" dirty="0"/>
          </a:p>
          <a:p>
            <a:pPr algn="ctr">
              <a:buNone/>
            </a:pPr>
            <a:r>
              <a:rPr lang="ru-RU" dirty="0"/>
              <a:t> - реальные располагаемые доходы населения</a:t>
            </a:r>
          </a:p>
          <a:p>
            <a:pPr algn="ctr">
              <a:buNone/>
            </a:pPr>
            <a:r>
              <a:rPr lang="ru-RU" dirty="0"/>
              <a:t>- реальные скорректированные доходы населения</a:t>
            </a:r>
          </a:p>
          <a:p>
            <a:pPr algn="ctr">
              <a:buNone/>
            </a:pPr>
            <a:r>
              <a:rPr lang="ru-RU" dirty="0"/>
              <a:t>- расходы на конечное потребление домашних хозяйств</a:t>
            </a:r>
          </a:p>
          <a:p>
            <a:pPr algn="ctr">
              <a:buNone/>
            </a:pPr>
            <a:r>
              <a:rPr lang="ru-RU" dirty="0"/>
              <a:t>- фактическое конечное потребление домашних хозяйств</a:t>
            </a:r>
          </a:p>
          <a:p>
            <a:pPr algn="ctr">
              <a:buNone/>
            </a:pPr>
            <a:r>
              <a:rPr lang="ru-RU" dirty="0"/>
              <a:t>- среднемесячная заработная плата (номинальная и реальная).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76899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b="1" u="sng" dirty="0"/>
              <a:t> </a:t>
            </a:r>
            <a:r>
              <a:rPr lang="ru-RU" b="1" u="sng" dirty="0" smtClean="0"/>
              <a:t>       2</a:t>
            </a:r>
            <a:r>
              <a:rPr lang="ru-RU" b="1" u="sng" dirty="0"/>
              <a:t>. Демографические показатели</a:t>
            </a:r>
            <a:r>
              <a:rPr lang="ru-RU" u="sng" dirty="0"/>
              <a:t>:</a:t>
            </a:r>
            <a:endParaRPr lang="ru-RU" dirty="0"/>
          </a:p>
          <a:p>
            <a:pPr>
              <a:buNone/>
            </a:pPr>
            <a:r>
              <a:rPr lang="ru-RU" dirty="0"/>
              <a:t>- динамика численности постоянного населения</a:t>
            </a:r>
          </a:p>
          <a:p>
            <a:pPr>
              <a:buNone/>
            </a:pPr>
            <a:r>
              <a:rPr lang="ru-RU" dirty="0"/>
              <a:t>- ожидаемая продолжительность жизни</a:t>
            </a:r>
          </a:p>
          <a:p>
            <a:pPr>
              <a:buNone/>
            </a:pPr>
            <a:r>
              <a:rPr lang="ru-RU" dirty="0"/>
              <a:t>- уровень младенческой, детской и материнской смертности</a:t>
            </a:r>
          </a:p>
          <a:p>
            <a:pPr>
              <a:buNone/>
            </a:pPr>
            <a:r>
              <a:rPr lang="ru-RU" b="1" u="sng" dirty="0" smtClean="0"/>
              <a:t>        3</a:t>
            </a:r>
            <a:r>
              <a:rPr lang="ru-RU" b="1" u="sng" dirty="0"/>
              <a:t>. Показатели экономической активности населения:</a:t>
            </a:r>
            <a:endParaRPr lang="ru-RU" b="1" dirty="0"/>
          </a:p>
          <a:p>
            <a:pPr>
              <a:buNone/>
            </a:pPr>
            <a:r>
              <a:rPr lang="ru-RU" dirty="0"/>
              <a:t>- уровень экономической  активности населения</a:t>
            </a:r>
          </a:p>
          <a:p>
            <a:pPr>
              <a:buNone/>
            </a:pPr>
            <a:r>
              <a:rPr lang="ru-RU" dirty="0"/>
              <a:t>- соотношение, занятых в экономике и общей численности населения</a:t>
            </a:r>
          </a:p>
          <a:p>
            <a:pPr>
              <a:buNone/>
            </a:pPr>
            <a:r>
              <a:rPr lang="ru-RU" dirty="0" smtClean="0"/>
              <a:t>- уровень безработицы.</a:t>
            </a:r>
          </a:p>
          <a:p>
            <a:pPr>
              <a:buNone/>
            </a:pPr>
            <a:r>
              <a:rPr lang="ru-RU" b="1" u="sng" dirty="0" smtClean="0"/>
              <a:t>       4. Показатели пенсионного обеспечения населения: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численность пенсионеров (всего, в т.ч. по возрасту)</a:t>
            </a:r>
          </a:p>
          <a:p>
            <a:pPr>
              <a:buNone/>
            </a:pPr>
            <a:r>
              <a:rPr lang="ru-RU" dirty="0"/>
              <a:t>- суммы назначенных месячных пенсий (всего, в т.ч. по возрасту)</a:t>
            </a:r>
          </a:p>
          <a:p>
            <a:pPr>
              <a:buNone/>
            </a:pPr>
            <a:r>
              <a:rPr lang="ru-RU" dirty="0"/>
              <a:t>- средний размер назначенных месячных пенсий по возрасту и минимальный размер пенсий</a:t>
            </a:r>
          </a:p>
          <a:p>
            <a:pPr>
              <a:buNone/>
            </a:pPr>
            <a:r>
              <a:rPr lang="ru-RU" b="1" u="sng" dirty="0" smtClean="0"/>
              <a:t>      5</a:t>
            </a:r>
            <a:r>
              <a:rPr lang="ru-RU" b="1" u="sng" dirty="0"/>
              <a:t>. Показатели материальной обеспеченности населения</a:t>
            </a:r>
            <a:endParaRPr lang="ru-RU" b="1" dirty="0"/>
          </a:p>
          <a:p>
            <a:pPr>
              <a:buNone/>
            </a:pPr>
            <a:r>
              <a:rPr lang="ru-RU" b="1" dirty="0"/>
              <a:t>  5.1. Доходы домашних хозяйств:</a:t>
            </a:r>
          </a:p>
          <a:p>
            <a:pPr>
              <a:buNone/>
            </a:pPr>
            <a:r>
              <a:rPr lang="ru-RU" dirty="0"/>
              <a:t>         - совокупные и денежные номинальные и реальные доходы домашних хозяйств (общие и располагаемые)</a:t>
            </a:r>
          </a:p>
          <a:p>
            <a:pPr>
              <a:buNone/>
            </a:pPr>
            <a:r>
              <a:rPr lang="ru-RU" dirty="0"/>
              <a:t>         - покупательная способность доходов</a:t>
            </a:r>
          </a:p>
          <a:p>
            <a:pPr>
              <a:buNone/>
            </a:pPr>
            <a:r>
              <a:rPr lang="ru-RU" dirty="0"/>
              <a:t>         - индекс потребительских цен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/>
              <a:t>    5.2</a:t>
            </a:r>
            <a:r>
              <a:rPr lang="ru-RU" b="1" dirty="0"/>
              <a:t>. Неравенство в распределении доходов между отдельными группами населения</a:t>
            </a:r>
          </a:p>
          <a:p>
            <a:pPr>
              <a:buNone/>
            </a:pPr>
            <a:r>
              <a:rPr lang="ru-RU" dirty="0"/>
              <a:t>          - коэффициент дифференциации доходов</a:t>
            </a:r>
          </a:p>
          <a:p>
            <a:pPr>
              <a:buNone/>
            </a:pPr>
            <a:r>
              <a:rPr lang="ru-RU" dirty="0"/>
              <a:t>          - коэффициент концентрации доходов</a:t>
            </a:r>
          </a:p>
          <a:p>
            <a:pPr>
              <a:buNone/>
            </a:pPr>
            <a:r>
              <a:rPr lang="ru-RU" dirty="0"/>
              <a:t>          - коэффициент фондов</a:t>
            </a:r>
          </a:p>
          <a:p>
            <a:pPr>
              <a:buNone/>
            </a:pPr>
            <a:r>
              <a:rPr lang="ru-RU" dirty="0"/>
              <a:t>          - распределение доходов по </a:t>
            </a:r>
            <a:r>
              <a:rPr lang="ru-RU" dirty="0" err="1"/>
              <a:t>квантильным</a:t>
            </a:r>
            <a:r>
              <a:rPr lang="ru-RU" dirty="0"/>
              <a:t> группам населения</a:t>
            </a:r>
          </a:p>
          <a:p>
            <a:pPr>
              <a:buNone/>
            </a:pPr>
            <a:r>
              <a:rPr lang="ru-RU" b="1" dirty="0"/>
              <a:t>  </a:t>
            </a:r>
            <a:r>
              <a:rPr lang="ru-RU" b="1" dirty="0" smtClean="0"/>
              <a:t>   5.3</a:t>
            </a:r>
            <a:r>
              <a:rPr lang="ru-RU" b="1" dirty="0"/>
              <a:t>. Показатели бедности населения</a:t>
            </a:r>
          </a:p>
          <a:p>
            <a:pPr>
              <a:buNone/>
            </a:pPr>
            <a:r>
              <a:rPr lang="ru-RU" dirty="0"/>
              <a:t>          - величина прожиточного минимума</a:t>
            </a:r>
          </a:p>
          <a:p>
            <a:pPr>
              <a:buNone/>
            </a:pPr>
            <a:r>
              <a:rPr lang="ru-RU" dirty="0"/>
              <a:t>          - черта бедности</a:t>
            </a:r>
          </a:p>
          <a:p>
            <a:pPr>
              <a:buNone/>
            </a:pPr>
            <a:r>
              <a:rPr lang="ru-RU" dirty="0"/>
              <a:t>          - черта крайней бедности</a:t>
            </a:r>
          </a:p>
          <a:p>
            <a:pPr>
              <a:buNone/>
            </a:pPr>
            <a:r>
              <a:rPr lang="ru-RU" dirty="0"/>
              <a:t>           - показатели масштаба бедности (первичная и вторичная бедность, острота и глубина бедности)</a:t>
            </a:r>
          </a:p>
          <a:p>
            <a:pPr>
              <a:buNone/>
            </a:pPr>
            <a:r>
              <a:rPr lang="ru-RU" b="1" u="sng" dirty="0" smtClean="0"/>
              <a:t>    6</a:t>
            </a:r>
            <a:r>
              <a:rPr lang="ru-RU" b="1" u="sng" dirty="0"/>
              <a:t>. Личное потребление (уровень и структура):</a:t>
            </a:r>
            <a:endParaRPr lang="ru-RU" b="1" dirty="0"/>
          </a:p>
          <a:p>
            <a:pPr>
              <a:buNone/>
            </a:pPr>
            <a:r>
              <a:rPr lang="ru-RU" dirty="0"/>
              <a:t>        - стоимость минимальной продовольственной корзины</a:t>
            </a:r>
          </a:p>
          <a:p>
            <a:pPr>
              <a:buNone/>
            </a:pPr>
            <a:r>
              <a:rPr lang="ru-RU" dirty="0"/>
              <a:t>        - динамика и структура потребительских расходов в текущих и сопоставимых ценах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доля затрат на питание в располагаемых доходах и потребительских расходах            </a:t>
            </a:r>
          </a:p>
          <a:p>
            <a:pPr>
              <a:buNone/>
            </a:pPr>
            <a:r>
              <a:rPr lang="ru-RU" dirty="0"/>
              <a:t>        - среднедушевое потребление основных продуктов питания, в т.ч. в пересчёте на взрослого потребителя</a:t>
            </a:r>
          </a:p>
          <a:p>
            <a:pPr>
              <a:buNone/>
            </a:pPr>
            <a:r>
              <a:rPr lang="ru-RU" dirty="0"/>
              <a:t>         - калорийность и состав пищевых веществ минимальной продовольственной корзины</a:t>
            </a:r>
          </a:p>
          <a:p>
            <a:pPr>
              <a:buNone/>
            </a:pPr>
            <a:r>
              <a:rPr lang="ru-RU" b="1" u="sng" dirty="0" smtClean="0"/>
              <a:t>     7</a:t>
            </a:r>
            <a:r>
              <a:rPr lang="ru-RU" b="1" u="sng" dirty="0"/>
              <a:t>. Жилищные условия населения:</a:t>
            </a:r>
            <a:endParaRPr lang="ru-RU" b="1" dirty="0"/>
          </a:p>
          <a:p>
            <a:pPr>
              <a:buNone/>
            </a:pPr>
            <a:r>
              <a:rPr lang="ru-RU" dirty="0"/>
              <a:t>         - обеспеченность жильём (общая и жилая площадь в расчёте на одного жителя страны)</a:t>
            </a:r>
          </a:p>
          <a:p>
            <a:pPr>
              <a:buNone/>
            </a:pPr>
            <a:r>
              <a:rPr lang="ru-RU" dirty="0"/>
              <a:t>         - доля расходов на оплату жилья в потребительских расходах населения</a:t>
            </a:r>
          </a:p>
          <a:p>
            <a:pPr>
              <a:buNone/>
            </a:pPr>
            <a:r>
              <a:rPr lang="ru-RU" dirty="0"/>
              <a:t>         - доступность жилья</a:t>
            </a:r>
          </a:p>
          <a:p>
            <a:pPr>
              <a:buNone/>
            </a:pPr>
            <a:r>
              <a:rPr lang="ru-RU" b="1" u="sng" dirty="0" smtClean="0"/>
              <a:t>    8</a:t>
            </a:r>
            <a:r>
              <a:rPr lang="ru-RU" b="1" u="sng" dirty="0"/>
              <a:t>. Социальная напряжённость:</a:t>
            </a:r>
            <a:endParaRPr lang="ru-RU" b="1" dirty="0"/>
          </a:p>
          <a:p>
            <a:pPr>
              <a:buNone/>
            </a:pPr>
            <a:r>
              <a:rPr lang="ru-RU" dirty="0"/>
              <a:t>         - коэффициент преступности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 В связи с различным рыночным положением личности, обусловленной  структурой национальной экономики (мезо-экономическое состояние) выделяют региональные показатели ЭБЛ (предложено И. Петренко). Они подразделяются на непосредственные и опосредованные индикаторы.</a:t>
            </a:r>
          </a:p>
          <a:p>
            <a:pPr algn="ctr"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endParaRPr lang="ru-RU" u="sng" dirty="0"/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b="1" u="sng" dirty="0" smtClean="0"/>
              <a:t>Непосредственные </a:t>
            </a:r>
            <a:r>
              <a:rPr lang="ru-RU" b="1" u="sng" dirty="0"/>
              <a:t>или факторные индикаторы</a:t>
            </a:r>
            <a:r>
              <a:rPr lang="ru-RU" b="1" dirty="0"/>
              <a:t>:</a:t>
            </a:r>
          </a:p>
          <a:p>
            <a:pPr algn="ctr">
              <a:buNone/>
            </a:pPr>
            <a:r>
              <a:rPr lang="ru-RU" dirty="0"/>
              <a:t>    А. Рабочая сила и технология</a:t>
            </a:r>
          </a:p>
          <a:p>
            <a:pPr algn="ctr">
              <a:buNone/>
            </a:pPr>
            <a:r>
              <a:rPr lang="ru-RU" dirty="0"/>
              <a:t>        1. Уровень образования.</a:t>
            </a:r>
          </a:p>
          <a:p>
            <a:pPr algn="ctr">
              <a:buNone/>
            </a:pPr>
            <a:r>
              <a:rPr lang="ru-RU" dirty="0"/>
              <a:t>        2. Возраст.</a:t>
            </a:r>
          </a:p>
          <a:p>
            <a:pPr algn="ctr">
              <a:buNone/>
            </a:pPr>
            <a:r>
              <a:rPr lang="ru-RU" dirty="0"/>
              <a:t>        3. Отношение ожидаемой продолжительности жизни к средней по РФ.</a:t>
            </a:r>
          </a:p>
          <a:p>
            <a:pPr algn="ctr">
              <a:buNone/>
            </a:pPr>
            <a:r>
              <a:rPr lang="ru-RU" dirty="0"/>
              <a:t>        4.Отношение величины расходов на образование на </a:t>
            </a:r>
            <a:r>
              <a:rPr lang="ru-RU" dirty="0" err="1"/>
              <a:t>д</a:t>
            </a:r>
            <a:r>
              <a:rPr lang="ru-RU" dirty="0"/>
              <a:t>/</a:t>
            </a:r>
            <a:r>
              <a:rPr lang="ru-RU" dirty="0" err="1"/>
              <a:t>н</a:t>
            </a:r>
            <a:r>
              <a:rPr lang="ru-RU" dirty="0"/>
              <a:t> в регионе к средней по РФ.</a:t>
            </a:r>
          </a:p>
          <a:p>
            <a:pPr algn="ctr">
              <a:buNone/>
            </a:pPr>
            <a:r>
              <a:rPr lang="ru-RU" dirty="0"/>
              <a:t>        5. Отношение величины расходов на здравоохранение на </a:t>
            </a:r>
            <a:r>
              <a:rPr lang="ru-RU" dirty="0" err="1"/>
              <a:t>д</a:t>
            </a:r>
            <a:r>
              <a:rPr lang="ru-RU" dirty="0"/>
              <a:t>/</a:t>
            </a:r>
            <a:r>
              <a:rPr lang="ru-RU" dirty="0" err="1"/>
              <a:t>н</a:t>
            </a:r>
            <a:r>
              <a:rPr lang="ru-RU" dirty="0"/>
              <a:t> в регионе к средней по РФ.</a:t>
            </a:r>
          </a:p>
          <a:p>
            <a:pPr algn="ctr">
              <a:buNone/>
            </a:pPr>
            <a:r>
              <a:rPr lang="ru-RU" dirty="0"/>
              <a:t>  6. Средний месячный доход на одного члена семьи.</a:t>
            </a:r>
          </a:p>
          <a:p>
            <a:pPr algn="ctr">
              <a:buNone/>
            </a:pPr>
            <a:r>
              <a:rPr lang="ru-RU" dirty="0"/>
              <a:t>  7.Превышение доходов над расходами личности к общему объёму его денежных доходов, в %.</a:t>
            </a:r>
          </a:p>
          <a:p>
            <a:pPr algn="ctr">
              <a:buNone/>
            </a:pPr>
            <a:r>
              <a:rPr lang="ru-RU" dirty="0"/>
              <a:t>  8. Величина депозитов и вкладов личности.</a:t>
            </a:r>
          </a:p>
          <a:p>
            <a:pPr algn="ctr">
              <a:buNone/>
            </a:pPr>
            <a:r>
              <a:rPr lang="ru-RU" dirty="0"/>
              <a:t>        9.Расходы на продукты питания в структуре семейного бюджета.</a:t>
            </a:r>
          </a:p>
          <a:p>
            <a:pPr algn="ctr">
              <a:buNone/>
            </a:pPr>
            <a:r>
              <a:rPr lang="ru-RU" dirty="0"/>
              <a:t>   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/>
              <a:t>Б.Средства производства и капитал</a:t>
            </a:r>
          </a:p>
          <a:p>
            <a:pPr algn="ctr">
              <a:buNone/>
            </a:pPr>
            <a:r>
              <a:rPr lang="ru-RU" dirty="0"/>
              <a:t> 1.Отношение суммы средств, находящихся в личной собственности, к средней            по РФ.</a:t>
            </a:r>
          </a:p>
          <a:p>
            <a:pPr algn="ctr">
              <a:buNone/>
            </a:pPr>
            <a:r>
              <a:rPr lang="ru-RU" dirty="0"/>
              <a:t>   2. Отношение величины капитала личности, к средней по РФ. </a:t>
            </a:r>
          </a:p>
          <a:p>
            <a:pPr algn="ctr">
              <a:buNone/>
            </a:pPr>
            <a:r>
              <a:rPr lang="ru-RU" dirty="0"/>
              <a:t>   3. Размер земли в собственности</a:t>
            </a:r>
          </a:p>
          <a:p>
            <a:pPr algn="ctr">
              <a:buNone/>
            </a:pPr>
            <a:r>
              <a:rPr lang="ru-RU" dirty="0"/>
              <a:t>   4. Отношение интеллектуальной собственности личности, к средней по РФ.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u="sng" dirty="0"/>
              <a:t>Опосредованные или институциональные индикаторы:</a:t>
            </a:r>
            <a:endParaRPr lang="ru-RU" b="1" dirty="0"/>
          </a:p>
          <a:p>
            <a:pPr algn="ctr">
              <a:buNone/>
            </a:pPr>
            <a:r>
              <a:rPr lang="ru-RU" dirty="0"/>
              <a:t>   1. Уровень налогов с доходов личности.</a:t>
            </a:r>
          </a:p>
          <a:p>
            <a:pPr algn="ctr">
              <a:buNone/>
            </a:pPr>
            <a:r>
              <a:rPr lang="ru-RU" dirty="0"/>
              <a:t> 2. Отношение уровня инфляции в регионе проживания личности к средней по РФ.</a:t>
            </a:r>
          </a:p>
          <a:p>
            <a:pPr algn="ctr">
              <a:buNone/>
            </a:pPr>
            <a:r>
              <a:rPr lang="ru-RU" dirty="0"/>
              <a:t> 3.Отношение уровня изоляционной деформации личности в регионе проживания, к средней по РФ, включая: </a:t>
            </a:r>
          </a:p>
          <a:p>
            <a:pPr algn="ctr">
              <a:buNone/>
            </a:pPr>
            <a:r>
              <a:rPr lang="ru-RU" dirty="0"/>
              <a:t>- свобода слова</a:t>
            </a:r>
          </a:p>
          <a:p>
            <a:pPr algn="ctr">
              <a:buNone/>
            </a:pPr>
            <a:r>
              <a:rPr lang="ru-RU" dirty="0"/>
              <a:t>- коммуникации и передвижение</a:t>
            </a:r>
          </a:p>
          <a:p>
            <a:pPr algn="ctr">
              <a:buNone/>
            </a:pPr>
            <a:r>
              <a:rPr lang="ru-RU" dirty="0"/>
              <a:t>- доступ к информационным банкам, порталам, архивам.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4</a:t>
            </a:r>
            <a:r>
              <a:rPr lang="ru-RU" dirty="0"/>
              <a:t>. Интегральный индекс оценки коррупции в регионе проживания личности, к средней по РФ.</a:t>
            </a:r>
          </a:p>
          <a:p>
            <a:pPr algn="ctr">
              <a:buNone/>
            </a:pPr>
            <a:r>
              <a:rPr lang="ru-RU" dirty="0"/>
              <a:t>5. Количество преступлений против личности в общем количестве зарегистрированных преступлений, %.</a:t>
            </a:r>
          </a:p>
          <a:p>
            <a:pPr algn="ctr">
              <a:buNone/>
            </a:pPr>
            <a:r>
              <a:rPr lang="ru-RU" dirty="0"/>
              <a:t>6. Местоположение личности в распределении общих доходов по 20% группам населения.</a:t>
            </a:r>
          </a:p>
          <a:p>
            <a:pPr algn="ctr">
              <a:buNone/>
            </a:pPr>
            <a:r>
              <a:rPr lang="ru-RU" dirty="0"/>
              <a:t>7. Отношение всех видов доходов к величине прожиточного минимума в регионе.</a:t>
            </a:r>
          </a:p>
          <a:p>
            <a:pPr algn="ctr">
              <a:buNone/>
            </a:pPr>
            <a:r>
              <a:rPr lang="ru-RU" dirty="0"/>
              <a:t>8. Уровень безработицы к экономически активному населению в регионе, %.</a:t>
            </a:r>
          </a:p>
          <a:p>
            <a:pPr algn="ctr">
              <a:buNone/>
            </a:pPr>
            <a:r>
              <a:rPr lang="ru-RU" dirty="0"/>
              <a:t>9. Уровень обеспеченности жильём, кв. м.</a:t>
            </a:r>
          </a:p>
          <a:p>
            <a:pPr algn="ctr">
              <a:buNone/>
            </a:pPr>
            <a:r>
              <a:rPr lang="ru-RU" dirty="0"/>
              <a:t>10. Отношение затрат на инновации и НИОКР на </a:t>
            </a:r>
            <a:r>
              <a:rPr lang="ru-RU" dirty="0" err="1"/>
              <a:t>д</a:t>
            </a:r>
            <a:r>
              <a:rPr lang="ru-RU" dirty="0"/>
              <a:t>/</a:t>
            </a:r>
            <a:r>
              <a:rPr lang="ru-RU" dirty="0" err="1"/>
              <a:t>н</a:t>
            </a:r>
            <a:r>
              <a:rPr lang="ru-RU" dirty="0"/>
              <a:t> в регионе к средней по РФ.</a:t>
            </a:r>
          </a:p>
          <a:p>
            <a:pPr algn="ctr">
              <a:buNone/>
            </a:pPr>
            <a:r>
              <a:rPr lang="ru-RU" dirty="0"/>
              <a:t>11. Чистая инвестиционная позиция страны на </a:t>
            </a:r>
            <a:r>
              <a:rPr lang="ru-RU" dirty="0" err="1"/>
              <a:t>д</a:t>
            </a:r>
            <a:r>
              <a:rPr lang="ru-RU" dirty="0"/>
              <a:t>/</a:t>
            </a:r>
            <a:r>
              <a:rPr lang="ru-RU" dirty="0" err="1"/>
              <a:t>н</a:t>
            </a:r>
            <a:r>
              <a:rPr lang="ru-RU" dirty="0"/>
              <a:t>, $/чел.</a:t>
            </a:r>
          </a:p>
          <a:p>
            <a:pPr algn="ctr">
              <a:buNone/>
            </a:pPr>
            <a:r>
              <a:rPr lang="ru-RU" dirty="0"/>
              <a:t>12. Количество малых предприятий на 10000 населения.</a:t>
            </a:r>
          </a:p>
          <a:p>
            <a:pPr algn="ctr">
              <a:buNone/>
            </a:pPr>
            <a:r>
              <a:rPr lang="ru-RU" dirty="0"/>
              <a:t> 13. «Кредитная нагрузка» (величина потребительского кредита) на </a:t>
            </a:r>
            <a:r>
              <a:rPr lang="ru-RU" dirty="0" err="1"/>
              <a:t>д</a:t>
            </a:r>
            <a:r>
              <a:rPr lang="ru-RU" dirty="0"/>
              <a:t>/</a:t>
            </a:r>
            <a:r>
              <a:rPr lang="ru-RU" dirty="0" err="1"/>
              <a:t>н</a:t>
            </a:r>
            <a:r>
              <a:rPr lang="ru-RU" dirty="0"/>
              <a:t> в регионе к средней по РФ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sz="4400" b="1" dirty="0"/>
          </a:p>
          <a:p>
            <a:pPr algn="ctr">
              <a:buNone/>
            </a:pPr>
            <a:r>
              <a:rPr lang="ru-RU" sz="4400" b="1" dirty="0" smtClean="0"/>
              <a:t>ТЕМА </a:t>
            </a:r>
            <a:r>
              <a:rPr lang="ru-RU" sz="4400" b="1" dirty="0"/>
              <a:t>7.</a:t>
            </a:r>
            <a:endParaRPr lang="ru-RU" sz="4400" dirty="0"/>
          </a:p>
          <a:p>
            <a:pPr algn="ctr">
              <a:buNone/>
            </a:pPr>
            <a:r>
              <a:rPr lang="ru-RU" sz="4400" b="1" dirty="0"/>
              <a:t> ТЕНЕВАЯ ЭКОНОМИКА</a:t>
            </a:r>
            <a:endParaRPr lang="ru-RU" sz="4400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642918"/>
            <a:ext cx="8043890" cy="5483245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4400" b="1" dirty="0"/>
              <a:t>          Теневая экономика (ТЭ) – это хозяйственная деятельность, которая развивается вне СНС и госконтроля, влияющая на создание ВВП и благосостояние.</a:t>
            </a:r>
          </a:p>
          <a:p>
            <a:pPr>
              <a:buNone/>
            </a:pPr>
            <a:r>
              <a:rPr lang="ru-RU" sz="4400" b="1" dirty="0"/>
              <a:t> </a:t>
            </a:r>
            <a:endParaRPr lang="ru-RU" sz="5500" b="1" dirty="0"/>
          </a:p>
          <a:p>
            <a:pPr algn="ctr">
              <a:buNone/>
            </a:pPr>
            <a:r>
              <a:rPr lang="ru-RU" sz="5500" b="1" dirty="0"/>
              <a:t>Типологически ТЭ подразделяется на:</a:t>
            </a:r>
          </a:p>
          <a:p>
            <a:pPr algn="ctr">
              <a:buNone/>
            </a:pPr>
            <a:r>
              <a:rPr lang="ru-RU" sz="5500" b="1" dirty="0"/>
              <a:t> </a:t>
            </a:r>
          </a:p>
          <a:p>
            <a:pPr algn="ctr">
              <a:buNone/>
            </a:pPr>
            <a:r>
              <a:rPr lang="ru-RU" sz="5500" dirty="0"/>
              <a:t>1. Белая</a:t>
            </a:r>
          </a:p>
          <a:p>
            <a:pPr algn="ctr">
              <a:buNone/>
            </a:pPr>
            <a:r>
              <a:rPr lang="ru-RU" sz="5500" dirty="0"/>
              <a:t>2. Серая</a:t>
            </a:r>
          </a:p>
          <a:p>
            <a:pPr algn="ctr">
              <a:buNone/>
            </a:pPr>
            <a:r>
              <a:rPr lang="ru-RU" sz="5500" dirty="0"/>
              <a:t>3. Чёрная</a:t>
            </a:r>
          </a:p>
          <a:p>
            <a:pPr algn="ctr">
              <a:buNone/>
            </a:pPr>
            <a:r>
              <a:rPr lang="ru-RU" sz="5500" dirty="0"/>
              <a:t> </a:t>
            </a:r>
          </a:p>
          <a:p>
            <a:pPr>
              <a:buNone/>
            </a:pPr>
            <a:r>
              <a:rPr lang="ru-RU" sz="5500" dirty="0"/>
              <a:t>В зависимости от целей и методических установок анализа применяют обозначения: неформальная, неофициальная, криминальная, подпольная, нелегальная.</a:t>
            </a:r>
          </a:p>
          <a:p>
            <a:pPr>
              <a:buNone/>
            </a:pPr>
            <a:r>
              <a:rPr lang="ru-RU" sz="5500" dirty="0"/>
              <a:t> </a:t>
            </a:r>
          </a:p>
          <a:p>
            <a:pPr>
              <a:buNone/>
            </a:pPr>
            <a:r>
              <a:rPr lang="ru-RU" sz="5500" b="1" dirty="0"/>
              <a:t>        1. Белая ТЭ </a:t>
            </a:r>
            <a:r>
              <a:rPr lang="ru-RU" sz="5500" dirty="0"/>
              <a:t>(в международных документах –</a:t>
            </a:r>
            <a:r>
              <a:rPr lang="ru-RU" sz="5500" dirty="0" err="1"/>
              <a:t>White</a:t>
            </a:r>
            <a:r>
              <a:rPr lang="ru-RU" sz="5500" dirty="0"/>
              <a:t> </a:t>
            </a:r>
            <a:r>
              <a:rPr lang="en-US" sz="5500" dirty="0"/>
              <a:t>Shadow Economy</a:t>
            </a:r>
            <a:r>
              <a:rPr lang="ru-RU" sz="5500" dirty="0"/>
              <a:t>) – это скрываемая от закона экономическая деятельность на рабочих местах, не отражённая в контрактах по найму или в системах бонусов и опционов. Она способствует скрытому перераспределению ранее созданному ВНД. Обычно ею занимаются менеджеры и госчиновники (др. обозначение – «</a:t>
            </a:r>
            <a:r>
              <a:rPr lang="ru-RU" sz="5500" dirty="0" err="1"/>
              <a:t>беловоротничковая</a:t>
            </a:r>
            <a:r>
              <a:rPr lang="ru-RU" sz="5500" dirty="0"/>
              <a:t> ТЭ).  С позиции ЭБ такая деятельность не создаёт никаких новых товаров и услуг, не снижает издержки и извлекает выгоды за счёт других субъектов.</a:t>
            </a:r>
          </a:p>
          <a:p>
            <a:pPr>
              <a:buNone/>
            </a:pPr>
            <a:endParaRPr lang="ru-RU" sz="5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      </a:t>
            </a:r>
          </a:p>
          <a:p>
            <a:pPr algn="just">
              <a:buNone/>
            </a:pPr>
            <a:r>
              <a:rPr lang="ru-RU" b="1" dirty="0" smtClean="0"/>
              <a:t>      Национальная </a:t>
            </a:r>
            <a:r>
              <a:rPr lang="ru-RU" b="1" dirty="0"/>
              <a:t>безопасность – </a:t>
            </a:r>
            <a:r>
              <a:rPr lang="ru-RU" dirty="0"/>
              <a:t>это защищённость жизненно важных интересов граждан, общества и государства, а также национальных ценностей и образа жизни от широкого спектра внешних и внутренних угроз, различных по своей природе (политических, экономических, военных, экологических, информационных).</a:t>
            </a:r>
          </a:p>
          <a:p>
            <a:pPr algn="just">
              <a:buNone/>
            </a:pPr>
            <a:r>
              <a:rPr lang="ru-RU" dirty="0" smtClean="0"/>
              <a:t>      Национальная </a:t>
            </a:r>
            <a:r>
              <a:rPr lang="ru-RU" dirty="0"/>
              <a:t>безопасность проявляется как внутри, так и за пределами страны. Она становится своеобразным </a:t>
            </a:r>
            <a:r>
              <a:rPr lang="en-US" dirty="0"/>
              <a:t>modus Vivendi</a:t>
            </a:r>
            <a:r>
              <a:rPr lang="ru-RU" dirty="0"/>
              <a:t>, способом существования нации и конституциональной обязанностью. Ключевой предпосылкой поступательного, устойчивого развития становится государственная или национальная сила (мощь).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55468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  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b="1" dirty="0"/>
              <a:t>2.Серая ТЭ </a:t>
            </a:r>
            <a:r>
              <a:rPr lang="ru-RU" dirty="0"/>
              <a:t>– разрешённая, нерегистрируемая экономическая деятельность (преимущественно мелкий бизнес). В отличии от «белой», которая неразрывно связана с организацией и паразитирует на ней, «серая» функционирует </a:t>
            </a:r>
            <a:r>
              <a:rPr lang="ru-RU" dirty="0" err="1"/>
              <a:t>полу-автономно</a:t>
            </a:r>
            <a:r>
              <a:rPr lang="ru-RU" dirty="0"/>
              <a:t> (</a:t>
            </a:r>
            <a:r>
              <a:rPr lang="ru-RU" dirty="0" err="1"/>
              <a:t>н-р</a:t>
            </a:r>
            <a:r>
              <a:rPr lang="ru-RU" dirty="0"/>
              <a:t>, в сфере </a:t>
            </a:r>
            <a:r>
              <a:rPr lang="ru-RU" dirty="0" err="1"/>
              <a:t>самозанятости</a:t>
            </a:r>
            <a:r>
              <a:rPr lang="ru-RU" dirty="0"/>
              <a:t> – учёт и налогообложение).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       </a:t>
            </a:r>
            <a:r>
              <a:rPr lang="ru-RU" b="1" dirty="0" smtClean="0"/>
              <a:t>   </a:t>
            </a:r>
            <a:r>
              <a:rPr lang="ru-RU" b="1" dirty="0"/>
              <a:t>3.Чёрная ТЭ</a:t>
            </a:r>
            <a:r>
              <a:rPr lang="ru-RU" dirty="0"/>
              <a:t> – неразрешённая законом экономическая деятельность, связанная с производством и реализацией запрещённых товаров и услуг. Она обособлена ещё более, чем «серая». Такая экономика исключает нормальную хозяйственную деятельность и разрушает её. По сути – это экономическое насилие в сферах производства и перераспределения.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115328" cy="569755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    </a:t>
            </a: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dirty="0"/>
              <a:t>Теоретически теневая экономика - -это реакция на рыночные  </a:t>
            </a:r>
            <a:r>
              <a:rPr lang="ru-RU" dirty="0" err="1"/>
              <a:t>экстерналии</a:t>
            </a:r>
            <a:r>
              <a:rPr lang="ru-RU" dirty="0"/>
              <a:t> и </a:t>
            </a:r>
            <a:r>
              <a:rPr lang="ru-RU" dirty="0" err="1"/>
              <a:t>интерналии</a:t>
            </a:r>
            <a:r>
              <a:rPr lang="ru-RU" dirty="0"/>
              <a:t>. Последствия такой деятельности нельзя оценивать однозначно: многие её виды, особенно «серая», объективно скорее помогают развитию официальной экономики, чем  препятствуют.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u="sng" dirty="0"/>
              <a:t>Позитивные функции ТЭ:</a:t>
            </a:r>
            <a:endParaRPr lang="ru-RU" b="1" dirty="0"/>
          </a:p>
          <a:p>
            <a:pPr algn="ctr">
              <a:buNone/>
            </a:pPr>
            <a:r>
              <a:rPr lang="ru-RU" b="1" dirty="0"/>
              <a:t>а) « экономическая смазка» </a:t>
            </a:r>
            <a:r>
              <a:rPr lang="ru-RU" dirty="0"/>
              <a:t>- сглаживание циклических спадов при  помощи перераспределения ресурсов, прежде всего трудовых, между официальной и серой экономикой;</a:t>
            </a:r>
          </a:p>
          <a:p>
            <a:pPr algn="ctr">
              <a:buNone/>
            </a:pPr>
            <a:r>
              <a:rPr lang="ru-RU" b="1" dirty="0"/>
              <a:t>б) «социальный амортизатор» </a:t>
            </a:r>
            <a:r>
              <a:rPr lang="ru-RU" dirty="0"/>
              <a:t>- смягчение нежелательных социальных последствий;</a:t>
            </a:r>
          </a:p>
          <a:p>
            <a:pPr algn="ctr">
              <a:buNone/>
            </a:pPr>
            <a:r>
              <a:rPr lang="ru-RU" b="1" dirty="0"/>
              <a:t>в) « встроенный амортизатор» </a:t>
            </a:r>
            <a:r>
              <a:rPr lang="ru-RU" dirty="0"/>
              <a:t>- ТЭ подпитывает своими ресурсами, денежными средствами, официальную экономику.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62612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u="sng" dirty="0" smtClean="0"/>
              <a:t>   </a:t>
            </a:r>
          </a:p>
          <a:p>
            <a:pPr>
              <a:buNone/>
            </a:pPr>
            <a:endParaRPr lang="ru-RU" b="1" u="sng" dirty="0"/>
          </a:p>
          <a:p>
            <a:pPr>
              <a:buNone/>
            </a:pPr>
            <a:r>
              <a:rPr lang="ru-RU" b="1" u="sng" dirty="0" smtClean="0"/>
              <a:t>Негативные </a:t>
            </a:r>
            <a:r>
              <a:rPr lang="ru-RU" b="1" u="sng" dirty="0"/>
              <a:t>функции</a:t>
            </a:r>
            <a:r>
              <a:rPr lang="ru-RU" b="1" dirty="0"/>
              <a:t> (преобладают):</a:t>
            </a:r>
          </a:p>
          <a:p>
            <a:pPr>
              <a:buNone/>
            </a:pPr>
            <a:r>
              <a:rPr lang="ru-RU" dirty="0"/>
              <a:t>а) антиобщественное перераспределение доходов – в пользу привилегированных групп или монополий, уменьшающее благосостояние общества в целом;</a:t>
            </a:r>
          </a:p>
          <a:p>
            <a:pPr>
              <a:buNone/>
            </a:pPr>
            <a:r>
              <a:rPr lang="ru-RU" dirty="0"/>
              <a:t>б) разрушение или искажение сложившихся связей свободной экономики и её институтов;</a:t>
            </a:r>
          </a:p>
          <a:p>
            <a:pPr>
              <a:buNone/>
            </a:pPr>
            <a:r>
              <a:rPr lang="ru-RU" dirty="0"/>
              <a:t>в) подрыв хозяйственной этики – теряется вера в жизненное равновесие, отсутствие стимулов, апатия.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Методы измерения ТЭ.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u="sng" dirty="0"/>
              <a:t>Прямые</a:t>
            </a:r>
            <a:r>
              <a:rPr lang="ru-RU" dirty="0"/>
              <a:t> (эмпирические) методы применяются на микро-уровне и к ним относят:</a:t>
            </a:r>
          </a:p>
          <a:p>
            <a:pPr>
              <a:buNone/>
            </a:pPr>
            <a:r>
              <a:rPr lang="ru-RU" dirty="0"/>
              <a:t>- опросы, выборочные исследования;</a:t>
            </a:r>
          </a:p>
          <a:p>
            <a:pPr>
              <a:buNone/>
            </a:pPr>
            <a:r>
              <a:rPr lang="ru-RU" dirty="0"/>
              <a:t>-открытые проверки;</a:t>
            </a:r>
          </a:p>
          <a:p>
            <a:pPr>
              <a:buNone/>
            </a:pPr>
            <a:r>
              <a:rPr lang="ru-RU" dirty="0"/>
              <a:t>- специализированные способы экономико-правового характера.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329642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 </a:t>
            </a:r>
            <a:r>
              <a:rPr lang="ru-RU" b="1" dirty="0"/>
              <a:t>последних применяют: </a:t>
            </a:r>
          </a:p>
          <a:p>
            <a:pPr algn="ctr">
              <a:buNone/>
            </a:pPr>
            <a:r>
              <a:rPr lang="ru-RU" dirty="0"/>
              <a:t>-метод бухгалтерского учёта</a:t>
            </a:r>
          </a:p>
          <a:p>
            <a:pPr algn="ctr">
              <a:buNone/>
            </a:pPr>
            <a:r>
              <a:rPr lang="ru-RU" dirty="0"/>
              <a:t>- метод документарного администрирования</a:t>
            </a:r>
          </a:p>
          <a:p>
            <a:pPr algn="ctr">
              <a:buNone/>
            </a:pPr>
            <a:r>
              <a:rPr lang="ru-RU" dirty="0"/>
              <a:t>- экономического анализа, в котором реализуется:</a:t>
            </a:r>
          </a:p>
          <a:p>
            <a:pPr algn="ctr">
              <a:buNone/>
            </a:pPr>
            <a:r>
              <a:rPr lang="ru-RU" dirty="0"/>
              <a:t>- метод сопоставлений</a:t>
            </a:r>
          </a:p>
          <a:p>
            <a:pPr algn="ctr">
              <a:buNone/>
            </a:pPr>
            <a:r>
              <a:rPr lang="ru-RU" dirty="0"/>
              <a:t>-  метод специальных расчётных показателей</a:t>
            </a:r>
          </a:p>
          <a:p>
            <a:pPr algn="ctr">
              <a:buNone/>
            </a:pPr>
            <a:r>
              <a:rPr lang="ru-RU" dirty="0"/>
              <a:t>-  метод стереотипов</a:t>
            </a:r>
          </a:p>
          <a:p>
            <a:pPr algn="ctr">
              <a:buNone/>
            </a:pPr>
            <a:r>
              <a:rPr lang="ru-RU" dirty="0"/>
              <a:t>- метод корректирующих показателей.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u="sng" dirty="0"/>
              <a:t>Косвенные</a:t>
            </a:r>
            <a:r>
              <a:rPr lang="ru-RU" b="1" dirty="0"/>
              <a:t> методы:</a:t>
            </a:r>
          </a:p>
          <a:p>
            <a:pPr algn="ctr">
              <a:buNone/>
            </a:pPr>
            <a:r>
              <a:rPr lang="ru-RU" dirty="0"/>
              <a:t>-мягкого моделирования</a:t>
            </a:r>
          </a:p>
          <a:p>
            <a:pPr algn="ctr">
              <a:buNone/>
            </a:pPr>
            <a:r>
              <a:rPr lang="ru-RU" dirty="0"/>
              <a:t>- структурный</a:t>
            </a:r>
          </a:p>
          <a:p>
            <a:pPr algn="ctr">
              <a:buNone/>
            </a:pPr>
            <a:r>
              <a:rPr lang="ru-RU" dirty="0"/>
              <a:t>- экспертный</a:t>
            </a:r>
          </a:p>
          <a:p>
            <a:pPr algn="ctr">
              <a:buNone/>
            </a:pPr>
            <a:r>
              <a:rPr lang="ru-RU" dirty="0"/>
              <a:t>- технологических коэффициентов</a:t>
            </a:r>
          </a:p>
          <a:p>
            <a:pPr algn="ctr">
              <a:buNone/>
            </a:pPr>
            <a:r>
              <a:rPr lang="ru-RU" dirty="0"/>
              <a:t>- по показателям занятости («итальянский»)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85794"/>
            <a:ext cx="8043890" cy="534036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/>
              <a:t>Прямые методы надёжны, но дают заниженные результаты. Недостатки заключаются в сложности сбора данных, преднамеренном искажении информации при опросах.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        Косвенные методы очень разнородны. Например, монетарные методы эффективны при высоком уровне безналичного денежного обращения. Трудность измерения характеризуется временным разрывом между событиями и контролем. В целом, такие методы дают завышенную оценку доли ТЭ в ВВП.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58204" cy="5840435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Масштабы </a:t>
            </a:r>
            <a:r>
              <a:rPr lang="ru-RU" b="1" dirty="0"/>
              <a:t>ТЭ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          По приблизительным подсчётам объём теневого сектора в мире составляет 11 трлн. Долларов, что сопоставимо с ВВП США. В развитых странах его доля равняется 13-15%, в странах с развивающимися рынками – 23%, в слаборазвитых странах – 39%. В России (по данным </a:t>
            </a:r>
            <a:r>
              <a:rPr lang="ru-RU" dirty="0" err="1"/>
              <a:t>Росфинмониторинга</a:t>
            </a:r>
            <a:r>
              <a:rPr lang="ru-RU" dirty="0"/>
              <a:t>) объём составил 20,7 трлн. руб. с долей в ВВП 20 % (2018г.). По данным Росстата размер ТЭ составлял 16% (2017г.). По В оценке МВФ он составил на 2018г. 39%, включая и «чёрную» ТЭ.</a:t>
            </a:r>
          </a:p>
          <a:p>
            <a:pPr>
              <a:buNone/>
            </a:pPr>
            <a:r>
              <a:rPr lang="ru-RU" dirty="0"/>
              <a:t>           Подсчёты Росстата по доле занятых в неформальном секторе равнялась 14,9 млн. человек (20,4% общей численности занятых). Скрытый размер оплаты труда составил в 2017г. 10,9 трлн. Руб. или 11,8 % ВВП.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186766" cy="548324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r>
              <a:rPr lang="ru-RU" b="1" dirty="0" smtClean="0"/>
              <a:t>Виды </a:t>
            </a:r>
            <a:r>
              <a:rPr lang="ru-RU" b="1" dirty="0"/>
              <a:t>экономической преступности.</a:t>
            </a:r>
            <a:endParaRPr lang="ru-RU" dirty="0"/>
          </a:p>
          <a:p>
            <a:pPr algn="ctr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>
              <a:buNone/>
            </a:pPr>
            <a:r>
              <a:rPr lang="ru-RU" dirty="0"/>
              <a:t>1.Нарушение правил конкуренции : коммерческие взятки, уклонение от рамок антимонопольного законодательства, промышленный шпионаж.</a:t>
            </a:r>
          </a:p>
          <a:p>
            <a:pPr algn="ctr">
              <a:buNone/>
            </a:pPr>
            <a:r>
              <a:rPr lang="ru-RU" dirty="0"/>
              <a:t>2. .Нарушение прав потребителя: ложная реклама, диффамация, некачественное предложение товаров и услуг.</a:t>
            </a:r>
          </a:p>
          <a:p>
            <a:pPr algn="ctr">
              <a:buNone/>
            </a:pPr>
            <a:r>
              <a:rPr lang="ru-RU" dirty="0"/>
              <a:t>3. Нарушение прав наёмных работников: нарушения контрактных соглашений, делового администрирования, правил техники безопасности.</a:t>
            </a:r>
          </a:p>
          <a:p>
            <a:pPr algn="ctr">
              <a:buNone/>
            </a:pPr>
            <a:r>
              <a:rPr lang="ru-RU" dirty="0"/>
              <a:t>4. Нарушение прав кредиторов: злоупотребление заёмным капиталом, ложные банкротства, мошенничество с субсидиями.</a:t>
            </a:r>
          </a:p>
          <a:p>
            <a:pPr algn="ctr">
              <a:buNone/>
            </a:pPr>
            <a:r>
              <a:rPr lang="ru-RU" dirty="0"/>
              <a:t>5. Нарушение прав государства: укрывательство от налогов, уход от экологического законодательства.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</a:p>
          <a:p>
            <a:pPr algn="ctr">
              <a:buNone/>
            </a:pPr>
            <a:r>
              <a:rPr lang="ru-RU" sz="7400" dirty="0"/>
              <a:t> </a:t>
            </a:r>
          </a:p>
          <a:p>
            <a:pPr algn="ctr">
              <a:buNone/>
            </a:pPr>
            <a:r>
              <a:rPr lang="ru-RU" sz="9600" b="1" dirty="0"/>
              <a:t>Коррупция.</a:t>
            </a:r>
            <a:endParaRPr lang="ru-RU" sz="9600" dirty="0"/>
          </a:p>
          <a:p>
            <a:pPr algn="ctr">
              <a:buNone/>
            </a:pPr>
            <a:r>
              <a:rPr lang="ru-RU" sz="9600" dirty="0"/>
              <a:t> </a:t>
            </a:r>
          </a:p>
          <a:p>
            <a:pPr algn="ctr">
              <a:buNone/>
            </a:pPr>
            <a:r>
              <a:rPr lang="ru-RU" sz="7400" dirty="0"/>
              <a:t>            В общих чертах – это использование служебного положения в личных целях. Или – получение взяток, незаконных денежных доходов государственными бюрократами, получающими их от граждан ради обогащения</a:t>
            </a:r>
            <a:r>
              <a:rPr lang="ru-RU" sz="7400" dirty="0" smtClean="0"/>
              <a:t>.</a:t>
            </a:r>
            <a:endParaRPr lang="ru-RU" sz="7400" dirty="0"/>
          </a:p>
          <a:p>
            <a:pPr algn="ctr">
              <a:buNone/>
            </a:pPr>
            <a:r>
              <a:rPr lang="ru-RU" sz="7400" b="1" dirty="0"/>
              <a:t>Виды коррупции:</a:t>
            </a:r>
          </a:p>
          <a:p>
            <a:pPr algn="ctr">
              <a:buNone/>
            </a:pPr>
            <a:r>
              <a:rPr lang="ru-RU" sz="7400" b="1" dirty="0"/>
              <a:t> 1. Государственная (чиновники</a:t>
            </a:r>
            <a:r>
              <a:rPr lang="ru-RU" sz="7400" dirty="0"/>
              <a:t>);</a:t>
            </a:r>
          </a:p>
          <a:p>
            <a:pPr algn="ctr">
              <a:buNone/>
            </a:pPr>
            <a:r>
              <a:rPr lang="ru-RU" sz="7400" b="1" dirty="0"/>
              <a:t>2. Коммерческая (менеджеры);</a:t>
            </a:r>
          </a:p>
          <a:p>
            <a:pPr algn="ctr">
              <a:buNone/>
            </a:pPr>
            <a:r>
              <a:rPr lang="ru-RU" sz="7400" b="1" dirty="0"/>
              <a:t>3.Политическая ( представители выборных органов</a:t>
            </a:r>
            <a:r>
              <a:rPr lang="ru-RU" sz="7400" b="1" dirty="0" smtClean="0"/>
              <a:t>)</a:t>
            </a:r>
            <a:endParaRPr lang="ru-RU" sz="7400" b="1" dirty="0"/>
          </a:p>
          <a:p>
            <a:pPr algn="ctr">
              <a:buNone/>
            </a:pPr>
            <a:r>
              <a:rPr lang="ru-RU" sz="7400" dirty="0"/>
              <a:t>           Теоретические обоснования и эмпирические проверки коррупционности стали регулярными с 60-70гг. 20 века; основным объяснением её появления и роста стало существование ренты, связанной с усилением государственного регулирования экономики. </a:t>
            </a:r>
          </a:p>
          <a:p>
            <a:pPr algn="ctr">
              <a:buNone/>
            </a:pPr>
            <a:r>
              <a:rPr lang="ru-RU" sz="7400" b="1" dirty="0"/>
              <a:t>Это выражается через:</a:t>
            </a:r>
          </a:p>
          <a:p>
            <a:pPr algn="ctr">
              <a:buNone/>
            </a:pPr>
            <a:r>
              <a:rPr lang="ru-RU" sz="7400" dirty="0"/>
              <a:t>- экспортно-импортные ограничения;</a:t>
            </a:r>
          </a:p>
          <a:p>
            <a:pPr algn="ctr">
              <a:buNone/>
            </a:pPr>
            <a:r>
              <a:rPr lang="ru-RU" sz="7400" dirty="0"/>
              <a:t>- предоставление субсидий и льгот;</a:t>
            </a:r>
          </a:p>
          <a:p>
            <a:pPr algn="ctr">
              <a:buNone/>
            </a:pPr>
            <a:r>
              <a:rPr lang="ru-RU" sz="7400" dirty="0"/>
              <a:t>- контроль над ценами;</a:t>
            </a:r>
          </a:p>
          <a:p>
            <a:pPr algn="ctr">
              <a:buNone/>
            </a:pPr>
            <a:r>
              <a:rPr lang="ru-RU" sz="7400" dirty="0"/>
              <a:t>- политикой множественности валютных курсов.</a:t>
            </a:r>
          </a:p>
          <a:p>
            <a:pPr algn="ctr">
              <a:buNone/>
            </a:pPr>
            <a:r>
              <a:rPr lang="ru-RU" sz="7400" dirty="0"/>
              <a:t> </a:t>
            </a:r>
          </a:p>
          <a:p>
            <a:pPr algn="ctr">
              <a:buNone/>
            </a:pPr>
            <a:r>
              <a:rPr lang="ru-RU" sz="7400" dirty="0"/>
              <a:t> </a:t>
            </a:r>
          </a:p>
          <a:p>
            <a:pPr algn="ctr">
              <a:buNone/>
            </a:pPr>
            <a:r>
              <a:rPr lang="ru-RU" sz="7400" dirty="0"/>
              <a:t> </a:t>
            </a:r>
          </a:p>
          <a:p>
            <a:pPr algn="ctr">
              <a:buNone/>
            </a:pPr>
            <a:r>
              <a:rPr lang="ru-RU" sz="7400" dirty="0"/>
              <a:t> </a:t>
            </a:r>
          </a:p>
          <a:p>
            <a:pPr algn="ctr">
              <a:buNone/>
            </a:pPr>
            <a:r>
              <a:rPr lang="ru-RU" sz="7400" dirty="0"/>
              <a:t> </a:t>
            </a:r>
          </a:p>
          <a:p>
            <a:pPr algn="ctr">
              <a:buNone/>
            </a:pPr>
            <a:r>
              <a:rPr lang="ru-RU" sz="7400" dirty="0"/>
              <a:t> </a:t>
            </a:r>
          </a:p>
          <a:p>
            <a:pPr algn="ctr">
              <a:buNone/>
            </a:pPr>
            <a:r>
              <a:rPr lang="ru-RU" sz="7400" dirty="0"/>
              <a:t> </a:t>
            </a:r>
          </a:p>
          <a:p>
            <a:pPr algn="ctr">
              <a:buNone/>
            </a:pPr>
            <a:r>
              <a:rPr lang="ru-RU" sz="7400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642918"/>
            <a:ext cx="7972452" cy="548324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sz="6500" b="1" dirty="0"/>
              <a:t>Причины коррупции</a:t>
            </a:r>
            <a:endParaRPr lang="ru-RU" sz="6500" dirty="0"/>
          </a:p>
          <a:p>
            <a:pPr algn="ctr">
              <a:buNone/>
            </a:pPr>
            <a:r>
              <a:rPr lang="ru-RU" sz="6500" b="1" dirty="0"/>
              <a:t> </a:t>
            </a:r>
            <a:endParaRPr lang="ru-RU" sz="6500" dirty="0"/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dirty="0"/>
              <a:t>1. Экономические </a:t>
            </a:r>
            <a:r>
              <a:rPr lang="ru-RU" dirty="0"/>
              <a:t>– низкая зарплата госслужащих, но их высокие полномочия по влиянию на деятельность фирм и граждан.</a:t>
            </a:r>
          </a:p>
          <a:p>
            <a:pPr algn="ctr">
              <a:buNone/>
            </a:pPr>
            <a:r>
              <a:rPr lang="ru-RU" b="1" dirty="0"/>
              <a:t>2</a:t>
            </a:r>
            <a:r>
              <a:rPr lang="ru-RU" dirty="0"/>
              <a:t>.</a:t>
            </a:r>
            <a:r>
              <a:rPr lang="ru-RU" b="1" dirty="0"/>
              <a:t>Институциональные</a:t>
            </a:r>
            <a:r>
              <a:rPr lang="ru-RU" dirty="0"/>
              <a:t> – высокий уровень закрытости государственных ведомств, громоздкая система отчётности, отсутствие прозрачности в законодательстве, слабая кадровая политика , распространение синекур.</a:t>
            </a:r>
          </a:p>
          <a:p>
            <a:pPr algn="ctr">
              <a:buNone/>
            </a:pPr>
            <a:r>
              <a:rPr lang="ru-RU" b="1" dirty="0"/>
              <a:t>3.Социо-культурные причины </a:t>
            </a:r>
            <a:r>
              <a:rPr lang="ru-RU" dirty="0"/>
              <a:t>– деморализация общества, недостаточная информированность граждан, общая пассивность в отношении своеволия власти.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dirty="0"/>
              <a:t>Лаконичное определение: </a:t>
            </a:r>
            <a:r>
              <a:rPr lang="ru-RU" b="1" u="sng" dirty="0" err="1"/>
              <a:t>Коррупция=Монополия+Произвол-Ответственность</a:t>
            </a:r>
            <a:r>
              <a:rPr lang="ru-RU" b="1" dirty="0"/>
              <a:t>  </a:t>
            </a:r>
          </a:p>
          <a:p>
            <a:pPr algn="ctr">
              <a:buNone/>
            </a:pPr>
            <a:r>
              <a:rPr lang="ru-RU" b="1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>
            <a:normAutofit fontScale="25000" lnSpcReduction="20000"/>
          </a:bodyPr>
          <a:lstStyle/>
          <a:p>
            <a:endParaRPr lang="ru-RU" sz="7200" dirty="0"/>
          </a:p>
          <a:p>
            <a:pPr>
              <a:buNone/>
            </a:pPr>
            <a:r>
              <a:rPr lang="ru-RU" sz="7200" b="1" dirty="0"/>
              <a:t>          Конкретным инструментом коррупции является </a:t>
            </a:r>
            <a:r>
              <a:rPr lang="ru-RU" sz="7200" b="1" u="sng" dirty="0"/>
              <a:t>взятка.</a:t>
            </a:r>
            <a:r>
              <a:rPr lang="ru-RU" sz="7200" b="1" dirty="0"/>
              <a:t> Субъектом вымогательства может быть и руководящее лицо, и </a:t>
            </a:r>
            <a:r>
              <a:rPr lang="ru-RU" sz="7200" b="1" dirty="0" smtClean="0"/>
              <a:t>проситель.</a:t>
            </a:r>
            <a:endParaRPr lang="ru-RU" sz="7200" b="1" dirty="0"/>
          </a:p>
          <a:p>
            <a:pPr>
              <a:buNone/>
            </a:pPr>
            <a:r>
              <a:rPr lang="ru-RU" sz="7200" b="1" dirty="0"/>
              <a:t>Типологически взятки различают:</a:t>
            </a:r>
          </a:p>
          <a:p>
            <a:pPr>
              <a:buNone/>
            </a:pPr>
            <a:r>
              <a:rPr lang="ru-RU" sz="7200" b="1" dirty="0"/>
              <a:t>-по видам </a:t>
            </a:r>
            <a:r>
              <a:rPr lang="ru-RU" sz="7200" dirty="0"/>
              <a:t>– индивидуальные, предпринимательские, криминальные;</a:t>
            </a:r>
          </a:p>
          <a:p>
            <a:pPr>
              <a:buNone/>
            </a:pPr>
            <a:r>
              <a:rPr lang="ru-RU" sz="7200" b="1" dirty="0"/>
              <a:t>- по форме </a:t>
            </a:r>
            <a:r>
              <a:rPr lang="ru-RU" sz="7200" dirty="0"/>
              <a:t>– денежные и услугами (патронаж, непотизм);</a:t>
            </a:r>
          </a:p>
          <a:p>
            <a:pPr>
              <a:buNone/>
            </a:pPr>
            <a:r>
              <a:rPr lang="ru-RU" sz="7200" b="1" dirty="0"/>
              <a:t>- по цели – </a:t>
            </a:r>
          </a:p>
          <a:p>
            <a:pPr>
              <a:buNone/>
            </a:pPr>
            <a:r>
              <a:rPr lang="ru-RU" sz="7200" dirty="0"/>
              <a:t>                   а) ускоряющая (делать, что должен)</a:t>
            </a:r>
          </a:p>
          <a:p>
            <a:pPr>
              <a:buNone/>
            </a:pPr>
            <a:r>
              <a:rPr lang="ru-RU" sz="7200" dirty="0"/>
              <a:t>                   б) тормозящая (делать, что не должен)</a:t>
            </a:r>
          </a:p>
          <a:p>
            <a:pPr>
              <a:buNone/>
            </a:pPr>
            <a:r>
              <a:rPr lang="ru-RU" sz="7200" dirty="0"/>
              <a:t>                   в) «за добрые отношения»</a:t>
            </a:r>
          </a:p>
          <a:p>
            <a:pPr>
              <a:buNone/>
            </a:pPr>
            <a:r>
              <a:rPr lang="ru-RU" sz="7200" b="1" dirty="0"/>
              <a:t>- по степени – </a:t>
            </a:r>
          </a:p>
          <a:p>
            <a:pPr>
              <a:buNone/>
            </a:pPr>
            <a:r>
              <a:rPr lang="ru-RU" sz="7200" dirty="0"/>
              <a:t>                    а) децентрализованная</a:t>
            </a:r>
          </a:p>
          <a:p>
            <a:pPr>
              <a:buNone/>
            </a:pPr>
            <a:r>
              <a:rPr lang="ru-RU" sz="7200" dirty="0"/>
              <a:t>                    б)централизованная «снизу вверх»</a:t>
            </a:r>
          </a:p>
          <a:p>
            <a:pPr>
              <a:buNone/>
            </a:pPr>
            <a:r>
              <a:rPr lang="ru-RU" sz="7200" dirty="0"/>
              <a:t>                    в)  централизованная «сверху вниз»;</a:t>
            </a:r>
          </a:p>
          <a:p>
            <a:pPr>
              <a:buNone/>
            </a:pPr>
            <a:r>
              <a:rPr lang="ru-RU" sz="7200" b="1" dirty="0"/>
              <a:t>- по уровням – </a:t>
            </a:r>
          </a:p>
          <a:p>
            <a:pPr>
              <a:buNone/>
            </a:pPr>
            <a:r>
              <a:rPr lang="ru-RU" sz="7200" dirty="0"/>
              <a:t>                    а) низовая ( в низшем и среднем эшелонах бюрократии)</a:t>
            </a:r>
          </a:p>
          <a:p>
            <a:pPr>
              <a:buNone/>
            </a:pPr>
            <a:r>
              <a:rPr lang="ru-RU" sz="7200" dirty="0"/>
              <a:t>                    б) верхушечная (высшие чиновники и политики)</a:t>
            </a:r>
          </a:p>
          <a:p>
            <a:pPr>
              <a:buNone/>
            </a:pPr>
            <a:r>
              <a:rPr lang="ru-RU" sz="7200" dirty="0"/>
              <a:t>                    в) международная ( в сфере мирохозяйственных отношений)</a:t>
            </a:r>
          </a:p>
          <a:p>
            <a:pPr>
              <a:buNone/>
            </a:pPr>
            <a:r>
              <a:rPr lang="ru-RU" sz="7200" b="1" dirty="0"/>
              <a:t>- по регулярности – </a:t>
            </a:r>
          </a:p>
          <a:p>
            <a:pPr>
              <a:buNone/>
            </a:pPr>
            <a:r>
              <a:rPr lang="ru-RU" sz="7200" dirty="0"/>
              <a:t>                    а) эпизодическая</a:t>
            </a:r>
          </a:p>
          <a:p>
            <a:pPr>
              <a:buNone/>
            </a:pPr>
            <a:r>
              <a:rPr lang="ru-RU" sz="7200" dirty="0"/>
              <a:t>                    б) систематическая (институциональная)</a:t>
            </a:r>
          </a:p>
          <a:p>
            <a:pPr>
              <a:buNone/>
            </a:pPr>
            <a:r>
              <a:rPr lang="ru-RU" sz="7200" dirty="0"/>
              <a:t>                    в) </a:t>
            </a:r>
            <a:r>
              <a:rPr lang="ru-RU" sz="7200" dirty="0" err="1"/>
              <a:t>клептократическая</a:t>
            </a:r>
            <a:r>
              <a:rPr lang="ru-RU" sz="7200" dirty="0"/>
              <a:t> ( </a:t>
            </a:r>
            <a:r>
              <a:rPr lang="ru-RU" sz="7200" dirty="0" err="1"/>
              <a:t>в</a:t>
            </a:r>
            <a:r>
              <a:rPr lang="ru-RU" sz="7200" dirty="0"/>
              <a:t> т.ч. продажа-покупка мест службы)</a:t>
            </a:r>
          </a:p>
          <a:p>
            <a:pPr>
              <a:buNone/>
            </a:pPr>
            <a:r>
              <a:rPr lang="ru-RU" sz="7200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4486</Words>
  <Application>Microsoft Office PowerPoint</Application>
  <PresentationFormat>Экран (4:3)</PresentationFormat>
  <Paragraphs>1188</Paragraphs>
  <Slides>105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105</vt:i4>
      </vt:variant>
    </vt:vector>
  </HeadingPairs>
  <TitlesOfParts>
    <vt:vector size="106" baseType="lpstr">
      <vt:lpstr>Тема Office</vt:lpstr>
      <vt:lpstr>  В. А. Максимов     Экономическая безопасность Учебное пособие в презентациях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Риск</vt:lpstr>
      <vt:lpstr>Слайд 24</vt:lpstr>
      <vt:lpstr>Слайд 25</vt:lpstr>
      <vt:lpstr>Угроза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Слайд 103</vt:lpstr>
      <vt:lpstr>Слайд 104</vt:lpstr>
      <vt:lpstr>Слайд 105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 А. Максимов     Экономическая безопасность Учебное пособие в презентациях</dc:title>
  <dc:creator>МаксимАл</dc:creator>
  <cp:lastModifiedBy>МаксимАл</cp:lastModifiedBy>
  <cp:revision>21</cp:revision>
  <dcterms:created xsi:type="dcterms:W3CDTF">2021-12-15T01:36:25Z</dcterms:created>
  <dcterms:modified xsi:type="dcterms:W3CDTF">2021-12-15T07:53:44Z</dcterms:modified>
</cp:coreProperties>
</file>