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9"/>
  </p:notesMasterIdLst>
  <p:sldIdLst>
    <p:sldId id="311" r:id="rId2"/>
    <p:sldId id="312" r:id="rId3"/>
    <p:sldId id="256" r:id="rId4"/>
    <p:sldId id="268" r:id="rId5"/>
    <p:sldId id="305" r:id="rId6"/>
    <p:sldId id="267" r:id="rId7"/>
    <p:sldId id="269" r:id="rId8"/>
    <p:sldId id="270" r:id="rId9"/>
    <p:sldId id="258" r:id="rId10"/>
    <p:sldId id="294" r:id="rId11"/>
    <p:sldId id="259" r:id="rId12"/>
    <p:sldId id="271" r:id="rId13"/>
    <p:sldId id="272" r:id="rId14"/>
    <p:sldId id="306" r:id="rId15"/>
    <p:sldId id="260" r:id="rId16"/>
    <p:sldId id="273" r:id="rId17"/>
    <p:sldId id="295" r:id="rId18"/>
    <p:sldId id="296" r:id="rId19"/>
    <p:sldId id="297" r:id="rId20"/>
    <p:sldId id="298" r:id="rId21"/>
    <p:sldId id="299" r:id="rId22"/>
    <p:sldId id="300" r:id="rId23"/>
    <p:sldId id="304" r:id="rId24"/>
    <p:sldId id="301" r:id="rId25"/>
    <p:sldId id="302" r:id="rId26"/>
    <p:sldId id="261" r:id="rId27"/>
    <p:sldId id="262" r:id="rId28"/>
    <p:sldId id="263" r:id="rId29"/>
    <p:sldId id="264" r:id="rId30"/>
    <p:sldId id="274" r:id="rId31"/>
    <p:sldId id="265" r:id="rId32"/>
    <p:sldId id="266" r:id="rId33"/>
    <p:sldId id="275" r:id="rId34"/>
    <p:sldId id="280" r:id="rId35"/>
    <p:sldId id="276" r:id="rId36"/>
    <p:sldId id="277" r:id="rId37"/>
    <p:sldId id="278" r:id="rId38"/>
    <p:sldId id="279" r:id="rId39"/>
    <p:sldId id="281" r:id="rId40"/>
    <p:sldId id="282" r:id="rId41"/>
    <p:sldId id="283" r:id="rId42"/>
    <p:sldId id="291" r:id="rId43"/>
    <p:sldId id="284" r:id="rId44"/>
    <p:sldId id="292" r:id="rId45"/>
    <p:sldId id="293" r:id="rId46"/>
    <p:sldId id="285" r:id="rId47"/>
    <p:sldId id="286" r:id="rId48"/>
    <p:sldId id="287" r:id="rId49"/>
    <p:sldId id="288" r:id="rId50"/>
    <p:sldId id="289" r:id="rId51"/>
    <p:sldId id="290" r:id="rId52"/>
    <p:sldId id="308" r:id="rId53"/>
    <p:sldId id="309" r:id="rId54"/>
    <p:sldId id="307" r:id="rId55"/>
    <p:sldId id="341" r:id="rId56"/>
    <p:sldId id="342" r:id="rId57"/>
    <p:sldId id="34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B6363-7E29-4513-8627-1756F1C79D4E}" type="datetimeFigureOut">
              <a:rPr lang="ru-RU" smtClean="0"/>
              <a:t>14.12.2021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08218-D077-4E4E-AD84-8CDC5FAA64BC}" type="slidenum">
              <a:rPr lang="ru-RU" smtClean="0"/>
              <a:t>‹#›</a:t>
            </a:fld>
            <a:endParaRPr lang="ru-RU"/>
          </a:p>
        </p:txBody>
      </p:sp>
    </p:spTree>
    <p:extLst>
      <p:ext uri="{BB962C8B-B14F-4D97-AF65-F5344CB8AC3E}">
        <p14:creationId xmlns:p14="http://schemas.microsoft.com/office/powerpoint/2010/main" val="106948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A31A3D5-AE41-4A01-ABD1-CAF1AB2F9F78}" type="slidenum">
              <a:rPr lang="ru-RU" altLang="ru-RU" smtClean="0"/>
              <a:pPr>
                <a:defRPr/>
              </a:pPr>
              <a:t>2</a:t>
            </a:fld>
            <a:endParaRPr lang="ru-RU" altLang="ru-RU"/>
          </a:p>
        </p:txBody>
      </p:sp>
    </p:spTree>
    <p:extLst>
      <p:ext uri="{BB962C8B-B14F-4D97-AF65-F5344CB8AC3E}">
        <p14:creationId xmlns:p14="http://schemas.microsoft.com/office/powerpoint/2010/main" val="180643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57280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395762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4054F-940D-4054-9F39-1023196AAC9D}"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9665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202460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4054F-940D-4054-9F39-1023196AAC9D}"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756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2958370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1839593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1084440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pic>
        <p:nvPicPr>
          <p:cNvPr id="4" name="Picture 2" descr="Droplets-HD-Content-R1d.png">
            <a:extLst>
              <a:ext uri="{FF2B5EF4-FFF2-40B4-BE49-F238E27FC236}">
                <a16:creationId xmlns:a16="http://schemas.microsoft.com/office/drawing/2014/main" id="{F8D3ABFD-44A9-4B1E-8E9C-ED2E68E55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785C7EA4-2F13-4E41-8562-FC053A4FF8F3}"/>
              </a:ext>
            </a:extLst>
          </p:cNvPr>
          <p:cNvSpPr>
            <a:spLocks noGrp="1"/>
          </p:cNvSpPr>
          <p:nvPr>
            <p:ph type="dt" sz="half" idx="14"/>
          </p:nvPr>
        </p:nvSpPr>
        <p:spPr/>
        <p:txBody>
          <a:bodyPr/>
          <a:lstStyle>
            <a:lvl1pPr>
              <a:defRPr smtClean="0"/>
            </a:lvl1pPr>
          </a:lstStyle>
          <a:p>
            <a:pPr>
              <a:defRPr/>
            </a:pPr>
            <a:fld id="{9C5E26CA-6A94-4CDE-B720-EC8157BD22C8}" type="datetimeFigureOut">
              <a:rPr lang="ru-RU"/>
              <a:pPr>
                <a:defRPr/>
              </a:pPr>
              <a:t>14.12.2021</a:t>
            </a:fld>
            <a:endParaRPr lang="ru-RU"/>
          </a:p>
        </p:txBody>
      </p:sp>
      <p:sp>
        <p:nvSpPr>
          <p:cNvPr id="6" name="Footer Placeholder 4">
            <a:extLst>
              <a:ext uri="{FF2B5EF4-FFF2-40B4-BE49-F238E27FC236}">
                <a16:creationId xmlns:a16="http://schemas.microsoft.com/office/drawing/2014/main" id="{158686B2-E186-4FAD-9919-E40F68E86D3B}"/>
              </a:ext>
            </a:extLst>
          </p:cNvPr>
          <p:cNvSpPr>
            <a:spLocks noGrp="1"/>
          </p:cNvSpPr>
          <p:nvPr>
            <p:ph type="ftr" sz="quarter" idx="15"/>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48CCCDD-2259-4829-900E-67B9575FEEF8}"/>
              </a:ext>
            </a:extLst>
          </p:cNvPr>
          <p:cNvSpPr>
            <a:spLocks noGrp="1"/>
          </p:cNvSpPr>
          <p:nvPr>
            <p:ph type="sldNum" sz="quarter" idx="16"/>
          </p:nvPr>
        </p:nvSpPr>
        <p:spPr/>
        <p:txBody>
          <a:bodyPr/>
          <a:lstStyle>
            <a:lvl1pPr>
              <a:defRPr smtClean="0"/>
            </a:lvl1pPr>
          </a:lstStyle>
          <a:p>
            <a:pPr>
              <a:defRPr/>
            </a:pPr>
            <a:fld id="{24275DA1-051C-4F2C-8183-11F9972770B7}" type="slidenum">
              <a:rPr lang="ru-RU"/>
              <a:pPr>
                <a:defRPr/>
              </a:pPr>
              <a:t>‹#›</a:t>
            </a:fld>
            <a:endParaRPr lang="ru-RU"/>
          </a:p>
        </p:txBody>
      </p:sp>
    </p:spTree>
    <p:extLst>
      <p:ext uri="{BB962C8B-B14F-4D97-AF65-F5344CB8AC3E}">
        <p14:creationId xmlns:p14="http://schemas.microsoft.com/office/powerpoint/2010/main" val="122853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27348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C908F6-1911-44ED-977D-0C93AC1FBC85}"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40154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10483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7C908F6-1911-44ED-977D-0C93AC1FBC85}" type="datetimeFigureOut">
              <a:rPr lang="ru-RU" smtClean="0"/>
              <a:t>14.12.2021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202882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7C908F6-1911-44ED-977D-0C93AC1FBC85}" type="datetimeFigureOut">
              <a:rPr lang="ru-RU" smtClean="0"/>
              <a:t>14.12.2021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343299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908F6-1911-44ED-977D-0C93AC1FBC85}" type="datetimeFigureOut">
              <a:rPr lang="ru-RU" smtClean="0"/>
              <a:t>14.12.2021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204608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81883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7C908F6-1911-44ED-977D-0C93AC1FBC85}"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4054F-940D-4054-9F39-1023196AAC9D}" type="slidenum">
              <a:rPr lang="ru-RU" smtClean="0"/>
              <a:t>‹#›</a:t>
            </a:fld>
            <a:endParaRPr lang="ru-RU"/>
          </a:p>
        </p:txBody>
      </p:sp>
    </p:spTree>
    <p:extLst>
      <p:ext uri="{BB962C8B-B14F-4D97-AF65-F5344CB8AC3E}">
        <p14:creationId xmlns:p14="http://schemas.microsoft.com/office/powerpoint/2010/main" val="191367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C908F6-1911-44ED-977D-0C93AC1FBC85}" type="datetimeFigureOut">
              <a:rPr lang="ru-RU" smtClean="0"/>
              <a:t>14.12.2021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264054F-940D-4054-9F39-1023196AAC9D}" type="slidenum">
              <a:rPr lang="ru-RU" smtClean="0"/>
              <a:t>‹#›</a:t>
            </a:fld>
            <a:endParaRPr lang="ru-RU"/>
          </a:p>
        </p:txBody>
      </p:sp>
    </p:spTree>
    <p:extLst>
      <p:ext uri="{BB962C8B-B14F-4D97-AF65-F5344CB8AC3E}">
        <p14:creationId xmlns:p14="http://schemas.microsoft.com/office/powerpoint/2010/main" val="407319527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arketing.hse.ru/behavio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arketing.hse.ru/manage_marketin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6B37B6DF-359F-4353-9BB4-0DD14F912575}"/>
              </a:ext>
            </a:extLst>
          </p:cNvPr>
          <p:cNvSpPr>
            <a:spLocks noGrp="1" noChangeArrowheads="1"/>
          </p:cNvSpPr>
          <p:nvPr>
            <p:ph type="ctrTitle"/>
          </p:nvPr>
        </p:nvSpPr>
        <p:spPr>
          <a:xfrm>
            <a:off x="2306639" y="1458913"/>
            <a:ext cx="6643687" cy="1820862"/>
          </a:xfrm>
        </p:spPr>
        <p:txBody>
          <a:bodyPr/>
          <a:lstStyle/>
          <a:p>
            <a:r>
              <a:rPr lang="ru-RU" altLang="ru-RU" sz="2800" b="1" dirty="0">
                <a:solidFill>
                  <a:schemeClr val="tx1"/>
                </a:solidFill>
              </a:rPr>
              <a:t>Е. В. </a:t>
            </a:r>
            <a:r>
              <a:rPr lang="ru-RU" altLang="ru-RU" sz="2800" b="1" dirty="0" err="1">
                <a:solidFill>
                  <a:schemeClr val="tx1"/>
                </a:solidFill>
              </a:rPr>
              <a:t>Коротковская</a:t>
            </a:r>
            <a:br>
              <a:rPr lang="ru-RU" altLang="ru-RU" sz="2800" b="1" dirty="0">
                <a:solidFill>
                  <a:schemeClr val="tx1"/>
                </a:solidFill>
              </a:rPr>
            </a:br>
            <a:br>
              <a:rPr lang="ru-RU" altLang="ru-RU" sz="2800" b="1" dirty="0">
                <a:solidFill>
                  <a:schemeClr val="tx1"/>
                </a:solidFill>
              </a:rPr>
            </a:br>
            <a:r>
              <a:rPr lang="ru-RU" altLang="ru-RU" sz="2800" b="1" dirty="0">
                <a:solidFill>
                  <a:schemeClr val="tx1"/>
                </a:solidFill>
              </a:rPr>
              <a:t>«Маркетинг. Часть 14» </a:t>
            </a:r>
          </a:p>
        </p:txBody>
      </p:sp>
      <p:sp>
        <p:nvSpPr>
          <p:cNvPr id="3" name="Подзаголовок 2">
            <a:extLst>
              <a:ext uri="{FF2B5EF4-FFF2-40B4-BE49-F238E27FC236}">
                <a16:creationId xmlns:a16="http://schemas.microsoft.com/office/drawing/2014/main" id="{CF2FC50F-025D-4D27-A209-82196D0B5B8C}"/>
              </a:ext>
            </a:extLst>
          </p:cNvPr>
          <p:cNvSpPr>
            <a:spLocks noGrp="1"/>
          </p:cNvSpPr>
          <p:nvPr>
            <p:ph type="subTitle" idx="1"/>
          </p:nvPr>
        </p:nvSpPr>
        <p:spPr>
          <a:xfrm>
            <a:off x="2836864" y="3800475"/>
            <a:ext cx="6518275" cy="1028700"/>
          </a:xfrm>
        </p:spPr>
        <p:txBody>
          <a:bodyPr>
            <a:normAutofit/>
          </a:bodyPr>
          <a:lstStyle/>
          <a:p>
            <a:pPr>
              <a:defRPr/>
            </a:pPr>
            <a:r>
              <a:rPr lang="ru-RU" sz="2100" dirty="0"/>
              <a:t>Учебное пособие в презентациях</a:t>
            </a:r>
          </a:p>
        </p:txBody>
      </p:sp>
      <p:sp>
        <p:nvSpPr>
          <p:cNvPr id="4" name="Номер слайда 3">
            <a:extLst>
              <a:ext uri="{FF2B5EF4-FFF2-40B4-BE49-F238E27FC236}">
                <a16:creationId xmlns:a16="http://schemas.microsoft.com/office/drawing/2014/main" id="{2EB59A79-B6FB-4B12-9A4E-89D03D92BFDB}"/>
              </a:ext>
            </a:extLst>
          </p:cNvPr>
          <p:cNvSpPr>
            <a:spLocks noGrp="1"/>
          </p:cNvSpPr>
          <p:nvPr>
            <p:ph type="sldNum" sz="quarter" idx="12"/>
          </p:nvPr>
        </p:nvSpPr>
        <p:spPr/>
        <p:txBody>
          <a:bodyPr/>
          <a:lstStyle/>
          <a:p>
            <a:pPr>
              <a:defRPr/>
            </a:pPr>
            <a:fld id="{C6666837-050F-4202-82D2-ACC7B5165B49}" type="slidenum">
              <a:rPr lang="ru-RU" smtClean="0"/>
              <a:pPr>
                <a:defRPr/>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2F594-B1B3-462A-B0CD-950E55F6BA0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426EC24-E136-49DD-8A6D-2A17EFD2D54B}"/>
              </a:ext>
            </a:extLst>
          </p:cNvPr>
          <p:cNvSpPr>
            <a:spLocks noGrp="1"/>
          </p:cNvSpPr>
          <p:nvPr>
            <p:ph idx="1"/>
          </p:nvPr>
        </p:nvSpPr>
        <p:spPr/>
        <p:txBody>
          <a:bodyPr>
            <a:normAutofit/>
          </a:bodyPr>
          <a:lstStyle/>
          <a:p>
            <a:pPr marL="0" indent="0" algn="l">
              <a:buNone/>
            </a:pPr>
            <a:r>
              <a:rPr lang="ru-RU" sz="2400" b="0" i="0" u="none" strike="noStrike" baseline="0" dirty="0" err="1">
                <a:latin typeface="TimesNewRoman"/>
              </a:rPr>
              <a:t>Нейромаркетинг</a:t>
            </a:r>
            <a:r>
              <a:rPr lang="ru-RU" sz="2400" b="0" i="0" u="none" strike="noStrike" baseline="0" dirty="0">
                <a:latin typeface="TimesNewRoman"/>
              </a:rPr>
              <a:t> - новая область знаний, которая представляет собой комбинацию двух сфер знаний - неврологии и традиционного маркетинга. Многие знания были почерпнуты именно из маркетинга и дополнены результатами новейших исследований моделей поведения покупателей.</a:t>
            </a:r>
          </a:p>
          <a:p>
            <a:pPr marL="0" indent="0" algn="l">
              <a:buNone/>
            </a:pPr>
            <a:r>
              <a:rPr lang="ru-RU" sz="2400" b="0" i="0" u="none" strike="noStrike" baseline="0" dirty="0" err="1">
                <a:latin typeface="TimesNewRoman"/>
              </a:rPr>
              <a:t>Нейромаркетинг</a:t>
            </a:r>
            <a:r>
              <a:rPr lang="ru-RU" sz="2400" b="0" i="0" u="none" strike="noStrike" baseline="0" dirty="0">
                <a:latin typeface="TimesNewRoman"/>
              </a:rPr>
              <a:t> - это сильнейший механизм манипулирования потребителем, воздействию которого невозможно противостоять.</a:t>
            </a:r>
            <a:endParaRPr lang="ru-RU" sz="2400" dirty="0"/>
          </a:p>
        </p:txBody>
      </p:sp>
    </p:spTree>
    <p:extLst>
      <p:ext uri="{BB962C8B-B14F-4D97-AF65-F5344CB8AC3E}">
        <p14:creationId xmlns:p14="http://schemas.microsoft.com/office/powerpoint/2010/main" val="319844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40084B-FB43-4CFA-8195-13288984A07A}"/>
              </a:ext>
            </a:extLst>
          </p:cNvPr>
          <p:cNvSpPr>
            <a:spLocks noGrp="1"/>
          </p:cNvSpPr>
          <p:nvPr>
            <p:ph type="title"/>
          </p:nvPr>
        </p:nvSpPr>
        <p:spPr>
          <a:xfrm>
            <a:off x="2592925" y="624109"/>
            <a:ext cx="8911687" cy="2482221"/>
          </a:xfrm>
        </p:spPr>
        <p:txBody>
          <a:bodyPr>
            <a:normAutofit/>
          </a:bodyPr>
          <a:lstStyle/>
          <a:p>
            <a:r>
              <a:rPr lang="ru-RU" sz="2000" dirty="0">
                <a:effectLst/>
              </a:rPr>
              <a:t>По аналогии можно заключить, что </a:t>
            </a:r>
            <a:r>
              <a:rPr lang="ru-RU" sz="2000" b="1" dirty="0" err="1">
                <a:solidFill>
                  <a:schemeClr val="tx1"/>
                </a:solidFill>
                <a:effectLst>
                  <a:outerShdw blurRad="38100" dist="38100" dir="2700000" algn="tl">
                    <a:srgbClr val="000000">
                      <a:alpha val="43137"/>
                    </a:srgbClr>
                  </a:outerShdw>
                </a:effectLst>
              </a:rPr>
              <a:t>нейромаркетинг</a:t>
            </a:r>
            <a:r>
              <a:rPr lang="ru-RU" sz="2000" dirty="0">
                <a:effectLst/>
              </a:rPr>
              <a:t> — это новое направление маркетинга, которое работает с использованием активности нервных окончаний человека. Другими словами, это комплекс мероприятий, связанных с созданием продуктов и их продвижением на основе исследований подсознательных реакций мозга целевой аудитории потребителей.</a:t>
            </a:r>
            <a:endParaRPr lang="ru-RU" sz="2000" dirty="0"/>
          </a:p>
        </p:txBody>
      </p:sp>
      <p:sp>
        <p:nvSpPr>
          <p:cNvPr id="3" name="Объект 2">
            <a:extLst>
              <a:ext uri="{FF2B5EF4-FFF2-40B4-BE49-F238E27FC236}">
                <a16:creationId xmlns:a16="http://schemas.microsoft.com/office/drawing/2014/main" id="{957F899F-81D9-4CB5-9592-FEC4E40AA802}"/>
              </a:ext>
            </a:extLst>
          </p:cNvPr>
          <p:cNvSpPr>
            <a:spLocks noGrp="1"/>
          </p:cNvSpPr>
          <p:nvPr>
            <p:ph idx="1"/>
          </p:nvPr>
        </p:nvSpPr>
        <p:spPr>
          <a:xfrm>
            <a:off x="2589212" y="3429000"/>
            <a:ext cx="8915400" cy="2482222"/>
          </a:xfrm>
        </p:spPr>
        <p:txBody>
          <a:bodyPr/>
          <a:lstStyle/>
          <a:p>
            <a:r>
              <a:rPr lang="ru-RU" dirty="0">
                <a:effectLst/>
              </a:rPr>
              <a:t>Цель </a:t>
            </a:r>
            <a:r>
              <a:rPr lang="ru-RU" dirty="0" err="1">
                <a:effectLst/>
              </a:rPr>
              <a:t>нейромаркетинга</a:t>
            </a:r>
            <a:r>
              <a:rPr lang="ru-RU" dirty="0">
                <a:effectLst/>
              </a:rPr>
              <a:t> заключается в проведении экспериментов, которые направлены на изучение нейронной активности, и применении их результатов в маркетинговых целях компаний. В практическом смысле, данная специализация в маркетинге занимается изучением нерациональной составляющей решений потребителей, чтобы улучшить привлекательность предложений, рекламный сообщений или иных воздействий на органы чувств целевой аудитории.</a:t>
            </a:r>
          </a:p>
          <a:p>
            <a:endParaRPr lang="ru-RU" dirty="0"/>
          </a:p>
        </p:txBody>
      </p:sp>
    </p:spTree>
    <p:extLst>
      <p:ext uri="{BB962C8B-B14F-4D97-AF65-F5344CB8AC3E}">
        <p14:creationId xmlns:p14="http://schemas.microsoft.com/office/powerpoint/2010/main" val="95770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763FBE-6BD7-4863-A526-CAB63BB22A2E}"/>
              </a:ext>
            </a:extLst>
          </p:cNvPr>
          <p:cNvSpPr>
            <a:spLocks noGrp="1"/>
          </p:cNvSpPr>
          <p:nvPr>
            <p:ph type="title"/>
          </p:nvPr>
        </p:nvSpPr>
        <p:spPr>
          <a:xfrm>
            <a:off x="2592924" y="624109"/>
            <a:ext cx="8911687" cy="5571417"/>
          </a:xfrm>
        </p:spPr>
        <p:txBody>
          <a:bodyPr>
            <a:normAutofit/>
          </a:bodyPr>
          <a:lstStyle/>
          <a:p>
            <a:r>
              <a:rPr lang="ru-RU" sz="2000" dirty="0">
                <a:effectLst/>
              </a:rPr>
              <a:t>Следует обратить внимание, что исследования </a:t>
            </a:r>
            <a:r>
              <a:rPr lang="ru-RU" sz="2000" b="1" dirty="0" err="1">
                <a:solidFill>
                  <a:schemeClr val="tx1"/>
                </a:solidFill>
                <a:effectLst/>
              </a:rPr>
              <a:t>нейромаркетинга</a:t>
            </a:r>
            <a:r>
              <a:rPr lang="ru-RU" sz="2000" dirty="0">
                <a:effectLst/>
              </a:rPr>
              <a:t> затрагивают только реакцию человека, которая не перешла в осознанную фазу. Она проявляется в физиологических реакциях, но не переходит в мыслительный процесс. Чтобы стало понятнее, приведем пример. Состояние влюбленности не всегда человек может осознавать и, тем более, объяснить рациональными причинами, но его можно зафиксировать, скажем, учащением пульса и дыхания при виде объекта влечения. Поэтому задача специалистов использовать различные виды </a:t>
            </a:r>
            <a:r>
              <a:rPr lang="ru-RU" sz="2000" dirty="0" err="1">
                <a:effectLst/>
              </a:rPr>
              <a:t>нейромаркетинга</a:t>
            </a:r>
            <a:r>
              <a:rPr lang="ru-RU" sz="2000" dirty="0">
                <a:effectLst/>
              </a:rPr>
              <a:t>, чтобы отследить и произвести замер когнитивных и эмоциональных процессов в нервной системе человека в ответ на стимул. Они могут проявляться через движение зрачков, изменение частоты пульса и дыхания, влажности кожи, активности нейронов головного мозга и т.п.</a:t>
            </a:r>
            <a:br>
              <a:rPr lang="ru-RU" sz="2000" dirty="0">
                <a:effectLst/>
              </a:rPr>
            </a:br>
            <a:endParaRPr lang="ru-RU" sz="2000" dirty="0"/>
          </a:p>
        </p:txBody>
      </p:sp>
    </p:spTree>
    <p:extLst>
      <p:ext uri="{BB962C8B-B14F-4D97-AF65-F5344CB8AC3E}">
        <p14:creationId xmlns:p14="http://schemas.microsoft.com/office/powerpoint/2010/main" val="1752230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08A76-9848-4FC5-898F-698D6D086D61}"/>
              </a:ext>
            </a:extLst>
          </p:cNvPr>
          <p:cNvSpPr>
            <a:spLocks noGrp="1"/>
          </p:cNvSpPr>
          <p:nvPr>
            <p:ph type="title"/>
          </p:nvPr>
        </p:nvSpPr>
        <p:spPr>
          <a:xfrm>
            <a:off x="2592924" y="624110"/>
            <a:ext cx="8911687" cy="5842004"/>
          </a:xfrm>
        </p:spPr>
        <p:txBody>
          <a:bodyPr>
            <a:noAutofit/>
          </a:bodyPr>
          <a:lstStyle/>
          <a:p>
            <a:r>
              <a:rPr lang="ru-RU" sz="2400" dirty="0">
                <a:effectLst/>
              </a:rPr>
              <a:t>Не правда ли, складывается картина, похожая на тест потребителей на детекторе лжи? Обмануть невозможно. В этом и есть сила </a:t>
            </a:r>
            <a:r>
              <a:rPr lang="ru-RU" sz="2400" dirty="0" err="1">
                <a:effectLst/>
              </a:rPr>
              <a:t>нейромаркетинга</a:t>
            </a:r>
            <a:r>
              <a:rPr lang="ru-RU" sz="2400" dirty="0">
                <a:effectLst/>
              </a:rPr>
              <a:t>, так как исследования, проводимые в рамках данного направления, позволяют получить достоверные данные о том, что видит и чувствует потребитель при виде продукта или рекламы.</a:t>
            </a:r>
            <a:br>
              <a:rPr lang="ru-RU" sz="2400" dirty="0">
                <a:effectLst/>
              </a:rPr>
            </a:br>
            <a:r>
              <a:rPr lang="ru-RU" sz="2400" dirty="0">
                <a:effectLst/>
              </a:rPr>
              <a:t>Самому человеку крайне сложно контролировать свои естественные биологические реакции, чтобы каким-либо образом обмануть </a:t>
            </a:r>
            <a:r>
              <a:rPr lang="ru-RU" sz="2400" dirty="0" err="1">
                <a:effectLst/>
              </a:rPr>
              <a:t>нейромаркетолога</a:t>
            </a:r>
            <a:r>
              <a:rPr lang="ru-RU" sz="2400" dirty="0">
                <a:effectLst/>
              </a:rPr>
              <a:t>. Правда, в этом есть и определенный недостаток данного направления маркетинга, так как для многих исследований требуется довольно громоздкая аппаратура, что порой усложняет проведение экспериментов в естественных условиях покупки.</a:t>
            </a:r>
            <a:br>
              <a:rPr lang="ru-RU" sz="2400" dirty="0">
                <a:effectLst/>
              </a:rPr>
            </a:br>
            <a:endParaRPr lang="ru-RU" sz="2400" dirty="0"/>
          </a:p>
        </p:txBody>
      </p:sp>
    </p:spTree>
    <p:extLst>
      <p:ext uri="{BB962C8B-B14F-4D97-AF65-F5344CB8AC3E}">
        <p14:creationId xmlns:p14="http://schemas.microsoft.com/office/powerpoint/2010/main" val="27146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3783D4-DE50-4725-AEEB-8F1A8E04CBF7}"/>
              </a:ext>
            </a:extLst>
          </p:cNvPr>
          <p:cNvSpPr>
            <a:spLocks noGrp="1"/>
          </p:cNvSpPr>
          <p:nvPr>
            <p:ph type="title"/>
          </p:nvPr>
        </p:nvSpPr>
        <p:spPr/>
        <p:txBody>
          <a:bodyPr>
            <a:normAutofit/>
          </a:bodyPr>
          <a:lstStyle/>
          <a:p>
            <a:pPr algn="ctr"/>
            <a:r>
              <a:rPr lang="ru-RU" sz="2800" b="0" i="0" u="none" strike="noStrike" baseline="0" dirty="0">
                <a:solidFill>
                  <a:srgbClr val="000000"/>
                </a:solidFill>
              </a:rPr>
              <a:t>Иерархия категорий </a:t>
            </a:r>
            <a:r>
              <a:rPr lang="ru-RU" sz="2800" b="0" i="0" u="none" strike="noStrike" baseline="0" dirty="0" err="1">
                <a:solidFill>
                  <a:srgbClr val="000000"/>
                </a:solidFill>
              </a:rPr>
              <a:t>нейромаркетинга</a:t>
            </a:r>
            <a:r>
              <a:rPr lang="ru-RU" sz="2800" b="0" i="0" u="none" strike="noStrike" baseline="0" dirty="0">
                <a:solidFill>
                  <a:srgbClr val="000000"/>
                </a:solidFill>
              </a:rPr>
              <a:t> </a:t>
            </a:r>
            <a:endParaRPr lang="ru-RU" sz="2800" dirty="0"/>
          </a:p>
        </p:txBody>
      </p:sp>
      <p:pic>
        <p:nvPicPr>
          <p:cNvPr id="5" name="Объект 4">
            <a:extLst>
              <a:ext uri="{FF2B5EF4-FFF2-40B4-BE49-F238E27FC236}">
                <a16:creationId xmlns:a16="http://schemas.microsoft.com/office/drawing/2014/main" id="{FFF85186-E3C5-44F2-ADD7-458555CA338C}"/>
              </a:ext>
            </a:extLst>
          </p:cNvPr>
          <p:cNvPicPr>
            <a:picLocks noGrp="1" noChangeAspect="1"/>
          </p:cNvPicPr>
          <p:nvPr>
            <p:ph idx="1"/>
          </p:nvPr>
        </p:nvPicPr>
        <p:blipFill>
          <a:blip r:embed="rId2"/>
          <a:stretch>
            <a:fillRect/>
          </a:stretch>
        </p:blipFill>
        <p:spPr>
          <a:xfrm>
            <a:off x="2341984" y="2043404"/>
            <a:ext cx="9162628" cy="4357396"/>
          </a:xfrm>
        </p:spPr>
      </p:pic>
    </p:spTree>
    <p:extLst>
      <p:ext uri="{BB962C8B-B14F-4D97-AF65-F5344CB8AC3E}">
        <p14:creationId xmlns:p14="http://schemas.microsoft.com/office/powerpoint/2010/main" val="1297856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282C47-9CC5-4F35-9ABB-C41630F27C34}"/>
              </a:ext>
            </a:extLst>
          </p:cNvPr>
          <p:cNvSpPr>
            <a:spLocks noGrp="1"/>
          </p:cNvSpPr>
          <p:nvPr>
            <p:ph type="title"/>
          </p:nvPr>
        </p:nvSpPr>
        <p:spPr/>
        <p:txBody>
          <a:bodyPr/>
          <a:lstStyle/>
          <a:p>
            <a:r>
              <a:rPr lang="ru-RU" b="1" dirty="0">
                <a:effectLst/>
              </a:rPr>
              <a:t>История </a:t>
            </a:r>
            <a:r>
              <a:rPr lang="ru-RU" b="1" dirty="0" err="1">
                <a:effectLst/>
              </a:rPr>
              <a:t>нейромаркетинга</a:t>
            </a:r>
            <a:br>
              <a:rPr lang="ru-RU" b="1" dirty="0">
                <a:effectLst/>
              </a:rPr>
            </a:br>
            <a:endParaRPr lang="ru-RU" dirty="0"/>
          </a:p>
        </p:txBody>
      </p:sp>
      <p:sp>
        <p:nvSpPr>
          <p:cNvPr id="3" name="Объект 2">
            <a:extLst>
              <a:ext uri="{FF2B5EF4-FFF2-40B4-BE49-F238E27FC236}">
                <a16:creationId xmlns:a16="http://schemas.microsoft.com/office/drawing/2014/main" id="{87FA19F9-EC9E-4672-AE13-CDB2C0022CDB}"/>
              </a:ext>
            </a:extLst>
          </p:cNvPr>
          <p:cNvSpPr>
            <a:spLocks noGrp="1"/>
          </p:cNvSpPr>
          <p:nvPr>
            <p:ph idx="1"/>
          </p:nvPr>
        </p:nvSpPr>
        <p:spPr>
          <a:xfrm>
            <a:off x="1875453" y="1576873"/>
            <a:ext cx="9629159" cy="4334349"/>
          </a:xfrm>
        </p:spPr>
        <p:txBody>
          <a:bodyPr>
            <a:normAutofit/>
          </a:bodyPr>
          <a:lstStyle/>
          <a:p>
            <a:r>
              <a:rPr lang="ru-RU" dirty="0" err="1">
                <a:effectLst/>
              </a:rPr>
              <a:t>Нейромаркетинг</a:t>
            </a:r>
            <a:r>
              <a:rPr lang="ru-RU" dirty="0">
                <a:effectLst/>
              </a:rPr>
              <a:t> развился в самостоятельное направление из более общей научной дисциплины, которая имеет схожее название </a:t>
            </a:r>
            <a:r>
              <a:rPr lang="ru-RU" dirty="0" err="1">
                <a:effectLst/>
              </a:rPr>
              <a:t>нейроэкономика</a:t>
            </a:r>
            <a:r>
              <a:rPr lang="ru-RU" dirty="0">
                <a:effectLst/>
              </a:rPr>
              <a:t>. Последняя изучает экономическое поведение человека, и каким образом он принимает решение о приобретении выгоды. Учёные давно заметили, что потребительское поведение в реальности имеет существенные отличия от сугубо рационального мышления. В тоже время классическая экономическая теория Адама Смита утверждает, что потребитель руководствуется исключительно собственной выгодой.</a:t>
            </a:r>
          </a:p>
          <a:p>
            <a:r>
              <a:rPr lang="ru-RU" dirty="0">
                <a:effectLst/>
              </a:rPr>
              <a:t>Это противоречие заинтересовало учёных, которые захотели глубже понять причины этого парадокса. Два американских психолога Даниэль </a:t>
            </a:r>
            <a:r>
              <a:rPr lang="ru-RU" dirty="0" err="1">
                <a:effectLst/>
              </a:rPr>
              <a:t>Канеман</a:t>
            </a:r>
            <a:r>
              <a:rPr lang="ru-RU" dirty="0">
                <a:effectLst/>
              </a:rPr>
              <a:t> и Амос </a:t>
            </a:r>
            <a:r>
              <a:rPr lang="ru-RU" dirty="0" err="1">
                <a:effectLst/>
              </a:rPr>
              <a:t>Тверски</a:t>
            </a:r>
            <a:r>
              <a:rPr lang="ru-RU" dirty="0">
                <a:effectLst/>
              </a:rPr>
              <a:t> первыми начали ставить эксперименты и изучать факторы, которые оказывают влияние на потребительское </a:t>
            </a:r>
            <a:r>
              <a:rPr lang="ru-RU" dirty="0">
                <a:effectLst/>
                <a:hlinkClick r:id="rId2"/>
              </a:rPr>
              <a:t>поведение человека</a:t>
            </a:r>
            <a:r>
              <a:rPr lang="ru-RU" dirty="0">
                <a:effectLst/>
              </a:rPr>
              <a:t>. В своих опытах они доказали, что человек вместо следования разумным доводам, принимает эмоциональное решение.</a:t>
            </a:r>
          </a:p>
          <a:p>
            <a:endParaRPr lang="ru-RU" dirty="0"/>
          </a:p>
        </p:txBody>
      </p:sp>
    </p:spTree>
    <p:extLst>
      <p:ext uri="{BB962C8B-B14F-4D97-AF65-F5344CB8AC3E}">
        <p14:creationId xmlns:p14="http://schemas.microsoft.com/office/powerpoint/2010/main" val="3143681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268DDA-B66D-4937-A58C-FDB4C7375203}"/>
              </a:ext>
            </a:extLst>
          </p:cNvPr>
          <p:cNvSpPr>
            <a:spLocks noGrp="1"/>
          </p:cNvSpPr>
          <p:nvPr>
            <p:ph type="title"/>
          </p:nvPr>
        </p:nvSpPr>
        <p:spPr>
          <a:xfrm>
            <a:off x="1903446" y="624109"/>
            <a:ext cx="9601166" cy="5459450"/>
          </a:xfrm>
        </p:spPr>
        <p:txBody>
          <a:bodyPr>
            <a:noAutofit/>
          </a:bodyPr>
          <a:lstStyle/>
          <a:p>
            <a:r>
              <a:rPr lang="ru-RU" sz="1800" dirty="0">
                <a:solidFill>
                  <a:schemeClr val="tx1"/>
                </a:solidFill>
                <a:effectLst/>
              </a:rPr>
              <a:t>В результате Даниэль </a:t>
            </a:r>
            <a:r>
              <a:rPr lang="ru-RU" sz="1800" dirty="0" err="1">
                <a:solidFill>
                  <a:schemeClr val="tx1"/>
                </a:solidFill>
                <a:effectLst/>
              </a:rPr>
              <a:t>Канеман</a:t>
            </a:r>
            <a:r>
              <a:rPr lang="ru-RU" sz="1800" dirty="0">
                <a:solidFill>
                  <a:schemeClr val="tx1"/>
                </a:solidFill>
                <a:effectLst/>
              </a:rPr>
              <a:t> сформулировал теорию перспектив, объясняющую решения людей, связанных с экономическими рисками. При этом автор под перспективами подразумевал воображаемую рулетку, так как при выборе существующие альтернативы воспринимаются с субъективной ценностью индивидуума, что вносит определённую непредсказуемость результата. За свою теорию Даниэль </a:t>
            </a:r>
            <a:r>
              <a:rPr lang="ru-RU" sz="1800" dirty="0" err="1">
                <a:solidFill>
                  <a:schemeClr val="tx1"/>
                </a:solidFill>
                <a:effectLst/>
              </a:rPr>
              <a:t>Канеман</a:t>
            </a:r>
            <a:r>
              <a:rPr lang="ru-RU" sz="1800" dirty="0">
                <a:solidFill>
                  <a:schemeClr val="tx1"/>
                </a:solidFill>
                <a:effectLst/>
              </a:rPr>
              <a:t> впоследствии получил Нобелевскую премию.</a:t>
            </a:r>
            <a:br>
              <a:rPr lang="ru-RU" sz="1800" dirty="0">
                <a:solidFill>
                  <a:schemeClr val="tx1"/>
                </a:solidFill>
                <a:effectLst/>
              </a:rPr>
            </a:br>
            <a:br>
              <a:rPr lang="ru-RU" sz="1800" dirty="0">
                <a:solidFill>
                  <a:schemeClr val="tx1"/>
                </a:solidFill>
                <a:effectLst/>
              </a:rPr>
            </a:br>
            <a:r>
              <a:rPr lang="ru-RU" sz="1800" dirty="0">
                <a:solidFill>
                  <a:schemeClr val="tx1"/>
                </a:solidFill>
                <a:effectLst/>
              </a:rPr>
              <a:t>Затем достижения нобелевских лауреатов, исследовавших иррациональность экономических решений человека, подхватили теоретики маркетинга. Почти 20 лет назад нидерландский профессор Эйс </a:t>
            </a:r>
            <a:r>
              <a:rPr lang="ru-RU" sz="1800" dirty="0" err="1">
                <a:solidFill>
                  <a:schemeClr val="tx1"/>
                </a:solidFill>
                <a:effectLst/>
              </a:rPr>
              <a:t>Смидтс</a:t>
            </a:r>
            <a:r>
              <a:rPr lang="ru-RU" sz="1800" dirty="0">
                <a:solidFill>
                  <a:schemeClr val="tx1"/>
                </a:solidFill>
                <a:effectLst/>
              </a:rPr>
              <a:t> ввел в обиход понятие </a:t>
            </a:r>
            <a:r>
              <a:rPr lang="ru-RU" sz="1800" dirty="0" err="1">
                <a:solidFill>
                  <a:schemeClr val="tx1"/>
                </a:solidFill>
                <a:effectLst/>
              </a:rPr>
              <a:t>neuromarketing</a:t>
            </a:r>
            <a:r>
              <a:rPr lang="ru-RU" sz="1800" dirty="0">
                <a:solidFill>
                  <a:schemeClr val="tx1"/>
                </a:solidFill>
                <a:effectLst/>
              </a:rPr>
              <a:t> (</a:t>
            </a:r>
            <a:r>
              <a:rPr lang="ru-RU" sz="1800" dirty="0" err="1">
                <a:solidFill>
                  <a:schemeClr val="tx1"/>
                </a:solidFill>
                <a:effectLst/>
              </a:rPr>
              <a:t>нейромаркетинг</a:t>
            </a:r>
            <a:r>
              <a:rPr lang="ru-RU" sz="1800" dirty="0">
                <a:solidFill>
                  <a:schemeClr val="tx1"/>
                </a:solidFill>
                <a:effectLst/>
              </a:rPr>
              <a:t>). Собственно, он предложил, что исследования реакций мозга человека можно применить и в маркетинге, чтобы получать более предсказуемый результат в ситуациях иррациональных покупок.</a:t>
            </a:r>
            <a:br>
              <a:rPr lang="ru-RU" sz="1800" dirty="0">
                <a:solidFill>
                  <a:schemeClr val="tx1"/>
                </a:solidFill>
                <a:effectLst/>
              </a:rPr>
            </a:br>
            <a:br>
              <a:rPr lang="ru-RU" sz="1800" dirty="0">
                <a:solidFill>
                  <a:schemeClr val="tx1"/>
                </a:solidFill>
                <a:effectLst/>
              </a:rPr>
            </a:br>
            <a:r>
              <a:rPr lang="ru-RU" sz="1800" dirty="0">
                <a:solidFill>
                  <a:schemeClr val="tx1"/>
                </a:solidFill>
                <a:effectLst/>
              </a:rPr>
              <a:t>С тех пор сначала ученые начали вести активные эксперименты, а впоследствии к ним подключились практики, которые стали активнее использовать </a:t>
            </a:r>
            <a:r>
              <a:rPr lang="ru-RU" sz="1800" dirty="0" err="1">
                <a:solidFill>
                  <a:schemeClr val="tx1"/>
                </a:solidFill>
                <a:effectLst/>
              </a:rPr>
              <a:t>нейроисследования</a:t>
            </a:r>
            <a:r>
              <a:rPr lang="ru-RU" sz="1800" dirty="0">
                <a:solidFill>
                  <a:schemeClr val="tx1"/>
                </a:solidFill>
                <a:effectLst/>
              </a:rPr>
              <a:t> в планировании рекламных кампаний и применяемых инструментах брендинга. Такова история </a:t>
            </a:r>
            <a:r>
              <a:rPr lang="ru-RU" sz="1800" dirty="0" err="1">
                <a:solidFill>
                  <a:schemeClr val="tx1"/>
                </a:solidFill>
                <a:effectLst/>
              </a:rPr>
              <a:t>нейромаркетинга</a:t>
            </a:r>
            <a:r>
              <a:rPr lang="ru-RU" sz="1800" dirty="0">
                <a:solidFill>
                  <a:schemeClr val="tx1"/>
                </a:solidFill>
                <a:effectLst/>
              </a:rPr>
              <a:t>.</a:t>
            </a:r>
            <a:br>
              <a:rPr lang="ru-RU" sz="1800" dirty="0">
                <a:solidFill>
                  <a:schemeClr val="tx1"/>
                </a:solidFill>
                <a:effectLst/>
              </a:rPr>
            </a:br>
            <a:endParaRPr lang="ru-RU" sz="1800" dirty="0">
              <a:solidFill>
                <a:schemeClr val="tx1"/>
              </a:solidFill>
            </a:endParaRPr>
          </a:p>
        </p:txBody>
      </p:sp>
    </p:spTree>
    <p:extLst>
      <p:ext uri="{BB962C8B-B14F-4D97-AF65-F5344CB8AC3E}">
        <p14:creationId xmlns:p14="http://schemas.microsoft.com/office/powerpoint/2010/main" val="32236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2D2E80-5EB3-4808-A8F8-3D774F6062ED}"/>
              </a:ext>
            </a:extLst>
          </p:cNvPr>
          <p:cNvSpPr>
            <a:spLocks noGrp="1"/>
          </p:cNvSpPr>
          <p:nvPr>
            <p:ph type="title"/>
          </p:nvPr>
        </p:nvSpPr>
        <p:spPr>
          <a:xfrm>
            <a:off x="2592924" y="624109"/>
            <a:ext cx="8911687" cy="5944641"/>
          </a:xfrm>
        </p:spPr>
        <p:txBody>
          <a:bodyPr>
            <a:normAutofit/>
          </a:bodyPr>
          <a:lstStyle/>
          <a:p>
            <a:pPr algn="ctr"/>
            <a:r>
              <a:rPr lang="ru-RU" sz="2400" b="0" i="0" u="none" strike="noStrike" baseline="0" dirty="0">
                <a:solidFill>
                  <a:schemeClr val="tx1"/>
                </a:solidFill>
                <a:latin typeface="TimesNewRoman"/>
              </a:rPr>
              <a:t>Разновидностями </a:t>
            </a:r>
            <a:r>
              <a:rPr lang="ru-RU" sz="2400" b="0" i="0" u="none" strike="noStrike" baseline="0" dirty="0" err="1">
                <a:solidFill>
                  <a:schemeClr val="tx1"/>
                </a:solidFill>
                <a:latin typeface="TimesNewRoman"/>
              </a:rPr>
              <a:t>нейромаркетинга</a:t>
            </a:r>
            <a:r>
              <a:rPr lang="ru-RU" sz="2400" b="0" i="0" u="none" strike="noStrike" baseline="0" dirty="0">
                <a:solidFill>
                  <a:schemeClr val="tx1"/>
                </a:solidFill>
                <a:latin typeface="TimesNewRoman"/>
              </a:rPr>
              <a:t> являются визуальный</a:t>
            </a:r>
            <a:br>
              <a:rPr lang="ru-RU" sz="2400" b="0" i="0" u="none" strike="noStrike" baseline="0" dirty="0">
                <a:solidFill>
                  <a:schemeClr val="tx1"/>
                </a:solidFill>
                <a:latin typeface="TimesNewRoman"/>
              </a:rPr>
            </a:br>
            <a:r>
              <a:rPr lang="ru-RU" sz="2400" b="0" i="0" u="none" strike="noStrike" baseline="0" dirty="0" err="1">
                <a:solidFill>
                  <a:schemeClr val="tx1"/>
                </a:solidFill>
                <a:latin typeface="TimesNewRoman"/>
              </a:rPr>
              <a:t>мерчендайзинг</a:t>
            </a:r>
            <a:r>
              <a:rPr lang="ru-RU" sz="2400" b="0" i="0" u="none" strike="noStrike" baseline="0" dirty="0">
                <a:solidFill>
                  <a:schemeClr val="tx1"/>
                </a:solidFill>
                <a:latin typeface="TimesNewRoman"/>
              </a:rPr>
              <a:t> (воздействие с помощью цвета и изображений), звуковой дизайн и </a:t>
            </a:r>
            <a:r>
              <a:rPr lang="ru-RU" sz="2400" b="0" i="0" u="none" strike="noStrike" baseline="0" dirty="0" err="1">
                <a:solidFill>
                  <a:schemeClr val="tx1"/>
                </a:solidFill>
                <a:latin typeface="TimesNewRoman"/>
              </a:rPr>
              <a:t>аромамаркетинг</a:t>
            </a:r>
            <a:r>
              <a:rPr lang="ru-RU" sz="2400" b="0" i="0" u="none" strike="noStrike" baseline="0" dirty="0">
                <a:solidFill>
                  <a:schemeClr val="tx1"/>
                </a:solidFill>
                <a:latin typeface="TimesNewRoman"/>
              </a:rPr>
              <a:t>. Знаменитый маркетинговый консультант Мартин Линдстром уверен, что сенсорный маркетинг помогает выработать у человека условный рефлекс: услышал определенную музыку, почувствовал запах или увидел сочетание цветов – возникли четкие ассоциации с определенным брендом. Он утверждает, что в битве за потребителя победу одержит тот, кто будет эффективно использовать все пять органов чувств: зрение, слух, обоняние, осязание, вкус.</a:t>
            </a:r>
            <a:endParaRPr lang="ru-RU" sz="2400" dirty="0">
              <a:solidFill>
                <a:schemeClr val="tx1"/>
              </a:solidFill>
            </a:endParaRPr>
          </a:p>
        </p:txBody>
      </p:sp>
    </p:spTree>
    <p:extLst>
      <p:ext uri="{BB962C8B-B14F-4D97-AF65-F5344CB8AC3E}">
        <p14:creationId xmlns:p14="http://schemas.microsoft.com/office/powerpoint/2010/main" val="4062213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6703B8-4811-4D9D-A6D3-55C2892AE8A0}"/>
              </a:ext>
            </a:extLst>
          </p:cNvPr>
          <p:cNvSpPr>
            <a:spLocks noGrp="1"/>
          </p:cNvSpPr>
          <p:nvPr>
            <p:ph type="title"/>
          </p:nvPr>
        </p:nvSpPr>
        <p:spPr>
          <a:xfrm>
            <a:off x="2592924" y="624109"/>
            <a:ext cx="8911687" cy="5272837"/>
          </a:xfrm>
        </p:spPr>
        <p:txBody>
          <a:bodyPr/>
          <a:lstStyle/>
          <a:p>
            <a:pPr algn="ctr"/>
            <a:r>
              <a:rPr lang="ru-RU" sz="1800" b="0" i="0" u="none" strike="noStrike" baseline="0" dirty="0">
                <a:solidFill>
                  <a:schemeClr val="tx1"/>
                </a:solidFill>
                <a:latin typeface="TimesNewRoman"/>
              </a:rPr>
              <a:t>Зная биохимию эмоциональных реакций покупателей, продавцы</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могут эффективно воздействовать на все органы чувств человека,</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применяя позитивные раздражители в виде запахов, музыки, цвета,</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выкладки товара.</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Результаты </a:t>
            </a:r>
            <a:r>
              <a:rPr lang="ru-RU" sz="1800" b="0" i="0" u="none" strike="noStrike" baseline="0" dirty="0" err="1">
                <a:solidFill>
                  <a:schemeClr val="tx1"/>
                </a:solidFill>
                <a:latin typeface="TimesNewRoman"/>
              </a:rPr>
              <a:t>нейромаркетинговых</a:t>
            </a:r>
            <a:r>
              <a:rPr lang="ru-RU" sz="1800" b="0" i="0" u="none" strike="noStrike" baseline="0" dirty="0">
                <a:solidFill>
                  <a:schemeClr val="tx1"/>
                </a:solidFill>
                <a:latin typeface="TimesNewRoman"/>
              </a:rPr>
              <a:t> исследований показали, что</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эмоциональные товарные презентации вызывают у потребителей гораздо</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более высокую нейронную активность, чем простые товарные</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презентации. Повышенная нейронная активность подразумевает более</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интенсивную обработку раздражителя в мозгу клиента. Установлено, что</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эмоциональные послания потребители воспринимают лучше, чем</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рациональные. На практике в точке продажи это означает, что</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эмоциональные раздражители воздействуют на покупательское</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поведение потребителей. Мы считаем, что покупатель скорее</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заинтересуется презентацией товаров с позитивным эмоциональным</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посланием (например, любовь, радость, сила и др.), чем чисто</a:t>
            </a:r>
            <a:br>
              <a:rPr lang="ru-RU" sz="1800" b="0" i="0" u="none" strike="noStrike" baseline="0" dirty="0">
                <a:solidFill>
                  <a:schemeClr val="tx1"/>
                </a:solidFill>
                <a:latin typeface="TimesNewRoman"/>
              </a:rPr>
            </a:br>
            <a:r>
              <a:rPr lang="ru-RU" sz="1800" b="0" i="0" u="none" strike="noStrike" baseline="0" dirty="0">
                <a:solidFill>
                  <a:schemeClr val="tx1"/>
                </a:solidFill>
                <a:latin typeface="TimesNewRoman"/>
              </a:rPr>
              <a:t>рациональной презентацией.</a:t>
            </a:r>
            <a:endParaRPr lang="ru-RU" dirty="0">
              <a:solidFill>
                <a:schemeClr val="tx1"/>
              </a:solidFill>
            </a:endParaRPr>
          </a:p>
        </p:txBody>
      </p:sp>
    </p:spTree>
    <p:extLst>
      <p:ext uri="{BB962C8B-B14F-4D97-AF65-F5344CB8AC3E}">
        <p14:creationId xmlns:p14="http://schemas.microsoft.com/office/powerpoint/2010/main" val="2092784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C7536E-A03B-4CB2-B550-0D8B204962CD}"/>
              </a:ext>
            </a:extLst>
          </p:cNvPr>
          <p:cNvSpPr>
            <a:spLocks noGrp="1"/>
          </p:cNvSpPr>
          <p:nvPr>
            <p:ph type="title"/>
          </p:nvPr>
        </p:nvSpPr>
        <p:spPr>
          <a:xfrm>
            <a:off x="2592924" y="624110"/>
            <a:ext cx="8911687" cy="5627400"/>
          </a:xfrm>
        </p:spPr>
        <p:txBody>
          <a:bodyPr>
            <a:normAutofit/>
          </a:bodyPr>
          <a:lstStyle/>
          <a:p>
            <a:pPr algn="ctr"/>
            <a:r>
              <a:rPr lang="ru-RU" sz="2400" b="0" i="0" u="none" strike="noStrike" baseline="0" dirty="0">
                <a:solidFill>
                  <a:schemeClr val="tx1"/>
                </a:solidFill>
                <a:latin typeface="TimesNewRoman"/>
              </a:rPr>
              <a:t>Если это так, то розничным компаниям можно вести покупателей по всем стратегически важным местам магазина при помощи правильного использования эмоциональных образов. И нет ничего плохого в том, что часть покупателей будет следовать заданному направлению, испытывая при этом некоторый скепсис.</a:t>
            </a:r>
            <a:br>
              <a:rPr lang="ru-RU" sz="2400" b="0" i="0" u="none" strike="noStrike" baseline="0" dirty="0">
                <a:solidFill>
                  <a:schemeClr val="tx1"/>
                </a:solidFill>
                <a:latin typeface="TimesNewRoman"/>
              </a:rPr>
            </a:br>
            <a:r>
              <a:rPr lang="ru-RU" sz="2400" b="0" i="0" u="none" strike="noStrike" baseline="0" dirty="0">
                <a:solidFill>
                  <a:schemeClr val="tx1"/>
                </a:solidFill>
                <a:latin typeface="TimesNewRoman"/>
              </a:rPr>
              <a:t>Чтобы подтвердить или опровергнуть данное предположение, было проведено несколько практических экспериментов. Их цель — исследовать конкретное воздействие эмоциональной коммуникации </a:t>
            </a:r>
            <a:r>
              <a:rPr lang="ru-RU" sz="2400" b="0" i="0" u="none" strike="noStrike" baseline="0" dirty="0" err="1">
                <a:solidFill>
                  <a:schemeClr val="tx1"/>
                </a:solidFill>
                <a:latin typeface="TimesNewRoman"/>
              </a:rPr>
              <a:t>напокупательское</a:t>
            </a:r>
            <a:r>
              <a:rPr lang="ru-RU" sz="2400" b="0" i="0" u="none" strike="noStrike" baseline="0" dirty="0">
                <a:solidFill>
                  <a:schemeClr val="tx1"/>
                </a:solidFill>
                <a:latin typeface="TimesNewRoman"/>
              </a:rPr>
              <a:t> поведение в точке продажи.</a:t>
            </a:r>
            <a:endParaRPr lang="ru-RU" sz="2400" dirty="0">
              <a:solidFill>
                <a:schemeClr val="tx1"/>
              </a:solidFill>
            </a:endParaRPr>
          </a:p>
        </p:txBody>
      </p:sp>
    </p:spTree>
    <p:extLst>
      <p:ext uri="{BB962C8B-B14F-4D97-AF65-F5344CB8AC3E}">
        <p14:creationId xmlns:p14="http://schemas.microsoft.com/office/powerpoint/2010/main" val="382591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34596E-EC7E-439E-9AE4-047FA53B5E92}"/>
              </a:ext>
            </a:extLst>
          </p:cNvPr>
          <p:cNvSpPr>
            <a:spLocks noGrp="1"/>
          </p:cNvSpPr>
          <p:nvPr>
            <p:ph type="title"/>
          </p:nvPr>
        </p:nvSpPr>
        <p:spPr>
          <a:xfrm>
            <a:off x="1703388" y="152400"/>
            <a:ext cx="8501062" cy="5581650"/>
          </a:xfrm>
        </p:spPr>
        <p:txBody>
          <a:bodyPr>
            <a:noAutofit/>
          </a:bodyPr>
          <a:lstStyle/>
          <a:p>
            <a:pPr algn="l">
              <a:defRPr/>
            </a:pPr>
            <a:r>
              <a:rPr lang="ru-RU" sz="1050" b="1" dirty="0">
                <a:solidFill>
                  <a:schemeClr val="tx1"/>
                </a:solidFill>
                <a:effectLst/>
              </a:rPr>
              <a:t>УДК 33.338.2</a:t>
            </a:r>
            <a:br>
              <a:rPr lang="ru-RU" sz="1050" b="1" dirty="0">
                <a:solidFill>
                  <a:schemeClr val="tx1"/>
                </a:solidFill>
                <a:effectLst/>
              </a:rPr>
            </a:br>
            <a:r>
              <a:rPr lang="ru-RU" sz="1050" b="1" dirty="0">
                <a:solidFill>
                  <a:schemeClr val="tx1"/>
                </a:solidFill>
                <a:effectLst/>
              </a:rPr>
              <a:t>ББК 65стд1-32</a:t>
            </a:r>
            <a:br>
              <a:rPr lang="ru-RU" sz="1050" b="1" dirty="0">
                <a:solidFill>
                  <a:srgbClr val="FF0000"/>
                </a:solidFill>
              </a:rPr>
            </a:br>
            <a:br>
              <a:rPr lang="ru-RU" sz="1050" b="1" dirty="0">
                <a:solidFill>
                  <a:srgbClr val="FF0000"/>
                </a:solidFill>
              </a:rPr>
            </a:br>
            <a:r>
              <a:rPr lang="ru-RU" sz="1050" b="1" dirty="0">
                <a:solidFill>
                  <a:srgbClr val="FF0000"/>
                </a:solidFill>
              </a:rPr>
              <a:t>Л 69</a:t>
            </a:r>
            <a:br>
              <a:rPr lang="ru-RU" sz="1050" b="1" dirty="0">
                <a:solidFill>
                  <a:schemeClr val="tx1"/>
                </a:solidFill>
              </a:rPr>
            </a:br>
            <a:br>
              <a:rPr lang="ru-RU" sz="1050" b="1" dirty="0">
                <a:solidFill>
                  <a:schemeClr val="tx1"/>
                </a:solidFill>
              </a:rPr>
            </a:br>
            <a:r>
              <a:rPr lang="ru-RU" sz="1050" b="1" dirty="0">
                <a:solidFill>
                  <a:schemeClr val="tx1"/>
                </a:solidFill>
              </a:rPr>
              <a:t>А</a:t>
            </a:r>
            <a:r>
              <a:rPr lang="ru-RU" sz="1050" b="1" dirty="0">
                <a:solidFill>
                  <a:srgbClr val="FF0000"/>
                </a:solidFill>
              </a:rPr>
              <a:t>69 </a:t>
            </a:r>
            <a:r>
              <a:rPr lang="ru-RU" sz="1050" b="1" dirty="0" err="1">
                <a:solidFill>
                  <a:schemeClr val="tx1"/>
                </a:solidFill>
              </a:rPr>
              <a:t>Коротковская</a:t>
            </a:r>
            <a:r>
              <a:rPr lang="ru-RU" sz="1050" b="1" dirty="0">
                <a:solidFill>
                  <a:schemeClr val="tx1"/>
                </a:solidFill>
              </a:rPr>
              <a:t> Е.В.</a:t>
            </a:r>
            <a:br>
              <a:rPr lang="ru-RU" sz="1050" b="1" dirty="0">
                <a:solidFill>
                  <a:schemeClr val="tx1"/>
                </a:solidFill>
              </a:rPr>
            </a:br>
            <a:r>
              <a:rPr lang="ru-RU" sz="1050" b="1" dirty="0">
                <a:solidFill>
                  <a:schemeClr val="tx1"/>
                </a:solidFill>
              </a:rPr>
              <a:t>Маркетинг. Часть 14. Учебное пособие в презентациях. Для студентов, обучающихся по экономическим специальностям.</a:t>
            </a:r>
            <a:br>
              <a:rPr lang="ru-RU" sz="1050" b="1" dirty="0">
                <a:solidFill>
                  <a:schemeClr val="tx1"/>
                </a:solidFill>
              </a:rPr>
            </a:br>
            <a:r>
              <a:rPr lang="ru-RU" sz="1050" b="1" dirty="0">
                <a:solidFill>
                  <a:schemeClr val="tx1"/>
                </a:solidFill>
              </a:rPr>
              <a:t>Саратов, СГУ 2021 – 57 с. </a:t>
            </a:r>
            <a:br>
              <a:rPr lang="ru-RU" sz="1050" b="1" dirty="0">
                <a:solidFill>
                  <a:schemeClr val="tx1"/>
                </a:solidFill>
              </a:rPr>
            </a:br>
            <a:r>
              <a:rPr lang="en-US" sz="1050" b="1" dirty="0">
                <a:solidFill>
                  <a:schemeClr val="tx1"/>
                </a:solidFill>
              </a:rPr>
              <a:t>ISBN </a:t>
            </a:r>
            <a:br>
              <a:rPr lang="en-US" sz="1050" b="1" dirty="0">
                <a:solidFill>
                  <a:schemeClr val="tx1"/>
                </a:solidFill>
              </a:rPr>
            </a:br>
            <a:br>
              <a:rPr lang="ru-RU" sz="1050" b="1" dirty="0">
                <a:solidFill>
                  <a:schemeClr val="tx1"/>
                </a:solidFill>
              </a:rPr>
            </a:br>
            <a:r>
              <a:rPr lang="ru-RU" sz="1050" b="1" dirty="0">
                <a:solidFill>
                  <a:schemeClr val="tx1"/>
                </a:solidFill>
              </a:rPr>
              <a:t>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a:t>
            </a:r>
            <a:br>
              <a:rPr lang="ru-RU" sz="1050" b="1" dirty="0">
                <a:solidFill>
                  <a:schemeClr val="tx1"/>
                </a:solidFill>
              </a:rPr>
            </a:br>
            <a:r>
              <a:rPr lang="ru-RU" sz="1050" b="1" dirty="0">
                <a:solidFill>
                  <a:schemeClr val="tx1"/>
                </a:solidFill>
              </a:rPr>
              <a:t>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a:t>
            </a:r>
            <a:br>
              <a:rPr lang="ru-RU" sz="1050" b="1" dirty="0">
                <a:solidFill>
                  <a:schemeClr val="tx1"/>
                </a:solidFill>
              </a:rPr>
            </a:br>
            <a:r>
              <a:rPr lang="ru-RU" sz="1050" b="1" dirty="0">
                <a:solidFill>
                  <a:schemeClr val="tx1"/>
                </a:solidFill>
              </a:rPr>
              <a:t>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a:t>
            </a:r>
            <a:br>
              <a:rPr lang="ru-RU" sz="1050" b="1" dirty="0">
                <a:solidFill>
                  <a:schemeClr val="tx1"/>
                </a:solidFill>
              </a:rPr>
            </a:br>
            <a:br>
              <a:rPr lang="ru-RU" sz="1050" b="1" dirty="0">
                <a:solidFill>
                  <a:schemeClr val="tx1"/>
                </a:solidFill>
              </a:rPr>
            </a:br>
            <a:r>
              <a:rPr lang="ru-RU" sz="1050" b="1" dirty="0">
                <a:solidFill>
                  <a:schemeClr val="tx1"/>
                </a:solidFill>
              </a:rPr>
              <a:t>Рекомендуем к печати:</a:t>
            </a:r>
            <a:br>
              <a:rPr lang="ru-RU" sz="1050" b="1" dirty="0">
                <a:solidFill>
                  <a:schemeClr val="tx1"/>
                </a:solidFill>
              </a:rPr>
            </a:br>
            <a:r>
              <a:rPr lang="ru-RU" sz="1050" b="1" dirty="0">
                <a:solidFill>
                  <a:schemeClr val="tx1"/>
                </a:solidFill>
              </a:rPr>
              <a:t>научно-методический совет экономического факультета (протокол №  4  от 24.11.2021 г.)</a:t>
            </a:r>
            <a:br>
              <a:rPr lang="ru-RU" sz="1050" b="1" dirty="0">
                <a:solidFill>
                  <a:schemeClr val="tx1"/>
                </a:solidFill>
              </a:rPr>
            </a:br>
            <a:r>
              <a:rPr lang="ru-RU" sz="1050" b="1" dirty="0">
                <a:solidFill>
                  <a:schemeClr val="tx1"/>
                </a:solidFill>
                <a:effectLst/>
              </a:rPr>
              <a:t>УДК 33.338.2</a:t>
            </a:r>
            <a:r>
              <a:rPr lang="en-US" sz="1050" b="1" dirty="0">
                <a:solidFill>
                  <a:schemeClr val="tx1"/>
                </a:solidFill>
                <a:effectLst/>
              </a:rPr>
              <a:t>  </a:t>
            </a:r>
            <a:r>
              <a:rPr lang="ru-RU" sz="1050" b="1" dirty="0">
                <a:solidFill>
                  <a:schemeClr val="tx1"/>
                </a:solidFill>
                <a:effectLst/>
              </a:rPr>
              <a:t>ББК 65стд1-32</a:t>
            </a:r>
            <a:br>
              <a:rPr lang="ru-RU" sz="1050" b="1" dirty="0">
                <a:solidFill>
                  <a:schemeClr val="tx1"/>
                </a:solidFill>
              </a:rPr>
            </a:br>
            <a:br>
              <a:rPr lang="ru-RU" sz="1050" b="1" dirty="0">
                <a:solidFill>
                  <a:schemeClr val="tx1"/>
                </a:solidFill>
              </a:rPr>
            </a:br>
            <a:r>
              <a:rPr lang="ru-RU" sz="1050" b="1" dirty="0">
                <a:solidFill>
                  <a:schemeClr val="tx1"/>
                </a:solidFill>
              </a:rPr>
              <a:t>Е.В. </a:t>
            </a:r>
            <a:r>
              <a:rPr lang="ru-RU" sz="1050" b="1" dirty="0" err="1">
                <a:solidFill>
                  <a:schemeClr val="tx1"/>
                </a:solidFill>
              </a:rPr>
              <a:t>Коротковская</a:t>
            </a:r>
            <a:endParaRPr lang="ru-RU" sz="1050" b="1" dirty="0">
              <a:solidFill>
                <a:schemeClr val="tx1"/>
              </a:solidFill>
            </a:endParaRPr>
          </a:p>
        </p:txBody>
      </p:sp>
      <p:sp>
        <p:nvSpPr>
          <p:cNvPr id="3" name="Номер слайда 2">
            <a:extLst>
              <a:ext uri="{FF2B5EF4-FFF2-40B4-BE49-F238E27FC236}">
                <a16:creationId xmlns:a16="http://schemas.microsoft.com/office/drawing/2014/main" id="{359E08F5-C998-4E9D-B605-767898FC59EC}"/>
              </a:ext>
            </a:extLst>
          </p:cNvPr>
          <p:cNvSpPr>
            <a:spLocks noGrp="1"/>
          </p:cNvSpPr>
          <p:nvPr>
            <p:ph type="sldNum" sz="quarter" idx="12"/>
          </p:nvPr>
        </p:nvSpPr>
        <p:spPr/>
        <p:txBody>
          <a:bodyPr/>
          <a:lstStyle/>
          <a:p>
            <a:pPr>
              <a:defRPr/>
            </a:pPr>
            <a:fld id="{193B6120-4AC4-47A4-8EB3-7B54F146F941}"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04CE2D-D0FA-4AD8-B191-D02D226D9590}"/>
              </a:ext>
            </a:extLst>
          </p:cNvPr>
          <p:cNvSpPr>
            <a:spLocks noGrp="1"/>
          </p:cNvSpPr>
          <p:nvPr>
            <p:ph type="title"/>
          </p:nvPr>
        </p:nvSpPr>
        <p:spPr>
          <a:xfrm>
            <a:off x="2592924" y="624110"/>
            <a:ext cx="8911687" cy="5814012"/>
          </a:xfrm>
        </p:spPr>
        <p:txBody>
          <a:bodyPr>
            <a:normAutofit/>
          </a:bodyPr>
          <a:lstStyle/>
          <a:p>
            <a:pPr algn="l"/>
            <a:r>
              <a:rPr lang="ru-RU" sz="1800" b="0" i="0" u="none" strike="noStrike" baseline="0" dirty="0">
                <a:latin typeface="TimesNewRoman"/>
              </a:rPr>
              <a:t>Исследование воздействия эмоционально наполненных презентаций</a:t>
            </a:r>
            <a:br>
              <a:rPr lang="ru-RU" sz="1800" b="0" i="0" u="none" strike="noStrike" baseline="0" dirty="0">
                <a:latin typeface="TimesNewRoman"/>
              </a:rPr>
            </a:br>
            <a:r>
              <a:rPr lang="ru-RU" sz="1800" b="0" i="0" u="none" strike="noStrike" baseline="0" dirty="0">
                <a:latin typeface="TimesNewRoman"/>
              </a:rPr>
              <a:t>было проведено в одном из швейцарских универмагов. Товарные</a:t>
            </a:r>
            <a:br>
              <a:rPr lang="ru-RU" sz="1800" b="0" i="0" u="none" strike="noStrike" baseline="0" dirty="0">
                <a:latin typeface="TimesNewRoman"/>
              </a:rPr>
            </a:br>
            <a:r>
              <a:rPr lang="ru-RU" sz="1800" b="0" i="0" u="none" strike="noStrike" baseline="0" dirty="0">
                <a:latin typeface="TimesNewRoman"/>
              </a:rPr>
              <a:t>презентации занимали четыре этажа. Эксперимент проводился в отделе</a:t>
            </a:r>
            <a:br>
              <a:rPr lang="ru-RU" sz="1800" b="0" i="0" u="none" strike="noStrike" baseline="0" dirty="0">
                <a:latin typeface="TimesNewRoman"/>
              </a:rPr>
            </a:br>
            <a:r>
              <a:rPr lang="ru-RU" sz="1800" b="0" i="0" u="none" strike="noStrike" baseline="0" dirty="0">
                <a:latin typeface="TimesNewRoman"/>
              </a:rPr>
              <a:t>женской одежды. Отдел был разделен на несколько секторов по</a:t>
            </a:r>
            <a:br>
              <a:rPr lang="ru-RU" sz="1800" b="0" i="0" u="none" strike="noStrike" baseline="0" dirty="0">
                <a:latin typeface="TimesNewRoman"/>
              </a:rPr>
            </a:br>
            <a:r>
              <a:rPr lang="ru-RU" sz="1800" b="0" i="0" u="none" strike="noStrike" baseline="0" dirty="0">
                <a:latin typeface="TimesNewRoman"/>
              </a:rPr>
              <a:t>представленным брендам. Цель эксперимента заключалась в наблюдении</a:t>
            </a:r>
            <a:br>
              <a:rPr lang="ru-RU" sz="1800" b="0" i="0" u="none" strike="noStrike" baseline="0" dirty="0">
                <a:latin typeface="TimesNewRoman"/>
              </a:rPr>
            </a:br>
            <a:r>
              <a:rPr lang="ru-RU" sz="1800" b="0" i="0" u="none" strike="noStrike" baseline="0" dirty="0">
                <a:latin typeface="TimesNewRoman"/>
              </a:rPr>
              <a:t>за покупательским поведением в секторе женской одежды МЕХХ, где</a:t>
            </a:r>
            <a:br>
              <a:rPr lang="ru-RU" sz="1800" b="0" i="0" u="none" strike="noStrike" baseline="0" dirty="0">
                <a:latin typeface="TimesNewRoman"/>
              </a:rPr>
            </a:br>
            <a:r>
              <a:rPr lang="ru-RU" sz="1800" b="0" i="0" u="none" strike="noStrike" baseline="0" dirty="0">
                <a:latin typeface="TimesNewRoman"/>
              </a:rPr>
              <a:t>была расположена эмоциональная фотография.</a:t>
            </a:r>
            <a:br>
              <a:rPr lang="ru-RU" sz="1800" b="0" i="0" u="none" strike="noStrike" baseline="0" dirty="0">
                <a:latin typeface="TimesNewRoman"/>
              </a:rPr>
            </a:br>
            <a:r>
              <a:rPr lang="ru-RU" sz="1800" b="0" i="0" u="none" strike="noStrike" baseline="0" dirty="0">
                <a:latin typeface="TimesNewRoman"/>
              </a:rPr>
              <a:t>Для того чтобы эмоциональные послания оказывали воздействие на</a:t>
            </a:r>
            <a:br>
              <a:rPr lang="ru-RU" sz="1800" b="0" i="0" u="none" strike="noStrike" baseline="0" dirty="0">
                <a:latin typeface="TimesNewRoman"/>
              </a:rPr>
            </a:br>
            <a:r>
              <a:rPr lang="ru-RU" sz="1800" b="0" i="0" u="none" strike="noStrike" baseline="0" dirty="0">
                <a:latin typeface="TimesNewRoman"/>
              </a:rPr>
              <a:t>покупателей, они должны соответствовать их потребностям и мотивам.</a:t>
            </a:r>
            <a:br>
              <a:rPr lang="ru-RU" sz="1800" b="0" i="0" u="none" strike="noStrike" baseline="0" dirty="0">
                <a:latin typeface="TimesNewRoman"/>
              </a:rPr>
            </a:br>
            <a:r>
              <a:rPr lang="ru-RU" sz="1800" b="0" i="0" u="none" strike="noStrike" baseline="0" dirty="0">
                <a:latin typeface="TimesNewRoman"/>
              </a:rPr>
              <a:t>Естественно, выраженность мотивов у разных людей разная. Таким</a:t>
            </a:r>
            <a:br>
              <a:rPr lang="ru-RU" sz="1800" b="0" i="0" u="none" strike="noStrike" baseline="0" dirty="0">
                <a:latin typeface="TimesNewRoman"/>
              </a:rPr>
            </a:br>
            <a:r>
              <a:rPr lang="ru-RU" sz="1800" b="0" i="0" u="none" strike="noStrike" baseline="0" dirty="0">
                <a:latin typeface="TimesNewRoman"/>
              </a:rPr>
              <a:t>образом, основным критерием при выборе сюжета фотографии являются</a:t>
            </a:r>
            <a:br>
              <a:rPr lang="ru-RU" sz="1800" b="0" i="0" u="none" strike="noStrike" baseline="0" dirty="0">
                <a:latin typeface="TimesNewRoman"/>
              </a:rPr>
            </a:br>
            <a:r>
              <a:rPr lang="ru-RU" sz="1800" b="0" i="0" u="none" strike="noStrike" baseline="0" dirty="0">
                <a:latin typeface="TimesNewRoman"/>
              </a:rPr>
              <a:t>мотивационные потребности целевой группы. Только тот, кто хорошо</a:t>
            </a:r>
            <a:br>
              <a:rPr lang="ru-RU" sz="1800" b="0" i="0" u="none" strike="noStrike" baseline="0" dirty="0">
                <a:latin typeface="TimesNewRoman"/>
              </a:rPr>
            </a:br>
            <a:r>
              <a:rPr lang="ru-RU" sz="1800" b="0" i="0" u="none" strike="noStrike" baseline="0" dirty="0">
                <a:latin typeface="TimesNewRoman"/>
              </a:rPr>
              <a:t>знает свою целевую группу, может создавать успешные эмоциональные</a:t>
            </a:r>
            <a:br>
              <a:rPr lang="ru-RU" sz="1800" b="0" i="0" u="none" strike="noStrike" baseline="0" dirty="0">
                <a:latin typeface="TimesNewRoman"/>
              </a:rPr>
            </a:br>
            <a:r>
              <a:rPr lang="ru-RU" sz="1800" b="0" i="0" u="none" strike="noStrike" baseline="0" dirty="0">
                <a:latin typeface="TimesNewRoman"/>
              </a:rPr>
              <a:t>послания. Была изучена целевая группа исследуемого сектора и описана ее мотивационная структура. По результатам этого исследования были</a:t>
            </a:r>
            <a:br>
              <a:rPr lang="ru-RU" sz="1800" b="0" i="0" u="none" strike="noStrike" baseline="0" dirty="0">
                <a:latin typeface="TimesNewRoman"/>
              </a:rPr>
            </a:br>
            <a:r>
              <a:rPr lang="ru-RU" sz="1800" b="0" i="0" u="none" strike="noStrike" baseline="0" dirty="0">
                <a:latin typeface="TimesNewRoman"/>
              </a:rPr>
              <a:t>выбраны фотографии для эксперимента.</a:t>
            </a:r>
            <a:endParaRPr lang="ru-RU" dirty="0"/>
          </a:p>
        </p:txBody>
      </p:sp>
    </p:spTree>
    <p:extLst>
      <p:ext uri="{BB962C8B-B14F-4D97-AF65-F5344CB8AC3E}">
        <p14:creationId xmlns:p14="http://schemas.microsoft.com/office/powerpoint/2010/main" val="2391736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F7F8F6-71F3-4286-8B08-ACE56BD8B8EE}"/>
              </a:ext>
            </a:extLst>
          </p:cNvPr>
          <p:cNvSpPr>
            <a:spLocks noGrp="1"/>
          </p:cNvSpPr>
          <p:nvPr>
            <p:ph type="title"/>
          </p:nvPr>
        </p:nvSpPr>
        <p:spPr>
          <a:xfrm>
            <a:off x="2592924" y="624109"/>
            <a:ext cx="8911687" cy="5216853"/>
          </a:xfrm>
        </p:spPr>
        <p:txBody>
          <a:bodyPr>
            <a:normAutofit fontScale="90000"/>
          </a:bodyPr>
          <a:lstStyle/>
          <a:p>
            <a:r>
              <a:rPr lang="ru-RU" sz="1800" b="0" i="0" u="none" strike="noStrike" baseline="0" dirty="0">
                <a:latin typeface="TimesNewRoman"/>
              </a:rPr>
              <a:t>Чтобы достичь желаемого эффекта (воздействие издалека и</a:t>
            </a:r>
            <a:br>
              <a:rPr lang="ru-RU" sz="1800" b="0" i="0" u="none" strike="noStrike" baseline="0" dirty="0">
                <a:latin typeface="TimesNewRoman"/>
              </a:rPr>
            </a:br>
            <a:r>
              <a:rPr lang="ru-RU" sz="1800" b="0" i="0" u="none" strike="noStrike" baseline="0" dirty="0">
                <a:latin typeface="TimesNewRoman"/>
              </a:rPr>
              <a:t>восприятие эмоционального послания), была изготовлена фотография</a:t>
            </a:r>
            <a:br>
              <a:rPr lang="ru-RU" sz="1800" b="0" i="0" u="none" strike="noStrike" baseline="0" dirty="0">
                <a:latin typeface="TimesNewRoman"/>
              </a:rPr>
            </a:br>
            <a:r>
              <a:rPr lang="ru-RU" sz="1800" b="0" i="0" u="none" strike="noStrike" baseline="0" dirty="0">
                <a:latin typeface="TimesNewRoman"/>
              </a:rPr>
              <a:t>размером 125x187 см. (Небольшие фотографии оказывают меньшее</a:t>
            </a:r>
            <a:br>
              <a:rPr lang="ru-RU" sz="1800" b="0" i="0" u="none" strike="noStrike" baseline="0" dirty="0">
                <a:latin typeface="TimesNewRoman"/>
              </a:rPr>
            </a:br>
            <a:r>
              <a:rPr lang="ru-RU" sz="1800" b="0" i="0" u="none" strike="noStrike" baseline="0" dirty="0">
                <a:latin typeface="TimesNewRoman"/>
              </a:rPr>
              <a:t>воздействие). Фотография с ясно выраженным мотивом была размещена</a:t>
            </a:r>
            <a:br>
              <a:rPr lang="ru-RU" sz="1800" b="0" i="0" u="none" strike="noStrike" baseline="0" dirty="0">
                <a:latin typeface="TimesNewRoman"/>
              </a:rPr>
            </a:br>
            <a:r>
              <a:rPr lang="ru-RU" sz="1800" b="0" i="0" u="none" strike="noStrike" baseline="0" dirty="0">
                <a:latin typeface="TimesNewRoman"/>
              </a:rPr>
              <a:t>в центре </a:t>
            </a:r>
            <a:r>
              <a:rPr lang="ru-RU" sz="1800" b="0" i="0" u="none" strike="noStrike" baseline="0" dirty="0" err="1">
                <a:latin typeface="TimesNewRoman"/>
              </a:rPr>
              <a:t>пристенной</a:t>
            </a:r>
            <a:r>
              <a:rPr lang="ru-RU" sz="1800" b="0" i="0" u="none" strike="noStrike" baseline="0" dirty="0">
                <a:latin typeface="TimesNewRoman"/>
              </a:rPr>
              <a:t> презентации. В отделах, не участвовавших в</a:t>
            </a:r>
            <a:br>
              <a:rPr lang="ru-RU" sz="1800" b="0" i="0" u="none" strike="noStrike" baseline="0" dirty="0">
                <a:latin typeface="TimesNewRoman"/>
              </a:rPr>
            </a:br>
            <a:r>
              <a:rPr lang="ru-RU" sz="1800" b="0" i="0" u="none" strike="noStrike" baseline="0" dirty="0">
                <a:latin typeface="TimesNewRoman"/>
              </a:rPr>
              <a:t>эксперименте, применялась обычная товарная презентация без</a:t>
            </a:r>
            <a:br>
              <a:rPr lang="ru-RU" sz="1800" b="0" i="0" u="none" strike="noStrike" baseline="0" dirty="0">
                <a:latin typeface="TimesNewRoman"/>
              </a:rPr>
            </a:br>
            <a:r>
              <a:rPr lang="ru-RU" sz="1800" b="0" i="0" u="none" strike="noStrike" baseline="0" dirty="0">
                <a:latin typeface="TimesNewRoman"/>
              </a:rPr>
              <a:t>эмоциональных раздражителей. С помощью видеонаблюдения</a:t>
            </a:r>
            <a:br>
              <a:rPr lang="ru-RU" sz="1800" b="0" i="0" u="none" strike="noStrike" baseline="0" dirty="0">
                <a:latin typeface="TimesNewRoman"/>
              </a:rPr>
            </a:br>
            <a:r>
              <a:rPr lang="ru-RU" sz="1800" b="0" i="0" u="none" strike="noStrike" baseline="0" dirty="0">
                <a:latin typeface="TimesNewRoman"/>
              </a:rPr>
              <a:t>изучалось, как ведут себя посетители при входе в отдел женской одежды.</a:t>
            </a:r>
            <a:br>
              <a:rPr lang="ru-RU" sz="1800" b="0" i="0" u="none" strike="noStrike" baseline="0" dirty="0">
                <a:latin typeface="TimesNewRoman"/>
              </a:rPr>
            </a:br>
            <a:r>
              <a:rPr lang="ru-RU" sz="1800" b="0" i="0" u="none" strike="noStrike" baseline="0" dirty="0">
                <a:latin typeface="TimesNewRoman"/>
              </a:rPr>
              <a:t>В первые секунды после того, как покупатель вошел в магазин, он</a:t>
            </a:r>
            <a:br>
              <a:rPr lang="ru-RU" sz="1800" b="0" i="0" u="none" strike="noStrike" baseline="0" dirty="0">
                <a:latin typeface="TimesNewRoman"/>
              </a:rPr>
            </a:br>
            <a:r>
              <a:rPr lang="ru-RU" sz="1800" b="0" i="0" u="none" strike="noStrike" baseline="0" dirty="0">
                <a:latin typeface="TimesNewRoman"/>
              </a:rPr>
              <a:t>решает, куда ему двигаться дальше. Это решение принимается за</a:t>
            </a:r>
            <a:br>
              <a:rPr lang="ru-RU" sz="1800" b="0" i="0" u="none" strike="noStrike" baseline="0" dirty="0">
                <a:latin typeface="TimesNewRoman"/>
              </a:rPr>
            </a:br>
            <a:r>
              <a:rPr lang="ru-RU" sz="1800" b="0" i="0" u="none" strike="noStrike" baseline="0" dirty="0">
                <a:latin typeface="TimesNewRoman"/>
              </a:rPr>
              <a:t>миллисекунды и в большинстве случаев бессознательно. В описываемом</a:t>
            </a:r>
            <a:br>
              <a:rPr lang="ru-RU" sz="1800" b="0" i="0" u="none" strike="noStrike" baseline="0" dirty="0">
                <a:latin typeface="TimesNewRoman"/>
              </a:rPr>
            </a:br>
            <a:r>
              <a:rPr lang="ru-RU" sz="1800" b="0" i="0" u="none" strike="noStrike" baseline="0" dirty="0">
                <a:latin typeface="TimesNewRoman"/>
              </a:rPr>
              <a:t>исследовании у посетителей была возможность выбора — двигаться в</a:t>
            </a:r>
            <a:br>
              <a:rPr lang="ru-RU" sz="1800" b="0" i="0" u="none" strike="noStrike" baseline="0" dirty="0">
                <a:latin typeface="TimesNewRoman"/>
              </a:rPr>
            </a:br>
            <a:r>
              <a:rPr lang="ru-RU" sz="1800" b="0" i="0" u="none" strike="noStrike" baseline="0" dirty="0">
                <a:latin typeface="TimesNewRoman"/>
              </a:rPr>
              <a:t>направлении эмоционально оформленного сектора МЕХХ или в двух</a:t>
            </a:r>
            <a:br>
              <a:rPr lang="ru-RU" sz="1800" b="0" i="0" u="none" strike="noStrike" baseline="0" dirty="0">
                <a:latin typeface="TimesNewRoman"/>
              </a:rPr>
            </a:br>
            <a:r>
              <a:rPr lang="ru-RU" sz="1800" b="0" i="0" u="none" strike="noStrike" baseline="0" dirty="0">
                <a:latin typeface="TimesNewRoman"/>
              </a:rPr>
              <a:t>других направлениях. С точки зрения </a:t>
            </a:r>
            <a:r>
              <a:rPr lang="ru-RU" sz="1800" b="0" i="0" u="none" strike="noStrike" baseline="0" dirty="0" err="1">
                <a:latin typeface="TimesNewRoman"/>
              </a:rPr>
              <a:t>нейромаркетинга</a:t>
            </a:r>
            <a:r>
              <a:rPr lang="ru-RU" sz="1800" b="0" i="0" u="none" strike="noStrike" baseline="0" dirty="0">
                <a:latin typeface="TimesNewRoman"/>
              </a:rPr>
              <a:t> посетители</a:t>
            </a:r>
            <a:br>
              <a:rPr lang="ru-RU" sz="1800" b="0" i="0" u="none" strike="noStrike" baseline="0" dirty="0">
                <a:latin typeface="TimesNewRoman"/>
              </a:rPr>
            </a:br>
            <a:r>
              <a:rPr lang="ru-RU" sz="1800" b="0" i="0" u="none" strike="noStrike" baseline="0" dirty="0">
                <a:latin typeface="TimesNewRoman"/>
              </a:rPr>
              <a:t>должны были двигаться к эмоциональной презентации. Для того чтобы</a:t>
            </a:r>
            <a:br>
              <a:rPr lang="ru-RU" sz="1800" b="0" i="0" u="none" strike="noStrike" baseline="0" dirty="0">
                <a:latin typeface="TimesNewRoman"/>
              </a:rPr>
            </a:br>
            <a:r>
              <a:rPr lang="ru-RU" sz="1800" b="0" i="0" u="none" strike="noStrike" baseline="0" dirty="0">
                <a:latin typeface="TimesNewRoman"/>
              </a:rPr>
              <a:t>понаблюдать за воздействием эмоциональных фотографий на то, как</a:t>
            </a:r>
            <a:br>
              <a:rPr lang="ru-RU" sz="1800" b="0" i="0" u="none" strike="noStrike" baseline="0" dirty="0">
                <a:latin typeface="TimesNewRoman"/>
              </a:rPr>
            </a:br>
            <a:r>
              <a:rPr lang="ru-RU" sz="1800" b="0" i="0" u="none" strike="noStrike" baseline="0" dirty="0">
                <a:latin typeface="TimesNewRoman"/>
              </a:rPr>
              <a:t>посетители принимают решения, такие фотографии размещались на</a:t>
            </a:r>
            <a:br>
              <a:rPr lang="ru-RU" sz="1800" b="0" i="0" u="none" strike="noStrike" baseline="0" dirty="0">
                <a:latin typeface="TimesNewRoman"/>
              </a:rPr>
            </a:br>
            <a:r>
              <a:rPr lang="ru-RU" sz="1800" b="0" i="0" u="none" strike="noStrike" baseline="0" dirty="0">
                <a:latin typeface="TimesNewRoman"/>
              </a:rPr>
              <a:t>определенный срок, т. е. их вывешивали на два дня, а затем снова</a:t>
            </a:r>
            <a:br>
              <a:rPr lang="ru-RU" sz="1800" b="0" i="0" u="none" strike="noStrike" baseline="0" dirty="0">
                <a:latin typeface="TimesNewRoman"/>
              </a:rPr>
            </a:br>
            <a:r>
              <a:rPr lang="ru-RU" sz="1800" b="0" i="0" u="none" strike="noStrike" baseline="0" dirty="0">
                <a:latin typeface="TimesNewRoman"/>
              </a:rPr>
              <a:t>убирали.</a:t>
            </a:r>
            <a:endParaRPr lang="ru-RU" dirty="0"/>
          </a:p>
        </p:txBody>
      </p:sp>
    </p:spTree>
    <p:extLst>
      <p:ext uri="{BB962C8B-B14F-4D97-AF65-F5344CB8AC3E}">
        <p14:creationId xmlns:p14="http://schemas.microsoft.com/office/powerpoint/2010/main" val="898633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835109-4AD8-469C-8A5D-3CCBF4323553}"/>
              </a:ext>
            </a:extLst>
          </p:cNvPr>
          <p:cNvSpPr>
            <a:spLocks noGrp="1"/>
          </p:cNvSpPr>
          <p:nvPr>
            <p:ph type="title"/>
          </p:nvPr>
        </p:nvSpPr>
        <p:spPr>
          <a:xfrm>
            <a:off x="2592924" y="624110"/>
            <a:ext cx="8911687" cy="5842004"/>
          </a:xfrm>
        </p:spPr>
        <p:txBody>
          <a:bodyPr/>
          <a:lstStyle/>
          <a:p>
            <a:r>
              <a:rPr lang="ru-RU" sz="1800" b="0" i="0" u="none" strike="noStrike" baseline="0" dirty="0">
                <a:latin typeface="TimesNewRoman"/>
              </a:rPr>
              <a:t>Таким образом, можно было просчитать разницу. Выкладка</a:t>
            </a:r>
            <a:br>
              <a:rPr lang="ru-RU" sz="1800" b="0" i="0" u="none" strike="noStrike" baseline="0" dirty="0">
                <a:latin typeface="TimesNewRoman"/>
              </a:rPr>
            </a:br>
            <a:r>
              <a:rPr lang="ru-RU" sz="1800" b="0" i="0" u="none" strike="noStrike" baseline="0" dirty="0">
                <a:latin typeface="TimesNewRoman"/>
              </a:rPr>
              <a:t>(ассортимент и визуальный </a:t>
            </a:r>
            <a:r>
              <a:rPr lang="ru-RU" sz="1800" b="0" i="0" u="none" strike="noStrike" baseline="0" dirty="0" err="1">
                <a:latin typeface="TimesNewRoman"/>
              </a:rPr>
              <a:t>мерчендайзинг</a:t>
            </a:r>
            <a:r>
              <a:rPr lang="ru-RU" sz="1800" b="0" i="0" u="none" strike="noStrike" baseline="0" dirty="0">
                <a:latin typeface="TimesNewRoman"/>
              </a:rPr>
              <a:t>) на протяжении всего</a:t>
            </a:r>
            <a:br>
              <a:rPr lang="ru-RU" sz="1800" b="0" i="0" u="none" strike="noStrike" baseline="0" dirty="0">
                <a:latin typeface="TimesNewRoman"/>
              </a:rPr>
            </a:br>
            <a:r>
              <a:rPr lang="ru-RU" sz="1800" b="0" i="0" u="none" strike="noStrike" baseline="0" dirty="0">
                <a:latin typeface="TimesNewRoman"/>
              </a:rPr>
              <a:t>эксперимента не менялась. На протяжении всего эксперимента</a:t>
            </a:r>
            <a:br>
              <a:rPr lang="ru-RU" sz="1800" b="0" i="0" u="none" strike="noStrike" baseline="0" dirty="0">
                <a:latin typeface="TimesNewRoman"/>
              </a:rPr>
            </a:br>
            <a:r>
              <a:rPr lang="ru-RU" sz="1800" b="0" i="0" u="none" strike="noStrike" baseline="0" dirty="0">
                <a:latin typeface="TimesNewRoman"/>
              </a:rPr>
              <a:t>фиксировался также товарооборот исследуемого сектора. Из-за влияния</a:t>
            </a:r>
            <a:br>
              <a:rPr lang="ru-RU" sz="1800" b="0" i="0" u="none" strike="noStrike" baseline="0" dirty="0">
                <a:latin typeface="TimesNewRoman"/>
              </a:rPr>
            </a:br>
            <a:r>
              <a:rPr lang="ru-RU" sz="1800" b="0" i="0" u="none" strike="noStrike" baseline="0" dirty="0">
                <a:latin typeface="TimesNewRoman"/>
              </a:rPr>
              <a:t>таких факторов, как разная посещаемость в рабочие и выходные дни,</a:t>
            </a:r>
            <a:br>
              <a:rPr lang="ru-RU" sz="1800" b="0" i="0" u="none" strike="noStrike" baseline="0" dirty="0">
                <a:latin typeface="TimesNewRoman"/>
              </a:rPr>
            </a:br>
            <a:r>
              <a:rPr lang="ru-RU" sz="1800" b="0" i="0" u="none" strike="noStrike" baseline="0" dirty="0">
                <a:latin typeface="TimesNewRoman"/>
              </a:rPr>
              <a:t>погода, потребительское настроение, при анализе учитывались также</a:t>
            </a:r>
            <a:br>
              <a:rPr lang="ru-RU" sz="1800" b="0" i="0" u="none" strike="noStrike" baseline="0" dirty="0">
                <a:latin typeface="TimesNewRoman"/>
              </a:rPr>
            </a:br>
            <a:r>
              <a:rPr lang="ru-RU" sz="1800" b="0" i="0" u="none" strike="noStrike" baseline="0" dirty="0">
                <a:latin typeface="TimesNewRoman"/>
              </a:rPr>
              <a:t>посещаемость и товарооборот всего универмага.</a:t>
            </a:r>
            <a:br>
              <a:rPr lang="ru-RU" sz="1800" b="0" i="0" u="none" strike="noStrike" baseline="0" dirty="0">
                <a:latin typeface="TimesNewRoman"/>
              </a:rPr>
            </a:br>
            <a:r>
              <a:rPr lang="ru-RU" sz="1800" b="0" i="0" u="none" strike="noStrike" baseline="0" dirty="0">
                <a:latin typeface="TimesNewRoman"/>
              </a:rPr>
              <a:t>Наблюдение за поведением 1000 посетителей показало, что при</a:t>
            </a:r>
            <a:br>
              <a:rPr lang="ru-RU" sz="1800" b="0" i="0" u="none" strike="noStrike" baseline="0" dirty="0">
                <a:latin typeface="TimesNewRoman"/>
              </a:rPr>
            </a:br>
            <a:r>
              <a:rPr lang="ru-RU" sz="1800" b="0" i="0" u="none" strike="noStrike" baseline="0" dirty="0">
                <a:latin typeface="TimesNewRoman"/>
              </a:rPr>
              <a:t>эмоционально оформленной товарной презентации люди заходят в</a:t>
            </a:r>
            <a:br>
              <a:rPr lang="ru-RU" sz="1800" b="0" i="0" u="none" strike="noStrike" baseline="0" dirty="0">
                <a:latin typeface="TimesNewRoman"/>
              </a:rPr>
            </a:br>
            <a:r>
              <a:rPr lang="ru-RU" sz="1800" b="0" i="0" u="none" strike="noStrike" baseline="0" dirty="0">
                <a:latin typeface="TimesNewRoman"/>
              </a:rPr>
              <a:t>исследуемый сектор в два раза чаще, чем при обычной товарной</a:t>
            </a:r>
            <a:br>
              <a:rPr lang="ru-RU" sz="1800" b="0" i="0" u="none" strike="noStrike" baseline="0" dirty="0">
                <a:latin typeface="TimesNewRoman"/>
              </a:rPr>
            </a:br>
            <a:r>
              <a:rPr lang="ru-RU" sz="1800" b="0" i="0" u="none" strike="noStrike" baseline="0" dirty="0">
                <a:latin typeface="TimesNewRoman"/>
              </a:rPr>
              <a:t>презентации. То есть посещаемость увеличилась на 100%. За счет</a:t>
            </a:r>
            <a:br>
              <a:rPr lang="ru-RU" sz="1800" b="0" i="0" u="none" strike="noStrike" baseline="0" dirty="0">
                <a:latin typeface="TimesNewRoman"/>
              </a:rPr>
            </a:br>
            <a:r>
              <a:rPr lang="ru-RU" sz="1800" b="0" i="0" u="none" strike="noStrike" baseline="0" dirty="0">
                <a:latin typeface="TimesNewRoman"/>
              </a:rPr>
              <a:t>увеличения посещаемости выросла и частота контакта покупателей с</a:t>
            </a:r>
            <a:br>
              <a:rPr lang="ru-RU" sz="1800" b="0" i="0" u="none" strike="noStrike" baseline="0" dirty="0">
                <a:latin typeface="TimesNewRoman"/>
              </a:rPr>
            </a:br>
            <a:r>
              <a:rPr lang="ru-RU" sz="1800" b="0" i="0" u="none" strike="noStrike" baseline="0" dirty="0">
                <a:latin typeface="TimesNewRoman"/>
              </a:rPr>
              <a:t>предлагаемым ассортиментом.</a:t>
            </a:r>
            <a:endParaRPr lang="ru-RU" dirty="0"/>
          </a:p>
        </p:txBody>
      </p:sp>
    </p:spTree>
    <p:extLst>
      <p:ext uri="{BB962C8B-B14F-4D97-AF65-F5344CB8AC3E}">
        <p14:creationId xmlns:p14="http://schemas.microsoft.com/office/powerpoint/2010/main" val="2492994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1CADF7-EE29-4FAE-8E98-07B04C13741C}"/>
              </a:ext>
            </a:extLst>
          </p:cNvPr>
          <p:cNvSpPr>
            <a:spLocks noGrp="1"/>
          </p:cNvSpPr>
          <p:nvPr>
            <p:ph type="title"/>
          </p:nvPr>
        </p:nvSpPr>
        <p:spPr/>
        <p:txBody>
          <a:bodyPr/>
          <a:lstStyle/>
          <a:p>
            <a:r>
              <a:rPr lang="ru-RU" sz="1800" b="0" i="0" u="none" strike="noStrike" baseline="0" dirty="0">
                <a:latin typeface="TimesNewRoman"/>
              </a:rPr>
              <a:t>Товарооборот во время эксперимента</a:t>
            </a:r>
            <a:br>
              <a:rPr lang="ru-RU" sz="1800" b="0" i="0" u="none" strike="noStrike" baseline="0" dirty="0">
                <a:latin typeface="TimesNewRoman"/>
              </a:rPr>
            </a:br>
            <a:r>
              <a:rPr lang="ru-RU" sz="1800" b="0" i="0" u="none" strike="noStrike" baseline="0" dirty="0">
                <a:latin typeface="TimesNewRoman"/>
              </a:rPr>
              <a:t>вырос на 17%. Результаты исследования подтвердили, что:</a:t>
            </a:r>
            <a:endParaRPr lang="ru-RU" dirty="0"/>
          </a:p>
        </p:txBody>
      </p:sp>
      <p:sp>
        <p:nvSpPr>
          <p:cNvPr id="3" name="Объект 2">
            <a:extLst>
              <a:ext uri="{FF2B5EF4-FFF2-40B4-BE49-F238E27FC236}">
                <a16:creationId xmlns:a16="http://schemas.microsoft.com/office/drawing/2014/main" id="{16AF609A-9060-4F38-B281-A16C20C98762}"/>
              </a:ext>
            </a:extLst>
          </p:cNvPr>
          <p:cNvSpPr>
            <a:spLocks noGrp="1"/>
          </p:cNvSpPr>
          <p:nvPr>
            <p:ph idx="1"/>
          </p:nvPr>
        </p:nvSpPr>
        <p:spPr/>
        <p:txBody>
          <a:bodyPr>
            <a:normAutofit/>
          </a:bodyPr>
          <a:lstStyle/>
          <a:p>
            <a:pPr marL="0" indent="0" algn="l">
              <a:buNone/>
            </a:pPr>
            <a:r>
              <a:rPr lang="ru-RU" sz="2400" b="0" i="0" u="none" strike="noStrike" baseline="0" dirty="0">
                <a:solidFill>
                  <a:schemeClr val="tx1"/>
                </a:solidFill>
                <a:latin typeface="TimesNewRoman"/>
              </a:rPr>
              <a:t>а) с помощью эмоциональных фотографий, ориентированных на мотивационную структуру целевой группы, можно воздействовать на покупательское поведение (направление взгляда и движения) и вести посетителей в желаемом направлении;</a:t>
            </a:r>
          </a:p>
          <a:p>
            <a:pPr marL="0" indent="0" algn="l">
              <a:buNone/>
            </a:pPr>
            <a:r>
              <a:rPr lang="ru-RU" sz="2400" b="0" i="0" u="none" strike="noStrike" baseline="0" dirty="0">
                <a:solidFill>
                  <a:schemeClr val="tx1"/>
                </a:solidFill>
                <a:latin typeface="TimesNewRoman"/>
              </a:rPr>
              <a:t>б) за счет применения эмоциональных фотографий повышается частота контакта с товаром и, таким образом, товарооборот</a:t>
            </a:r>
            <a:endParaRPr lang="ru-RU" sz="2400" dirty="0">
              <a:solidFill>
                <a:schemeClr val="tx1"/>
              </a:solidFill>
            </a:endParaRPr>
          </a:p>
        </p:txBody>
      </p:sp>
    </p:spTree>
    <p:extLst>
      <p:ext uri="{BB962C8B-B14F-4D97-AF65-F5344CB8AC3E}">
        <p14:creationId xmlns:p14="http://schemas.microsoft.com/office/powerpoint/2010/main" val="2147023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32E2AF-5971-46DA-89AA-B076FDB31D8F}"/>
              </a:ext>
            </a:extLst>
          </p:cNvPr>
          <p:cNvSpPr>
            <a:spLocks noGrp="1"/>
          </p:cNvSpPr>
          <p:nvPr>
            <p:ph type="title"/>
          </p:nvPr>
        </p:nvSpPr>
        <p:spPr>
          <a:xfrm>
            <a:off x="2592924" y="624110"/>
            <a:ext cx="8911687" cy="6140584"/>
          </a:xfrm>
        </p:spPr>
        <p:txBody>
          <a:bodyPr>
            <a:normAutofit/>
          </a:bodyPr>
          <a:lstStyle/>
          <a:p>
            <a:r>
              <a:rPr lang="ru-RU" sz="3200" b="0" i="0" u="none" strike="noStrike" baseline="0" dirty="0">
                <a:latin typeface="TimesNewRoman"/>
              </a:rPr>
              <a:t>Кроме звуков и воздействия с помощью цвета и изображений, розничные торговцы интересуются и запахами. О том, что запахи быстрее всего пробуждают память не только логическую, но и</a:t>
            </a:r>
            <a:br>
              <a:rPr lang="ru-RU" sz="3200" b="0" i="0" u="none" strike="noStrike" baseline="0" dirty="0">
                <a:latin typeface="TimesNewRoman"/>
              </a:rPr>
            </a:br>
            <a:r>
              <a:rPr lang="ru-RU" sz="3200" b="0" i="0" u="none" strike="noStrike" baseline="0" dirty="0">
                <a:latin typeface="TimesNewRoman"/>
              </a:rPr>
              <a:t>эмоциональную, пишет профессор С. Рязанцев, вице-президент общества оториноларингологов: "...мимолетный запах может пробудить у человек цепь связанных ассоциаций".</a:t>
            </a:r>
            <a:endParaRPr lang="ru-RU" sz="3200" dirty="0"/>
          </a:p>
        </p:txBody>
      </p:sp>
    </p:spTree>
    <p:extLst>
      <p:ext uri="{BB962C8B-B14F-4D97-AF65-F5344CB8AC3E}">
        <p14:creationId xmlns:p14="http://schemas.microsoft.com/office/powerpoint/2010/main" val="3870651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5F1507-BB3D-4D0C-B5E0-8CF3AC325141}"/>
              </a:ext>
            </a:extLst>
          </p:cNvPr>
          <p:cNvSpPr>
            <a:spLocks noGrp="1"/>
          </p:cNvSpPr>
          <p:nvPr>
            <p:ph type="title"/>
          </p:nvPr>
        </p:nvSpPr>
        <p:spPr>
          <a:xfrm>
            <a:off x="2592924" y="624109"/>
            <a:ext cx="8911687" cy="5543425"/>
          </a:xfrm>
        </p:spPr>
        <p:txBody>
          <a:bodyPr>
            <a:noAutofit/>
          </a:bodyPr>
          <a:lstStyle/>
          <a:p>
            <a:r>
              <a:rPr lang="ru-RU" sz="2400" b="0" i="0" u="none" strike="noStrike" baseline="0" dirty="0">
                <a:latin typeface="TimesNewRoman"/>
              </a:rPr>
              <a:t>Отечественные и российские маркетологи уже практикуют</a:t>
            </a:r>
            <a:br>
              <a:rPr lang="ru-RU" sz="2400" b="0" i="0" u="none" strike="noStrike" baseline="0" dirty="0">
                <a:latin typeface="TimesNewRoman"/>
              </a:rPr>
            </a:br>
            <a:r>
              <a:rPr lang="ru-RU" sz="2400" b="0" i="0" u="none" strike="noStrike" baseline="0" dirty="0" err="1">
                <a:latin typeface="TimesNewRoman"/>
              </a:rPr>
              <a:t>аромамаркетинг</a:t>
            </a:r>
            <a:r>
              <a:rPr lang="ru-RU" sz="2400" b="0" i="0" u="none" strike="noStrike" baseline="0" dirty="0">
                <a:latin typeface="TimesNewRoman"/>
              </a:rPr>
              <a:t> - в ряде магазинов (например, в таких, как,</a:t>
            </a:r>
            <a:br>
              <a:rPr lang="ru-RU" sz="2400" b="0" i="0" u="none" strike="noStrike" baseline="0" dirty="0">
                <a:latin typeface="TimesNewRoman"/>
              </a:rPr>
            </a:br>
            <a:r>
              <a:rPr lang="ru-RU" sz="2400" b="0" i="0" u="none" strike="noStrike" baseline="0" dirty="0">
                <a:latin typeface="TimesNewRoman"/>
              </a:rPr>
              <a:t>"</a:t>
            </a:r>
            <a:r>
              <a:rPr lang="ru-RU" sz="2400" b="0" i="0" u="none" strike="noStrike" baseline="0" dirty="0" err="1">
                <a:latin typeface="TimesNewRoman"/>
              </a:rPr>
              <a:t>Эконика</a:t>
            </a:r>
            <a:r>
              <a:rPr lang="ru-RU" sz="2400" b="0" i="0" u="none" strike="noStrike" baseline="0" dirty="0">
                <a:latin typeface="TimesNewRoman"/>
              </a:rPr>
              <a:t>", "М.Видео" и т.д.). В крупных супермаркетах с помощью запаха покупателю можно подсказать, где искать кофе, бакалею или фрукты. Алкогольные супермаркеты могут подзадорить покупателей легким ароматом хорошего вина или ягодными запахами, а запах свежего хлеба из магазинных мини-пекарен хорошо повышает продажи продуктов и напитков. Самыми узнаваемыми и приятными для людей признаны запахи кофе, дорогой кожи, выпечки, карамели, ванили и жареной картошки.</a:t>
            </a:r>
            <a:endParaRPr lang="ru-RU" sz="2400" dirty="0"/>
          </a:p>
        </p:txBody>
      </p:sp>
    </p:spTree>
    <p:extLst>
      <p:ext uri="{BB962C8B-B14F-4D97-AF65-F5344CB8AC3E}">
        <p14:creationId xmlns:p14="http://schemas.microsoft.com/office/powerpoint/2010/main" val="750018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A5504B-6FCE-4907-94AD-4FB3903A6C7B}"/>
              </a:ext>
            </a:extLst>
          </p:cNvPr>
          <p:cNvSpPr>
            <a:spLocks noGrp="1"/>
          </p:cNvSpPr>
          <p:nvPr>
            <p:ph type="title"/>
          </p:nvPr>
        </p:nvSpPr>
        <p:spPr/>
        <p:txBody>
          <a:bodyPr/>
          <a:lstStyle/>
          <a:p>
            <a:r>
              <a:rPr lang="ru-RU" b="1" dirty="0">
                <a:effectLst/>
              </a:rPr>
              <a:t>Виды биометрии</a:t>
            </a:r>
            <a:br>
              <a:rPr lang="ru-RU" b="1" dirty="0">
                <a:effectLst/>
              </a:rPr>
            </a:br>
            <a:endParaRPr lang="ru-RU" dirty="0"/>
          </a:p>
        </p:txBody>
      </p:sp>
      <p:sp>
        <p:nvSpPr>
          <p:cNvPr id="3" name="Объект 2">
            <a:extLst>
              <a:ext uri="{FF2B5EF4-FFF2-40B4-BE49-F238E27FC236}">
                <a16:creationId xmlns:a16="http://schemas.microsoft.com/office/drawing/2014/main" id="{43DB4B77-3081-4997-B696-101D9497C884}"/>
              </a:ext>
            </a:extLst>
          </p:cNvPr>
          <p:cNvSpPr>
            <a:spLocks noGrp="1"/>
          </p:cNvSpPr>
          <p:nvPr>
            <p:ph idx="1"/>
          </p:nvPr>
        </p:nvSpPr>
        <p:spPr/>
        <p:txBody>
          <a:bodyPr>
            <a:normAutofit/>
          </a:bodyPr>
          <a:lstStyle/>
          <a:p>
            <a:pPr marL="0" indent="0">
              <a:buNone/>
            </a:pPr>
            <a:r>
              <a:rPr lang="ru-RU" sz="2400" dirty="0">
                <a:solidFill>
                  <a:schemeClr val="tx1"/>
                </a:solidFill>
                <a:effectLst/>
              </a:rPr>
              <a:t>Применение </a:t>
            </a:r>
            <a:r>
              <a:rPr lang="ru-RU" sz="2400" dirty="0" err="1">
                <a:solidFill>
                  <a:schemeClr val="tx1"/>
                </a:solidFill>
                <a:effectLst/>
              </a:rPr>
              <a:t>нейромаркетинга</a:t>
            </a:r>
            <a:r>
              <a:rPr lang="ru-RU" sz="2400" dirty="0">
                <a:solidFill>
                  <a:schemeClr val="tx1"/>
                </a:solidFill>
                <a:effectLst/>
              </a:rPr>
              <a:t> позволяет оценить естественную,</a:t>
            </a:r>
            <a:r>
              <a:rPr lang="ru-RU" sz="2400" dirty="0">
                <a:solidFill>
                  <a:schemeClr val="tx1"/>
                </a:solidFill>
              </a:rPr>
              <a:t> </a:t>
            </a:r>
            <a:r>
              <a:rPr lang="ru-RU" sz="2400" dirty="0">
                <a:solidFill>
                  <a:schemeClr val="tx1"/>
                </a:solidFill>
                <a:effectLst/>
              </a:rPr>
              <a:t>незамутненную</a:t>
            </a:r>
            <a:r>
              <a:rPr lang="ru-RU" sz="2400" dirty="0">
                <a:solidFill>
                  <a:schemeClr val="tx1"/>
                </a:solidFill>
              </a:rPr>
              <a:t> </a:t>
            </a:r>
            <a:r>
              <a:rPr lang="ru-RU" sz="2400" dirty="0">
                <a:solidFill>
                  <a:schemeClr val="tx1"/>
                </a:solidFill>
                <a:effectLst/>
              </a:rPr>
              <a:t>сознанием биологическую реакцию человека в ответ на маркетинговые стимулы. Для успешного продвижения своих брендов специалистов компаний может интересовать целый ряд существующих видов эмоциональной активности потребителей. </a:t>
            </a:r>
            <a:endParaRPr lang="ru-RU" sz="2400" dirty="0">
              <a:solidFill>
                <a:schemeClr val="tx1"/>
              </a:solidFill>
            </a:endParaRPr>
          </a:p>
        </p:txBody>
      </p:sp>
    </p:spTree>
    <p:extLst>
      <p:ext uri="{BB962C8B-B14F-4D97-AF65-F5344CB8AC3E}">
        <p14:creationId xmlns:p14="http://schemas.microsoft.com/office/powerpoint/2010/main" val="2645526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6819BB-3439-442B-89F9-77A75BA99AD0}"/>
              </a:ext>
            </a:extLst>
          </p:cNvPr>
          <p:cNvSpPr>
            <a:spLocks noGrp="1"/>
          </p:cNvSpPr>
          <p:nvPr>
            <p:ph type="title"/>
          </p:nvPr>
        </p:nvSpPr>
        <p:spPr/>
        <p:txBody>
          <a:bodyPr/>
          <a:lstStyle/>
          <a:p>
            <a:r>
              <a:rPr lang="ru-RU" dirty="0">
                <a:effectLst/>
              </a:rPr>
              <a:t>К ним относятся следующие параметры:</a:t>
            </a:r>
            <a:endParaRPr lang="ru-RU" dirty="0"/>
          </a:p>
        </p:txBody>
      </p:sp>
      <p:sp>
        <p:nvSpPr>
          <p:cNvPr id="3" name="Объект 2">
            <a:extLst>
              <a:ext uri="{FF2B5EF4-FFF2-40B4-BE49-F238E27FC236}">
                <a16:creationId xmlns:a16="http://schemas.microsoft.com/office/drawing/2014/main" id="{D72FF57F-0B71-4777-9D97-9C9C97924AFE}"/>
              </a:ext>
            </a:extLst>
          </p:cNvPr>
          <p:cNvSpPr>
            <a:spLocks noGrp="1"/>
          </p:cNvSpPr>
          <p:nvPr>
            <p:ph idx="1"/>
          </p:nvPr>
        </p:nvSpPr>
        <p:spPr/>
        <p:txBody>
          <a:bodyPr/>
          <a:lstStyle/>
          <a:p>
            <a:r>
              <a:rPr lang="ru-RU" b="1" dirty="0">
                <a:effectLst/>
              </a:rPr>
              <a:t>• Эмоциональная активация </a:t>
            </a:r>
            <a:r>
              <a:rPr lang="ru-RU" b="1" dirty="0" err="1">
                <a:effectLst/>
              </a:rPr>
              <a:t>потребителеи</a:t>
            </a:r>
            <a:r>
              <a:rPr lang="ru-RU" b="1" dirty="0">
                <a:effectLst/>
              </a:rPr>
              <a:t>̆</a:t>
            </a:r>
            <a:r>
              <a:rPr lang="ru-RU" dirty="0">
                <a:effectLst/>
              </a:rPr>
              <a:t>. Она предшествует включению внимания человека и решению задачи выбора между существующими альтернативами. Для маркетологов важна мгновенная эмоциональная реакция потребителей, так как она свидетельствует о наличии в продукте стимулов, которые обращают внимание аудитории.</a:t>
            </a:r>
          </a:p>
          <a:p>
            <a:r>
              <a:rPr lang="ru-RU" b="1" dirty="0">
                <a:effectLst/>
              </a:rPr>
              <a:t>• Корреляция между неврологическими реакциями потребителей и их суждениями</a:t>
            </a:r>
            <a:r>
              <a:rPr lang="ru-RU" dirty="0">
                <a:effectLst/>
              </a:rPr>
              <a:t>. Это тот случай, когда озвучиваемые аргументы участников исследования не совпадают с их естественными реакциями. Подобный анализ помогает выбрать лучший вариант упаковки и/или рекламы, которые оказывают более точное и действенное эмоциональное восприятие.</a:t>
            </a:r>
          </a:p>
          <a:p>
            <a:pPr marL="0" indent="0">
              <a:buNone/>
            </a:pPr>
            <a:endParaRPr lang="ru-RU" dirty="0"/>
          </a:p>
        </p:txBody>
      </p:sp>
    </p:spTree>
    <p:extLst>
      <p:ext uri="{BB962C8B-B14F-4D97-AF65-F5344CB8AC3E}">
        <p14:creationId xmlns:p14="http://schemas.microsoft.com/office/powerpoint/2010/main" val="624771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36ECF3-A0CB-41E3-A192-1244AAED76BE}"/>
              </a:ext>
            </a:extLst>
          </p:cNvPr>
          <p:cNvSpPr>
            <a:spLocks noGrp="1"/>
          </p:cNvSpPr>
          <p:nvPr>
            <p:ph type="title"/>
          </p:nvPr>
        </p:nvSpPr>
        <p:spPr/>
        <p:txBody>
          <a:bodyPr/>
          <a:lstStyle/>
          <a:p>
            <a:r>
              <a:rPr lang="ru-RU" dirty="0">
                <a:effectLst/>
              </a:rPr>
              <a:t>К ним относятся следующие параметры:</a:t>
            </a:r>
            <a:endParaRPr lang="ru-RU" dirty="0"/>
          </a:p>
        </p:txBody>
      </p:sp>
      <p:sp>
        <p:nvSpPr>
          <p:cNvPr id="3" name="Объект 2">
            <a:extLst>
              <a:ext uri="{FF2B5EF4-FFF2-40B4-BE49-F238E27FC236}">
                <a16:creationId xmlns:a16="http://schemas.microsoft.com/office/drawing/2014/main" id="{ECE41C6B-0EB1-48E6-A854-C611AF861D7C}"/>
              </a:ext>
            </a:extLst>
          </p:cNvPr>
          <p:cNvSpPr>
            <a:spLocks noGrp="1"/>
          </p:cNvSpPr>
          <p:nvPr>
            <p:ph idx="1"/>
          </p:nvPr>
        </p:nvSpPr>
        <p:spPr/>
        <p:txBody>
          <a:bodyPr/>
          <a:lstStyle/>
          <a:p>
            <a:r>
              <a:rPr lang="ru-RU" b="1" dirty="0">
                <a:effectLst/>
              </a:rPr>
              <a:t>• Измерение мозговой активности и физиологических реакций потребителей</a:t>
            </a:r>
            <a:r>
              <a:rPr lang="ru-RU" dirty="0">
                <a:effectLst/>
              </a:rPr>
              <a:t> в процессе выбора из нескольких вариантов предложений. Дает ответ на степень предпочтения к продукту или бренду, когда он стоит в ряду с конкурирующими предложениями на полке в магазине.</a:t>
            </a:r>
          </a:p>
          <a:p>
            <a:r>
              <a:rPr lang="ru-RU" b="1" dirty="0">
                <a:effectLst/>
              </a:rPr>
              <a:t>• Влияние внешних воздействий на органы чувств человека</a:t>
            </a:r>
            <a:r>
              <a:rPr lang="ru-RU" dirty="0">
                <a:effectLst/>
              </a:rPr>
              <a:t>. Помогает определить параметры обстановки точек продаж, которые способствуют более предсказуемому поведению потребителей, выбору и покупке.</a:t>
            </a:r>
          </a:p>
          <a:p>
            <a:pPr marL="0" indent="0">
              <a:buNone/>
            </a:pPr>
            <a:endParaRPr lang="ru-RU" dirty="0"/>
          </a:p>
        </p:txBody>
      </p:sp>
    </p:spTree>
    <p:extLst>
      <p:ext uri="{BB962C8B-B14F-4D97-AF65-F5344CB8AC3E}">
        <p14:creationId xmlns:p14="http://schemas.microsoft.com/office/powerpoint/2010/main" val="2571197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1C2776-5A3B-43D5-BF77-03A976C12A41}"/>
              </a:ext>
            </a:extLst>
          </p:cNvPr>
          <p:cNvSpPr>
            <a:spLocks noGrp="1"/>
          </p:cNvSpPr>
          <p:nvPr>
            <p:ph type="title"/>
          </p:nvPr>
        </p:nvSpPr>
        <p:spPr/>
        <p:txBody>
          <a:bodyPr/>
          <a:lstStyle/>
          <a:p>
            <a:r>
              <a:rPr lang="ru-RU" dirty="0">
                <a:effectLst/>
              </a:rPr>
              <a:t>К ним относятся следующие параметры:</a:t>
            </a:r>
            <a:endParaRPr lang="ru-RU" dirty="0"/>
          </a:p>
        </p:txBody>
      </p:sp>
      <p:sp>
        <p:nvSpPr>
          <p:cNvPr id="3" name="Объект 2">
            <a:extLst>
              <a:ext uri="{FF2B5EF4-FFF2-40B4-BE49-F238E27FC236}">
                <a16:creationId xmlns:a16="http://schemas.microsoft.com/office/drawing/2014/main" id="{305A20FF-D478-4FE5-AD40-56CFDBDCD0AD}"/>
              </a:ext>
            </a:extLst>
          </p:cNvPr>
          <p:cNvSpPr>
            <a:spLocks noGrp="1"/>
          </p:cNvSpPr>
          <p:nvPr>
            <p:ph idx="1"/>
          </p:nvPr>
        </p:nvSpPr>
        <p:spPr/>
        <p:txBody>
          <a:bodyPr/>
          <a:lstStyle/>
          <a:p>
            <a:r>
              <a:rPr lang="ru-RU" b="1" dirty="0">
                <a:effectLst/>
              </a:rPr>
              <a:t>• Память</a:t>
            </a:r>
            <a:r>
              <a:rPr lang="ru-RU" dirty="0">
                <a:effectLst/>
              </a:rPr>
              <a:t>. Что остается в голове потребителей при визуальном контакте с брендом? Что запоминается, а что попадает в периферийную область? Использование технологий </a:t>
            </a:r>
            <a:r>
              <a:rPr lang="ru-RU" dirty="0" err="1">
                <a:effectLst/>
              </a:rPr>
              <a:t>нейровизуализации</a:t>
            </a:r>
            <a:r>
              <a:rPr lang="ru-RU" dirty="0">
                <a:effectLst/>
              </a:rPr>
              <a:t> помогает определить факторы, которые влияют на запоминание и распознавание во время контакта с брендом.</a:t>
            </a:r>
          </a:p>
          <a:p>
            <a:r>
              <a:rPr lang="ru-RU" b="1" dirty="0">
                <a:effectLst/>
              </a:rPr>
              <a:t>• Неврологические индикаторы расширения бренда</a:t>
            </a:r>
            <a:r>
              <a:rPr lang="ru-RU" dirty="0">
                <a:effectLst/>
              </a:rPr>
              <a:t>. Помогает на этапе подготовки запуска новых категорий в линейке предложений определить, будет ли данный маркетинговых ход позитивно или негативно воспринят потребителями, будет ли он способствовать увеличению дохода компании.</a:t>
            </a:r>
          </a:p>
          <a:p>
            <a:endParaRPr lang="ru-RU" dirty="0"/>
          </a:p>
        </p:txBody>
      </p:sp>
    </p:spTree>
    <p:extLst>
      <p:ext uri="{BB962C8B-B14F-4D97-AF65-F5344CB8AC3E}">
        <p14:creationId xmlns:p14="http://schemas.microsoft.com/office/powerpoint/2010/main" val="50918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552E52-3CC7-439B-A338-FE0B992D1911}"/>
              </a:ext>
            </a:extLst>
          </p:cNvPr>
          <p:cNvSpPr>
            <a:spLocks noGrp="1"/>
          </p:cNvSpPr>
          <p:nvPr>
            <p:ph type="ctrTitle"/>
          </p:nvPr>
        </p:nvSpPr>
        <p:spPr/>
        <p:txBody>
          <a:bodyPr/>
          <a:lstStyle/>
          <a:p>
            <a:r>
              <a:rPr lang="ru-RU" b="1" dirty="0" err="1"/>
              <a:t>Нейромаркетинг</a:t>
            </a:r>
            <a:br>
              <a:rPr lang="ru-RU" b="1" dirty="0"/>
            </a:br>
            <a:endParaRPr lang="ru-RU" dirty="0"/>
          </a:p>
        </p:txBody>
      </p:sp>
      <p:sp>
        <p:nvSpPr>
          <p:cNvPr id="3" name="Подзаголовок 2">
            <a:extLst>
              <a:ext uri="{FF2B5EF4-FFF2-40B4-BE49-F238E27FC236}">
                <a16:creationId xmlns:a16="http://schemas.microsoft.com/office/drawing/2014/main" id="{EBB27D90-6F69-420B-9B2C-2EC3D6644728}"/>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07221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4A414E-A3CA-48F4-8B50-D796050D6A0C}"/>
              </a:ext>
            </a:extLst>
          </p:cNvPr>
          <p:cNvSpPr>
            <a:spLocks noGrp="1"/>
          </p:cNvSpPr>
          <p:nvPr>
            <p:ph type="title"/>
          </p:nvPr>
        </p:nvSpPr>
        <p:spPr>
          <a:xfrm>
            <a:off x="2592925" y="624110"/>
            <a:ext cx="7987990" cy="5748698"/>
          </a:xfrm>
        </p:spPr>
        <p:txBody>
          <a:bodyPr/>
          <a:lstStyle/>
          <a:p>
            <a:pPr algn="ctr"/>
            <a:r>
              <a:rPr lang="ru-RU" dirty="0" err="1">
                <a:effectLst/>
              </a:rPr>
              <a:t>Нейромаркетинговый</a:t>
            </a:r>
            <a:r>
              <a:rPr lang="ru-RU" dirty="0">
                <a:effectLst/>
              </a:rPr>
              <a:t> арсенал состоит из</a:t>
            </a:r>
            <a:r>
              <a:rPr lang="ru-RU" dirty="0"/>
              <a:t> </a:t>
            </a:r>
            <a:r>
              <a:rPr lang="ru-RU" dirty="0">
                <a:effectLst/>
              </a:rPr>
              <a:t>восьми</a:t>
            </a:r>
            <a:r>
              <a:rPr lang="ru-RU" dirty="0"/>
              <a:t> </a:t>
            </a:r>
            <a:r>
              <a:rPr lang="ru-RU" dirty="0">
                <a:effectLst/>
              </a:rPr>
              <a:t>видов биометрии, которые используются для сканирования и измерения изложенных выше параметров эмоциональной активности потребителей.</a:t>
            </a:r>
            <a:endParaRPr lang="ru-RU" dirty="0"/>
          </a:p>
        </p:txBody>
      </p:sp>
    </p:spTree>
    <p:extLst>
      <p:ext uri="{BB962C8B-B14F-4D97-AF65-F5344CB8AC3E}">
        <p14:creationId xmlns:p14="http://schemas.microsoft.com/office/powerpoint/2010/main" val="93504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3E4623-E7B2-4B18-913E-4536A5B5E8BC}"/>
              </a:ext>
            </a:extLst>
          </p:cNvPr>
          <p:cNvSpPr>
            <a:spLocks noGrp="1"/>
          </p:cNvSpPr>
          <p:nvPr>
            <p:ph type="title"/>
          </p:nvPr>
        </p:nvSpPr>
        <p:spPr>
          <a:xfrm>
            <a:off x="2592925" y="624110"/>
            <a:ext cx="8911687" cy="766811"/>
          </a:xfrm>
        </p:spPr>
        <p:txBody>
          <a:bodyPr/>
          <a:lstStyle/>
          <a:p>
            <a:r>
              <a:rPr lang="ru-RU" dirty="0">
                <a:effectLst/>
              </a:rPr>
              <a:t>В него входят:</a:t>
            </a:r>
            <a:endParaRPr lang="ru-RU" dirty="0"/>
          </a:p>
        </p:txBody>
      </p:sp>
      <p:sp>
        <p:nvSpPr>
          <p:cNvPr id="4" name="Rectangle 1">
            <a:extLst>
              <a:ext uri="{FF2B5EF4-FFF2-40B4-BE49-F238E27FC236}">
                <a16:creationId xmlns:a16="http://schemas.microsoft.com/office/drawing/2014/main" id="{FA4A1476-378B-452E-A510-4A23F9EC61C0}"/>
              </a:ext>
            </a:extLst>
          </p:cNvPr>
          <p:cNvSpPr>
            <a:spLocks noGrp="1" noChangeArrowheads="1"/>
          </p:cNvSpPr>
          <p:nvPr>
            <p:ph idx="1"/>
          </p:nvPr>
        </p:nvSpPr>
        <p:spPr bwMode="auto">
          <a:xfrm>
            <a:off x="1536970" y="1390921"/>
            <a:ext cx="996764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Электрическая активность кожи. Потовые железы рук чувствительны к изменениям эмоционального состояния, поэтому любое возбуждение фиксируется датчиками, даже тогда, когда потоотделение настолько незначительное, что незаметно для самого человека.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Частота дыхания. Если при виде или использовании бренда люди начинают чаще дышать, то это свидетельствует об их эмоциональном волнении.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Пульс. Также как и два предыдущих параметра, частота сердечных ударов даёт представление об эмоциональном состоянии человека. Чем быстрее бьётся сердце, тем сильнее переживания участника исследования. </a:t>
            </a:r>
          </a:p>
        </p:txBody>
      </p:sp>
    </p:spTree>
    <p:extLst>
      <p:ext uri="{BB962C8B-B14F-4D97-AF65-F5344CB8AC3E}">
        <p14:creationId xmlns:p14="http://schemas.microsoft.com/office/powerpoint/2010/main" val="967082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AFECD4-E69C-4157-959A-1BAE38C573E7}"/>
              </a:ext>
            </a:extLst>
          </p:cNvPr>
          <p:cNvSpPr>
            <a:spLocks noGrp="1"/>
          </p:cNvSpPr>
          <p:nvPr>
            <p:ph type="title"/>
          </p:nvPr>
        </p:nvSpPr>
        <p:spPr/>
        <p:txBody>
          <a:bodyPr/>
          <a:lstStyle/>
          <a:p>
            <a:r>
              <a:rPr lang="ru-RU" dirty="0">
                <a:effectLst/>
              </a:rPr>
              <a:t>В него входят:</a:t>
            </a:r>
            <a:endParaRPr lang="ru-RU" dirty="0"/>
          </a:p>
        </p:txBody>
      </p:sp>
      <p:sp>
        <p:nvSpPr>
          <p:cNvPr id="4" name="Rectangle 1">
            <a:extLst>
              <a:ext uri="{FF2B5EF4-FFF2-40B4-BE49-F238E27FC236}">
                <a16:creationId xmlns:a16="http://schemas.microsoft.com/office/drawing/2014/main" id="{7144EFC2-C2BA-41F4-9794-207C4F61393D}"/>
              </a:ext>
            </a:extLst>
          </p:cNvPr>
          <p:cNvSpPr>
            <a:spLocks noGrp="1" noChangeArrowheads="1"/>
          </p:cNvSpPr>
          <p:nvPr>
            <p:ph idx="1"/>
          </p:nvPr>
        </p:nvSpPr>
        <p:spPr bwMode="auto">
          <a:xfrm>
            <a:off x="2276272" y="1760254"/>
            <a:ext cx="922834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Электрическая активность мозга или электроэнцефалография (ЭЭГ). Умственную деятельность можно измерить, если к поверхности головы подключить электроды. Данный вид измерений может показать вовлечен ли человек во взаимодействие с продуктом или нет, т.е. усиливается активность мозга или ослабевает в ответ на стимулы.</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0" i="0" u="none" strike="noStrike" cap="none" normalizeH="0" baseline="0" dirty="0">
                <a:ln>
                  <a:noFill/>
                </a:ln>
                <a:solidFill>
                  <a:schemeClr val="tx1"/>
                </a:solidFill>
                <a:effectLst/>
                <a:latin typeface="Arial" panose="020B0604020202020204" pitchFamily="34" charset="0"/>
              </a:rPr>
              <a:t>Функциональная магнитно-резонансная томография (</a:t>
            </a:r>
            <a:r>
              <a:rPr kumimoji="0" lang="ru-RU" altLang="ru-RU" sz="2400" b="0" i="0" u="none" strike="noStrike" cap="none" normalizeH="0" baseline="0" dirty="0" err="1">
                <a:ln>
                  <a:noFill/>
                </a:ln>
                <a:solidFill>
                  <a:schemeClr val="tx1"/>
                </a:solidFill>
                <a:effectLst/>
                <a:latin typeface="Arial" panose="020B0604020202020204" pitchFamily="34" charset="0"/>
              </a:rPr>
              <a:t>фМРТ</a:t>
            </a:r>
            <a:r>
              <a:rPr kumimoji="0" lang="ru-RU" altLang="ru-RU" sz="2400" b="0" i="0" u="none" strike="noStrike" cap="none" normalizeH="0" baseline="0" dirty="0">
                <a:ln>
                  <a:noFill/>
                </a:ln>
                <a:solidFill>
                  <a:schemeClr val="tx1"/>
                </a:solidFill>
                <a:effectLst/>
                <a:latin typeface="Arial" panose="020B0604020202020204" pitchFamily="34" charset="0"/>
              </a:rPr>
              <a:t>). Более сложный способ измерения активности мозга, с помощью которого можно узнать, какие его части задействованы и реагируют на получаемые сигналы об изучаемом продукте. </a:t>
            </a:r>
          </a:p>
        </p:txBody>
      </p:sp>
    </p:spTree>
    <p:extLst>
      <p:ext uri="{BB962C8B-B14F-4D97-AF65-F5344CB8AC3E}">
        <p14:creationId xmlns:p14="http://schemas.microsoft.com/office/powerpoint/2010/main" val="1203570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CE09AB-B901-4F65-8558-F39D399A9FA2}"/>
              </a:ext>
            </a:extLst>
          </p:cNvPr>
          <p:cNvSpPr>
            <a:spLocks noGrp="1"/>
          </p:cNvSpPr>
          <p:nvPr>
            <p:ph type="title"/>
          </p:nvPr>
        </p:nvSpPr>
        <p:spPr/>
        <p:txBody>
          <a:bodyPr/>
          <a:lstStyle/>
          <a:p>
            <a:r>
              <a:rPr lang="ru-RU" dirty="0">
                <a:effectLst/>
              </a:rPr>
              <a:t>В него входят:</a:t>
            </a:r>
            <a:endParaRPr lang="ru-RU" dirty="0"/>
          </a:p>
        </p:txBody>
      </p:sp>
      <p:sp>
        <p:nvSpPr>
          <p:cNvPr id="4" name="Rectangle 1">
            <a:extLst>
              <a:ext uri="{FF2B5EF4-FFF2-40B4-BE49-F238E27FC236}">
                <a16:creationId xmlns:a16="http://schemas.microsoft.com/office/drawing/2014/main" id="{74A1A28A-CA61-47FD-859B-1199AA18AA61}"/>
              </a:ext>
            </a:extLst>
          </p:cNvPr>
          <p:cNvSpPr>
            <a:spLocks noGrp="1" noChangeArrowheads="1"/>
          </p:cNvSpPr>
          <p:nvPr>
            <p:ph idx="1"/>
          </p:nvPr>
        </p:nvSpPr>
        <p:spPr bwMode="auto">
          <a:xfrm>
            <a:off x="1848255" y="1667921"/>
            <a:ext cx="965635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000" b="0" i="0" u="none" strike="noStrike" cap="none" normalizeH="0" baseline="0" dirty="0">
                <a:ln>
                  <a:noFill/>
                </a:ln>
                <a:solidFill>
                  <a:schemeClr val="tx1"/>
                </a:solidFill>
                <a:effectLst/>
                <a:latin typeface="Arial" panose="020B0604020202020204" pitchFamily="34" charset="0"/>
              </a:rPr>
              <a:t>Направление центрального зрения (</a:t>
            </a:r>
            <a:r>
              <a:rPr kumimoji="0" lang="ru-RU" altLang="ru-RU" sz="2000" b="0" i="0" u="none" strike="noStrike" cap="none" normalizeH="0" baseline="0" dirty="0" err="1">
                <a:ln>
                  <a:noFill/>
                </a:ln>
                <a:solidFill>
                  <a:schemeClr val="tx1"/>
                </a:solidFill>
                <a:effectLst/>
                <a:latin typeface="Arial" panose="020B0604020202020204" pitchFamily="34" charset="0"/>
              </a:rPr>
              <a:t>айтрекинг</a:t>
            </a:r>
            <a:r>
              <a:rPr kumimoji="0" lang="ru-RU" altLang="ru-RU" sz="2000" b="0" i="0" u="none" strike="noStrike" cap="none" normalizeH="0" baseline="0" dirty="0">
                <a:ln>
                  <a:noFill/>
                </a:ln>
                <a:solidFill>
                  <a:schemeClr val="tx1"/>
                </a:solidFill>
                <a:effectLst/>
                <a:latin typeface="Arial" panose="020B0604020202020204" pitchFamily="34" charset="0"/>
              </a:rPr>
              <a:t>). Это дает понимание, что рассматривает человек, и как долго он фиксирует свой взгляд на отдельных элементах визуальной картины.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000" b="0" i="0" u="none" strike="noStrike" cap="none" normalizeH="0" baseline="0" dirty="0">
                <a:ln>
                  <a:noFill/>
                </a:ln>
                <a:solidFill>
                  <a:schemeClr val="tx1"/>
                </a:solidFill>
                <a:effectLst/>
                <a:latin typeface="Arial" panose="020B0604020202020204" pitchFamily="34" charset="0"/>
              </a:rPr>
              <a:t>Мимика. Специальные камеры фиксируют выражение лица человека во время использования продукта или просмотра видеоролика. В последствии компьютерный алгоритм делает расшифровку переживаемых эмоций, чтобы узнать, что чувствовал испытуемый: радость, скуку, растерянность или интерес.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altLang="ru-RU"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000" b="0" i="0" u="none" strike="noStrike" cap="none" normalizeH="0" baseline="0" dirty="0">
                <a:ln>
                  <a:noFill/>
                </a:ln>
                <a:solidFill>
                  <a:schemeClr val="tx1"/>
                </a:solidFill>
                <a:effectLst/>
                <a:latin typeface="Arial" panose="020B0604020202020204" pitchFamily="34" charset="0"/>
              </a:rPr>
              <a:t>Электромиография или анализ движения мышц лица (</a:t>
            </a:r>
            <a:r>
              <a:rPr kumimoji="0" lang="ru-RU" altLang="ru-RU" sz="2000" b="0" i="0" u="none" strike="noStrike" cap="none" normalizeH="0" baseline="0" dirty="0" err="1">
                <a:ln>
                  <a:noFill/>
                </a:ln>
                <a:solidFill>
                  <a:schemeClr val="tx1"/>
                </a:solidFill>
                <a:effectLst/>
                <a:latin typeface="Arial" panose="020B0604020202020204" pitchFamily="34" charset="0"/>
              </a:rPr>
              <a:t>fEMG</a:t>
            </a:r>
            <a:r>
              <a:rPr kumimoji="0" lang="ru-RU" altLang="ru-RU" sz="2000" b="0" i="0" u="none" strike="noStrike" cap="none" normalizeH="0" baseline="0" dirty="0">
                <a:ln>
                  <a:noFill/>
                </a:ln>
                <a:solidFill>
                  <a:schemeClr val="tx1"/>
                </a:solidFill>
                <a:effectLst/>
                <a:latin typeface="Arial" panose="020B0604020202020204" pitchFamily="34" charset="0"/>
              </a:rPr>
              <a:t>). Любое сокращение мускулов человека сопровождается электрическим импульсом, который можно измерить. Движение может быть очень незначительным, и то, что может ускользнуть от человека или компьютерного алгоритма, зарегистрируют приборы. </a:t>
            </a:r>
          </a:p>
        </p:txBody>
      </p:sp>
    </p:spTree>
    <p:extLst>
      <p:ext uri="{BB962C8B-B14F-4D97-AF65-F5344CB8AC3E}">
        <p14:creationId xmlns:p14="http://schemas.microsoft.com/office/powerpoint/2010/main" val="331374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97B13F-8D92-4969-A936-2F5444C46B02}"/>
              </a:ext>
            </a:extLst>
          </p:cNvPr>
          <p:cNvSpPr>
            <a:spLocks noGrp="1"/>
          </p:cNvSpPr>
          <p:nvPr>
            <p:ph type="title"/>
          </p:nvPr>
        </p:nvSpPr>
        <p:spPr>
          <a:xfrm>
            <a:off x="2592924" y="624109"/>
            <a:ext cx="8911687" cy="5244845"/>
          </a:xfrm>
        </p:spPr>
        <p:txBody>
          <a:bodyPr/>
          <a:lstStyle/>
          <a:p>
            <a:pPr algn="ctr"/>
            <a:r>
              <a:rPr lang="ru-RU" dirty="0">
                <a:effectLst/>
              </a:rPr>
              <a:t>Каждый из видов биометрии не является самодостаточным и не дает полного представления о реакции человека, поэтому во время исследований комбинируют их измерение, чтобы получить лучшее качество результатов.</a:t>
            </a:r>
            <a:endParaRPr lang="ru-RU" dirty="0"/>
          </a:p>
        </p:txBody>
      </p:sp>
    </p:spTree>
    <p:extLst>
      <p:ext uri="{BB962C8B-B14F-4D97-AF65-F5344CB8AC3E}">
        <p14:creationId xmlns:p14="http://schemas.microsoft.com/office/powerpoint/2010/main" val="1825341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2F8E94-414E-48FD-AADE-15AB996D4E5D}"/>
              </a:ext>
            </a:extLst>
          </p:cNvPr>
          <p:cNvSpPr>
            <a:spLocks noGrp="1"/>
          </p:cNvSpPr>
          <p:nvPr>
            <p:ph type="title"/>
          </p:nvPr>
        </p:nvSpPr>
        <p:spPr/>
        <p:txBody>
          <a:bodyPr/>
          <a:lstStyle/>
          <a:p>
            <a:r>
              <a:rPr lang="ru-RU" b="1" dirty="0">
                <a:effectLst/>
              </a:rPr>
              <a:t>Методы и инструменты</a:t>
            </a:r>
            <a:endParaRPr lang="ru-RU" dirty="0"/>
          </a:p>
        </p:txBody>
      </p:sp>
      <p:sp>
        <p:nvSpPr>
          <p:cNvPr id="3" name="Объект 2">
            <a:extLst>
              <a:ext uri="{FF2B5EF4-FFF2-40B4-BE49-F238E27FC236}">
                <a16:creationId xmlns:a16="http://schemas.microsoft.com/office/drawing/2014/main" id="{B1B20D63-05E9-4947-9812-25FCDA40087E}"/>
              </a:ext>
            </a:extLst>
          </p:cNvPr>
          <p:cNvSpPr>
            <a:spLocks noGrp="1"/>
          </p:cNvSpPr>
          <p:nvPr>
            <p:ph idx="1"/>
          </p:nvPr>
        </p:nvSpPr>
        <p:spPr/>
        <p:txBody>
          <a:bodyPr/>
          <a:lstStyle/>
          <a:p>
            <a:r>
              <a:rPr lang="ru-RU" dirty="0">
                <a:solidFill>
                  <a:schemeClr val="tx1"/>
                </a:solidFill>
                <a:effectLst/>
              </a:rPr>
              <a:t>На сегодня специалистами в </a:t>
            </a:r>
            <a:r>
              <a:rPr lang="ru-RU" dirty="0" err="1">
                <a:solidFill>
                  <a:schemeClr val="tx1"/>
                </a:solidFill>
                <a:effectLst/>
              </a:rPr>
              <a:t>нейромаркетинге</a:t>
            </a:r>
            <a:r>
              <a:rPr lang="ru-RU" dirty="0">
                <a:solidFill>
                  <a:schemeClr val="tx1"/>
                </a:solidFill>
                <a:effectLst/>
              </a:rPr>
              <a:t> используется два основных метода оценки реакций человека на воздействия маркетинговых стимулов. Это:</a:t>
            </a:r>
            <a:br>
              <a:rPr lang="ru-RU" dirty="0">
                <a:solidFill>
                  <a:schemeClr val="tx1"/>
                </a:solidFill>
                <a:effectLst/>
              </a:rPr>
            </a:br>
            <a:endParaRPr lang="ru-RU" dirty="0">
              <a:solidFill>
                <a:schemeClr val="tx1"/>
              </a:solidFill>
              <a:effectLst/>
            </a:endParaRPr>
          </a:p>
          <a:p>
            <a:pPr>
              <a:buFont typeface="+mj-lt"/>
              <a:buAutoNum type="arabicPeriod"/>
            </a:pPr>
            <a:r>
              <a:rPr lang="ru-RU" dirty="0">
                <a:solidFill>
                  <a:schemeClr val="tx1"/>
                </a:solidFill>
                <a:effectLst/>
              </a:rPr>
              <a:t>Фиксация косвенных признаков.</a:t>
            </a:r>
            <a:endParaRPr lang="ru-RU" dirty="0">
              <a:solidFill>
                <a:schemeClr val="tx1"/>
              </a:solidFill>
            </a:endParaRPr>
          </a:p>
          <a:p>
            <a:pPr>
              <a:buFont typeface="+mj-lt"/>
              <a:buAutoNum type="arabicPeriod"/>
            </a:pPr>
            <a:r>
              <a:rPr lang="ru-RU" dirty="0">
                <a:solidFill>
                  <a:schemeClr val="tx1"/>
                </a:solidFill>
                <a:effectLst/>
              </a:rPr>
              <a:t>Исследование непосредственных мозговых реакций с помощью современных радиологических средств.</a:t>
            </a:r>
            <a:endParaRPr lang="ru-RU" dirty="0">
              <a:solidFill>
                <a:schemeClr val="tx1"/>
              </a:solidFill>
            </a:endParaRPr>
          </a:p>
          <a:p>
            <a:pPr marL="0" indent="0">
              <a:buNone/>
            </a:pPr>
            <a:r>
              <a:rPr lang="ru-RU" dirty="0">
                <a:solidFill>
                  <a:schemeClr val="tx1"/>
                </a:solidFill>
                <a:effectLst/>
              </a:rPr>
              <a:t>Для получения исследовательских данных вышеперечисленными методами </a:t>
            </a:r>
            <a:r>
              <a:rPr lang="ru-RU" dirty="0" err="1">
                <a:solidFill>
                  <a:schemeClr val="tx1"/>
                </a:solidFill>
                <a:effectLst/>
              </a:rPr>
              <a:t>нейромаркетинга</a:t>
            </a:r>
            <a:r>
              <a:rPr lang="ru-RU" dirty="0">
                <a:solidFill>
                  <a:schemeClr val="tx1"/>
                </a:solidFill>
                <a:effectLst/>
              </a:rPr>
              <a:t> используются следующие основные инструменты</a:t>
            </a:r>
          </a:p>
          <a:p>
            <a:endParaRPr lang="ru-RU" dirty="0">
              <a:solidFill>
                <a:schemeClr val="tx1"/>
              </a:solidFill>
            </a:endParaRPr>
          </a:p>
        </p:txBody>
      </p:sp>
    </p:spTree>
    <p:extLst>
      <p:ext uri="{BB962C8B-B14F-4D97-AF65-F5344CB8AC3E}">
        <p14:creationId xmlns:p14="http://schemas.microsoft.com/office/powerpoint/2010/main" val="2290065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FD8875-9130-4C27-BB9A-EEE44FBB44CA}"/>
              </a:ext>
            </a:extLst>
          </p:cNvPr>
          <p:cNvSpPr>
            <a:spLocks noGrp="1"/>
          </p:cNvSpPr>
          <p:nvPr>
            <p:ph type="title"/>
          </p:nvPr>
        </p:nvSpPr>
        <p:spPr/>
        <p:txBody>
          <a:bodyPr/>
          <a:lstStyle/>
          <a:p>
            <a:r>
              <a:rPr lang="ru-RU" b="1" dirty="0">
                <a:effectLst/>
              </a:rPr>
              <a:t>Для первого метода:</a:t>
            </a:r>
            <a:br>
              <a:rPr lang="ru-RU" b="1" dirty="0">
                <a:effectLst/>
              </a:rPr>
            </a:br>
            <a:endParaRPr lang="ru-RU" dirty="0"/>
          </a:p>
        </p:txBody>
      </p:sp>
      <p:sp>
        <p:nvSpPr>
          <p:cNvPr id="3" name="Объект 2">
            <a:extLst>
              <a:ext uri="{FF2B5EF4-FFF2-40B4-BE49-F238E27FC236}">
                <a16:creationId xmlns:a16="http://schemas.microsoft.com/office/drawing/2014/main" id="{035A6B0C-D63E-4420-89A2-357B013DCF50}"/>
              </a:ext>
            </a:extLst>
          </p:cNvPr>
          <p:cNvSpPr>
            <a:spLocks noGrp="1"/>
          </p:cNvSpPr>
          <p:nvPr>
            <p:ph idx="1"/>
          </p:nvPr>
        </p:nvSpPr>
        <p:spPr>
          <a:xfrm>
            <a:off x="1427584" y="2133600"/>
            <a:ext cx="10077028" cy="3777622"/>
          </a:xfrm>
        </p:spPr>
        <p:txBody>
          <a:bodyPr>
            <a:noAutofit/>
          </a:bodyPr>
          <a:lstStyle/>
          <a:p>
            <a:r>
              <a:rPr lang="ru-RU" sz="2400" dirty="0">
                <a:solidFill>
                  <a:schemeClr val="tx1"/>
                </a:solidFill>
                <a:effectLst/>
              </a:rPr>
              <a:t>• </a:t>
            </a:r>
            <a:r>
              <a:rPr lang="ru-RU" sz="2400" dirty="0" err="1">
                <a:solidFill>
                  <a:schemeClr val="tx1"/>
                </a:solidFill>
                <a:effectLst/>
              </a:rPr>
              <a:t>Айтрекер</a:t>
            </a:r>
            <a:r>
              <a:rPr lang="ru-RU" sz="2400" dirty="0">
                <a:solidFill>
                  <a:schemeClr val="tx1"/>
                </a:solidFill>
                <a:effectLst/>
              </a:rPr>
              <a:t> (</a:t>
            </a:r>
            <a:r>
              <a:rPr lang="ru-RU" sz="2400" dirty="0" err="1">
                <a:solidFill>
                  <a:schemeClr val="tx1"/>
                </a:solidFill>
                <a:effectLst/>
              </a:rPr>
              <a:t>eye</a:t>
            </a:r>
            <a:r>
              <a:rPr lang="ru-RU" sz="2400" dirty="0">
                <a:solidFill>
                  <a:schemeClr val="tx1"/>
                </a:solidFill>
                <a:effectLst/>
              </a:rPr>
              <a:t> </a:t>
            </a:r>
            <a:r>
              <a:rPr lang="ru-RU" sz="2400" dirty="0" err="1">
                <a:solidFill>
                  <a:schemeClr val="tx1"/>
                </a:solidFill>
                <a:effectLst/>
              </a:rPr>
              <a:t>tracker</a:t>
            </a:r>
            <a:r>
              <a:rPr lang="ru-RU" sz="2400" dirty="0">
                <a:solidFill>
                  <a:schemeClr val="tx1"/>
                </a:solidFill>
                <a:effectLst/>
              </a:rPr>
              <a:t>). Специальная камера регистрирует движения глаз. Она позволяет провести анализ направления взгляда с фиксацией точек и временных интервалов, на которых задерживается внимание пользователя.</a:t>
            </a:r>
          </a:p>
          <a:p>
            <a:r>
              <a:rPr lang="ru-RU" sz="2400" dirty="0">
                <a:solidFill>
                  <a:schemeClr val="tx1"/>
                </a:solidFill>
                <a:effectLst/>
              </a:rPr>
              <a:t>• Гальванометр. Устройство измерения электрической активности кожи (ЭАК) или кожно-гальванической реакции (КГР) устанавливается на руке или пальце испытуемого в тесном контакте с его кожей для оценки возбуждённости человека.</a:t>
            </a:r>
          </a:p>
          <a:p>
            <a:endParaRPr lang="ru-RU" sz="2400" dirty="0">
              <a:solidFill>
                <a:schemeClr val="tx1"/>
              </a:solidFill>
            </a:endParaRPr>
          </a:p>
        </p:txBody>
      </p:sp>
    </p:spTree>
    <p:extLst>
      <p:ext uri="{BB962C8B-B14F-4D97-AF65-F5344CB8AC3E}">
        <p14:creationId xmlns:p14="http://schemas.microsoft.com/office/powerpoint/2010/main" val="3604906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4A12D5-71CF-4050-9CAF-9061BD9018EA}"/>
              </a:ext>
            </a:extLst>
          </p:cNvPr>
          <p:cNvSpPr>
            <a:spLocks noGrp="1"/>
          </p:cNvSpPr>
          <p:nvPr>
            <p:ph type="title"/>
          </p:nvPr>
        </p:nvSpPr>
        <p:spPr/>
        <p:txBody>
          <a:bodyPr/>
          <a:lstStyle/>
          <a:p>
            <a:r>
              <a:rPr lang="ru-RU" b="1" dirty="0">
                <a:effectLst/>
              </a:rPr>
              <a:t>Для первого метода:</a:t>
            </a:r>
            <a:br>
              <a:rPr lang="ru-RU" b="1" dirty="0">
                <a:effectLst/>
              </a:rPr>
            </a:br>
            <a:endParaRPr lang="ru-RU" dirty="0"/>
          </a:p>
        </p:txBody>
      </p:sp>
      <p:sp>
        <p:nvSpPr>
          <p:cNvPr id="3" name="Объект 2">
            <a:extLst>
              <a:ext uri="{FF2B5EF4-FFF2-40B4-BE49-F238E27FC236}">
                <a16:creationId xmlns:a16="http://schemas.microsoft.com/office/drawing/2014/main" id="{8C029FF9-455B-4929-A854-856FE164921F}"/>
              </a:ext>
            </a:extLst>
          </p:cNvPr>
          <p:cNvSpPr>
            <a:spLocks noGrp="1"/>
          </p:cNvSpPr>
          <p:nvPr>
            <p:ph idx="1"/>
          </p:nvPr>
        </p:nvSpPr>
        <p:spPr>
          <a:xfrm>
            <a:off x="1959429" y="2133600"/>
            <a:ext cx="9545183" cy="3777622"/>
          </a:xfrm>
        </p:spPr>
        <p:txBody>
          <a:bodyPr>
            <a:noAutofit/>
          </a:bodyPr>
          <a:lstStyle/>
          <a:p>
            <a:r>
              <a:rPr lang="ru-RU" sz="2400" dirty="0">
                <a:solidFill>
                  <a:schemeClr val="tx1"/>
                </a:solidFill>
                <a:effectLst/>
              </a:rPr>
              <a:t>• Полиграф. Фиксирует силу эмоциональной реакции, электрическую активность кожи, частоту дыхания и сердцебиения в ответ на тот или иной контент.</a:t>
            </a:r>
          </a:p>
          <a:p>
            <a:r>
              <a:rPr lang="ru-RU" sz="2400" dirty="0">
                <a:solidFill>
                  <a:schemeClr val="tx1"/>
                </a:solidFill>
                <a:effectLst/>
              </a:rPr>
              <a:t>• Комплекс фото/видеокамер высокого разрешения и программных приложений, работающих на основе универсальной системы кодирования движения лица (FACS). Камеры фиксируют, а машинные алгоритмы распознают мимику исследуемого человека и сопоставляют её с определенной эмоцией — реакцией на увиденное.</a:t>
            </a:r>
          </a:p>
          <a:p>
            <a:pPr marL="0" indent="0">
              <a:buNone/>
            </a:pPr>
            <a:endParaRPr lang="ru-RU" sz="2400" dirty="0">
              <a:solidFill>
                <a:schemeClr val="tx1"/>
              </a:solidFill>
            </a:endParaRPr>
          </a:p>
        </p:txBody>
      </p:sp>
    </p:spTree>
    <p:extLst>
      <p:ext uri="{BB962C8B-B14F-4D97-AF65-F5344CB8AC3E}">
        <p14:creationId xmlns:p14="http://schemas.microsoft.com/office/powerpoint/2010/main" val="236523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C5C091-D7BA-46D4-9AB1-CA9374C16750}"/>
              </a:ext>
            </a:extLst>
          </p:cNvPr>
          <p:cNvSpPr>
            <a:spLocks noGrp="1"/>
          </p:cNvSpPr>
          <p:nvPr>
            <p:ph type="title"/>
          </p:nvPr>
        </p:nvSpPr>
        <p:spPr/>
        <p:txBody>
          <a:bodyPr/>
          <a:lstStyle/>
          <a:p>
            <a:r>
              <a:rPr lang="ru-RU" b="1" dirty="0">
                <a:effectLst/>
              </a:rPr>
              <a:t>Для второго метода:</a:t>
            </a:r>
            <a:br>
              <a:rPr lang="ru-RU" b="1" dirty="0">
                <a:effectLst/>
              </a:rPr>
            </a:br>
            <a:endParaRPr lang="ru-RU" dirty="0"/>
          </a:p>
        </p:txBody>
      </p:sp>
      <p:sp>
        <p:nvSpPr>
          <p:cNvPr id="3" name="Объект 2">
            <a:extLst>
              <a:ext uri="{FF2B5EF4-FFF2-40B4-BE49-F238E27FC236}">
                <a16:creationId xmlns:a16="http://schemas.microsoft.com/office/drawing/2014/main" id="{6914B283-31A2-479E-9784-CD3EC6C1BC64}"/>
              </a:ext>
            </a:extLst>
          </p:cNvPr>
          <p:cNvSpPr>
            <a:spLocks noGrp="1"/>
          </p:cNvSpPr>
          <p:nvPr>
            <p:ph idx="1"/>
          </p:nvPr>
        </p:nvSpPr>
        <p:spPr/>
        <p:txBody>
          <a:bodyPr>
            <a:normAutofit/>
          </a:bodyPr>
          <a:lstStyle/>
          <a:p>
            <a:r>
              <a:rPr lang="ru-RU" sz="2400" dirty="0">
                <a:solidFill>
                  <a:schemeClr val="tx1"/>
                </a:solidFill>
                <a:effectLst/>
              </a:rPr>
              <a:t>• Электроэнцефалография (ЭЭГ). С её помощью можно оценить электрическую активность головного мозга, которая меняется в зависимости от физиологического состояния.</a:t>
            </a:r>
          </a:p>
          <a:p>
            <a:r>
              <a:rPr lang="ru-RU" sz="2400" dirty="0">
                <a:solidFill>
                  <a:schemeClr val="tx1"/>
                </a:solidFill>
                <a:effectLst/>
              </a:rPr>
              <a:t>• </a:t>
            </a:r>
            <a:r>
              <a:rPr lang="ru-RU" sz="2400" dirty="0" err="1">
                <a:solidFill>
                  <a:schemeClr val="tx1"/>
                </a:solidFill>
                <a:effectLst/>
              </a:rPr>
              <a:t>Магнитоэнцефалография</a:t>
            </a:r>
            <a:r>
              <a:rPr lang="ru-RU" sz="2400" dirty="0">
                <a:solidFill>
                  <a:schemeClr val="tx1"/>
                </a:solidFill>
                <a:effectLst/>
              </a:rPr>
              <a:t> (МЭГ). Позволяет измерить и визуализировать интенсивность магнитных полей на поверхности головы, возникающие вследствие электрической активности мозга.</a:t>
            </a:r>
          </a:p>
          <a:p>
            <a:endParaRPr lang="ru-RU" sz="2400" dirty="0">
              <a:solidFill>
                <a:schemeClr val="tx1"/>
              </a:solidFill>
            </a:endParaRPr>
          </a:p>
        </p:txBody>
      </p:sp>
    </p:spTree>
    <p:extLst>
      <p:ext uri="{BB962C8B-B14F-4D97-AF65-F5344CB8AC3E}">
        <p14:creationId xmlns:p14="http://schemas.microsoft.com/office/powerpoint/2010/main" val="4118581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1E2C25-6880-4708-884F-09B93B13A955}"/>
              </a:ext>
            </a:extLst>
          </p:cNvPr>
          <p:cNvSpPr>
            <a:spLocks noGrp="1"/>
          </p:cNvSpPr>
          <p:nvPr>
            <p:ph type="title"/>
          </p:nvPr>
        </p:nvSpPr>
        <p:spPr/>
        <p:txBody>
          <a:bodyPr/>
          <a:lstStyle/>
          <a:p>
            <a:r>
              <a:rPr lang="ru-RU" b="1" dirty="0">
                <a:effectLst/>
              </a:rPr>
              <a:t>Для второго метода:</a:t>
            </a:r>
            <a:br>
              <a:rPr lang="ru-RU" b="1" dirty="0">
                <a:effectLst/>
              </a:rPr>
            </a:br>
            <a:endParaRPr lang="ru-RU" dirty="0"/>
          </a:p>
        </p:txBody>
      </p:sp>
      <p:sp>
        <p:nvSpPr>
          <p:cNvPr id="3" name="Объект 2">
            <a:extLst>
              <a:ext uri="{FF2B5EF4-FFF2-40B4-BE49-F238E27FC236}">
                <a16:creationId xmlns:a16="http://schemas.microsoft.com/office/drawing/2014/main" id="{EB079C17-4C47-4D94-A430-7E2CB2BA232A}"/>
              </a:ext>
            </a:extLst>
          </p:cNvPr>
          <p:cNvSpPr>
            <a:spLocks noGrp="1"/>
          </p:cNvSpPr>
          <p:nvPr>
            <p:ph idx="1"/>
          </p:nvPr>
        </p:nvSpPr>
        <p:spPr>
          <a:xfrm>
            <a:off x="2052735" y="2133600"/>
            <a:ext cx="9451877" cy="3777622"/>
          </a:xfrm>
        </p:spPr>
        <p:txBody>
          <a:bodyPr>
            <a:noAutofit/>
          </a:bodyPr>
          <a:lstStyle/>
          <a:p>
            <a:r>
              <a:rPr lang="ru-RU" sz="2400" dirty="0">
                <a:solidFill>
                  <a:schemeClr val="tx1"/>
                </a:solidFill>
                <a:effectLst/>
              </a:rPr>
              <a:t>• Функциональная магнитно-резонансная томография (</a:t>
            </a:r>
            <a:r>
              <a:rPr lang="ru-RU" sz="2400" dirty="0" err="1">
                <a:solidFill>
                  <a:schemeClr val="tx1"/>
                </a:solidFill>
                <a:effectLst/>
              </a:rPr>
              <a:t>фМРТ</a:t>
            </a:r>
            <a:r>
              <a:rPr lang="ru-RU" sz="2400" dirty="0">
                <a:solidFill>
                  <a:schemeClr val="tx1"/>
                </a:solidFill>
                <a:effectLst/>
              </a:rPr>
              <a:t>). Позволяет с помощью магнитного поля получить визуализацию активности внутренних частей мозга.</a:t>
            </a:r>
          </a:p>
          <a:p>
            <a:r>
              <a:rPr lang="ru-RU" sz="2400" dirty="0">
                <a:solidFill>
                  <a:schemeClr val="tx1"/>
                </a:solidFill>
                <a:effectLst/>
              </a:rPr>
              <a:t>• </a:t>
            </a:r>
            <a:r>
              <a:rPr lang="ru-RU" sz="2400" dirty="0" err="1">
                <a:solidFill>
                  <a:schemeClr val="tx1"/>
                </a:solidFill>
                <a:effectLst/>
              </a:rPr>
              <a:t>Транскраниальная</a:t>
            </a:r>
            <a:r>
              <a:rPr lang="ru-RU" sz="2400" dirty="0">
                <a:solidFill>
                  <a:schemeClr val="tx1"/>
                </a:solidFill>
                <a:effectLst/>
              </a:rPr>
              <a:t> магнитная стимуляция (ТМС). Проводит неинвазивную стимуляцию для возбуждения или торможения различных отделов коры головного мозга, что даёт возможность исследовать влияние функции отдельных областей мозга, их связей и взаимодействия между ними.</a:t>
            </a:r>
          </a:p>
          <a:p>
            <a:pPr marL="0" indent="0">
              <a:buNone/>
            </a:pPr>
            <a:endParaRPr lang="ru-RU" sz="2400" dirty="0">
              <a:solidFill>
                <a:schemeClr val="tx1"/>
              </a:solidFill>
            </a:endParaRPr>
          </a:p>
        </p:txBody>
      </p:sp>
    </p:spTree>
    <p:extLst>
      <p:ext uri="{BB962C8B-B14F-4D97-AF65-F5344CB8AC3E}">
        <p14:creationId xmlns:p14="http://schemas.microsoft.com/office/powerpoint/2010/main" val="319589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00308A-BD00-4787-B0FB-5AC161A05980}"/>
              </a:ext>
            </a:extLst>
          </p:cNvPr>
          <p:cNvSpPr>
            <a:spLocks noGrp="1"/>
          </p:cNvSpPr>
          <p:nvPr>
            <p:ph type="title"/>
          </p:nvPr>
        </p:nvSpPr>
        <p:spPr>
          <a:xfrm>
            <a:off x="2592924" y="624110"/>
            <a:ext cx="8911687" cy="5235514"/>
          </a:xfrm>
        </p:spPr>
        <p:txBody>
          <a:bodyPr/>
          <a:lstStyle/>
          <a:p>
            <a:r>
              <a:rPr lang="ru-RU" dirty="0"/>
              <a:t>Основные вопросы:</a:t>
            </a:r>
            <a:br>
              <a:rPr lang="ru-RU" dirty="0"/>
            </a:br>
            <a:br>
              <a:rPr lang="ru-RU" dirty="0"/>
            </a:br>
            <a:r>
              <a:rPr lang="ru-RU" b="1" dirty="0"/>
              <a:t>1.</a:t>
            </a:r>
            <a:r>
              <a:rPr lang="ru-RU" dirty="0"/>
              <a:t> </a:t>
            </a:r>
            <a:r>
              <a:rPr lang="ru-RU" b="1" dirty="0">
                <a:effectLst/>
              </a:rPr>
              <a:t>Что такое </a:t>
            </a:r>
            <a:r>
              <a:rPr lang="ru-RU" b="1" dirty="0" err="1">
                <a:effectLst/>
              </a:rPr>
              <a:t>нейромаркетинг</a:t>
            </a:r>
            <a:r>
              <a:rPr lang="ru-RU" b="1" dirty="0">
                <a:effectLst/>
              </a:rPr>
              <a:t>?</a:t>
            </a:r>
            <a:br>
              <a:rPr lang="ru-RU" b="1" dirty="0">
                <a:effectLst/>
              </a:rPr>
            </a:br>
            <a:r>
              <a:rPr lang="ru-RU" b="1" dirty="0">
                <a:effectLst/>
              </a:rPr>
              <a:t>2. История </a:t>
            </a:r>
            <a:r>
              <a:rPr lang="ru-RU" b="1" dirty="0" err="1">
                <a:effectLst/>
              </a:rPr>
              <a:t>нейромаркетинга</a:t>
            </a:r>
            <a:br>
              <a:rPr lang="ru-RU" b="1" dirty="0">
                <a:effectLst/>
              </a:rPr>
            </a:br>
            <a:r>
              <a:rPr lang="ru-RU" b="1" dirty="0">
                <a:effectLst/>
              </a:rPr>
              <a:t>3. Методы и инструменты</a:t>
            </a:r>
            <a:br>
              <a:rPr lang="ru-RU" b="1" dirty="0">
                <a:effectLst/>
              </a:rPr>
            </a:br>
            <a:r>
              <a:rPr lang="ru-RU" b="1" dirty="0">
                <a:effectLst/>
              </a:rPr>
              <a:t>4. Эффективность и исследования</a:t>
            </a:r>
            <a:br>
              <a:rPr lang="ru-RU" b="1" dirty="0">
                <a:effectLst/>
              </a:rPr>
            </a:br>
            <a:r>
              <a:rPr lang="ru-RU" b="1" dirty="0">
                <a:effectLst/>
              </a:rPr>
              <a:t>5. Анализ рынка </a:t>
            </a:r>
            <a:r>
              <a:rPr lang="ru-RU" b="1" dirty="0" err="1">
                <a:effectLst/>
              </a:rPr>
              <a:t>нейромаркетинга</a:t>
            </a:r>
            <a:br>
              <a:rPr lang="ru-RU" b="1" dirty="0">
                <a:effectLst/>
              </a:rPr>
            </a:br>
            <a:br>
              <a:rPr lang="ru-RU" dirty="0"/>
            </a:br>
            <a:endParaRPr lang="ru-RU" dirty="0"/>
          </a:p>
        </p:txBody>
      </p:sp>
    </p:spTree>
    <p:extLst>
      <p:ext uri="{BB962C8B-B14F-4D97-AF65-F5344CB8AC3E}">
        <p14:creationId xmlns:p14="http://schemas.microsoft.com/office/powerpoint/2010/main" val="1244053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95E89-FF30-4206-A42D-E86B72E785BC}"/>
              </a:ext>
            </a:extLst>
          </p:cNvPr>
          <p:cNvSpPr>
            <a:spLocks noGrp="1"/>
          </p:cNvSpPr>
          <p:nvPr>
            <p:ph type="title"/>
          </p:nvPr>
        </p:nvSpPr>
        <p:spPr/>
        <p:txBody>
          <a:bodyPr/>
          <a:lstStyle/>
          <a:p>
            <a:r>
              <a:rPr lang="ru-RU" b="1" dirty="0">
                <a:effectLst/>
              </a:rPr>
              <a:t>Триггеры</a:t>
            </a:r>
            <a:br>
              <a:rPr lang="ru-RU" b="1" dirty="0"/>
            </a:br>
            <a:endParaRPr lang="ru-RU" dirty="0"/>
          </a:p>
        </p:txBody>
      </p:sp>
      <p:sp>
        <p:nvSpPr>
          <p:cNvPr id="3" name="Объект 2">
            <a:extLst>
              <a:ext uri="{FF2B5EF4-FFF2-40B4-BE49-F238E27FC236}">
                <a16:creationId xmlns:a16="http://schemas.microsoft.com/office/drawing/2014/main" id="{FC78B014-7E3A-45C6-9CD9-AA464C922B0E}"/>
              </a:ext>
            </a:extLst>
          </p:cNvPr>
          <p:cNvSpPr>
            <a:spLocks noGrp="1"/>
          </p:cNvSpPr>
          <p:nvPr>
            <p:ph idx="1"/>
          </p:nvPr>
        </p:nvSpPr>
        <p:spPr/>
        <p:txBody>
          <a:bodyPr/>
          <a:lstStyle/>
          <a:p>
            <a:r>
              <a:rPr lang="ru-RU" dirty="0">
                <a:solidFill>
                  <a:schemeClr val="tx1"/>
                </a:solidFill>
                <a:effectLst/>
              </a:rPr>
              <a:t>Надо сказать, что бессознательное мышление человека связано с долговременной или генетической памятью. Поэтому определенные сенсорные ассоциации, активизирующие воспоминания, могут привести потребителя к определённым желаемым для компаний действиям. Скажем, аромат выпечки схожий с тем, что человек вдыхал в детстве, когда его бабушка пекла пироги, может подтолкнуть его к покупке именно здесь и сейчас. Этот пусковой механизм называется </a:t>
            </a:r>
            <a:r>
              <a:rPr lang="ru-RU" dirty="0" err="1">
                <a:solidFill>
                  <a:schemeClr val="tx1"/>
                </a:solidFill>
                <a:effectLst/>
              </a:rPr>
              <a:t>trigger</a:t>
            </a:r>
            <a:r>
              <a:rPr lang="ru-RU" dirty="0">
                <a:solidFill>
                  <a:schemeClr val="tx1"/>
                </a:solidFill>
                <a:effectLst/>
              </a:rPr>
              <a:t> (триггер).</a:t>
            </a:r>
          </a:p>
          <a:p>
            <a:r>
              <a:rPr lang="ru-RU" dirty="0">
                <a:solidFill>
                  <a:schemeClr val="tx1"/>
                </a:solidFill>
                <a:effectLst/>
              </a:rPr>
              <a:t>Методы </a:t>
            </a:r>
            <a:r>
              <a:rPr lang="ru-RU" dirty="0" err="1">
                <a:solidFill>
                  <a:schemeClr val="tx1"/>
                </a:solidFill>
                <a:effectLst/>
              </a:rPr>
              <a:t>нейромаркетинга</a:t>
            </a:r>
            <a:r>
              <a:rPr lang="ru-RU" dirty="0">
                <a:solidFill>
                  <a:schemeClr val="tx1"/>
                </a:solidFill>
                <a:effectLst/>
              </a:rPr>
              <a:t> концентрируют свои усилия на измерении хранящегося в сознании целевой аудитории сенсорного воздействия, чтобы использовать его для активизации подсознательных мотивов при совершении покупки. </a:t>
            </a:r>
          </a:p>
          <a:p>
            <a:endParaRPr lang="ru-RU" dirty="0">
              <a:solidFill>
                <a:schemeClr val="tx1"/>
              </a:solidFill>
            </a:endParaRPr>
          </a:p>
        </p:txBody>
      </p:sp>
    </p:spTree>
    <p:extLst>
      <p:ext uri="{BB962C8B-B14F-4D97-AF65-F5344CB8AC3E}">
        <p14:creationId xmlns:p14="http://schemas.microsoft.com/office/powerpoint/2010/main" val="940697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57C525-152D-4FDD-9A13-CCA002045B84}"/>
              </a:ext>
            </a:extLst>
          </p:cNvPr>
          <p:cNvSpPr>
            <a:spLocks noGrp="1"/>
          </p:cNvSpPr>
          <p:nvPr>
            <p:ph type="title"/>
          </p:nvPr>
        </p:nvSpPr>
        <p:spPr/>
        <p:txBody>
          <a:bodyPr>
            <a:normAutofit/>
          </a:bodyPr>
          <a:lstStyle/>
          <a:p>
            <a:r>
              <a:rPr lang="ru-RU" sz="2000" dirty="0">
                <a:effectLst/>
              </a:rPr>
              <a:t>Так или иначе, но основными каналами для воздействия на потребителей выступают органы чувств, поэтому триггерами </a:t>
            </a:r>
            <a:r>
              <a:rPr lang="ru-RU" sz="2000" dirty="0" err="1">
                <a:effectLst/>
              </a:rPr>
              <a:t>нейромаркетинга</a:t>
            </a:r>
            <a:r>
              <a:rPr lang="ru-RU" sz="2000" dirty="0">
                <a:effectLst/>
              </a:rPr>
              <a:t> являются следующие шесть факторов:</a:t>
            </a:r>
            <a:endParaRPr lang="ru-RU" sz="2000" dirty="0"/>
          </a:p>
        </p:txBody>
      </p:sp>
      <p:sp>
        <p:nvSpPr>
          <p:cNvPr id="3" name="Объект 2">
            <a:extLst>
              <a:ext uri="{FF2B5EF4-FFF2-40B4-BE49-F238E27FC236}">
                <a16:creationId xmlns:a16="http://schemas.microsoft.com/office/drawing/2014/main" id="{146DB065-36E9-4E3A-A8B9-FE7A6179D957}"/>
              </a:ext>
            </a:extLst>
          </p:cNvPr>
          <p:cNvSpPr>
            <a:spLocks noGrp="1"/>
          </p:cNvSpPr>
          <p:nvPr>
            <p:ph idx="1"/>
          </p:nvPr>
        </p:nvSpPr>
        <p:spPr/>
        <p:txBody>
          <a:bodyPr>
            <a:normAutofit/>
          </a:bodyPr>
          <a:lstStyle/>
          <a:p>
            <a:r>
              <a:rPr lang="ru-RU" sz="2000" dirty="0">
                <a:solidFill>
                  <a:schemeClr val="tx1"/>
                </a:solidFill>
                <a:effectLst/>
              </a:rPr>
              <a:t>• зрение;</a:t>
            </a:r>
          </a:p>
          <a:p>
            <a:r>
              <a:rPr lang="ru-RU" sz="2000" dirty="0">
                <a:solidFill>
                  <a:schemeClr val="tx1"/>
                </a:solidFill>
                <a:effectLst/>
              </a:rPr>
              <a:t>• обоняние;</a:t>
            </a:r>
          </a:p>
          <a:p>
            <a:r>
              <a:rPr lang="ru-RU" sz="2000" dirty="0">
                <a:solidFill>
                  <a:schemeClr val="tx1"/>
                </a:solidFill>
                <a:effectLst/>
              </a:rPr>
              <a:t>• слух;</a:t>
            </a:r>
          </a:p>
          <a:p>
            <a:r>
              <a:rPr lang="ru-RU" sz="2000" dirty="0">
                <a:solidFill>
                  <a:schemeClr val="tx1"/>
                </a:solidFill>
                <a:effectLst/>
              </a:rPr>
              <a:t>• вкус;</a:t>
            </a:r>
          </a:p>
          <a:p>
            <a:r>
              <a:rPr lang="ru-RU" sz="2000" dirty="0">
                <a:solidFill>
                  <a:schemeClr val="tx1"/>
                </a:solidFill>
                <a:effectLst/>
              </a:rPr>
              <a:t>• осязание;</a:t>
            </a:r>
          </a:p>
          <a:p>
            <a:r>
              <a:rPr lang="ru-RU" sz="2000" dirty="0">
                <a:solidFill>
                  <a:schemeClr val="tx1"/>
                </a:solidFill>
                <a:effectLst/>
              </a:rPr>
              <a:t>• привлекательность (совокупность позитивных воспоминаний).</a:t>
            </a:r>
          </a:p>
          <a:p>
            <a:pPr marL="0" indent="0">
              <a:buNone/>
            </a:pPr>
            <a:endParaRPr lang="ru-RU" sz="2000" dirty="0">
              <a:solidFill>
                <a:schemeClr val="tx1"/>
              </a:solidFill>
            </a:endParaRPr>
          </a:p>
        </p:txBody>
      </p:sp>
    </p:spTree>
    <p:extLst>
      <p:ext uri="{BB962C8B-B14F-4D97-AF65-F5344CB8AC3E}">
        <p14:creationId xmlns:p14="http://schemas.microsoft.com/office/powerpoint/2010/main" val="3465723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AAE7F9-A74E-4F2C-B11A-7D5BE292414D}"/>
              </a:ext>
            </a:extLst>
          </p:cNvPr>
          <p:cNvSpPr>
            <a:spLocks noGrp="1"/>
          </p:cNvSpPr>
          <p:nvPr>
            <p:ph type="title"/>
          </p:nvPr>
        </p:nvSpPr>
        <p:spPr>
          <a:xfrm>
            <a:off x="2592924" y="624109"/>
            <a:ext cx="8911687" cy="4974257"/>
          </a:xfrm>
        </p:spPr>
        <p:txBody>
          <a:bodyPr/>
          <a:lstStyle/>
          <a:p>
            <a:r>
              <a:rPr lang="ru-RU" dirty="0">
                <a:effectLst/>
              </a:rPr>
              <a:t>По отдельности или в сочетании они формируют у потребителей подсознательное решение о выборе определённого предложения, так как они составляют ту самую субъективность, которая уводит от чисто рациональных доводов. </a:t>
            </a:r>
            <a:endParaRPr lang="ru-RU" dirty="0"/>
          </a:p>
        </p:txBody>
      </p:sp>
    </p:spTree>
    <p:extLst>
      <p:ext uri="{BB962C8B-B14F-4D97-AF65-F5344CB8AC3E}">
        <p14:creationId xmlns:p14="http://schemas.microsoft.com/office/powerpoint/2010/main" val="40881637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A96FE-BE68-45FC-B30F-803BC72B62E3}"/>
              </a:ext>
            </a:extLst>
          </p:cNvPr>
          <p:cNvSpPr>
            <a:spLocks noGrp="1"/>
          </p:cNvSpPr>
          <p:nvPr>
            <p:ph type="title"/>
          </p:nvPr>
        </p:nvSpPr>
        <p:spPr/>
        <p:txBody>
          <a:bodyPr>
            <a:noAutofit/>
          </a:bodyPr>
          <a:lstStyle/>
          <a:p>
            <a:r>
              <a:rPr lang="ru-RU" sz="2800" dirty="0">
                <a:effectLst/>
              </a:rPr>
              <a:t>Ниже разберем, как основные триггеры </a:t>
            </a:r>
            <a:r>
              <a:rPr lang="ru-RU" sz="2800" dirty="0" err="1">
                <a:effectLst/>
              </a:rPr>
              <a:t>нейромаркетинга</a:t>
            </a:r>
            <a:r>
              <a:rPr lang="ru-RU" sz="2800" dirty="0">
                <a:effectLst/>
              </a:rPr>
              <a:t> используются для увеличения продаж.</a:t>
            </a:r>
            <a:endParaRPr lang="ru-RU" sz="2800" dirty="0"/>
          </a:p>
        </p:txBody>
      </p:sp>
      <p:sp>
        <p:nvSpPr>
          <p:cNvPr id="4" name="Rectangle 1">
            <a:extLst>
              <a:ext uri="{FF2B5EF4-FFF2-40B4-BE49-F238E27FC236}">
                <a16:creationId xmlns:a16="http://schemas.microsoft.com/office/drawing/2014/main" id="{B54956EC-2698-4F3A-A80D-1F9B2F39B0F7}"/>
              </a:ext>
            </a:extLst>
          </p:cNvPr>
          <p:cNvSpPr>
            <a:spLocks noGrp="1" noChangeArrowheads="1"/>
          </p:cNvSpPr>
          <p:nvPr>
            <p:ph idx="1"/>
          </p:nvPr>
        </p:nvSpPr>
        <p:spPr bwMode="auto">
          <a:xfrm>
            <a:off x="2256817" y="2868249"/>
            <a:ext cx="924779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1" i="0" u="none" strike="noStrike" cap="none" normalizeH="0" baseline="0" dirty="0">
                <a:ln>
                  <a:noFill/>
                </a:ln>
                <a:solidFill>
                  <a:schemeClr val="tx1"/>
                </a:solidFill>
                <a:effectLst/>
                <a:latin typeface="Arial" panose="020B0604020202020204" pitchFamily="34" charset="0"/>
              </a:rPr>
              <a:t>Цвет</a:t>
            </a:r>
            <a:r>
              <a:rPr kumimoji="0" lang="ru-RU" altLang="ru-RU" sz="1800" b="0" i="0" u="none" strike="noStrike" cap="none" normalizeH="0" baseline="0" dirty="0">
                <a:ln>
                  <a:noFill/>
                </a:ln>
                <a:solidFill>
                  <a:schemeClr val="tx1"/>
                </a:solidFill>
                <a:effectLst/>
                <a:latin typeface="Arial" panose="020B0604020202020204" pitchFamily="34" charset="0"/>
              </a:rPr>
              <a:t>. Например, красный концентрирует внимание, синий успокаивает, зеленый расслабляет, желтый наводит на размышления. Использование определенного цвета может расставлять желаемые акценты, чтобы создать нужное настроение, в котором предложение будет выглядеть более выгодно.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800" b="1" i="0" u="none" strike="noStrike" cap="none" normalizeH="0" baseline="0" dirty="0">
                <a:ln>
                  <a:noFill/>
                </a:ln>
                <a:solidFill>
                  <a:schemeClr val="tx1"/>
                </a:solidFill>
                <a:effectLst/>
                <a:latin typeface="Arial" panose="020B0604020202020204" pitchFamily="34" charset="0"/>
              </a:rPr>
              <a:t>Звук</a:t>
            </a:r>
            <a:r>
              <a:rPr kumimoji="0" lang="ru-RU" altLang="ru-RU" sz="1800" b="0" i="0" u="none" strike="noStrike" cap="none" normalizeH="0" baseline="0" dirty="0">
                <a:ln>
                  <a:noFill/>
                </a:ln>
                <a:solidFill>
                  <a:schemeClr val="tx1"/>
                </a:solidFill>
                <a:effectLst/>
                <a:latin typeface="Arial" panose="020B0604020202020204" pitchFamily="34" charset="0"/>
              </a:rPr>
              <a:t>. Шум, музыка, звуки природы активизируют приятные эмоции или действия. Они могут задавать определенный темп движения покупателей по пространству торгового зала, сокращать или увеличивать время на раздумывание или использование продукта, усиливать впечатление от процесса получения услуги. </a:t>
            </a:r>
          </a:p>
        </p:txBody>
      </p:sp>
    </p:spTree>
    <p:extLst>
      <p:ext uri="{BB962C8B-B14F-4D97-AF65-F5344CB8AC3E}">
        <p14:creationId xmlns:p14="http://schemas.microsoft.com/office/powerpoint/2010/main" val="1657370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15924C6B-312D-4B55-9722-D7FDD6636D8E}"/>
              </a:ext>
            </a:extLst>
          </p:cNvPr>
          <p:cNvSpPr>
            <a:spLocks noGrp="1" noChangeArrowheads="1"/>
          </p:cNvSpPr>
          <p:nvPr>
            <p:ph type="title"/>
          </p:nvPr>
        </p:nvSpPr>
        <p:spPr bwMode="auto">
          <a:xfrm>
            <a:off x="2354094" y="1266379"/>
            <a:ext cx="9150519"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800" b="1" i="0" u="none" strike="noStrike" cap="none" normalizeH="0" baseline="0" dirty="0">
                <a:ln>
                  <a:noFill/>
                </a:ln>
                <a:solidFill>
                  <a:schemeClr val="tx1"/>
                </a:solidFill>
                <a:effectLst/>
                <a:latin typeface="Arial" panose="020B0604020202020204" pitchFamily="34" charset="0"/>
              </a:rPr>
              <a:t>Вкус</a:t>
            </a:r>
            <a:r>
              <a:rPr kumimoji="0" lang="ru-RU" altLang="ru-RU" sz="2800" b="0" i="0" u="none" strike="noStrike" cap="none" normalizeH="0" baseline="0" dirty="0">
                <a:ln>
                  <a:noFill/>
                </a:ln>
                <a:solidFill>
                  <a:schemeClr val="tx1"/>
                </a:solidFill>
                <a:effectLst/>
                <a:latin typeface="Arial" panose="020B0604020202020204" pitchFamily="34" charset="0"/>
              </a:rPr>
              <a:t>. Сочетание компонентов или отдельные ингредиенты в рецепте могут вызвать определенное эмоциональное состояние или даже зависимость у клиента.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800" b="1" i="0" u="none" strike="noStrike" cap="none" normalizeH="0" baseline="0" dirty="0">
                <a:ln>
                  <a:noFill/>
                </a:ln>
                <a:solidFill>
                  <a:schemeClr val="tx1"/>
                </a:solidFill>
                <a:effectLst/>
                <a:latin typeface="Arial" panose="020B0604020202020204" pitchFamily="34" charset="0"/>
              </a:rPr>
              <a:t>Запах</a:t>
            </a:r>
            <a:r>
              <a:rPr kumimoji="0" lang="ru-RU" altLang="ru-RU" sz="2800" b="0" i="0" u="none" strike="noStrike" cap="none" normalizeH="0" baseline="0" dirty="0">
                <a:ln>
                  <a:noFill/>
                </a:ln>
                <a:solidFill>
                  <a:schemeClr val="tx1"/>
                </a:solidFill>
                <a:effectLst/>
                <a:latin typeface="Arial" panose="020B0604020202020204" pitchFamily="34" charset="0"/>
              </a:rPr>
              <a:t>. Ароматы как и цвет могут задавать определённое настроение, вызывать требуемые ассоциации и тем самым провоцировать на желаемые действия потребителей. </a:t>
            </a:r>
          </a:p>
        </p:txBody>
      </p:sp>
    </p:spTree>
    <p:extLst>
      <p:ext uri="{BB962C8B-B14F-4D97-AF65-F5344CB8AC3E}">
        <p14:creationId xmlns:p14="http://schemas.microsoft.com/office/powerpoint/2010/main" val="1978785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19F10A5B-16C9-4931-AF03-83EA57B81DC8}"/>
              </a:ext>
            </a:extLst>
          </p:cNvPr>
          <p:cNvSpPr>
            <a:spLocks noGrp="1" noChangeArrowheads="1"/>
          </p:cNvSpPr>
          <p:nvPr>
            <p:ph type="title"/>
          </p:nvPr>
        </p:nvSpPr>
        <p:spPr bwMode="auto">
          <a:xfrm>
            <a:off x="2198055" y="1973023"/>
            <a:ext cx="931588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1" i="0" u="none" strike="noStrike" cap="none" normalizeH="0" baseline="0" dirty="0">
                <a:ln>
                  <a:noFill/>
                </a:ln>
                <a:solidFill>
                  <a:schemeClr val="tx1"/>
                </a:solidFill>
                <a:effectLst/>
                <a:latin typeface="Arial" panose="020B0604020202020204" pitchFamily="34" charset="0"/>
              </a:rPr>
              <a:t>Осязание</a:t>
            </a:r>
            <a:r>
              <a:rPr kumimoji="0" lang="ru-RU" altLang="ru-RU" sz="2400" b="0" i="0" u="none" strike="noStrike" cap="none" normalizeH="0" baseline="0" dirty="0">
                <a:ln>
                  <a:noFill/>
                </a:ln>
                <a:solidFill>
                  <a:schemeClr val="tx1"/>
                </a:solidFill>
                <a:effectLst/>
                <a:latin typeface="Arial" panose="020B0604020202020204" pitchFamily="34" charset="0"/>
              </a:rPr>
              <a:t>. Так трудно устоять от покупки предмета, который хочется постоянно трогать. А сколько эмоций можно испытать от приятных тактильных ощущений во время отдыха, процедур в салоне красоты или даже выбора одежды в магазине.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400" b="1" i="0" u="none" strike="noStrike" cap="none" normalizeH="0" baseline="0" dirty="0">
                <a:ln>
                  <a:noFill/>
                </a:ln>
                <a:solidFill>
                  <a:schemeClr val="tx1"/>
                </a:solidFill>
                <a:effectLst/>
                <a:latin typeface="Arial" panose="020B0604020202020204" pitchFamily="34" charset="0"/>
              </a:rPr>
              <a:t>Свет</a:t>
            </a:r>
            <a:r>
              <a:rPr kumimoji="0" lang="ru-RU" altLang="ru-RU" sz="2400" b="0" i="0" u="none" strike="noStrike" cap="none" normalizeH="0" baseline="0" dirty="0">
                <a:ln>
                  <a:noFill/>
                </a:ln>
                <a:solidFill>
                  <a:schemeClr val="tx1"/>
                </a:solidFill>
                <a:effectLst/>
                <a:latin typeface="Arial" panose="020B0604020202020204" pitchFamily="34" charset="0"/>
              </a:rPr>
              <a:t>. Освещение также регулирует активность мозга и настроение. Яркий свет делает сверкающими и привлекательными ювелирные изделия, а приглушенный теплый — будет напоминать о домашнем уюте в мебельном магазине. </a:t>
            </a:r>
          </a:p>
        </p:txBody>
      </p:sp>
    </p:spTree>
    <p:extLst>
      <p:ext uri="{BB962C8B-B14F-4D97-AF65-F5344CB8AC3E}">
        <p14:creationId xmlns:p14="http://schemas.microsoft.com/office/powerpoint/2010/main" val="18225218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05258A-EF43-4029-8618-AD60F6A4CCC9}"/>
              </a:ext>
            </a:extLst>
          </p:cNvPr>
          <p:cNvSpPr>
            <a:spLocks noGrp="1"/>
          </p:cNvSpPr>
          <p:nvPr>
            <p:ph type="title"/>
          </p:nvPr>
        </p:nvSpPr>
        <p:spPr/>
        <p:txBody>
          <a:bodyPr/>
          <a:lstStyle/>
          <a:p>
            <a:r>
              <a:rPr lang="ru-RU" b="1" dirty="0">
                <a:effectLst/>
              </a:rPr>
              <a:t>Эффективность и исследования</a:t>
            </a:r>
            <a:br>
              <a:rPr lang="ru-RU" b="1" dirty="0">
                <a:effectLst/>
              </a:rPr>
            </a:br>
            <a:endParaRPr lang="ru-RU" dirty="0"/>
          </a:p>
        </p:txBody>
      </p:sp>
      <p:sp>
        <p:nvSpPr>
          <p:cNvPr id="3" name="Объект 2">
            <a:extLst>
              <a:ext uri="{FF2B5EF4-FFF2-40B4-BE49-F238E27FC236}">
                <a16:creationId xmlns:a16="http://schemas.microsoft.com/office/drawing/2014/main" id="{FBDE3F29-4B9D-4100-B5B5-1331E33A8B6F}"/>
              </a:ext>
            </a:extLst>
          </p:cNvPr>
          <p:cNvSpPr>
            <a:spLocks noGrp="1"/>
          </p:cNvSpPr>
          <p:nvPr>
            <p:ph idx="1"/>
          </p:nvPr>
        </p:nvSpPr>
        <p:spPr/>
        <p:txBody>
          <a:bodyPr/>
          <a:lstStyle/>
          <a:p>
            <a:r>
              <a:rPr lang="ru-RU" dirty="0">
                <a:solidFill>
                  <a:schemeClr val="tx1"/>
                </a:solidFill>
                <a:effectLst/>
              </a:rPr>
              <a:t>Исследование реакций целевой аудитории может существенно улучшить эффективность маркетинговых коммуникаций, эмоциональную привязанность к брендам и в конечном итоге оказывать благоприятное влияние на уровень продаж. Природа чувств человека определяет сферы, где инструменты </a:t>
            </a:r>
            <a:r>
              <a:rPr lang="ru-RU" dirty="0" err="1">
                <a:solidFill>
                  <a:schemeClr val="tx1"/>
                </a:solidFill>
                <a:effectLst/>
              </a:rPr>
              <a:t>нейромаркетинга</a:t>
            </a:r>
            <a:r>
              <a:rPr lang="ru-RU" dirty="0">
                <a:solidFill>
                  <a:schemeClr val="tx1"/>
                </a:solidFill>
                <a:effectLst/>
              </a:rPr>
              <a:t> обеспечивают наилучшие результаты. </a:t>
            </a:r>
            <a:endParaRPr lang="ru-RU" dirty="0">
              <a:solidFill>
                <a:schemeClr val="tx1"/>
              </a:solidFill>
            </a:endParaRPr>
          </a:p>
        </p:txBody>
      </p:sp>
    </p:spTree>
    <p:extLst>
      <p:ext uri="{BB962C8B-B14F-4D97-AF65-F5344CB8AC3E}">
        <p14:creationId xmlns:p14="http://schemas.microsoft.com/office/powerpoint/2010/main" val="2512493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CAEBE1-FBED-4F0C-8265-2D8CC3888A95}"/>
              </a:ext>
            </a:extLst>
          </p:cNvPr>
          <p:cNvSpPr>
            <a:spLocks noGrp="1"/>
          </p:cNvSpPr>
          <p:nvPr>
            <p:ph type="title"/>
          </p:nvPr>
        </p:nvSpPr>
        <p:spPr/>
        <p:txBody>
          <a:bodyPr/>
          <a:lstStyle/>
          <a:p>
            <a:r>
              <a:rPr lang="ru-RU" dirty="0">
                <a:effectLst/>
              </a:rPr>
              <a:t>К ним можно отнести:</a:t>
            </a:r>
            <a:endParaRPr lang="ru-RU" dirty="0"/>
          </a:p>
        </p:txBody>
      </p:sp>
      <p:sp>
        <p:nvSpPr>
          <p:cNvPr id="3" name="Объект 2">
            <a:extLst>
              <a:ext uri="{FF2B5EF4-FFF2-40B4-BE49-F238E27FC236}">
                <a16:creationId xmlns:a16="http://schemas.microsoft.com/office/drawing/2014/main" id="{A4AE8D41-F557-45A3-B912-1C7FC87EB6DF}"/>
              </a:ext>
            </a:extLst>
          </p:cNvPr>
          <p:cNvSpPr>
            <a:spLocks noGrp="1"/>
          </p:cNvSpPr>
          <p:nvPr>
            <p:ph idx="1"/>
          </p:nvPr>
        </p:nvSpPr>
        <p:spPr/>
        <p:txBody>
          <a:bodyPr>
            <a:normAutofit lnSpcReduction="10000"/>
          </a:bodyPr>
          <a:lstStyle/>
          <a:p>
            <a:r>
              <a:rPr lang="ru-RU" dirty="0">
                <a:effectLst/>
              </a:rPr>
              <a:t>• Брендинг. Создание благоприятных ассоциаций, запоминание и узнавание — это всё задачи, с которыми сталкиваются все маркетологи, занятые продвижением брендов. Как видно из изложения статьи, </a:t>
            </a:r>
            <a:r>
              <a:rPr lang="ru-RU" dirty="0" err="1">
                <a:effectLst/>
              </a:rPr>
              <a:t>нейромаркетинг</a:t>
            </a:r>
            <a:r>
              <a:rPr lang="ru-RU" dirty="0">
                <a:effectLst/>
              </a:rPr>
              <a:t> по своей сути располагает достаточным арсеналом средств, которые могут помочь найти наиболее верные решения и сделать выбор бренда для целевой аудитории потребителей наиболее естественным.</a:t>
            </a:r>
          </a:p>
          <a:p>
            <a:r>
              <a:rPr lang="ru-RU" dirty="0">
                <a:effectLst/>
              </a:rPr>
              <a:t>• В сфере услуг. Специфика данного направления коммерческой деятельности компаний связана с тем, что в большей свой части конкуренция происходит в области эмоций потребителей. Ключевой составляющей цены услуги является впечатление, которое получает человек в конечном итоге. А значит, вклад </a:t>
            </a:r>
            <a:r>
              <a:rPr lang="ru-RU" dirty="0" err="1">
                <a:effectLst/>
              </a:rPr>
              <a:t>нейромаркетинга</a:t>
            </a:r>
            <a:r>
              <a:rPr lang="ru-RU" dirty="0">
                <a:effectLst/>
              </a:rPr>
              <a:t> в этой сфере огромен и его трудно переоценить.</a:t>
            </a:r>
          </a:p>
          <a:p>
            <a:endParaRPr lang="ru-RU" dirty="0"/>
          </a:p>
        </p:txBody>
      </p:sp>
    </p:spTree>
    <p:extLst>
      <p:ext uri="{BB962C8B-B14F-4D97-AF65-F5344CB8AC3E}">
        <p14:creationId xmlns:p14="http://schemas.microsoft.com/office/powerpoint/2010/main" val="24298272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E87EA4-3F38-4BB4-9C47-6C81B0AE9055}"/>
              </a:ext>
            </a:extLst>
          </p:cNvPr>
          <p:cNvSpPr>
            <a:spLocks noGrp="1"/>
          </p:cNvSpPr>
          <p:nvPr>
            <p:ph type="title"/>
          </p:nvPr>
        </p:nvSpPr>
        <p:spPr/>
        <p:txBody>
          <a:bodyPr/>
          <a:lstStyle/>
          <a:p>
            <a:r>
              <a:rPr lang="ru-RU" dirty="0">
                <a:effectLst/>
              </a:rPr>
              <a:t>К ним можно отнести:</a:t>
            </a:r>
            <a:endParaRPr lang="ru-RU" dirty="0"/>
          </a:p>
        </p:txBody>
      </p:sp>
      <p:sp>
        <p:nvSpPr>
          <p:cNvPr id="3" name="Объект 2">
            <a:extLst>
              <a:ext uri="{FF2B5EF4-FFF2-40B4-BE49-F238E27FC236}">
                <a16:creationId xmlns:a16="http://schemas.microsoft.com/office/drawing/2014/main" id="{3B3BDD93-D7EF-4E98-9A7D-42A5109778E0}"/>
              </a:ext>
            </a:extLst>
          </p:cNvPr>
          <p:cNvSpPr>
            <a:spLocks noGrp="1"/>
          </p:cNvSpPr>
          <p:nvPr>
            <p:ph idx="1"/>
          </p:nvPr>
        </p:nvSpPr>
        <p:spPr/>
        <p:txBody>
          <a:bodyPr/>
          <a:lstStyle/>
          <a:p>
            <a:r>
              <a:rPr lang="ru-RU" dirty="0">
                <a:effectLst/>
              </a:rPr>
              <a:t>В разработке дизайна продукта. Внешний вид давно уже стал одним из значимых мотивов, почему люди готовы выкладывать свои деньги за бренд. Можно сказать, что правильный дизайн — это не столько эстетическое удовольствие от приобретения, сколько фактор успешных продаж и роста прибыли компаний.</a:t>
            </a:r>
          </a:p>
          <a:p>
            <a:r>
              <a:rPr lang="ru-RU" dirty="0">
                <a:effectLst/>
              </a:rPr>
              <a:t>• Визуализация и навигация точек продаж. В каких-то магазинах покупателям хочется проводить время, рассматривать выставленные товары и возвращаться вновь и вновь. В них они чувствуют себя комфортно, а из других — наоборот, нападает паника и хочется поскорее ретироваться. С помощью методик </a:t>
            </a:r>
            <a:r>
              <a:rPr lang="ru-RU" dirty="0" err="1">
                <a:effectLst/>
              </a:rPr>
              <a:t>нейромаркетинга</a:t>
            </a:r>
            <a:r>
              <a:rPr lang="ru-RU" dirty="0">
                <a:effectLst/>
              </a:rPr>
              <a:t> можно точки продаж превратить в привлекательные пространства для потребителей и сделать их траты комфортными.</a:t>
            </a:r>
          </a:p>
          <a:p>
            <a:endParaRPr lang="ru-RU" dirty="0"/>
          </a:p>
        </p:txBody>
      </p:sp>
    </p:spTree>
    <p:extLst>
      <p:ext uri="{BB962C8B-B14F-4D97-AF65-F5344CB8AC3E}">
        <p14:creationId xmlns:p14="http://schemas.microsoft.com/office/powerpoint/2010/main" val="3246249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689F6-3125-4919-9F73-F9D1F71AD87E}"/>
              </a:ext>
            </a:extLst>
          </p:cNvPr>
          <p:cNvSpPr>
            <a:spLocks noGrp="1"/>
          </p:cNvSpPr>
          <p:nvPr>
            <p:ph type="title"/>
          </p:nvPr>
        </p:nvSpPr>
        <p:spPr/>
        <p:txBody>
          <a:bodyPr/>
          <a:lstStyle/>
          <a:p>
            <a:r>
              <a:rPr lang="ru-RU" dirty="0">
                <a:effectLst/>
              </a:rPr>
              <a:t>К ним можно отнести:</a:t>
            </a:r>
            <a:endParaRPr lang="ru-RU" dirty="0"/>
          </a:p>
        </p:txBody>
      </p:sp>
      <p:sp>
        <p:nvSpPr>
          <p:cNvPr id="3" name="Объект 2">
            <a:extLst>
              <a:ext uri="{FF2B5EF4-FFF2-40B4-BE49-F238E27FC236}">
                <a16:creationId xmlns:a16="http://schemas.microsoft.com/office/drawing/2014/main" id="{B1F887DC-5711-4BD4-8933-C3F4A8B5B729}"/>
              </a:ext>
            </a:extLst>
          </p:cNvPr>
          <p:cNvSpPr>
            <a:spLocks noGrp="1"/>
          </p:cNvSpPr>
          <p:nvPr>
            <p:ph idx="1"/>
          </p:nvPr>
        </p:nvSpPr>
        <p:spPr>
          <a:xfrm>
            <a:off x="1231641" y="2133600"/>
            <a:ext cx="10272971" cy="3777622"/>
          </a:xfrm>
        </p:spPr>
        <p:txBody>
          <a:bodyPr>
            <a:normAutofit fontScale="92500" lnSpcReduction="20000"/>
          </a:bodyPr>
          <a:lstStyle/>
          <a:p>
            <a:r>
              <a:rPr lang="ru-RU" dirty="0">
                <a:effectLst/>
              </a:rPr>
              <a:t>• Проектирование офисного пространства. Похожим образом с предыдущим пунктом можно задать настроение для благоприятной рабочей обстановки в офисах компаний, если только обратить приёмы </a:t>
            </a:r>
            <a:r>
              <a:rPr lang="ru-RU" dirty="0" err="1">
                <a:effectLst/>
              </a:rPr>
              <a:t>нейромаркетинга</a:t>
            </a:r>
            <a:r>
              <a:rPr lang="ru-RU" dirty="0">
                <a:effectLst/>
              </a:rPr>
              <a:t> на другую целевую аудиторию — сотрудников организации.</a:t>
            </a:r>
          </a:p>
          <a:p>
            <a:r>
              <a:rPr lang="ru-RU" dirty="0">
                <a:effectLst/>
              </a:rPr>
              <a:t>• В разработке рекламных материалов, видеороликов, дизайна и навигации сайтов и мобильных приложений. Почему человек в упор не видит какую-то информацию или кнопку «купить», не понимает, как ему передвигаться по приложению, чтобы совершить необходимую операцию? И тут есть простор для поиска ответов с помощью методов и инструментов </a:t>
            </a:r>
            <a:r>
              <a:rPr lang="ru-RU" dirty="0" err="1">
                <a:effectLst/>
              </a:rPr>
              <a:t>нейромаркетинга</a:t>
            </a:r>
            <a:r>
              <a:rPr lang="ru-RU" dirty="0">
                <a:effectLst/>
              </a:rPr>
              <a:t>.</a:t>
            </a:r>
          </a:p>
          <a:p>
            <a:r>
              <a:rPr lang="ru-RU" dirty="0">
                <a:effectLst/>
              </a:rPr>
              <a:t>• В производстве кино. Нет ничего сложнее, чем приковать внимание зрителя на пару часов и заставить его досмотреть фильм до конца. Еще сложнее получить в итоге требуемое впечатление и эмоции от увиденного. Киноиндустрия давно поняла, что создание кинохитов — это не случайность. Будет ли мелодрама трогательной, боевик — захватывающим, а приключения — увлекательными? Да и в целом, какой прогноз на сборы в кинотеатрах? На эти вопросы продюсеров успешно отвечает </a:t>
            </a:r>
            <a:r>
              <a:rPr lang="ru-RU" dirty="0" err="1">
                <a:effectLst/>
              </a:rPr>
              <a:t>нейромаркетинг</a:t>
            </a:r>
            <a:r>
              <a:rPr lang="ru-RU" dirty="0">
                <a:effectLst/>
              </a:rPr>
              <a:t>.</a:t>
            </a:r>
          </a:p>
          <a:p>
            <a:endParaRPr lang="ru-RU" dirty="0"/>
          </a:p>
        </p:txBody>
      </p:sp>
    </p:spTree>
    <p:extLst>
      <p:ext uri="{BB962C8B-B14F-4D97-AF65-F5344CB8AC3E}">
        <p14:creationId xmlns:p14="http://schemas.microsoft.com/office/powerpoint/2010/main" val="202067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DC36B9-FC5F-4F4B-AA84-5C4CA4ED6D0F}"/>
              </a:ext>
            </a:extLst>
          </p:cNvPr>
          <p:cNvSpPr>
            <a:spLocks noGrp="1"/>
          </p:cNvSpPr>
          <p:nvPr>
            <p:ph type="title"/>
          </p:nvPr>
        </p:nvSpPr>
        <p:spPr>
          <a:xfrm>
            <a:off x="2592924" y="624110"/>
            <a:ext cx="8911687" cy="5384804"/>
          </a:xfrm>
        </p:spPr>
        <p:txBody>
          <a:bodyPr>
            <a:normAutofit/>
          </a:bodyPr>
          <a:lstStyle/>
          <a:p>
            <a:r>
              <a:rPr lang="ru-RU" sz="2400" b="0" i="0" u="none" strike="noStrike" baseline="0" dirty="0">
                <a:solidFill>
                  <a:srgbClr val="000000"/>
                </a:solidFill>
                <a:latin typeface="Times New Roman" panose="02020603050405020304" pitchFamily="18" charset="0"/>
              </a:rPr>
              <a:t>Термин </a:t>
            </a:r>
            <a:r>
              <a:rPr lang="ru-RU" sz="2400" b="0" i="0" u="none" strike="noStrike" baseline="0" dirty="0" err="1">
                <a:solidFill>
                  <a:srgbClr val="000000"/>
                </a:solidFill>
                <a:latin typeface="Times New Roman" panose="02020603050405020304" pitchFamily="18" charset="0"/>
              </a:rPr>
              <a:t>нейромаркетинг</a:t>
            </a:r>
            <a:r>
              <a:rPr lang="ru-RU" sz="2400" b="0" i="0" u="none" strike="noStrike" baseline="0" dirty="0">
                <a:solidFill>
                  <a:srgbClr val="000000"/>
                </a:solidFill>
                <a:latin typeface="Times New Roman" panose="02020603050405020304" pitchFamily="18" charset="0"/>
              </a:rPr>
              <a:t> означает применение новой науки о мозге потребителя для измерения влияния маркетинговых коммуникаций и рекламных кампаний в целом на потребителей. </a:t>
            </a:r>
            <a:br>
              <a:rPr lang="ru-RU" sz="2400" b="0" i="0" u="none" strike="noStrike" baseline="0" dirty="0">
                <a:solidFill>
                  <a:srgbClr val="000000"/>
                </a:solidFill>
                <a:latin typeface="Times New Roman" panose="02020603050405020304" pitchFamily="18" charset="0"/>
              </a:rPr>
            </a:br>
            <a:r>
              <a:rPr lang="ru-RU" sz="2400" b="0" i="0" u="none" strike="noStrike" baseline="0" dirty="0">
                <a:solidFill>
                  <a:srgbClr val="000000"/>
                </a:solidFill>
                <a:latin typeface="Times New Roman" panose="02020603050405020304" pitchFamily="18" charset="0"/>
              </a:rPr>
              <a:t>В течение долгих лет маркетологи хотели понять, о чем думают клиенты, но они надеялись на традиционные методы, такие как фокус-группы и опросы. Техники </a:t>
            </a:r>
            <a:r>
              <a:rPr lang="ru-RU" sz="2400" b="0" i="0" u="none" strike="noStrike" baseline="0" dirty="0" err="1">
                <a:solidFill>
                  <a:srgbClr val="000000"/>
                </a:solidFill>
                <a:latin typeface="Times New Roman" panose="02020603050405020304" pitchFamily="18" charset="0"/>
              </a:rPr>
              <a:t>нейромаркетинга</a:t>
            </a:r>
            <a:r>
              <a:rPr lang="ru-RU" sz="2400" b="0" i="0" u="none" strike="noStrike" baseline="0" dirty="0">
                <a:solidFill>
                  <a:srgbClr val="000000"/>
                </a:solidFill>
                <a:latin typeface="Times New Roman" panose="02020603050405020304" pitchFamily="18" charset="0"/>
              </a:rPr>
              <a:t> основаны на научных знаниях о том, как люди действительно думают и какие решают включить мозговые процессы, о которых наше сознание не догадывается. В сочетании с необходимым дизайном и техниками, эти новые методы обеспечивают понимание решений и действий потребителей, которые неопределимы для традиционных инструментов исследования рынка. </a:t>
            </a:r>
            <a:endParaRPr lang="ru-RU" sz="2400" dirty="0"/>
          </a:p>
        </p:txBody>
      </p:sp>
    </p:spTree>
    <p:extLst>
      <p:ext uri="{BB962C8B-B14F-4D97-AF65-F5344CB8AC3E}">
        <p14:creationId xmlns:p14="http://schemas.microsoft.com/office/powerpoint/2010/main" val="32058512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F1D055-C26A-468B-9079-7DE7B08B6E2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6B340C3-FF0F-4155-9D9E-20E4E1F02169}"/>
              </a:ext>
            </a:extLst>
          </p:cNvPr>
          <p:cNvSpPr>
            <a:spLocks noGrp="1"/>
          </p:cNvSpPr>
          <p:nvPr>
            <p:ph idx="1"/>
          </p:nvPr>
        </p:nvSpPr>
        <p:spPr/>
        <p:txBody>
          <a:bodyPr/>
          <a:lstStyle/>
          <a:p>
            <a:pPr marL="0" indent="0">
              <a:buNone/>
            </a:pPr>
            <a:r>
              <a:rPr lang="ru-RU" dirty="0">
                <a:effectLst/>
              </a:rPr>
              <a:t>Для маркетологов </a:t>
            </a:r>
            <a:r>
              <a:rPr lang="ru-RU" dirty="0" err="1">
                <a:effectLst/>
              </a:rPr>
              <a:t>нейромаркетинг</a:t>
            </a:r>
            <a:r>
              <a:rPr lang="ru-RU" dirty="0">
                <a:effectLst/>
              </a:rPr>
              <a:t> интересен тем, что позволяет прогнозировать реакцию </a:t>
            </a:r>
            <a:r>
              <a:rPr lang="ru-RU" dirty="0" err="1">
                <a:effectLst/>
              </a:rPr>
              <a:t>покупателеи</a:t>
            </a:r>
            <a:r>
              <a:rPr lang="ru-RU" dirty="0">
                <a:effectLst/>
              </a:rPr>
              <a:t>̆ намного эффективнее и точнее, получать истинную информацию о предпочтениях своей целевой аудитории без искажения «фильтрами» человеческого сознания. Данные используемых методов нейробиологических исследований открывают дорогу лучшим решениям из имеющихся альтернатив в области брендинга и продвижения. Ведь там, где потребитель говорит неправду, его выдают настоящие эмоции. А зная истинную реакцию, можно точнее настроить деятельность маркетинга на результат, коим являются продажи.</a:t>
            </a:r>
            <a:endParaRPr lang="ru-RU" dirty="0"/>
          </a:p>
        </p:txBody>
      </p:sp>
    </p:spTree>
    <p:extLst>
      <p:ext uri="{BB962C8B-B14F-4D97-AF65-F5344CB8AC3E}">
        <p14:creationId xmlns:p14="http://schemas.microsoft.com/office/powerpoint/2010/main" val="959441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399C1F-61C8-4742-B7B2-C0FD47611166}"/>
              </a:ext>
            </a:extLst>
          </p:cNvPr>
          <p:cNvSpPr>
            <a:spLocks noGrp="1"/>
          </p:cNvSpPr>
          <p:nvPr>
            <p:ph type="title"/>
          </p:nvPr>
        </p:nvSpPr>
        <p:spPr/>
        <p:txBody>
          <a:bodyPr/>
          <a:lstStyle/>
          <a:p>
            <a:r>
              <a:rPr lang="ru-RU" b="1" dirty="0">
                <a:effectLst/>
              </a:rPr>
              <a:t>Анализ рынка </a:t>
            </a:r>
            <a:r>
              <a:rPr lang="ru-RU" b="1" dirty="0" err="1">
                <a:effectLst/>
              </a:rPr>
              <a:t>нейромаркетинга</a:t>
            </a:r>
            <a:endParaRPr lang="ru-RU" dirty="0"/>
          </a:p>
        </p:txBody>
      </p:sp>
      <p:sp>
        <p:nvSpPr>
          <p:cNvPr id="3" name="Объект 2">
            <a:extLst>
              <a:ext uri="{FF2B5EF4-FFF2-40B4-BE49-F238E27FC236}">
                <a16:creationId xmlns:a16="http://schemas.microsoft.com/office/drawing/2014/main" id="{566A1AB4-096E-4B97-84A9-76FDDB22E642}"/>
              </a:ext>
            </a:extLst>
          </p:cNvPr>
          <p:cNvSpPr>
            <a:spLocks noGrp="1"/>
          </p:cNvSpPr>
          <p:nvPr>
            <p:ph idx="1"/>
          </p:nvPr>
        </p:nvSpPr>
        <p:spPr>
          <a:xfrm>
            <a:off x="979714" y="1464906"/>
            <a:ext cx="10524898" cy="4446316"/>
          </a:xfrm>
        </p:spPr>
        <p:txBody>
          <a:bodyPr>
            <a:normAutofit fontScale="92500" lnSpcReduction="20000"/>
          </a:bodyPr>
          <a:lstStyle/>
          <a:p>
            <a:pPr marL="0" indent="0">
              <a:buNone/>
            </a:pPr>
            <a:r>
              <a:rPr lang="ru-RU" sz="1800" b="0" i="0" u="none" strike="noStrike" baseline="0" dirty="0">
                <a:solidFill>
                  <a:schemeClr val="tx1"/>
                </a:solidFill>
                <a:latin typeface="Times New Roman" panose="02020603050405020304" pitchFamily="18" charset="0"/>
              </a:rPr>
              <a:t>Для России методы </a:t>
            </a:r>
            <a:r>
              <a:rPr lang="ru-RU" sz="1800" b="0" i="0" u="none" strike="noStrike" baseline="0" dirty="0" err="1">
                <a:solidFill>
                  <a:schemeClr val="tx1"/>
                </a:solidFill>
                <a:latin typeface="Times New Roman" panose="02020603050405020304" pitchFamily="18" charset="0"/>
              </a:rPr>
              <a:t>нейромаркетинга</a:t>
            </a:r>
            <a:r>
              <a:rPr lang="ru-RU" sz="1800" b="0" i="0" u="none" strike="noStrike" baseline="0" dirty="0">
                <a:solidFill>
                  <a:schemeClr val="tx1"/>
                </a:solidFill>
                <a:latin typeface="Times New Roman" panose="02020603050405020304" pitchFamily="18" charset="0"/>
              </a:rPr>
              <a:t> является инновационными и только начинают осваиваться компаниями. Исследованиями в </a:t>
            </a:r>
            <a:r>
              <a:rPr lang="ru-RU" sz="1800" b="0" i="0" u="none" strike="noStrike" baseline="0" dirty="0" err="1">
                <a:solidFill>
                  <a:schemeClr val="tx1"/>
                </a:solidFill>
                <a:latin typeface="Times New Roman" panose="02020603050405020304" pitchFamily="18" charset="0"/>
              </a:rPr>
              <a:t>этои</a:t>
            </a:r>
            <a:r>
              <a:rPr lang="ru-RU" sz="1800" b="0" i="0" u="none" strike="noStrike" baseline="0" dirty="0">
                <a:solidFill>
                  <a:schemeClr val="tx1"/>
                </a:solidFill>
                <a:latin typeface="Times New Roman" panose="02020603050405020304" pitchFamily="18" charset="0"/>
              </a:rPr>
              <a:t>̆ области в России </a:t>
            </a:r>
            <a:r>
              <a:rPr lang="ru-RU" sz="1800" b="0" i="0" u="none" strike="noStrike" baseline="0" dirty="0" err="1">
                <a:solidFill>
                  <a:schemeClr val="tx1"/>
                </a:solidFill>
                <a:latin typeface="Times New Roman" panose="02020603050405020304" pitchFamily="18" charset="0"/>
              </a:rPr>
              <a:t>сейчас</a:t>
            </a:r>
            <a:r>
              <a:rPr lang="ru-RU" sz="1800" b="0" i="0" u="none" strike="noStrike" baseline="0" dirty="0">
                <a:solidFill>
                  <a:schemeClr val="tx1"/>
                </a:solidFill>
                <a:latin typeface="Times New Roman" panose="02020603050405020304" pitchFamily="18" charset="0"/>
              </a:rPr>
              <a:t> занимаются такие компании как </a:t>
            </a:r>
            <a:r>
              <a:rPr lang="ru-RU" sz="1800" b="0" i="0" u="none" strike="noStrike" baseline="0" dirty="0" err="1">
                <a:solidFill>
                  <a:schemeClr val="tx1"/>
                </a:solidFill>
                <a:latin typeface="Times New Roman" panose="02020603050405020304" pitchFamily="18" charset="0"/>
              </a:rPr>
              <a:t>GfK</a:t>
            </a:r>
            <a:r>
              <a:rPr lang="ru-RU" sz="1800" b="0" i="0" u="none" strike="noStrike" baseline="0" dirty="0">
                <a:solidFill>
                  <a:schemeClr val="tx1"/>
                </a:solidFill>
                <a:latin typeface="Times New Roman" panose="02020603050405020304" pitchFamily="18" charset="0"/>
              </a:rPr>
              <a:t>, </a:t>
            </a:r>
            <a:r>
              <a:rPr lang="ru-RU" sz="1800" b="0" i="0" u="none" strike="noStrike" baseline="0" dirty="0" err="1">
                <a:solidFill>
                  <a:schemeClr val="tx1"/>
                </a:solidFill>
                <a:latin typeface="Times New Roman" panose="02020603050405020304" pitchFamily="18" charset="0"/>
              </a:rPr>
              <a:t>Ipsos</a:t>
            </a:r>
            <a:r>
              <a:rPr lang="ru-RU" sz="1800" b="0" i="0" u="none" strike="noStrike" baseline="0" dirty="0">
                <a:solidFill>
                  <a:schemeClr val="tx1"/>
                </a:solidFill>
                <a:latin typeface="Times New Roman" panose="02020603050405020304" pitchFamily="18" charset="0"/>
              </a:rPr>
              <a:t>, Лаборатория Мозга, NEUROTREND, Центр </a:t>
            </a:r>
            <a:r>
              <a:rPr lang="ru-RU" sz="1800" b="0" i="0" u="none" strike="noStrike" baseline="0" dirty="0" err="1">
                <a:solidFill>
                  <a:schemeClr val="tx1"/>
                </a:solidFill>
                <a:latin typeface="Times New Roman" panose="02020603050405020304" pitchFamily="18" charset="0"/>
              </a:rPr>
              <a:t>прикладнои</a:t>
            </a:r>
            <a:r>
              <a:rPr lang="ru-RU" sz="1800" b="0" i="0" u="none" strike="noStrike" baseline="0" dirty="0">
                <a:solidFill>
                  <a:schemeClr val="tx1"/>
                </a:solidFill>
                <a:latin typeface="Times New Roman" panose="02020603050405020304" pitchFamily="18" charset="0"/>
              </a:rPr>
              <a:t>̆ </a:t>
            </a:r>
            <a:r>
              <a:rPr lang="ru-RU" sz="1800" b="0" i="0" u="none" strike="noStrike" baseline="0" dirty="0" err="1">
                <a:solidFill>
                  <a:schemeClr val="tx1"/>
                </a:solidFill>
                <a:latin typeface="Times New Roman" panose="02020603050405020304" pitchFamily="18" charset="0"/>
              </a:rPr>
              <a:t>нейроэкономики</a:t>
            </a:r>
            <a:r>
              <a:rPr lang="ru-RU" sz="1800" b="0" i="0" u="none" strike="noStrike" baseline="0" dirty="0">
                <a:solidFill>
                  <a:schemeClr val="tx1"/>
                </a:solidFill>
                <a:latin typeface="Times New Roman" panose="02020603050405020304" pitchFamily="18" charset="0"/>
              </a:rPr>
              <a:t> и поведенческих исследований CNBR, </a:t>
            </a:r>
            <a:r>
              <a:rPr lang="ru-RU" sz="1800" b="0" i="0" u="none" strike="noStrike" baseline="0" dirty="0" err="1">
                <a:solidFill>
                  <a:schemeClr val="tx1"/>
                </a:solidFill>
                <a:latin typeface="Times New Roman" panose="02020603050405020304" pitchFamily="18" charset="0"/>
              </a:rPr>
              <a:t>Agny</a:t>
            </a:r>
            <a:r>
              <a:rPr lang="ru-RU" sz="1800" b="0" i="0" u="none" strike="noStrike" baseline="0" dirty="0">
                <a:solidFill>
                  <a:schemeClr val="tx1"/>
                </a:solidFill>
                <a:latin typeface="Times New Roman" panose="02020603050405020304" pitchFamily="18" charset="0"/>
              </a:rPr>
              <a:t>, Nielsen. В настоящее время </a:t>
            </a:r>
            <a:r>
              <a:rPr lang="ru-RU" sz="1800" b="0" i="0" u="none" strike="noStrike" baseline="0" dirty="0" err="1">
                <a:solidFill>
                  <a:schemeClr val="tx1"/>
                </a:solidFill>
                <a:latin typeface="Times New Roman" panose="02020603050405020304" pitchFamily="18" charset="0"/>
              </a:rPr>
              <a:t>российские</a:t>
            </a:r>
            <a:r>
              <a:rPr lang="ru-RU" sz="1800" b="0" i="0" u="none" strike="noStrike" baseline="0" dirty="0">
                <a:solidFill>
                  <a:schemeClr val="tx1"/>
                </a:solidFill>
                <a:latin typeface="Times New Roman" panose="02020603050405020304" pitchFamily="18" charset="0"/>
              </a:rPr>
              <a:t> организации интересуются услугами вышеназванных компаний. Во многих из них в связи с кризисом происходит сокращение маркетинговых бюджетов, компании ищут новые способы получения данных о предпочтениях </a:t>
            </a:r>
            <a:r>
              <a:rPr lang="ru-RU" sz="1800" b="0" i="0" u="none" strike="noStrike" baseline="0" dirty="0" err="1">
                <a:solidFill>
                  <a:schemeClr val="tx1"/>
                </a:solidFill>
                <a:latin typeface="Times New Roman" panose="02020603050405020304" pitchFamily="18" charset="0"/>
              </a:rPr>
              <a:t>покупателеи</a:t>
            </a:r>
            <a:r>
              <a:rPr lang="ru-RU" sz="1800" b="0" i="0" u="none" strike="noStrike" baseline="0" dirty="0">
                <a:solidFill>
                  <a:schemeClr val="tx1"/>
                </a:solidFill>
                <a:latin typeface="Times New Roman" panose="02020603050405020304" pitchFamily="18" charset="0"/>
              </a:rPr>
              <a:t>̆. Поэтому сегодняшние организации, специализирующиеся на </a:t>
            </a:r>
            <a:r>
              <a:rPr lang="ru-RU" sz="1800" b="0" i="0" u="none" strike="noStrike" baseline="0" dirty="0" err="1">
                <a:solidFill>
                  <a:schemeClr val="tx1"/>
                </a:solidFill>
                <a:latin typeface="Times New Roman" panose="02020603050405020304" pitchFamily="18" charset="0"/>
              </a:rPr>
              <a:t>нейромаркетинговых</a:t>
            </a:r>
            <a:r>
              <a:rPr lang="ru-RU" sz="1800" b="0" i="0" u="none" strike="noStrike" baseline="0" dirty="0">
                <a:solidFill>
                  <a:schemeClr val="tx1"/>
                </a:solidFill>
                <a:latin typeface="Times New Roman" panose="02020603050405020304" pitchFamily="18" charset="0"/>
              </a:rPr>
              <a:t> исследованиях, находятся в режиме </a:t>
            </a:r>
            <a:r>
              <a:rPr lang="ru-RU" sz="1800" b="0" i="0" u="none" strike="noStrike" baseline="0" dirty="0" err="1">
                <a:solidFill>
                  <a:schemeClr val="tx1"/>
                </a:solidFill>
                <a:latin typeface="Times New Roman" panose="02020603050405020304" pitchFamily="18" charset="0"/>
              </a:rPr>
              <a:t>точечнои</a:t>
            </a:r>
            <a:r>
              <a:rPr lang="ru-RU" sz="1800" b="0" i="0" u="none" strike="noStrike" baseline="0" dirty="0">
                <a:solidFill>
                  <a:schemeClr val="tx1"/>
                </a:solidFill>
                <a:latin typeface="Times New Roman" panose="02020603050405020304" pitchFamily="18" charset="0"/>
              </a:rPr>
              <a:t>̆ работы с клиентами, работают с сообществами, с руководителями, чтобы показать на что они способны маркетинговым и социологическим компаниям. За </a:t>
            </a:r>
            <a:r>
              <a:rPr lang="ru-RU" sz="1800" b="0" i="0" u="none" strike="noStrike" baseline="0" dirty="0" err="1">
                <a:solidFill>
                  <a:schemeClr val="tx1"/>
                </a:solidFill>
                <a:latin typeface="Times New Roman" panose="02020603050405020304" pitchFamily="18" charset="0"/>
              </a:rPr>
              <a:t>последнии</a:t>
            </a:r>
            <a:r>
              <a:rPr lang="ru-RU" sz="1800" b="0" i="0" u="none" strike="noStrike" baseline="0" dirty="0">
                <a:solidFill>
                  <a:schemeClr val="tx1"/>
                </a:solidFill>
                <a:latin typeface="Times New Roman" panose="02020603050405020304" pitchFamily="18" charset="0"/>
              </a:rPr>
              <a:t>̆ год уже достаточное количество </a:t>
            </a:r>
            <a:r>
              <a:rPr lang="ru-RU" sz="1800" b="0" i="0" u="none" strike="noStrike" baseline="0" dirty="0" err="1">
                <a:solidFill>
                  <a:schemeClr val="tx1"/>
                </a:solidFill>
                <a:latin typeface="Times New Roman" panose="02020603050405020304" pitchFamily="18" charset="0"/>
              </a:rPr>
              <a:t>людеи</a:t>
            </a:r>
            <a:r>
              <a:rPr lang="ru-RU" sz="1800" b="0" i="0" u="none" strike="noStrike" baseline="0" dirty="0">
                <a:solidFill>
                  <a:schemeClr val="tx1"/>
                </a:solidFill>
                <a:latin typeface="Times New Roman" panose="02020603050405020304" pitchFamily="18" charset="0"/>
              </a:rPr>
              <a:t>̆ узнала о существовании данных компаний, но они не всегда понимают, на чем они специализируются. </a:t>
            </a:r>
          </a:p>
          <a:p>
            <a:pPr marL="0" indent="0">
              <a:buNone/>
            </a:pPr>
            <a:r>
              <a:rPr lang="ru-RU" sz="1800" b="0" i="0" u="none" strike="noStrike" baseline="0" dirty="0">
                <a:solidFill>
                  <a:schemeClr val="tx1"/>
                </a:solidFill>
                <a:latin typeface="Times New Roman" panose="02020603050405020304" pitchFamily="18" charset="0"/>
              </a:rPr>
              <a:t>Все вышеперечисленные шаги будут способствовать развитию </a:t>
            </a:r>
            <a:r>
              <a:rPr lang="ru-RU" sz="1800" b="0" i="0" u="none" strike="noStrike" baseline="0" dirty="0" err="1">
                <a:solidFill>
                  <a:schemeClr val="tx1"/>
                </a:solidFill>
                <a:latin typeface="Times New Roman" panose="02020603050405020304" pitchFamily="18" charset="0"/>
              </a:rPr>
              <a:t>нейромаркетинга</a:t>
            </a:r>
            <a:r>
              <a:rPr lang="ru-RU" sz="1800" b="0" i="0" u="none" strike="noStrike" baseline="0" dirty="0">
                <a:solidFill>
                  <a:schemeClr val="tx1"/>
                </a:solidFill>
                <a:latin typeface="Times New Roman" panose="02020603050405020304" pitchFamily="18" charset="0"/>
              </a:rPr>
              <a:t> в России. Но все же ключевым фактором его развития является не только прогресс техники, но и высокая квалификация специалистов, для того, чтобы качественно интерпретировать результаты исследований необходимо обладать </a:t>
            </a:r>
            <a:r>
              <a:rPr lang="ru-RU" sz="1800" b="0" i="0" u="none" strike="noStrike" baseline="0" dirty="0" err="1">
                <a:solidFill>
                  <a:schemeClr val="tx1"/>
                </a:solidFill>
                <a:latin typeface="Times New Roman" panose="02020603050405020304" pitchFamily="18" charset="0"/>
              </a:rPr>
              <a:t>обширнои</a:t>
            </a:r>
            <a:r>
              <a:rPr lang="ru-RU" sz="1800" b="0" i="0" u="none" strike="noStrike" baseline="0" dirty="0">
                <a:solidFill>
                  <a:schemeClr val="tx1"/>
                </a:solidFill>
                <a:latin typeface="Times New Roman" panose="02020603050405020304" pitchFamily="18" charset="0"/>
              </a:rPr>
              <a:t>̆ </a:t>
            </a:r>
            <a:r>
              <a:rPr lang="ru-RU" sz="1800" b="0" i="0" u="none" strike="noStrike" baseline="0" dirty="0" err="1">
                <a:solidFill>
                  <a:schemeClr val="tx1"/>
                </a:solidFill>
                <a:latin typeface="Times New Roman" panose="02020603050405020304" pitchFamily="18" charset="0"/>
              </a:rPr>
              <a:t>базои</a:t>
            </a:r>
            <a:r>
              <a:rPr lang="ru-RU" sz="1800" b="0" i="0" u="none" strike="noStrike" baseline="0" dirty="0">
                <a:solidFill>
                  <a:schemeClr val="tx1"/>
                </a:solidFill>
                <a:latin typeface="Times New Roman" panose="02020603050405020304" pitchFamily="18" charset="0"/>
              </a:rPr>
              <a:t>̆ знаний в совершенно разных областях. </a:t>
            </a:r>
          </a:p>
          <a:p>
            <a:pPr marL="0" indent="0">
              <a:buNone/>
            </a:pPr>
            <a:r>
              <a:rPr lang="ru-RU" sz="1800" b="0" i="0" u="none" strike="noStrike" baseline="0" dirty="0">
                <a:solidFill>
                  <a:schemeClr val="tx1"/>
                </a:solidFill>
                <a:latin typeface="Times New Roman" panose="02020603050405020304" pitchFamily="18" charset="0"/>
              </a:rPr>
              <a:t>Российский рынок активно использует новейшие технологии маркетингового продвижения, однако он не проявляет той же тяги к инновациям в отношении анализа эффективности рекламных кампаний. Возможно, кризисные реалии подтолкнут клиентов чаще обращаться к трендовым исследовательским методикам, в числе которых, безусловно, и </a:t>
            </a:r>
            <a:r>
              <a:rPr lang="ru-RU" sz="1800" b="0" i="0" u="none" strike="noStrike" baseline="0" dirty="0" err="1">
                <a:solidFill>
                  <a:schemeClr val="tx1"/>
                </a:solidFill>
                <a:latin typeface="Times New Roman" panose="02020603050405020304" pitchFamily="18" charset="0"/>
              </a:rPr>
              <a:t>нейромаркетинг</a:t>
            </a:r>
            <a:r>
              <a:rPr lang="ru-RU" sz="1800" b="0" i="0" u="none" strike="noStrike" baseline="0" dirty="0">
                <a:solidFill>
                  <a:schemeClr val="tx1"/>
                </a:solidFill>
                <a:latin typeface="Times New Roman" panose="02020603050405020304" pitchFamily="18" charset="0"/>
              </a:rPr>
              <a:t>.</a:t>
            </a:r>
            <a:endParaRPr lang="ru-RU" dirty="0">
              <a:solidFill>
                <a:schemeClr val="tx1"/>
              </a:solidFill>
            </a:endParaRPr>
          </a:p>
        </p:txBody>
      </p:sp>
    </p:spTree>
    <p:extLst>
      <p:ext uri="{BB962C8B-B14F-4D97-AF65-F5344CB8AC3E}">
        <p14:creationId xmlns:p14="http://schemas.microsoft.com/office/powerpoint/2010/main" val="3091905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9B58C8-4DF6-4C08-B9E9-BDC34B1227CB}"/>
              </a:ext>
            </a:extLst>
          </p:cNvPr>
          <p:cNvSpPr>
            <a:spLocks noGrp="1"/>
          </p:cNvSpPr>
          <p:nvPr>
            <p:ph type="title"/>
          </p:nvPr>
        </p:nvSpPr>
        <p:spPr>
          <a:xfrm>
            <a:off x="1558212" y="624110"/>
            <a:ext cx="9946400" cy="5963302"/>
          </a:xfrm>
        </p:spPr>
        <p:txBody>
          <a:bodyPr>
            <a:noAutofit/>
          </a:bodyPr>
          <a:lstStyle/>
          <a:p>
            <a:r>
              <a:rPr lang="ru-RU" sz="2400" b="0" i="0" u="none" strike="noStrike" baseline="0" dirty="0">
                <a:solidFill>
                  <a:srgbClr val="000000"/>
                </a:solidFill>
                <a:latin typeface="Times New Roman" panose="02020603050405020304" pitchFamily="18" charset="0"/>
              </a:rPr>
              <a:t>Сегодня </a:t>
            </a:r>
            <a:r>
              <a:rPr lang="ru-RU" sz="2400" b="0" i="0" u="none" strike="noStrike" baseline="0" dirty="0" err="1">
                <a:solidFill>
                  <a:srgbClr val="000000"/>
                </a:solidFill>
                <a:latin typeface="Times New Roman" panose="02020603050405020304" pitchFamily="18" charset="0"/>
              </a:rPr>
              <a:t>нейромаркетинг</a:t>
            </a:r>
            <a:r>
              <a:rPr lang="ru-RU" sz="2400" b="0" i="0" u="none" strike="noStrike" baseline="0" dirty="0">
                <a:solidFill>
                  <a:srgbClr val="000000"/>
                </a:solidFill>
                <a:latin typeface="Times New Roman" panose="02020603050405020304" pitchFamily="18" charset="0"/>
              </a:rPr>
              <a:t> применяют различные ведущие российские операторы мобильной связи, ГК Черкизово, Боржоми, Faberlic и другие.  </a:t>
            </a:r>
            <a:br>
              <a:rPr lang="ru-RU" sz="2400" b="0" i="0" u="none" strike="noStrike" baseline="0" dirty="0">
                <a:solidFill>
                  <a:srgbClr val="000000"/>
                </a:solidFill>
                <a:latin typeface="Times New Roman" panose="02020603050405020304" pitchFamily="18" charset="0"/>
              </a:rPr>
            </a:br>
            <a:br>
              <a:rPr lang="ru-RU" sz="2400" b="0" i="0" u="none" strike="noStrike" baseline="0" dirty="0">
                <a:latin typeface="Times New Roman" panose="02020603050405020304" pitchFamily="18" charset="0"/>
              </a:rPr>
            </a:br>
            <a:r>
              <a:rPr lang="ru-RU" sz="2400" b="0" i="0" u="none" strike="noStrike" baseline="0" dirty="0">
                <a:latin typeface="Times New Roman" panose="02020603050405020304" pitchFamily="18" charset="0"/>
              </a:rPr>
              <a:t>«</a:t>
            </a:r>
            <a:r>
              <a:rPr lang="ru-RU" sz="2400" b="0" i="0" u="none" strike="noStrike" baseline="0" dirty="0" err="1">
                <a:latin typeface="Times New Roman" panose="02020603050405020304" pitchFamily="18" charset="0"/>
              </a:rPr>
              <a:t>Нейротренд</a:t>
            </a:r>
            <a:r>
              <a:rPr lang="ru-RU" sz="2400" b="0" i="0" u="none" strike="noStrike" baseline="0" dirty="0">
                <a:latin typeface="Times New Roman" panose="02020603050405020304" pitchFamily="18" charset="0"/>
              </a:rPr>
              <a:t>» тестировали фильмы «Ёлки 1914», обе части «Горько», «Легенда № 17», «Экипаж». Средняя стоимость полного </a:t>
            </a:r>
            <a:r>
              <a:rPr lang="ru-RU" sz="2400" b="0" i="0" u="none" strike="noStrike" baseline="0" dirty="0" err="1">
                <a:latin typeface="Times New Roman" panose="02020603050405020304" pitchFamily="18" charset="0"/>
              </a:rPr>
              <a:t>нейромаркетингового</a:t>
            </a:r>
            <a:r>
              <a:rPr lang="ru-RU" sz="2400" b="0" i="0" u="none" strike="noStrike" baseline="0" dirty="0">
                <a:latin typeface="Times New Roman" panose="02020603050405020304" pitchFamily="18" charset="0"/>
              </a:rPr>
              <a:t> исследования начинается от 300 000 и доходит до 700 </a:t>
            </a:r>
            <a:r>
              <a:rPr lang="ru-RU" sz="2400" dirty="0">
                <a:latin typeface="Times New Roman" panose="02020603050405020304" pitchFamily="18" charset="0"/>
              </a:rPr>
              <a:t>000 рублей.</a:t>
            </a:r>
            <a:br>
              <a:rPr lang="ru-RU" sz="2400" b="0" i="0" u="none" strike="noStrike" baseline="0" dirty="0">
                <a:latin typeface="Times New Roman" panose="02020603050405020304" pitchFamily="18" charset="0"/>
              </a:rPr>
            </a:br>
            <a:r>
              <a:rPr lang="ru-RU" sz="2400" b="0" i="0" u="none" strike="noStrike" baseline="0" dirty="0">
                <a:solidFill>
                  <a:srgbClr val="000000"/>
                </a:solidFill>
                <a:latin typeface="Times New Roman" panose="02020603050405020304" pitchFamily="18" charset="0"/>
              </a:rPr>
              <a:t>В России лидером в </a:t>
            </a:r>
            <a:r>
              <a:rPr lang="ru-RU" sz="2400" b="0" i="0" u="none" strike="noStrike" baseline="0" dirty="0" err="1">
                <a:solidFill>
                  <a:srgbClr val="000000"/>
                </a:solidFill>
                <a:latin typeface="Times New Roman" panose="02020603050405020304" pitchFamily="18" charset="0"/>
              </a:rPr>
              <a:t>нейромаркетинге</a:t>
            </a:r>
            <a:r>
              <a:rPr lang="ru-RU" sz="2400" b="0" i="0" u="none" strike="noStrike" baseline="0" dirty="0">
                <a:solidFill>
                  <a:srgbClr val="000000"/>
                </a:solidFill>
                <a:latin typeface="Times New Roman" panose="02020603050405020304" pitchFamily="18" charset="0"/>
              </a:rPr>
              <a:t> является Сбербанк, стратегия которого предусматривает, что </a:t>
            </a:r>
            <a:r>
              <a:rPr lang="ru-RU" sz="2400" b="0" i="0" u="none" strike="noStrike" baseline="0" dirty="0" err="1">
                <a:solidFill>
                  <a:srgbClr val="000000"/>
                </a:solidFill>
                <a:latin typeface="Times New Roman" panose="02020603050405020304" pitchFamily="18" charset="0"/>
              </a:rPr>
              <a:t>психографическая</a:t>
            </a:r>
            <a:r>
              <a:rPr lang="ru-RU" sz="2400" b="0" i="0" u="none" strike="noStrike" baseline="0" dirty="0">
                <a:solidFill>
                  <a:srgbClr val="000000"/>
                </a:solidFill>
                <a:latin typeface="Times New Roman" panose="02020603050405020304" pitchFamily="18" charset="0"/>
              </a:rPr>
              <a:t> сегментация станет основой для проектирования практически всех коммуникаций банка с клиентом. </a:t>
            </a:r>
            <a:br>
              <a:rPr lang="ru-RU" sz="2400" b="0" i="0" u="none" strike="noStrike" baseline="0" dirty="0">
                <a:solidFill>
                  <a:srgbClr val="000000"/>
                </a:solidFill>
                <a:latin typeface="Times New Roman" panose="02020603050405020304" pitchFamily="18" charset="0"/>
              </a:rPr>
            </a:br>
            <a:r>
              <a:rPr lang="ru-RU" sz="2400" b="0" i="0" u="none" strike="noStrike" baseline="0" dirty="0" err="1">
                <a:solidFill>
                  <a:srgbClr val="000000"/>
                </a:solidFill>
                <a:latin typeface="Times New Roman" panose="02020603050405020304" pitchFamily="18" charset="0"/>
              </a:rPr>
              <a:t>Borjomi</a:t>
            </a:r>
            <a:r>
              <a:rPr lang="ru-RU" sz="2400" b="0" i="0" u="none" strike="noStrike" baseline="0" dirty="0">
                <a:solidFill>
                  <a:srgbClr val="000000"/>
                </a:solidFill>
                <a:latin typeface="Times New Roman" panose="02020603050405020304" pitchFamily="18" charset="0"/>
              </a:rPr>
              <a:t> Russia проводит </a:t>
            </a:r>
            <a:r>
              <a:rPr lang="ru-RU" sz="2400" b="0" i="0" u="none" strike="noStrike" baseline="0" dirty="0" err="1">
                <a:solidFill>
                  <a:srgbClr val="000000"/>
                </a:solidFill>
                <a:latin typeface="Times New Roman" panose="02020603050405020304" pitchFamily="18" charset="0"/>
              </a:rPr>
              <a:t>нейромаркетинговые</a:t>
            </a:r>
            <a:r>
              <a:rPr lang="ru-RU" sz="2400" b="0" i="0" u="none" strike="noStrike" baseline="0" dirty="0">
                <a:solidFill>
                  <a:srgbClr val="000000"/>
                </a:solidFill>
                <a:latin typeface="Times New Roman" panose="02020603050405020304" pitchFamily="18" charset="0"/>
              </a:rPr>
              <a:t> исследования рекламных роликов «Боржоми» и «Святой источник». «Черкизово» оценивало рекламные ролики всех ключевых марок компании – «</a:t>
            </a:r>
            <a:r>
              <a:rPr lang="ru-RU" sz="2400" b="0" i="0" u="none" strike="noStrike" baseline="0" dirty="0" err="1">
                <a:solidFill>
                  <a:srgbClr val="000000"/>
                </a:solidFill>
                <a:latin typeface="Times New Roman" panose="02020603050405020304" pitchFamily="18" charset="0"/>
              </a:rPr>
              <a:t>Петелинка</a:t>
            </a:r>
            <a:r>
              <a:rPr lang="ru-RU" sz="2400" b="0" i="0" u="none" strike="noStrike" baseline="0" dirty="0">
                <a:solidFill>
                  <a:srgbClr val="000000"/>
                </a:solidFill>
                <a:latin typeface="Times New Roman" panose="02020603050405020304" pitchFamily="18" charset="0"/>
              </a:rPr>
              <a:t>», «Пава-Пава» и «Черкизово». </a:t>
            </a:r>
            <a:endParaRPr lang="ru-RU" sz="2400" dirty="0"/>
          </a:p>
        </p:txBody>
      </p:sp>
    </p:spTree>
    <p:extLst>
      <p:ext uri="{BB962C8B-B14F-4D97-AF65-F5344CB8AC3E}">
        <p14:creationId xmlns:p14="http://schemas.microsoft.com/office/powerpoint/2010/main" val="1779784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BD5CA9-F379-4144-B605-5C6150CA7275}"/>
              </a:ext>
            </a:extLst>
          </p:cNvPr>
          <p:cNvSpPr>
            <a:spLocks noGrp="1"/>
          </p:cNvSpPr>
          <p:nvPr>
            <p:ph type="title"/>
          </p:nvPr>
        </p:nvSpPr>
        <p:spPr>
          <a:xfrm>
            <a:off x="2592924" y="624109"/>
            <a:ext cx="8911687" cy="5431457"/>
          </a:xfrm>
        </p:spPr>
        <p:txBody>
          <a:bodyPr>
            <a:normAutofit/>
          </a:bodyPr>
          <a:lstStyle/>
          <a:p>
            <a:r>
              <a:rPr lang="ru-RU" sz="3200" b="0" i="0" u="none" strike="noStrike" baseline="0" dirty="0">
                <a:solidFill>
                  <a:srgbClr val="000000"/>
                </a:solidFill>
                <a:latin typeface="Times New Roman" panose="02020603050405020304" pitchFamily="18" charset="0"/>
              </a:rPr>
              <a:t>В России направление все еще находится в процессе развития. По словам главы Института когнитивных </a:t>
            </a:r>
            <a:r>
              <a:rPr lang="ru-RU" sz="3200" b="0" i="0" u="none" strike="noStrike" baseline="0" dirty="0" err="1">
                <a:solidFill>
                  <a:srgbClr val="000000"/>
                </a:solidFill>
                <a:latin typeface="Times New Roman" panose="02020603050405020304" pitchFamily="18" charset="0"/>
              </a:rPr>
              <a:t>нейронаук</a:t>
            </a:r>
            <a:r>
              <a:rPr lang="ru-RU" sz="3200" b="0" i="0" u="none" strike="noStrike" baseline="0" dirty="0">
                <a:solidFill>
                  <a:srgbClr val="000000"/>
                </a:solidFill>
                <a:latin typeface="Times New Roman" panose="02020603050405020304" pitchFamily="18" charset="0"/>
              </a:rPr>
              <a:t> Высшей школы экономики Василия Ключарева,  </a:t>
            </a:r>
            <a:r>
              <a:rPr lang="ru-RU" sz="3200" b="0" i="0" u="none" strike="noStrike" baseline="0" dirty="0" err="1">
                <a:solidFill>
                  <a:srgbClr val="000000"/>
                </a:solidFill>
                <a:latin typeface="Times New Roman" panose="02020603050405020304" pitchFamily="18" charset="0"/>
              </a:rPr>
              <a:t>нейромаркетинговые</a:t>
            </a:r>
            <a:r>
              <a:rPr lang="ru-RU" sz="3200" b="0" i="0" u="none" strike="noStrike" baseline="0" dirty="0">
                <a:solidFill>
                  <a:srgbClr val="000000"/>
                </a:solidFill>
                <a:latin typeface="Times New Roman" panose="02020603050405020304" pitchFamily="18" charset="0"/>
              </a:rPr>
              <a:t> компании требуют больших инвестиций и высоких технологий. </a:t>
            </a:r>
            <a:br>
              <a:rPr lang="ru-RU" sz="3200" b="0" i="0" u="none" strike="noStrike" baseline="0" dirty="0">
                <a:solidFill>
                  <a:srgbClr val="000000"/>
                </a:solidFill>
                <a:latin typeface="Times New Roman" panose="02020603050405020304" pitchFamily="18" charset="0"/>
              </a:rPr>
            </a:br>
            <a:r>
              <a:rPr lang="ru-RU" sz="3200" b="0" i="0" u="none" strike="noStrike" baseline="0" dirty="0">
                <a:solidFill>
                  <a:srgbClr val="000000"/>
                </a:solidFill>
                <a:latin typeface="Times New Roman" panose="02020603050405020304" pitchFamily="18" charset="0"/>
              </a:rPr>
              <a:t>Однако уже сейчас наступает эра </a:t>
            </a:r>
            <a:r>
              <a:rPr lang="ru-RU" sz="3200" b="0" i="0" u="none" strike="noStrike" baseline="0" dirty="0" err="1">
                <a:solidFill>
                  <a:srgbClr val="000000"/>
                </a:solidFill>
                <a:latin typeface="Times New Roman" panose="02020603050405020304" pitchFamily="18" charset="0"/>
              </a:rPr>
              <a:t>нейрокоммуникаций</a:t>
            </a:r>
            <a:r>
              <a:rPr lang="ru-RU" sz="3200" b="0" i="0" u="none" strike="noStrike" baseline="0" dirty="0">
                <a:solidFill>
                  <a:srgbClr val="000000"/>
                </a:solidFill>
                <a:latin typeface="Times New Roman" panose="02020603050405020304" pitchFamily="18" charset="0"/>
              </a:rPr>
              <a:t>, и одним из первых сегментов рынка будущих </a:t>
            </a:r>
            <a:r>
              <a:rPr lang="ru-RU" sz="3200" b="0" i="0" u="none" strike="noStrike" baseline="0" dirty="0" err="1">
                <a:solidFill>
                  <a:srgbClr val="000000"/>
                </a:solidFill>
                <a:latin typeface="Times New Roman" panose="02020603050405020304" pitchFamily="18" charset="0"/>
              </a:rPr>
              <a:t>нейрокоммуникаций</a:t>
            </a:r>
            <a:r>
              <a:rPr lang="ru-RU" sz="3200" b="0" i="0" u="none" strike="noStrike" baseline="0" dirty="0">
                <a:solidFill>
                  <a:srgbClr val="000000"/>
                </a:solidFill>
                <a:latin typeface="Times New Roman" panose="02020603050405020304" pitchFamily="18" charset="0"/>
              </a:rPr>
              <a:t> будет рынок </a:t>
            </a:r>
            <a:r>
              <a:rPr lang="ru-RU" sz="3200" b="0" i="0" u="none" strike="noStrike" baseline="0" dirty="0" err="1">
                <a:solidFill>
                  <a:srgbClr val="000000"/>
                </a:solidFill>
                <a:latin typeface="Times New Roman" panose="02020603050405020304" pitchFamily="18" charset="0"/>
              </a:rPr>
              <a:t>нейромаркетинга</a:t>
            </a:r>
            <a:r>
              <a:rPr lang="ru-RU" sz="3200" b="0" i="0" u="none" strike="noStrike" baseline="0" dirty="0">
                <a:solidFill>
                  <a:srgbClr val="000000"/>
                </a:solidFill>
                <a:latin typeface="Times New Roman" panose="02020603050405020304" pitchFamily="18" charset="0"/>
              </a:rPr>
              <a:t>.</a:t>
            </a:r>
            <a:endParaRPr lang="ru-RU" sz="3200" dirty="0"/>
          </a:p>
        </p:txBody>
      </p:sp>
    </p:spTree>
    <p:extLst>
      <p:ext uri="{BB962C8B-B14F-4D97-AF65-F5344CB8AC3E}">
        <p14:creationId xmlns:p14="http://schemas.microsoft.com/office/powerpoint/2010/main" val="3962251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C88671-0C36-41F7-A45C-A14537CC67F5}"/>
              </a:ext>
            </a:extLst>
          </p:cNvPr>
          <p:cNvSpPr>
            <a:spLocks noGrp="1"/>
          </p:cNvSpPr>
          <p:nvPr>
            <p:ph type="title"/>
          </p:nvPr>
        </p:nvSpPr>
        <p:spPr>
          <a:xfrm>
            <a:off x="2592925" y="624110"/>
            <a:ext cx="8911687" cy="392927"/>
          </a:xfrm>
        </p:spPr>
        <p:txBody>
          <a:bodyPr>
            <a:noAutofit/>
          </a:bodyPr>
          <a:lstStyle/>
          <a:p>
            <a:r>
              <a:rPr lang="ru-RU" sz="2800" b="1" i="0" u="none" strike="noStrike" baseline="0" dirty="0">
                <a:solidFill>
                  <a:srgbClr val="000000"/>
                </a:solidFill>
                <a:latin typeface="Times New Roman" panose="02020603050405020304" pitchFamily="18" charset="0"/>
              </a:rPr>
              <a:t>Анализ динамики и потенциала рынка</a:t>
            </a:r>
            <a:endParaRPr lang="ru-RU" sz="2800" dirty="0"/>
          </a:p>
        </p:txBody>
      </p:sp>
      <p:sp>
        <p:nvSpPr>
          <p:cNvPr id="3" name="Объект 2">
            <a:extLst>
              <a:ext uri="{FF2B5EF4-FFF2-40B4-BE49-F238E27FC236}">
                <a16:creationId xmlns:a16="http://schemas.microsoft.com/office/drawing/2014/main" id="{FE04327E-51C6-496B-84FE-CE0251C17479}"/>
              </a:ext>
            </a:extLst>
          </p:cNvPr>
          <p:cNvSpPr>
            <a:spLocks noGrp="1"/>
          </p:cNvSpPr>
          <p:nvPr>
            <p:ph idx="1"/>
          </p:nvPr>
        </p:nvSpPr>
        <p:spPr>
          <a:xfrm>
            <a:off x="1931437" y="1184987"/>
            <a:ext cx="9573175" cy="5318449"/>
          </a:xfrm>
        </p:spPr>
        <p:txBody>
          <a:bodyPr>
            <a:normAutofit fontScale="92500" lnSpcReduction="10000"/>
          </a:bodyPr>
          <a:lstStyle/>
          <a:p>
            <a:pPr marL="0" indent="0">
              <a:buNone/>
            </a:pPr>
            <a:r>
              <a:rPr lang="ru-RU" sz="1800" b="0" i="0" u="none" strike="noStrike" baseline="0" dirty="0">
                <a:solidFill>
                  <a:schemeClr val="tx1"/>
                </a:solidFill>
                <a:latin typeface="Times New Roman" panose="02020603050405020304" pitchFamily="18" charset="0"/>
              </a:rPr>
              <a:t>Число заказов на нейробиологические исследования в России растёт, крупные компании чаще всего слышали что-то о </a:t>
            </a:r>
            <a:r>
              <a:rPr lang="ru-RU" sz="1800" b="0" i="0" u="none" strike="noStrike" baseline="0" dirty="0" err="1">
                <a:solidFill>
                  <a:schemeClr val="tx1"/>
                </a:solidFill>
                <a:latin typeface="Times New Roman" panose="02020603050405020304" pitchFamily="18" charset="0"/>
              </a:rPr>
              <a:t>нейромаркетинге</a:t>
            </a:r>
            <a:r>
              <a:rPr lang="ru-RU" sz="1800" b="0" i="0" u="none" strike="noStrike" baseline="0" dirty="0">
                <a:solidFill>
                  <a:schemeClr val="tx1"/>
                </a:solidFill>
                <a:latin typeface="Times New Roman" panose="02020603050405020304" pitchFamily="18" charset="0"/>
              </a:rPr>
              <a:t>, им любопытно, и они ищут дополнительную информацию. </a:t>
            </a:r>
          </a:p>
          <a:p>
            <a:pPr marL="0" indent="0">
              <a:buNone/>
            </a:pPr>
            <a:r>
              <a:rPr lang="ru-RU" sz="1800" b="0" i="0" u="none" strike="noStrike" baseline="0" dirty="0">
                <a:solidFill>
                  <a:schemeClr val="tx1"/>
                </a:solidFill>
                <a:latin typeface="Times New Roman" panose="02020603050405020304" pitchFamily="18" charset="0"/>
              </a:rPr>
              <a:t>Попытки что-то заказать были у многих компаний, от Сбербанка до </a:t>
            </a:r>
            <a:r>
              <a:rPr lang="ru-RU" sz="1800" b="0" i="0" u="none" strike="noStrike" baseline="0" dirty="0" err="1">
                <a:solidFill>
                  <a:schemeClr val="tx1"/>
                </a:solidFill>
                <a:latin typeface="Times New Roman" panose="02020603050405020304" pitchFamily="18" charset="0"/>
              </a:rPr>
              <a:t>геймдевелоперов</a:t>
            </a:r>
            <a:r>
              <a:rPr lang="ru-RU" sz="1800" b="0" i="0" u="none" strike="noStrike" baseline="0" dirty="0">
                <a:solidFill>
                  <a:schemeClr val="tx1"/>
                </a:solidFill>
                <a:latin typeface="Times New Roman" panose="02020603050405020304" pitchFamily="18" charset="0"/>
              </a:rPr>
              <a:t> и импортёров памперсов. Сегодня </a:t>
            </a:r>
            <a:r>
              <a:rPr lang="ru-RU" sz="1800" b="0" i="0" u="none" strike="noStrike" baseline="0" dirty="0" err="1">
                <a:solidFill>
                  <a:schemeClr val="tx1"/>
                </a:solidFill>
                <a:latin typeface="Times New Roman" panose="02020603050405020304" pitchFamily="18" charset="0"/>
              </a:rPr>
              <a:t>нейротехнологиями</a:t>
            </a:r>
            <a:r>
              <a:rPr lang="ru-RU" sz="1800" b="0" i="0" u="none" strike="noStrike" baseline="0" dirty="0">
                <a:solidFill>
                  <a:schemeClr val="tx1"/>
                </a:solidFill>
                <a:latin typeface="Times New Roman" panose="02020603050405020304" pitchFamily="18" charset="0"/>
              </a:rPr>
              <a:t> интересуются «Яндекс», ICQ, «Одноклассники», банк «Русский Стандарт». </a:t>
            </a:r>
          </a:p>
          <a:p>
            <a:pPr marL="0" indent="0">
              <a:buNone/>
            </a:pPr>
            <a:r>
              <a:rPr lang="ru-RU" sz="1800" b="0" i="0" u="none" strike="noStrike" baseline="0" dirty="0">
                <a:solidFill>
                  <a:schemeClr val="tx1"/>
                </a:solidFill>
                <a:latin typeface="Times New Roman" panose="02020603050405020304" pitchFamily="18" charset="0"/>
              </a:rPr>
              <a:t>Заказом исследований часто занимаются UX и UI лаборатории компаний. К примеру, </a:t>
            </a:r>
            <a:r>
              <a:rPr lang="ru-RU" sz="1800" b="0" i="0" u="none" strike="noStrike" baseline="0" dirty="0" err="1">
                <a:solidFill>
                  <a:schemeClr val="tx1"/>
                </a:solidFill>
                <a:latin typeface="Times New Roman" panose="02020603050405020304" pitchFamily="18" charset="0"/>
              </a:rPr>
              <a:t>Mail.Ru</a:t>
            </a:r>
            <a:r>
              <a:rPr lang="ru-RU" sz="1800" b="0" i="0" u="none" strike="noStrike" baseline="0" dirty="0">
                <a:solidFill>
                  <a:schemeClr val="tx1"/>
                </a:solidFill>
                <a:latin typeface="Times New Roman" panose="02020603050405020304" pitchFamily="18" charset="0"/>
              </a:rPr>
              <a:t> Group в конце прошлого года провела тестирование игры Planet </a:t>
            </a:r>
            <a:r>
              <a:rPr lang="ru-RU" sz="1800" b="0" i="0" u="none" strike="noStrike" baseline="0" dirty="0" err="1">
                <a:solidFill>
                  <a:schemeClr val="tx1"/>
                </a:solidFill>
                <a:latin typeface="Times New Roman" panose="02020603050405020304" pitchFamily="18" charset="0"/>
              </a:rPr>
              <a:t>of</a:t>
            </a:r>
            <a:r>
              <a:rPr lang="ru-RU" sz="1800" b="0" i="0" u="none" strike="noStrike" baseline="0" dirty="0">
                <a:solidFill>
                  <a:schemeClr val="tx1"/>
                </a:solidFill>
                <a:latin typeface="Times New Roman" panose="02020603050405020304" pitchFamily="18" charset="0"/>
              </a:rPr>
              <a:t> </a:t>
            </a:r>
            <a:r>
              <a:rPr lang="ru-RU" sz="1800" b="0" i="0" u="none" strike="noStrike" baseline="0" dirty="0" err="1">
                <a:solidFill>
                  <a:schemeClr val="tx1"/>
                </a:solidFill>
                <a:latin typeface="Times New Roman" panose="02020603050405020304" pitchFamily="18" charset="0"/>
              </a:rPr>
              <a:t>Heroes</a:t>
            </a:r>
            <a:r>
              <a:rPr lang="ru-RU" sz="1800" b="0" i="0" u="none" strike="noStrike" baseline="0" dirty="0">
                <a:solidFill>
                  <a:schemeClr val="tx1"/>
                </a:solidFill>
                <a:latin typeface="Times New Roman" panose="02020603050405020304" pitchFamily="18" charset="0"/>
              </a:rPr>
              <a:t>. После исследования компания получила рекомендации сократить время самых «</a:t>
            </a:r>
            <a:r>
              <a:rPr lang="ru-RU" sz="1800" b="0" i="0" u="none" strike="noStrike" baseline="0" dirty="0" err="1">
                <a:solidFill>
                  <a:schemeClr val="tx1"/>
                </a:solidFill>
                <a:latin typeface="Times New Roman" panose="02020603050405020304" pitchFamily="18" charset="0"/>
              </a:rPr>
              <a:t>невовлекающих</a:t>
            </a:r>
            <a:r>
              <a:rPr lang="ru-RU" sz="1800" b="0" i="0" u="none" strike="noStrike" baseline="0" dirty="0">
                <a:solidFill>
                  <a:schemeClr val="tx1"/>
                </a:solidFill>
                <a:latin typeface="Times New Roman" panose="02020603050405020304" pitchFamily="18" charset="0"/>
              </a:rPr>
              <a:t>» моментов, убрать навязчивые элементы, сократить количество диалогов, увеличить продолжительность сражения один на один, добавить в некоторых местах музыку. Сейчас </a:t>
            </a:r>
            <a:r>
              <a:rPr lang="ru-RU" sz="1800" b="0" i="0" u="none" strike="noStrike" baseline="0" dirty="0" err="1">
                <a:solidFill>
                  <a:schemeClr val="tx1"/>
                </a:solidFill>
                <a:latin typeface="Times New Roman" panose="02020603050405020304" pitchFamily="18" charset="0"/>
              </a:rPr>
              <a:t>Mail.Ru</a:t>
            </a:r>
            <a:r>
              <a:rPr lang="ru-RU" sz="1800" b="0" i="0" u="none" strike="noStrike" baseline="0" dirty="0">
                <a:solidFill>
                  <a:schemeClr val="tx1"/>
                </a:solidFill>
                <a:latin typeface="Times New Roman" panose="02020603050405020304" pitchFamily="18" charset="0"/>
              </a:rPr>
              <a:t> Group тестирует с помощью </a:t>
            </a:r>
            <a:r>
              <a:rPr lang="ru-RU" sz="1800" b="0" i="0" u="none" strike="noStrike" baseline="0" dirty="0" err="1">
                <a:solidFill>
                  <a:schemeClr val="tx1"/>
                </a:solidFill>
                <a:latin typeface="Times New Roman" panose="02020603050405020304" pitchFamily="18" charset="0"/>
              </a:rPr>
              <a:t>нейромаркетинговых</a:t>
            </a:r>
            <a:r>
              <a:rPr lang="ru-RU" sz="1800" b="0" i="0" u="none" strike="noStrike" baseline="0" dirty="0">
                <a:solidFill>
                  <a:schemeClr val="tx1"/>
                </a:solidFill>
                <a:latin typeface="Times New Roman" panose="02020603050405020304" pitchFamily="18" charset="0"/>
              </a:rPr>
              <a:t> технологий рекламные ролики. </a:t>
            </a:r>
          </a:p>
          <a:p>
            <a:pPr marL="0" indent="0">
              <a:buNone/>
            </a:pPr>
            <a:r>
              <a:rPr lang="ru-RU" sz="1800" b="0" i="0" u="none" strike="noStrike" baseline="0" dirty="0">
                <a:solidFill>
                  <a:schemeClr val="tx1"/>
                </a:solidFill>
                <a:latin typeface="Times New Roman" panose="02020603050405020304" pitchFamily="18" charset="0"/>
              </a:rPr>
              <a:t>Альфа-Банк проводил </a:t>
            </a:r>
            <a:r>
              <a:rPr lang="ru-RU" sz="1800" b="0" i="0" u="none" strike="noStrike" baseline="0" dirty="0" err="1">
                <a:solidFill>
                  <a:schemeClr val="tx1"/>
                </a:solidFill>
                <a:latin typeface="Times New Roman" panose="02020603050405020304" pitchFamily="18" charset="0"/>
              </a:rPr>
              <a:t>нейромаркетинговое</a:t>
            </a:r>
            <a:r>
              <a:rPr lang="ru-RU" sz="1800" b="0" i="0" u="none" strike="noStrike" baseline="0" dirty="0">
                <a:solidFill>
                  <a:schemeClr val="tx1"/>
                </a:solidFill>
                <a:latin typeface="Times New Roman" panose="02020603050405020304" pitchFamily="18" charset="0"/>
              </a:rPr>
              <a:t> исследование для мобильного приложения банка. В рамках исследование были определены факторы UX и UI дизайна, которые негативно влияют на впечатления новых клиентов при первом использовании </a:t>
            </a:r>
            <a:r>
              <a:rPr lang="ru-RU" sz="1800" b="0" i="0" u="none" strike="noStrike" baseline="0" dirty="0" err="1">
                <a:solidFill>
                  <a:schemeClr val="tx1"/>
                </a:solidFill>
                <a:latin typeface="Times New Roman" panose="02020603050405020304" pitchFamily="18" charset="0"/>
              </a:rPr>
              <a:t>приложени</a:t>
            </a:r>
            <a:r>
              <a:rPr lang="ru-RU" sz="1800" b="0" i="0" u="none" strike="noStrike" baseline="0" dirty="0">
                <a:solidFill>
                  <a:schemeClr val="tx1"/>
                </a:solidFill>
                <a:latin typeface="Times New Roman" panose="02020603050405020304" pitchFamily="18" charset="0"/>
              </a:rPr>
              <a:t>. Основными задачами исследования было найти точки роста приложения на основе объективных показателей состояния респондентов. Разработчики смогли увидеть выполнение каких сценариев приводит к высокой когнитивной нагрузке и негативным эмоциям – эти данные означают, что вероятность того, что человек вернется и будет продолжать использовать приложение, очень невысокая. Исследование помогло банку повысить приоритет задач, связанных больше с системными изменениями в приложении, а не конкретными точечными изменениями на определенных экранах.</a:t>
            </a:r>
            <a:endParaRPr lang="ru-RU" dirty="0">
              <a:solidFill>
                <a:schemeClr val="tx1"/>
              </a:solidFill>
            </a:endParaRPr>
          </a:p>
        </p:txBody>
      </p:sp>
    </p:spTree>
    <p:extLst>
      <p:ext uri="{BB962C8B-B14F-4D97-AF65-F5344CB8AC3E}">
        <p14:creationId xmlns:p14="http://schemas.microsoft.com/office/powerpoint/2010/main" val="20107257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AC032D-5EC7-410A-93A3-4547F09C4F27}"/>
              </a:ext>
            </a:extLst>
          </p:cNvPr>
          <p:cNvSpPr>
            <a:spLocks noGrp="1"/>
          </p:cNvSpPr>
          <p:nvPr>
            <p:ph type="title"/>
          </p:nvPr>
        </p:nvSpPr>
        <p:spPr/>
        <p:txBody>
          <a:bodyPr/>
          <a:lstStyle/>
          <a:p>
            <a:pPr>
              <a:defRPr/>
            </a:pPr>
            <a:r>
              <a:rPr lang="ru-RU" sz="2800" b="1" dirty="0"/>
              <a:t>Вопросы для обсуждения и закрепления прочитанного</a:t>
            </a:r>
            <a:endParaRPr lang="ru-RU" sz="2800" dirty="0"/>
          </a:p>
        </p:txBody>
      </p:sp>
      <p:sp>
        <p:nvSpPr>
          <p:cNvPr id="3" name="Объект 2">
            <a:extLst>
              <a:ext uri="{FF2B5EF4-FFF2-40B4-BE49-F238E27FC236}">
                <a16:creationId xmlns:a16="http://schemas.microsoft.com/office/drawing/2014/main" id="{3651068A-14DF-452A-9EF4-57EB75D1E1E5}"/>
              </a:ext>
            </a:extLst>
          </p:cNvPr>
          <p:cNvSpPr>
            <a:spLocks noGrp="1"/>
          </p:cNvSpPr>
          <p:nvPr>
            <p:ph idx="1"/>
          </p:nvPr>
        </p:nvSpPr>
        <p:spPr/>
        <p:txBody>
          <a:bodyPr/>
          <a:lstStyle/>
          <a:p>
            <a:pPr>
              <a:buFont typeface="+mj-lt"/>
              <a:buAutoNum type="arabicPeriod"/>
              <a:defRPr/>
            </a:pPr>
            <a:r>
              <a:rPr lang="ru-RU" dirty="0">
                <a:solidFill>
                  <a:schemeClr val="tx1"/>
                </a:solidFill>
              </a:rPr>
              <a:t>Что такое </a:t>
            </a:r>
            <a:r>
              <a:rPr lang="ru-RU" dirty="0" err="1">
                <a:solidFill>
                  <a:schemeClr val="tx1"/>
                </a:solidFill>
              </a:rPr>
              <a:t>нейромаркетинг</a:t>
            </a:r>
            <a:r>
              <a:rPr lang="ru-RU" dirty="0">
                <a:solidFill>
                  <a:schemeClr val="tx1"/>
                </a:solidFill>
              </a:rPr>
              <a:t>?</a:t>
            </a:r>
          </a:p>
          <a:p>
            <a:pPr>
              <a:buFont typeface="+mj-lt"/>
              <a:buAutoNum type="arabicPeriod"/>
              <a:defRPr/>
            </a:pPr>
            <a:r>
              <a:rPr lang="ru-RU" dirty="0">
                <a:solidFill>
                  <a:schemeClr val="tx1"/>
                </a:solidFill>
              </a:rPr>
              <a:t>Иерархия категорий </a:t>
            </a:r>
            <a:r>
              <a:rPr lang="ru-RU" dirty="0" err="1">
                <a:solidFill>
                  <a:schemeClr val="tx1"/>
                </a:solidFill>
              </a:rPr>
              <a:t>нейромаркетинга</a:t>
            </a:r>
            <a:r>
              <a:rPr lang="ru-RU" dirty="0">
                <a:solidFill>
                  <a:schemeClr val="tx1"/>
                </a:solidFill>
              </a:rPr>
              <a:t> </a:t>
            </a:r>
          </a:p>
          <a:p>
            <a:pPr>
              <a:buFont typeface="+mj-lt"/>
              <a:buAutoNum type="arabicPeriod"/>
              <a:defRPr/>
            </a:pPr>
            <a:r>
              <a:rPr lang="ru-RU" dirty="0">
                <a:solidFill>
                  <a:schemeClr val="tx1"/>
                </a:solidFill>
              </a:rPr>
              <a:t>История </a:t>
            </a:r>
            <a:r>
              <a:rPr lang="ru-RU" dirty="0" err="1">
                <a:solidFill>
                  <a:schemeClr val="tx1"/>
                </a:solidFill>
              </a:rPr>
              <a:t>нейромаркетинга</a:t>
            </a:r>
            <a:r>
              <a:rPr lang="ru-RU" dirty="0">
                <a:solidFill>
                  <a:schemeClr val="tx1"/>
                </a:solidFill>
              </a:rPr>
              <a:t>.</a:t>
            </a:r>
          </a:p>
          <a:p>
            <a:pPr>
              <a:buFont typeface="+mj-lt"/>
              <a:buAutoNum type="arabicPeriod"/>
              <a:defRPr/>
            </a:pPr>
            <a:r>
              <a:rPr lang="ru-RU" dirty="0">
                <a:solidFill>
                  <a:schemeClr val="tx1"/>
                </a:solidFill>
              </a:rPr>
              <a:t>какие бывают виды биометрии?</a:t>
            </a:r>
          </a:p>
          <a:p>
            <a:pPr>
              <a:buFont typeface="+mj-lt"/>
              <a:buAutoNum type="arabicPeriod"/>
              <a:defRPr/>
            </a:pPr>
            <a:r>
              <a:rPr lang="ru-RU" dirty="0">
                <a:solidFill>
                  <a:schemeClr val="tx1"/>
                </a:solidFill>
              </a:rPr>
              <a:t>Перечислите методы и инструменты </a:t>
            </a:r>
            <a:r>
              <a:rPr lang="ru-RU" dirty="0" err="1">
                <a:solidFill>
                  <a:schemeClr val="tx1"/>
                </a:solidFill>
              </a:rPr>
              <a:t>нейромаркетинга</a:t>
            </a:r>
            <a:r>
              <a:rPr lang="ru-RU" dirty="0">
                <a:solidFill>
                  <a:schemeClr val="tx1"/>
                </a:solidFill>
              </a:rPr>
              <a:t>.</a:t>
            </a:r>
          </a:p>
          <a:p>
            <a:pPr>
              <a:buFont typeface="+mj-lt"/>
              <a:buAutoNum type="arabicPeriod"/>
              <a:defRPr/>
            </a:pPr>
            <a:r>
              <a:rPr lang="ru-RU" dirty="0">
                <a:solidFill>
                  <a:schemeClr val="tx1"/>
                </a:solidFill>
              </a:rPr>
              <a:t>Проанализируйте рынок </a:t>
            </a:r>
            <a:r>
              <a:rPr lang="ru-RU" dirty="0" err="1">
                <a:solidFill>
                  <a:schemeClr val="tx1"/>
                </a:solidFill>
              </a:rPr>
              <a:t>нейромаркетинга</a:t>
            </a:r>
            <a:r>
              <a:rPr lang="ru-RU" dirty="0">
                <a:solidFill>
                  <a:schemeClr val="tx1"/>
                </a:solidFill>
              </a:rPr>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6C640-D4F1-4808-BA53-D7F99B96BD8A}"/>
              </a:ext>
            </a:extLst>
          </p:cNvPr>
          <p:cNvSpPr>
            <a:spLocks noGrp="1"/>
          </p:cNvSpPr>
          <p:nvPr>
            <p:ph type="title"/>
          </p:nvPr>
        </p:nvSpPr>
        <p:spPr>
          <a:xfrm>
            <a:off x="2032000" y="404814"/>
            <a:ext cx="7664450" cy="720725"/>
          </a:xfrm>
        </p:spPr>
        <p:txBody>
          <a:bodyPr/>
          <a:lstStyle/>
          <a:p>
            <a:pPr>
              <a:defRPr/>
            </a:pPr>
            <a:r>
              <a:rPr lang="ru-RU" sz="2000" dirty="0"/>
              <a:t>Список рекомендуемой литературы</a:t>
            </a:r>
          </a:p>
        </p:txBody>
      </p:sp>
      <p:sp>
        <p:nvSpPr>
          <p:cNvPr id="3" name="Объект 2">
            <a:extLst>
              <a:ext uri="{FF2B5EF4-FFF2-40B4-BE49-F238E27FC236}">
                <a16:creationId xmlns:a16="http://schemas.microsoft.com/office/drawing/2014/main" id="{84D0DFF4-4B42-4118-926C-134BB903EE48}"/>
              </a:ext>
            </a:extLst>
          </p:cNvPr>
          <p:cNvSpPr>
            <a:spLocks noGrp="1"/>
          </p:cNvSpPr>
          <p:nvPr>
            <p:ph idx="4294967295"/>
          </p:nvPr>
        </p:nvSpPr>
        <p:spPr>
          <a:xfrm>
            <a:off x="690465" y="1125538"/>
            <a:ext cx="9798148" cy="4824412"/>
          </a:xfrm>
        </p:spPr>
        <p:txBody>
          <a:bodyPr>
            <a:noAutofit/>
          </a:bodyPr>
          <a:lstStyle/>
          <a:p>
            <a:pPr marL="0" indent="0">
              <a:spcBef>
                <a:spcPts val="0"/>
              </a:spcBef>
              <a:buNone/>
            </a:pPr>
            <a:r>
              <a:rPr lang="ru-RU" altLang="ru-RU" sz="1100" b="1" dirty="0">
                <a:solidFill>
                  <a:schemeClr val="tx1"/>
                </a:solidFill>
              </a:rPr>
              <a:t>А) Основная литература</a:t>
            </a:r>
          </a:p>
          <a:p>
            <a:pPr marL="0" indent="0" algn="just">
              <a:spcBef>
                <a:spcPts val="0"/>
              </a:spcBef>
              <a:buNone/>
            </a:pPr>
            <a:r>
              <a:rPr lang="ru-RU" altLang="ru-RU" sz="1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Романов А. А. Маркетинг : учебное пособие / А. А. Романов, В. П. Басенко, Б. М. Жуков. - Москва : Издательско-торговая корпорация "Дашков и К°", 2016. - 439, [1] с. - </a:t>
            </a:r>
            <a:r>
              <a:rPr lang="ru-RU" altLang="ru-RU" sz="11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Библиогр</a:t>
            </a:r>
            <a:r>
              <a:rPr lang="ru-RU" altLang="ru-RU" sz="1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с. 436-439 (48 назв.). - ISBN 978-5-394-01311-9 (в пер.) : 278.30 р. - Текст : непосредственный. Учебные отделы, A995523-ОХФ, A995524-ОХФ-ЧЗ-6, УДК  339.138(075.8)  </a:t>
            </a:r>
            <a:endParaRPr lang="ru-RU" altLang="ru-RU" sz="1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ru-RU" altLang="ru-RU" sz="1100" b="1" dirty="0">
                <a:solidFill>
                  <a:schemeClr val="tx1"/>
                </a:solidFill>
              </a:rPr>
              <a:t>Б) Дополнительная литература</a:t>
            </a:r>
          </a:p>
          <a:p>
            <a:pPr marL="0" indent="0">
              <a:spcBef>
                <a:spcPts val="0"/>
              </a:spcBef>
              <a:buNone/>
            </a:pPr>
            <a:endParaRPr lang="ru-RU" altLang="ru-RU" sz="1100" dirty="0">
              <a:solidFill>
                <a:schemeClr val="tx1"/>
              </a:solidFill>
            </a:endParaRPr>
          </a:p>
          <a:p>
            <a:pPr marL="0" indent="0" algn="just">
              <a:spcBef>
                <a:spcPts val="0"/>
              </a:spcBef>
              <a:buNone/>
            </a:pPr>
            <a:r>
              <a:rPr lang="ru-RU" altLang="ru-RU" sz="1100" dirty="0" err="1">
                <a:solidFill>
                  <a:schemeClr val="tx1"/>
                </a:solidFill>
                <a:latin typeface="Times New Roman" panose="02020603050405020304" pitchFamily="18" charset="0"/>
                <a:cs typeface="Calibri" panose="020F0502020204030204" pitchFamily="34" charset="0"/>
              </a:rPr>
              <a:t>Чувакова</a:t>
            </a:r>
            <a:r>
              <a:rPr lang="ru-RU" altLang="ru-RU" sz="1100" dirty="0">
                <a:solidFill>
                  <a:schemeClr val="tx1"/>
                </a:solidFill>
                <a:latin typeface="Times New Roman" panose="02020603050405020304" pitchFamily="18" charset="0"/>
                <a:cs typeface="Calibri" panose="020F0502020204030204" pitchFamily="34" charset="0"/>
              </a:rPr>
              <a:t> С. Г. Стратегический маркетинг : учебное пособие / С. Г. </a:t>
            </a:r>
            <a:r>
              <a:rPr lang="ru-RU" altLang="ru-RU" sz="1100" dirty="0" err="1">
                <a:solidFill>
                  <a:schemeClr val="tx1"/>
                </a:solidFill>
                <a:latin typeface="Times New Roman" panose="02020603050405020304" pitchFamily="18" charset="0"/>
                <a:cs typeface="Calibri" panose="020F0502020204030204" pitchFamily="34" charset="0"/>
              </a:rPr>
              <a:t>Чувакова</a:t>
            </a:r>
            <a:r>
              <a:rPr lang="ru-RU" altLang="ru-RU" sz="1100" dirty="0">
                <a:solidFill>
                  <a:schemeClr val="tx1"/>
                </a:solidFill>
                <a:latin typeface="Times New Roman" panose="02020603050405020304" pitchFamily="18" charset="0"/>
                <a:cs typeface="Calibri" panose="020F0502020204030204" pitchFamily="34" charset="0"/>
              </a:rPr>
              <a:t>. - 2-е изд. - Москва : Издательско-торговая корпорация "Дашков и К°", 2016. - 270, [2] с. : табл. - </a:t>
            </a:r>
            <a:r>
              <a:rPr lang="ru-RU" altLang="ru-RU" sz="1100" dirty="0" err="1">
                <a:solidFill>
                  <a:schemeClr val="tx1"/>
                </a:solidFill>
                <a:latin typeface="Times New Roman" panose="02020603050405020304" pitchFamily="18" charset="0"/>
                <a:cs typeface="Calibri" panose="020F0502020204030204" pitchFamily="34" charset="0"/>
              </a:rPr>
              <a:t>Библиогр</a:t>
            </a:r>
            <a:r>
              <a:rPr lang="ru-RU" altLang="ru-RU" sz="1100" dirty="0">
                <a:solidFill>
                  <a:schemeClr val="tx1"/>
                </a:solidFill>
                <a:latin typeface="Times New Roman" panose="02020603050405020304" pitchFamily="18" charset="0"/>
                <a:cs typeface="Calibri" panose="020F0502020204030204" pitchFamily="34" charset="0"/>
              </a:rPr>
              <a:t>.: с. 270-271 (27 назв.). - ISBN 978-5-394-01433-8 : 193.60 р. Учебные отделы, A995497-ОХФ, A995498-ОХФ-ЧЗ-6, УДК  339.138(075.8)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Нуралиев С. У. Маркетинг : учебник / С. У. Нуралиев, Д. С. Нуралиева. - Москва : Издательско-торговая корпорация "Дашков и К°", 2016. - 361, [3] с. - (Учебные издания для бакалавров). - </a:t>
            </a:r>
            <a:r>
              <a:rPr lang="ru-RU" altLang="ru-RU" sz="1100" dirty="0" err="1">
                <a:solidFill>
                  <a:schemeClr val="tx1"/>
                </a:solidFill>
                <a:latin typeface="Times New Roman" panose="02020603050405020304" pitchFamily="18" charset="0"/>
                <a:cs typeface="Calibri" panose="020F0502020204030204" pitchFamily="34" charset="0"/>
              </a:rPr>
              <a:t>Библиогр</a:t>
            </a:r>
            <a:r>
              <a:rPr lang="ru-RU" altLang="ru-RU" sz="1100" dirty="0">
                <a:solidFill>
                  <a:schemeClr val="tx1"/>
                </a:solidFill>
                <a:latin typeface="Times New Roman" panose="02020603050405020304" pitchFamily="18" charset="0"/>
                <a:cs typeface="Calibri" panose="020F0502020204030204" pitchFamily="34" charset="0"/>
              </a:rPr>
              <a:t>.: с. 359-361 (46 назв.). - ISBN 978-5-394-02115-2 (в пер.) : 275.00 р. - Текст : непосредственный.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993637-ОХФ,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993638-ОХФ-ЧЗ-4, </a:t>
            </a:r>
            <a:r>
              <a:rPr lang="en-US" altLang="ru-RU" sz="1100" dirty="0">
                <a:solidFill>
                  <a:schemeClr val="tx1"/>
                </a:solidFill>
                <a:latin typeface="Times New Roman" panose="02020603050405020304" pitchFamily="18" charset="0"/>
                <a:cs typeface="Calibri" panose="020F0502020204030204" pitchFamily="34" charset="0"/>
              </a:rPr>
              <a:t>A</a:t>
            </a:r>
            <a:r>
              <a:rPr lang="ru-RU" altLang="ru-RU" sz="1100" dirty="0">
                <a:solidFill>
                  <a:schemeClr val="tx1"/>
                </a:solidFill>
                <a:latin typeface="Times New Roman" panose="02020603050405020304" pitchFamily="18" charset="0"/>
                <a:cs typeface="Calibri" panose="020F0502020204030204" pitchFamily="34" charset="0"/>
              </a:rPr>
              <a:t>993639-ОХФ-ЧЗ-6. УДК  339.138(075.8)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Шевченко Д. А. Основы современного маркетинга : учебник / Д.А. Шевченко. - 2. - Москва : Издательско-торговая корпорация "Дашков и К", 2021. - 613 с. - ISBN 978-5-394-03977-5 : ~Б. ц. - http://znanium.com/catalog/document/?pid=1232438&amp;id=371140 </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Егоров Ю. Н. Основы маркетинга : учебник / Ю.Н. Егоров. - 2, </a:t>
            </a:r>
            <a:r>
              <a:rPr lang="ru-RU" altLang="ru-RU" sz="1100" dirty="0" err="1">
                <a:solidFill>
                  <a:schemeClr val="tx1"/>
                </a:solidFill>
                <a:latin typeface="Times New Roman" panose="02020603050405020304" pitchFamily="18" charset="0"/>
                <a:cs typeface="Calibri" panose="020F0502020204030204" pitchFamily="34" charset="0"/>
              </a:rPr>
              <a:t>перераб</a:t>
            </a:r>
            <a:r>
              <a:rPr lang="ru-RU" altLang="ru-RU" sz="11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2021. - 292 с. - ISBN 978-5-16-014862-5. - ISBN 978-5-16-108966-8 : ~Б. ц.. УДК  339.138(075.32) ББК 65.290-2я723. http://znanium.com/catalog/document/?pid=1372729&amp;id=375783</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6. Секерин В. Д. Инновационный маркетинг : учебник / В.Д. Секерин. - 1. - Москва : ООО "Научно-издательский центр ИНФРА-М", 2020. - 237 с. - ISBN 978-5-16-011323-4. - ISBN 978-5-16-103497-2 : ~Б. ц.  УДК 339.138(075.8) ББК 65.290-2я73 http://znanium.com/catalog/document/?pid=1081623&amp;id=353911</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7. Соловьев Б. А. Маркетинг : учебник / Б. А. Соловьев. - 1. - Москва : ООО "Научно-издательский центр ИНФРА-М", 2020. - 337 с. - ISBN 978-5-16-003647-2. - ISBN 978-5-16-103937-3 : ~Б. ц. УДК 339.138(075.8) ББК 65.290-2я73 http://znanium.com/catalog/document/?pid=1078335&amp;id=353828</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8. </a:t>
            </a:r>
            <a:r>
              <a:rPr lang="ru-RU" altLang="ru-RU" sz="1100" dirty="0" err="1">
                <a:solidFill>
                  <a:schemeClr val="tx1"/>
                </a:solidFill>
                <a:latin typeface="Times New Roman" panose="02020603050405020304" pitchFamily="18" charset="0"/>
                <a:cs typeface="Calibri" panose="020F0502020204030204" pitchFamily="34" charset="0"/>
              </a:rPr>
              <a:t>Цахаев</a:t>
            </a:r>
            <a:r>
              <a:rPr lang="ru-RU" altLang="ru-RU" sz="1100" dirty="0">
                <a:solidFill>
                  <a:schemeClr val="tx1"/>
                </a:solidFill>
                <a:latin typeface="Times New Roman" panose="02020603050405020304" pitchFamily="18" charset="0"/>
                <a:cs typeface="Calibri" panose="020F0502020204030204" pitchFamily="34" charset="0"/>
              </a:rPr>
              <a:t> Р. К. Маркетинг : учебник / Р.К. </a:t>
            </a:r>
            <a:r>
              <a:rPr lang="ru-RU" altLang="ru-RU" sz="1100" dirty="0" err="1">
                <a:solidFill>
                  <a:schemeClr val="tx1"/>
                </a:solidFill>
                <a:latin typeface="Times New Roman" panose="02020603050405020304" pitchFamily="18" charset="0"/>
                <a:cs typeface="Calibri" panose="020F0502020204030204" pitchFamily="34" charset="0"/>
              </a:rPr>
              <a:t>Цахаев</a:t>
            </a:r>
            <a:r>
              <a:rPr lang="ru-RU" altLang="ru-RU" sz="1100" dirty="0">
                <a:solidFill>
                  <a:schemeClr val="tx1"/>
                </a:solidFill>
                <a:latin typeface="Times New Roman" panose="02020603050405020304" pitchFamily="18" charset="0"/>
                <a:cs typeface="Calibri" panose="020F0502020204030204" pitchFamily="34" charset="0"/>
              </a:rPr>
              <a:t>. - 5. - Москва : Издательско-торговая корпорация "Дашков и К", 2020. - 548 с. - ISBN 978-5-394-03478-7 : ~Б. ц. - http://znanium.com/catalog/document/?pid=1093486&amp;id=358528</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9. Егоров Ю. Н. Основы маркетинга : учебник / Ю.Н. Егоров. - 2, </a:t>
            </a:r>
            <a:r>
              <a:rPr lang="ru-RU" altLang="ru-RU" sz="1100" dirty="0" err="1">
                <a:solidFill>
                  <a:schemeClr val="tx1"/>
                </a:solidFill>
                <a:latin typeface="Times New Roman" panose="02020603050405020304" pitchFamily="18" charset="0"/>
                <a:cs typeface="Calibri" panose="020F0502020204030204" pitchFamily="34" charset="0"/>
              </a:rPr>
              <a:t>перераб</a:t>
            </a:r>
            <a:r>
              <a:rPr lang="ru-RU" altLang="ru-RU" sz="11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2020. - 292 с. - ISBN 978-5-16-010404-1. - ISBN 978-5-16-101915-3 : ~Б. ц. УДК  339.1(075.8) ББК 65.290-2я73. http://znanium.com/catalog/document/?pid=1069190&amp;id=354794</a:t>
            </a:r>
            <a:endParaRPr lang="ru-RU" altLang="ru-RU" sz="11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100" dirty="0">
                <a:solidFill>
                  <a:schemeClr val="tx1"/>
                </a:solidFill>
                <a:latin typeface="Times New Roman" panose="02020603050405020304" pitchFamily="18" charset="0"/>
                <a:cs typeface="Calibri" panose="020F0502020204030204" pitchFamily="34" charset="0"/>
              </a:rPr>
              <a:t>10.Лукина А. В. Маркетинг : учебное пособие / А. В. Лукина. - 3, исп. и доп. - Москва : Издательство "ФОРУМ", 2020. - 240 с. - ISBN 978-5-91134-769-7. - ISBN 978-5-16-101508-7. - ISBN 978-5-16-006891-6 : ~Б. ц. УДК  339.1 ББК 65.290-2. http://znanium.com/catalog/document/?pid=1009593&amp;id=354829</a:t>
            </a:r>
            <a:endParaRPr lang="ru-RU" altLang="ru-RU" sz="1100" dirty="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ru-RU" altLang="ru-RU" sz="1100" dirty="0">
              <a:solidFill>
                <a:schemeClr val="tx1"/>
              </a:solidFill>
            </a:endParaRPr>
          </a:p>
        </p:txBody>
      </p:sp>
      <p:sp>
        <p:nvSpPr>
          <p:cNvPr id="4" name="Номер слайда 3">
            <a:extLst>
              <a:ext uri="{FF2B5EF4-FFF2-40B4-BE49-F238E27FC236}">
                <a16:creationId xmlns:a16="http://schemas.microsoft.com/office/drawing/2014/main" id="{3ED5014B-6A3C-4742-BE81-B8430D7E4204}"/>
              </a:ext>
            </a:extLst>
          </p:cNvPr>
          <p:cNvSpPr>
            <a:spLocks noGrp="1"/>
          </p:cNvSpPr>
          <p:nvPr>
            <p:ph type="sldNum" sz="quarter" idx="16"/>
          </p:nvPr>
        </p:nvSpPr>
        <p:spPr/>
        <p:txBody>
          <a:bodyPr/>
          <a:lstStyle/>
          <a:p>
            <a:pPr>
              <a:defRPr/>
            </a:pPr>
            <a:fld id="{0B070762-2F14-44E3-876B-C0A9ABEEA14C}" type="slidenum">
              <a:rPr lang="ru-RU"/>
              <a:pPr>
                <a:defRPr/>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F21FF-927E-4E81-9182-3A8A94394B10}"/>
              </a:ext>
            </a:extLst>
          </p:cNvPr>
          <p:cNvSpPr>
            <a:spLocks noGrp="1"/>
          </p:cNvSpPr>
          <p:nvPr>
            <p:ph type="title"/>
          </p:nvPr>
        </p:nvSpPr>
        <p:spPr>
          <a:xfrm>
            <a:off x="2767013" y="1314451"/>
            <a:ext cx="6900862" cy="4348163"/>
          </a:xfrm>
        </p:spPr>
        <p:txBody>
          <a:bodyPr>
            <a:normAutofit fontScale="90000"/>
          </a:bodyPr>
          <a:lstStyle/>
          <a:p>
            <a:pPr>
              <a:defRPr/>
            </a:pPr>
            <a:br>
              <a:rPr lang="ru-RU" dirty="0">
                <a:solidFill>
                  <a:schemeClr val="tx1"/>
                </a:solidFill>
              </a:rPr>
            </a:br>
            <a:r>
              <a:rPr lang="ru-RU" dirty="0">
                <a:solidFill>
                  <a:schemeClr val="tx1"/>
                </a:solidFill>
              </a:rPr>
              <a:t>Е. В. </a:t>
            </a:r>
            <a:r>
              <a:rPr lang="ru-RU" dirty="0" err="1">
                <a:solidFill>
                  <a:schemeClr val="tx1"/>
                </a:solidFill>
              </a:rPr>
              <a:t>Коротковская</a:t>
            </a:r>
            <a:br>
              <a:rPr lang="ru-RU" dirty="0">
                <a:solidFill>
                  <a:schemeClr val="tx1"/>
                </a:solidFill>
              </a:rPr>
            </a:br>
            <a:br>
              <a:rPr lang="ru-RU" dirty="0">
                <a:solidFill>
                  <a:schemeClr val="tx1"/>
                </a:solidFill>
              </a:rPr>
            </a:br>
            <a:r>
              <a:rPr lang="ru-RU" dirty="0">
                <a:solidFill>
                  <a:schemeClr val="tx1"/>
                </a:solidFill>
              </a:rPr>
              <a:t>«Маркетинг. Часть 14» </a:t>
            </a:r>
            <a:br>
              <a:rPr lang="ru-RU" dirty="0">
                <a:solidFill>
                  <a:schemeClr val="tx1"/>
                </a:solidFill>
              </a:rPr>
            </a:br>
            <a:br>
              <a:rPr lang="ru-RU" dirty="0">
                <a:solidFill>
                  <a:schemeClr val="tx1"/>
                </a:solidFill>
              </a:rPr>
            </a:br>
            <a:r>
              <a:rPr lang="ru-RU" i="1" dirty="0">
                <a:solidFill>
                  <a:schemeClr val="tx1"/>
                </a:solidFill>
              </a:rPr>
              <a:t>Учебное пособие в презентациях</a:t>
            </a:r>
            <a:br>
              <a:rPr lang="ru-RU" dirty="0">
                <a:solidFill>
                  <a:schemeClr val="tx1"/>
                </a:solidFill>
              </a:rPr>
            </a:br>
            <a:endParaRPr lang="ru-RU" dirty="0"/>
          </a:p>
        </p:txBody>
      </p:sp>
      <p:sp>
        <p:nvSpPr>
          <p:cNvPr id="3" name="Номер слайда 2">
            <a:extLst>
              <a:ext uri="{FF2B5EF4-FFF2-40B4-BE49-F238E27FC236}">
                <a16:creationId xmlns:a16="http://schemas.microsoft.com/office/drawing/2014/main" id="{BEE54C1F-BA4B-4B43-93DD-ED2C3F21D46D}"/>
              </a:ext>
            </a:extLst>
          </p:cNvPr>
          <p:cNvSpPr>
            <a:spLocks noGrp="1"/>
          </p:cNvSpPr>
          <p:nvPr>
            <p:ph type="sldNum" sz="quarter" idx="12"/>
          </p:nvPr>
        </p:nvSpPr>
        <p:spPr/>
        <p:txBody>
          <a:bodyPr/>
          <a:lstStyle/>
          <a:p>
            <a:pPr>
              <a:defRPr/>
            </a:pPr>
            <a:fld id="{EDC31799-98BF-4FCE-8277-9050755B1717}" type="slidenum">
              <a:rPr lang="ru-RU" smtClean="0"/>
              <a:pPr>
                <a:defRPr/>
              </a:pPr>
              <a:t>57</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D4CFBE-795F-4913-98C3-DD667BA3A3D9}"/>
              </a:ext>
            </a:extLst>
          </p:cNvPr>
          <p:cNvSpPr>
            <a:spLocks noGrp="1"/>
          </p:cNvSpPr>
          <p:nvPr>
            <p:ph type="title"/>
          </p:nvPr>
        </p:nvSpPr>
        <p:spPr>
          <a:xfrm>
            <a:off x="2592924" y="624110"/>
            <a:ext cx="8911687" cy="5160870"/>
          </a:xfrm>
        </p:spPr>
        <p:txBody>
          <a:bodyPr/>
          <a:lstStyle/>
          <a:p>
            <a:r>
              <a:rPr lang="ru-RU" dirty="0">
                <a:effectLst/>
                <a:hlinkClick r:id="rId2"/>
              </a:rPr>
              <a:t>Маркетологи</a:t>
            </a:r>
            <a:r>
              <a:rPr lang="ru-RU" dirty="0">
                <a:effectLst/>
              </a:rPr>
              <a:t> во все времена стремились заглянуть в головы потребителей, чтобы узнать ответы на интересующие их вопросы — что и как люди выбирают в той или иной категории продуктов. Но удалось это сделать только с появлением отдельного направления, которое получило название </a:t>
            </a:r>
            <a:r>
              <a:rPr lang="ru-RU" b="1" dirty="0" err="1">
                <a:solidFill>
                  <a:srgbClr val="FF0000"/>
                </a:solidFill>
                <a:effectLst/>
              </a:rPr>
              <a:t>нейромаркетинг</a:t>
            </a:r>
            <a:r>
              <a:rPr lang="ru-RU" b="1" dirty="0">
                <a:solidFill>
                  <a:srgbClr val="FF0000"/>
                </a:solidFill>
                <a:effectLst/>
              </a:rPr>
              <a:t>.</a:t>
            </a:r>
            <a:endParaRPr lang="ru-RU" b="1" dirty="0">
              <a:solidFill>
                <a:srgbClr val="FF0000"/>
              </a:solidFill>
            </a:endParaRPr>
          </a:p>
        </p:txBody>
      </p:sp>
    </p:spTree>
    <p:extLst>
      <p:ext uri="{BB962C8B-B14F-4D97-AF65-F5344CB8AC3E}">
        <p14:creationId xmlns:p14="http://schemas.microsoft.com/office/powerpoint/2010/main" val="426760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EE683B-274C-4218-9ACE-E40ECBB4068E}"/>
              </a:ext>
            </a:extLst>
          </p:cNvPr>
          <p:cNvSpPr>
            <a:spLocks noGrp="1"/>
          </p:cNvSpPr>
          <p:nvPr>
            <p:ph type="title"/>
          </p:nvPr>
        </p:nvSpPr>
        <p:spPr>
          <a:xfrm>
            <a:off x="2592924" y="624110"/>
            <a:ext cx="8911687" cy="5692714"/>
          </a:xfrm>
        </p:spPr>
        <p:txBody>
          <a:bodyPr>
            <a:normAutofit fontScale="90000"/>
          </a:bodyPr>
          <a:lstStyle/>
          <a:p>
            <a:r>
              <a:rPr lang="ru-RU" dirty="0">
                <a:effectLst/>
              </a:rPr>
              <a:t>Сколько было сделано до этого маркетинговых ошибок, проведено часов на фокус-группах, пытая вопросами людей, и заставляя их находить объяснение, почему та или иная упаковка, реклама или образ представителям целевой аудитории бренда кажутся более привлекательными для совершения покупки. А всему причина — то, что потребители думают одно, а вот поступают по-другому.</a:t>
            </a:r>
            <a:endParaRPr lang="ru-RU" dirty="0"/>
          </a:p>
        </p:txBody>
      </p:sp>
    </p:spTree>
    <p:extLst>
      <p:ext uri="{BB962C8B-B14F-4D97-AF65-F5344CB8AC3E}">
        <p14:creationId xmlns:p14="http://schemas.microsoft.com/office/powerpoint/2010/main" val="1205468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29C12-28FA-4784-9BBE-505CC663F18E}"/>
              </a:ext>
            </a:extLst>
          </p:cNvPr>
          <p:cNvSpPr>
            <a:spLocks noGrp="1"/>
          </p:cNvSpPr>
          <p:nvPr>
            <p:ph type="title"/>
          </p:nvPr>
        </p:nvSpPr>
        <p:spPr>
          <a:xfrm>
            <a:off x="2592924" y="624109"/>
            <a:ext cx="8911687" cy="5823343"/>
          </a:xfrm>
        </p:spPr>
        <p:txBody>
          <a:bodyPr>
            <a:noAutofit/>
          </a:bodyPr>
          <a:lstStyle/>
          <a:p>
            <a:r>
              <a:rPr lang="ru-RU" sz="2400" dirty="0">
                <a:effectLst/>
              </a:rPr>
              <a:t>Человек во многом познает внешний мир через рецепторы, которые передают сигналы в мозг, где формируется реакция, а в итоге решение о покупке. В большинстве случаев импульсы от нервных окончаний обрабатываются в голове на подсознательном уровне. А значит, в таких ситуациях сам человек не отдаёт себе отчёта, почему он поступил так, как в итоге произошло. Ему трудно объяснить свои действия в подобных ситуациях, поэтому, когда его просят дать ответ, он начинает придумывать причины и подводить базу аргументов, которые имеют слабую связь с реальностью.</a:t>
            </a:r>
            <a:br>
              <a:rPr lang="ru-RU" sz="2400" dirty="0">
                <a:effectLst/>
              </a:rPr>
            </a:br>
            <a:r>
              <a:rPr lang="ru-RU" sz="2400" dirty="0">
                <a:effectLst/>
              </a:rPr>
              <a:t>Как же взломать человеческую природу и найти правдивую информацию, которая может сделать усилия маркетологов более эффективными?</a:t>
            </a:r>
            <a:br>
              <a:rPr lang="ru-RU" sz="2400" dirty="0">
                <a:effectLst/>
              </a:rPr>
            </a:br>
            <a:endParaRPr lang="ru-RU" sz="2400" dirty="0"/>
          </a:p>
        </p:txBody>
      </p:sp>
    </p:spTree>
    <p:extLst>
      <p:ext uri="{BB962C8B-B14F-4D97-AF65-F5344CB8AC3E}">
        <p14:creationId xmlns:p14="http://schemas.microsoft.com/office/powerpoint/2010/main" val="316892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3BD2E-5BE3-4A34-BD84-238515A8D12D}"/>
              </a:ext>
            </a:extLst>
          </p:cNvPr>
          <p:cNvSpPr>
            <a:spLocks noGrp="1"/>
          </p:cNvSpPr>
          <p:nvPr>
            <p:ph type="title"/>
          </p:nvPr>
        </p:nvSpPr>
        <p:spPr/>
        <p:txBody>
          <a:bodyPr/>
          <a:lstStyle/>
          <a:p>
            <a:r>
              <a:rPr lang="ru-RU" b="1" dirty="0">
                <a:effectLst/>
              </a:rPr>
              <a:t>Что такое </a:t>
            </a:r>
            <a:r>
              <a:rPr lang="ru-RU" b="1" dirty="0" err="1">
                <a:effectLst/>
              </a:rPr>
              <a:t>нейромаркетинг</a:t>
            </a:r>
            <a:r>
              <a:rPr lang="ru-RU" b="1" dirty="0">
                <a:effectLst/>
              </a:rPr>
              <a:t>?</a:t>
            </a:r>
            <a:br>
              <a:rPr lang="ru-RU" b="1" dirty="0">
                <a:effectLst/>
              </a:rPr>
            </a:br>
            <a:endParaRPr lang="ru-RU" dirty="0"/>
          </a:p>
        </p:txBody>
      </p:sp>
      <p:sp>
        <p:nvSpPr>
          <p:cNvPr id="3" name="Объект 2">
            <a:extLst>
              <a:ext uri="{FF2B5EF4-FFF2-40B4-BE49-F238E27FC236}">
                <a16:creationId xmlns:a16="http://schemas.microsoft.com/office/drawing/2014/main" id="{A7A1B4A7-D3D6-4F3A-8A96-7B4F27F0B375}"/>
              </a:ext>
            </a:extLst>
          </p:cNvPr>
          <p:cNvSpPr>
            <a:spLocks noGrp="1"/>
          </p:cNvSpPr>
          <p:nvPr>
            <p:ph idx="1"/>
          </p:nvPr>
        </p:nvSpPr>
        <p:spPr/>
        <p:txBody>
          <a:bodyPr/>
          <a:lstStyle/>
          <a:p>
            <a:r>
              <a:rPr lang="ru-RU" dirty="0">
                <a:effectLst/>
              </a:rPr>
              <a:t>Если посмотреть на слово «</a:t>
            </a:r>
            <a:r>
              <a:rPr lang="ru-RU" dirty="0" err="1">
                <a:effectLst/>
              </a:rPr>
              <a:t>нейромаркетинг</a:t>
            </a:r>
            <a:r>
              <a:rPr lang="ru-RU" dirty="0">
                <a:effectLst/>
              </a:rPr>
              <a:t>», то видно, что оно имеет две составные части. Со значением второй части «маркетинг», уверены, вы знакомы. Но в данном случае к нему приставлена дополнительная часть — «нейро». Что она меняет в традиционных маркетинговых технологиях? В чём именно отличия? </a:t>
            </a:r>
          </a:p>
          <a:p>
            <a:r>
              <a:rPr lang="ru-RU" dirty="0">
                <a:effectLst/>
              </a:rPr>
              <a:t>Первая ассоциация, которая может прийти в голову, что часть «нейро», отсылает нас к чему-то анатомическому. Возможно, где-то в коридорах медицинских учреждений попадались слова с похожим началом. И в этом есть правда, так как «нейро» означает нерв. Это добавление к сложносочиненным словам довольно часто можно встретить в названиях дисциплин, связанных с нервной системой: </a:t>
            </a:r>
            <a:r>
              <a:rPr lang="ru-RU" dirty="0" err="1">
                <a:effectLst/>
              </a:rPr>
              <a:t>нейротерапия</a:t>
            </a:r>
            <a:r>
              <a:rPr lang="ru-RU" dirty="0">
                <a:effectLst/>
              </a:rPr>
              <a:t>, нейрохирургия и т.д.</a:t>
            </a:r>
          </a:p>
          <a:p>
            <a:endParaRPr lang="ru-RU" dirty="0"/>
          </a:p>
        </p:txBody>
      </p:sp>
    </p:spTree>
    <p:extLst>
      <p:ext uri="{BB962C8B-B14F-4D97-AF65-F5344CB8AC3E}">
        <p14:creationId xmlns:p14="http://schemas.microsoft.com/office/powerpoint/2010/main" val="346607456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252</TotalTime>
  <Words>5775</Words>
  <Application>Microsoft Office PowerPoint</Application>
  <PresentationFormat>Широкоэкранный</PresentationFormat>
  <Paragraphs>149</Paragraphs>
  <Slides>57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57</vt:i4>
      </vt:variant>
    </vt:vector>
  </HeadingPairs>
  <TitlesOfParts>
    <vt:vector size="64" baseType="lpstr">
      <vt:lpstr>Arial</vt:lpstr>
      <vt:lpstr>Calibri</vt:lpstr>
      <vt:lpstr>Century Gothic</vt:lpstr>
      <vt:lpstr>Times New Roman</vt:lpstr>
      <vt:lpstr>TimesNewRoman</vt:lpstr>
      <vt:lpstr>Wingdings 3</vt:lpstr>
      <vt:lpstr>Легкий дым</vt:lpstr>
      <vt:lpstr>Е. В. Коротковская  «Маркетинг. Часть 14» </vt:lpstr>
      <vt:lpstr>УДК 33.338.2 ББК 65стд1-32  Л 69  А69 Коротковская Е.В. Маркетинг. Часть 14. Учебное пособие в презентациях. Для студентов, обучающихся по экономическим специальностям. Саратов, СГУ 2021 – 57 с.  ISBN   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  Рекомендуем к печати: научно-методический совет экономического факультета (протокол №  4  от 24.11.2021 г.) УДК 33.338.2  ББК 65стд1-32  Е.В. Коротковская</vt:lpstr>
      <vt:lpstr>Нейромаркетинг </vt:lpstr>
      <vt:lpstr>Основные вопросы:  1. Что такое нейромаркетинг? 2. История нейромаркетинга 3. Методы и инструменты 4. Эффективность и исследования 5. Анализ рынка нейромаркетинга  </vt:lpstr>
      <vt:lpstr>Термин нейромаркетинг означает применение новой науки о мозге потребителя для измерения влияния маркетинговых коммуникаций и рекламных кампаний в целом на потребителей.  В течение долгих лет маркетологи хотели понять, о чем думают клиенты, но они надеялись на традиционные методы, такие как фокус-группы и опросы. Техники нейромаркетинга основаны на научных знаниях о том, как люди действительно думают и какие решают включить мозговые процессы, о которых наше сознание не догадывается. В сочетании с необходимым дизайном и техниками, эти новые методы обеспечивают понимание решений и действий потребителей, которые неопределимы для традиционных инструментов исследования рынка. </vt:lpstr>
      <vt:lpstr>Маркетологи во все времена стремились заглянуть в головы потребителей, чтобы узнать ответы на интересующие их вопросы — что и как люди выбирают в той или иной категории продуктов. Но удалось это сделать только с появлением отдельного направления, которое получило название нейромаркетинг.</vt:lpstr>
      <vt:lpstr>Сколько было сделано до этого маркетинговых ошибок, проведено часов на фокус-группах, пытая вопросами людей, и заставляя их находить объяснение, почему та или иная упаковка, реклама или образ представителям целевой аудитории бренда кажутся более привлекательными для совершения покупки. А всему причина — то, что потребители думают одно, а вот поступают по-другому.</vt:lpstr>
      <vt:lpstr>Человек во многом познает внешний мир через рецепторы, которые передают сигналы в мозг, где формируется реакция, а в итоге решение о покупке. В большинстве случаев импульсы от нервных окончаний обрабатываются в голове на подсознательном уровне. А значит, в таких ситуациях сам человек не отдаёт себе отчёта, почему он поступил так, как в итоге произошло. Ему трудно объяснить свои действия в подобных ситуациях, поэтому, когда его просят дать ответ, он начинает придумывать причины и подводить базу аргументов, которые имеют слабую связь с реальностью. Как же взломать человеческую природу и найти правдивую информацию, которая может сделать усилия маркетологов более эффективными? </vt:lpstr>
      <vt:lpstr>Что такое нейромаркетинг? </vt:lpstr>
      <vt:lpstr>Презентация PowerPoint</vt:lpstr>
      <vt:lpstr>По аналогии можно заключить, что нейромаркетинг — это новое направление маркетинга, которое работает с использованием активности нервных окончаний человека. Другими словами, это комплекс мероприятий, связанных с созданием продуктов и их продвижением на основе исследований подсознательных реакций мозга целевой аудитории потребителей.</vt:lpstr>
      <vt:lpstr>Следует обратить внимание, что исследования нейромаркетинга затрагивают только реакцию человека, которая не перешла в осознанную фазу. Она проявляется в физиологических реакциях, но не переходит в мыслительный процесс. Чтобы стало понятнее, приведем пример. Состояние влюбленности не всегда человек может осознавать и, тем более, объяснить рациональными причинами, но его можно зафиксировать, скажем, учащением пульса и дыхания при виде объекта влечения. Поэтому задача специалистов использовать различные виды нейромаркетинга, чтобы отследить и произвести замер когнитивных и эмоциональных процессов в нервной системе человека в ответ на стимул. Они могут проявляться через движение зрачков, изменение частоты пульса и дыхания, влажности кожи, активности нейронов головного мозга и т.п. </vt:lpstr>
      <vt:lpstr>Не правда ли, складывается картина, похожая на тест потребителей на детекторе лжи? Обмануть невозможно. В этом и есть сила нейромаркетинга, так как исследования, проводимые в рамках данного направления, позволяют получить достоверные данные о том, что видит и чувствует потребитель при виде продукта или рекламы. Самому человеку крайне сложно контролировать свои естественные биологические реакции, чтобы каким-либо образом обмануть нейромаркетолога. Правда, в этом есть и определенный недостаток данного направления маркетинга, так как для многих исследований требуется довольно громоздкая аппаратура, что порой усложняет проведение экспериментов в естественных условиях покупки. </vt:lpstr>
      <vt:lpstr>Иерархия категорий нейромаркетинга </vt:lpstr>
      <vt:lpstr>История нейромаркетинга </vt:lpstr>
      <vt:lpstr>В результате Даниэль Канеман сформулировал теорию перспектив, объясняющую решения людей, связанных с экономическими рисками. При этом автор под перспективами подразумевал воображаемую рулетку, так как при выборе существующие альтернативы воспринимаются с субъективной ценностью индивидуума, что вносит определённую непредсказуемость результата. За свою теорию Даниэль Канеман впоследствии получил Нобелевскую премию.  Затем достижения нобелевских лауреатов, исследовавших иррациональность экономических решений человека, подхватили теоретики маркетинга. Почти 20 лет назад нидерландский профессор Эйс Смидтс ввел в обиход понятие neuromarketing (нейромаркетинг). Собственно, он предложил, что исследования реакций мозга человека можно применить и в маркетинге, чтобы получать более предсказуемый результат в ситуациях иррациональных покупок.  С тех пор сначала ученые начали вести активные эксперименты, а впоследствии к ним подключились практики, которые стали активнее использовать нейроисследования в планировании рекламных кампаний и применяемых инструментах брендинга. Такова история нейромаркетинга. </vt:lpstr>
      <vt:lpstr>Разновидностями нейромаркетинга являются визуальный мерчендайзинг (воздействие с помощью цвета и изображений), звуковой дизайн и аромамаркетинг. Знаменитый маркетинговый консультант Мартин Линдстром уверен, что сенсорный маркетинг помогает выработать у человека условный рефлекс: услышал определенную музыку, почувствовал запах или увидел сочетание цветов – возникли четкие ассоциации с определенным брендом. Он утверждает, что в битве за потребителя победу одержит тот, кто будет эффективно использовать все пять органов чувств: зрение, слух, обоняние, осязание, вкус.</vt:lpstr>
      <vt:lpstr>Зная биохимию эмоциональных реакций покупателей, продавцы могут эффективно воздействовать на все органы чувств человека, применяя позитивные раздражители в виде запахов, музыки, цвета, выкладки товара. Результаты нейромаркетинговых исследований показали, что эмоциональные товарные презентации вызывают у потребителей гораздо более высокую нейронную активность, чем простые товарные презентации. Повышенная нейронная активность подразумевает более интенсивную обработку раздражителя в мозгу клиента. Установлено, что эмоциональные послания потребители воспринимают лучше, чем рациональные. На практике в точке продажи это означает, что эмоциональные раздражители воздействуют на покупательское поведение потребителей. Мы считаем, что покупатель скорее заинтересуется презентацией товаров с позитивным эмоциональным посланием (например, любовь, радость, сила и др.), чем чисто рациональной презентацией.</vt:lpstr>
      <vt:lpstr>Если это так, то розничным компаниям можно вести покупателей по всем стратегически важным местам магазина при помощи правильного использования эмоциональных образов. И нет ничего плохого в том, что часть покупателей будет следовать заданному направлению, испытывая при этом некоторый скепсис. Чтобы подтвердить или опровергнуть данное предположение, было проведено несколько практических экспериментов. Их цель — исследовать конкретное воздействие эмоциональной коммуникации напокупательское поведение в точке продажи.</vt:lpstr>
      <vt:lpstr>Исследование воздействия эмоционально наполненных презентаций было проведено в одном из швейцарских универмагов. Товарные презентации занимали четыре этажа. Эксперимент проводился в отделе женской одежды. Отдел был разделен на несколько секторов по представленным брендам. Цель эксперимента заключалась в наблюдении за покупательским поведением в секторе женской одежды МЕХХ, где была расположена эмоциональная фотография. Для того чтобы эмоциональные послания оказывали воздействие на покупателей, они должны соответствовать их потребностям и мотивам. Естественно, выраженность мотивов у разных людей разная. Таким образом, основным критерием при выборе сюжета фотографии являются мотивационные потребности целевой группы. Только тот, кто хорошо знает свою целевую группу, может создавать успешные эмоциональные послания. Была изучена целевая группа исследуемого сектора и описана ее мотивационная структура. По результатам этого исследования были выбраны фотографии для эксперимента.</vt:lpstr>
      <vt:lpstr>Чтобы достичь желаемого эффекта (воздействие издалека и восприятие эмоционального послания), была изготовлена фотография размером 125x187 см. (Небольшие фотографии оказывают меньшее воздействие). Фотография с ясно выраженным мотивом была размещена в центре пристенной презентации. В отделах, не участвовавших в эксперименте, применялась обычная товарная презентация без эмоциональных раздражителей. С помощью видеонаблюдения изучалось, как ведут себя посетители при входе в отдел женской одежды. В первые секунды после того, как покупатель вошел в магазин, он решает, куда ему двигаться дальше. Это решение принимается за миллисекунды и в большинстве случаев бессознательно. В описываемом исследовании у посетителей была возможность выбора — двигаться в направлении эмоционально оформленного сектора МЕХХ или в двух других направлениях. С точки зрения нейромаркетинга посетители должны были двигаться к эмоциональной презентации. Для того чтобы понаблюдать за воздействием эмоциональных фотографий на то, как посетители принимают решения, такие фотографии размещались на определенный срок, т. е. их вывешивали на два дня, а затем снова убирали.</vt:lpstr>
      <vt:lpstr>Таким образом, можно было просчитать разницу. Выкладка (ассортимент и визуальный мерчендайзинг) на протяжении всего эксперимента не менялась. На протяжении всего эксперимента фиксировался также товарооборот исследуемого сектора. Из-за влияния таких факторов, как разная посещаемость в рабочие и выходные дни, погода, потребительское настроение, при анализе учитывались также посещаемость и товарооборот всего универмага. Наблюдение за поведением 1000 посетителей показало, что при эмоционально оформленной товарной презентации люди заходят в исследуемый сектор в два раза чаще, чем при обычной товарной презентации. То есть посещаемость увеличилась на 100%. За счет увеличения посещаемости выросла и частота контакта покупателей с предлагаемым ассортиментом.</vt:lpstr>
      <vt:lpstr>Товарооборот во время эксперимента вырос на 17%. Результаты исследования подтвердили, что:</vt:lpstr>
      <vt:lpstr>Кроме звуков и воздействия с помощью цвета и изображений, розничные торговцы интересуются и запахами. О том, что запахи быстрее всего пробуждают память не только логическую, но и эмоциональную, пишет профессор С. Рязанцев, вице-президент общества оториноларингологов: "...мимолетный запах может пробудить у человек цепь связанных ассоциаций".</vt:lpstr>
      <vt:lpstr>Отечественные и российские маркетологи уже практикуют аромамаркетинг - в ряде магазинов (например, в таких, как, "Эконика", "М.Видео" и т.д.). В крупных супермаркетах с помощью запаха покупателю можно подсказать, где искать кофе, бакалею или фрукты. Алкогольные супермаркеты могут подзадорить покупателей легким ароматом хорошего вина или ягодными запахами, а запах свежего хлеба из магазинных мини-пекарен хорошо повышает продажи продуктов и напитков. Самыми узнаваемыми и приятными для людей признаны запахи кофе, дорогой кожи, выпечки, карамели, ванили и жареной картошки.</vt:lpstr>
      <vt:lpstr>Виды биометрии </vt:lpstr>
      <vt:lpstr>К ним относятся следующие параметры:</vt:lpstr>
      <vt:lpstr>К ним относятся следующие параметры:</vt:lpstr>
      <vt:lpstr>К ним относятся следующие параметры:</vt:lpstr>
      <vt:lpstr>Нейромаркетинговый арсенал состоит из восьми видов биометрии, которые используются для сканирования и измерения изложенных выше параметров эмоциональной активности потребителей.</vt:lpstr>
      <vt:lpstr>В него входят:</vt:lpstr>
      <vt:lpstr>В него входят:</vt:lpstr>
      <vt:lpstr>В него входят:</vt:lpstr>
      <vt:lpstr>Каждый из видов биометрии не является самодостаточным и не дает полного представления о реакции человека, поэтому во время исследований комбинируют их измерение, чтобы получить лучшее качество результатов.</vt:lpstr>
      <vt:lpstr>Методы и инструменты</vt:lpstr>
      <vt:lpstr>Для первого метода: </vt:lpstr>
      <vt:lpstr>Для первого метода: </vt:lpstr>
      <vt:lpstr>Для второго метода: </vt:lpstr>
      <vt:lpstr>Для второго метода: </vt:lpstr>
      <vt:lpstr>Триггеры </vt:lpstr>
      <vt:lpstr>Так или иначе, но основными каналами для воздействия на потребителей выступают органы чувств, поэтому триггерами нейромаркетинга являются следующие шесть факторов:</vt:lpstr>
      <vt:lpstr>По отдельности или в сочетании они формируют у потребителей подсознательное решение о выборе определённого предложения, так как они составляют ту самую субъективность, которая уводит от чисто рациональных доводов. </vt:lpstr>
      <vt:lpstr>Ниже разберем, как основные триггеры нейромаркетинга используются для увеличения продаж.</vt:lpstr>
      <vt:lpstr>Вкус. Сочетание компонентов или отдельные ингредиенты в рецепте могут вызвать определенное эмоциональное состояние или даже зависимость у клиента.  Запах. Ароматы как и цвет могут задавать определённое настроение, вызывать требуемые ассоциации и тем самым провоцировать на желаемые действия потребителей. </vt:lpstr>
      <vt:lpstr>Осязание. Так трудно устоять от покупки предмета, который хочется постоянно трогать. А сколько эмоций можно испытать от приятных тактильных ощущений во время отдыха, процедур в салоне красоты или даже выбора одежды в магазине.  Свет. Освещение также регулирует активность мозга и настроение. Яркий свет делает сверкающими и привлекательными ювелирные изделия, а приглушенный теплый — будет напоминать о домашнем уюте в мебельном магазине. </vt:lpstr>
      <vt:lpstr>Эффективность и исследования </vt:lpstr>
      <vt:lpstr>К ним можно отнести:</vt:lpstr>
      <vt:lpstr>К ним можно отнести:</vt:lpstr>
      <vt:lpstr>К ним можно отнести:</vt:lpstr>
      <vt:lpstr>Презентация PowerPoint</vt:lpstr>
      <vt:lpstr>Анализ рынка нейромаркетинга</vt:lpstr>
      <vt:lpstr>Сегодня нейромаркетинг применяют различные ведущие российские операторы мобильной связи, ГК Черкизово, Боржоми, Faberlic и другие.    «Нейротренд» тестировали фильмы «Ёлки 1914», обе части «Горько», «Легенда № 17», «Экипаж». Средняя стоимость полного нейромаркетингового исследования начинается от 300 000 и доходит до 700 000 рублей. В России лидером в нейромаркетинге является Сбербанк, стратегия которого предусматривает, что психографическая сегментация станет основой для проектирования практически всех коммуникаций банка с клиентом.  Borjomi Russia проводит нейромаркетинговые исследования рекламных роликов «Боржоми» и «Святой источник». «Черкизово» оценивало рекламные ролики всех ключевых марок компании – «Петелинка», «Пава-Пава» и «Черкизово». </vt:lpstr>
      <vt:lpstr>В России направление все еще находится в процессе развития. По словам главы Института когнитивных нейронаук Высшей школы экономики Василия Ключарева,  нейромаркетинговые компании требуют больших инвестиций и высоких технологий.  Однако уже сейчас наступает эра нейрокоммуникаций, и одним из первых сегментов рынка будущих нейрокоммуникаций будет рынок нейромаркетинга.</vt:lpstr>
      <vt:lpstr>Анализ динамики и потенциала рынка</vt:lpstr>
      <vt:lpstr>Вопросы для обсуждения и закрепления прочитанного</vt:lpstr>
      <vt:lpstr>Список рекомендуемой литературы</vt:lpstr>
      <vt:lpstr> Е. В. Коротковская  «Маркетинг. Часть 14»   Учебное пособие в презентациях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19</cp:revision>
  <dcterms:created xsi:type="dcterms:W3CDTF">2021-12-07T11:33:49Z</dcterms:created>
  <dcterms:modified xsi:type="dcterms:W3CDTF">2021-12-14T13:03:32Z</dcterms:modified>
</cp:coreProperties>
</file>