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81"/>
  </p:notesMasterIdLst>
  <p:sldIdLst>
    <p:sldId id="352" r:id="rId2"/>
    <p:sldId id="353" r:id="rId3"/>
    <p:sldId id="256" r:id="rId4"/>
    <p:sldId id="257" r:id="rId5"/>
    <p:sldId id="276" r:id="rId6"/>
    <p:sldId id="332" r:id="rId7"/>
    <p:sldId id="321" r:id="rId8"/>
    <p:sldId id="322" r:id="rId9"/>
    <p:sldId id="323" r:id="rId10"/>
    <p:sldId id="335" r:id="rId11"/>
    <p:sldId id="324" r:id="rId12"/>
    <p:sldId id="333" r:id="rId13"/>
    <p:sldId id="334" r:id="rId14"/>
    <p:sldId id="325" r:id="rId15"/>
    <p:sldId id="326" r:id="rId16"/>
    <p:sldId id="327" r:id="rId17"/>
    <p:sldId id="328" r:id="rId18"/>
    <p:sldId id="318" r:id="rId19"/>
    <p:sldId id="319" r:id="rId20"/>
    <p:sldId id="258" r:id="rId21"/>
    <p:sldId id="277" r:id="rId22"/>
    <p:sldId id="320" r:id="rId23"/>
    <p:sldId id="278" r:id="rId24"/>
    <p:sldId id="279" r:id="rId25"/>
    <p:sldId id="280" r:id="rId26"/>
    <p:sldId id="281" r:id="rId27"/>
    <p:sldId id="283" r:id="rId28"/>
    <p:sldId id="282" r:id="rId29"/>
    <p:sldId id="284" r:id="rId30"/>
    <p:sldId id="285" r:id="rId31"/>
    <p:sldId id="286" r:id="rId32"/>
    <p:sldId id="288" r:id="rId33"/>
    <p:sldId id="287" r:id="rId34"/>
    <p:sldId id="291" r:id="rId35"/>
    <p:sldId id="289" r:id="rId36"/>
    <p:sldId id="290" r:id="rId37"/>
    <p:sldId id="292" r:id="rId38"/>
    <p:sldId id="293" r:id="rId39"/>
    <p:sldId id="294" r:id="rId40"/>
    <p:sldId id="295" r:id="rId41"/>
    <p:sldId id="296" r:id="rId42"/>
    <p:sldId id="297" r:id="rId43"/>
    <p:sldId id="298" r:id="rId44"/>
    <p:sldId id="303" r:id="rId45"/>
    <p:sldId id="299" r:id="rId46"/>
    <p:sldId id="304" r:id="rId47"/>
    <p:sldId id="300" r:id="rId48"/>
    <p:sldId id="305" r:id="rId49"/>
    <p:sldId id="306" r:id="rId50"/>
    <p:sldId id="301" r:id="rId51"/>
    <p:sldId id="307" r:id="rId52"/>
    <p:sldId id="308" r:id="rId53"/>
    <p:sldId id="309" r:id="rId54"/>
    <p:sldId id="302" r:id="rId55"/>
    <p:sldId id="316" r:id="rId56"/>
    <p:sldId id="310" r:id="rId57"/>
    <p:sldId id="311" r:id="rId58"/>
    <p:sldId id="312" r:id="rId59"/>
    <p:sldId id="313" r:id="rId60"/>
    <p:sldId id="314" r:id="rId61"/>
    <p:sldId id="315" r:id="rId62"/>
    <p:sldId id="317" r:id="rId63"/>
    <p:sldId id="342" r:id="rId64"/>
    <p:sldId id="338" r:id="rId65"/>
    <p:sldId id="339" r:id="rId66"/>
    <p:sldId id="340" r:id="rId67"/>
    <p:sldId id="341" r:id="rId68"/>
    <p:sldId id="343" r:id="rId69"/>
    <p:sldId id="344" r:id="rId70"/>
    <p:sldId id="345" r:id="rId71"/>
    <p:sldId id="348" r:id="rId72"/>
    <p:sldId id="346" r:id="rId73"/>
    <p:sldId id="350" r:id="rId74"/>
    <p:sldId id="349" r:id="rId75"/>
    <p:sldId id="347" r:id="rId76"/>
    <p:sldId id="351" r:id="rId77"/>
    <p:sldId id="354" r:id="rId78"/>
    <p:sldId id="355" r:id="rId79"/>
    <p:sldId id="356" r:id="rId8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19" autoAdjust="0"/>
  </p:normalViewPr>
  <p:slideViewPr>
    <p:cSldViewPr snapToGrid="0">
      <p:cViewPr varScale="1">
        <p:scale>
          <a:sx n="80" d="100"/>
          <a:sy n="80"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AEE10-DF09-47F7-8ED7-47BB7D8EFDD7}" type="datetimeFigureOut">
              <a:rPr lang="ru-RU" smtClean="0"/>
              <a:t>14.12.2021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46687-6D16-43F7-92D4-D62B90E50CA7}" type="slidenum">
              <a:rPr lang="ru-RU" smtClean="0"/>
              <a:t>‹#›</a:t>
            </a:fld>
            <a:endParaRPr lang="ru-RU"/>
          </a:p>
        </p:txBody>
      </p:sp>
    </p:spTree>
    <p:extLst>
      <p:ext uri="{BB962C8B-B14F-4D97-AF65-F5344CB8AC3E}">
        <p14:creationId xmlns:p14="http://schemas.microsoft.com/office/powerpoint/2010/main" val="125267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2A31A3D5-AE41-4A01-ABD1-CAF1AB2F9F78}" type="slidenum">
              <a:rPr lang="ru-RU" altLang="ru-RU" smtClean="0"/>
              <a:pPr>
                <a:defRPr/>
              </a:pPr>
              <a:t>2</a:t>
            </a:fld>
            <a:endParaRPr lang="ru-RU" altLang="ru-RU"/>
          </a:p>
        </p:txBody>
      </p:sp>
    </p:spTree>
    <p:extLst>
      <p:ext uri="{BB962C8B-B14F-4D97-AF65-F5344CB8AC3E}">
        <p14:creationId xmlns:p14="http://schemas.microsoft.com/office/powerpoint/2010/main" val="1806436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D925F5C-A992-4E55-841C-97ACF4731538}" type="datetimeFigureOut">
              <a:rPr lang="ru-RU" smtClean="0"/>
              <a:t>14.12.2021</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480EFF2-C40F-4CBB-810C-3B3D1CF67984}" type="slidenum">
              <a:rPr lang="ru-RU" smtClean="0"/>
              <a:t>‹#›</a:t>
            </a:fld>
            <a:endParaRPr lang="ru-RU"/>
          </a:p>
        </p:txBody>
      </p:sp>
    </p:spTree>
    <p:extLst>
      <p:ext uri="{BB962C8B-B14F-4D97-AF65-F5344CB8AC3E}">
        <p14:creationId xmlns:p14="http://schemas.microsoft.com/office/powerpoint/2010/main" val="31307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925F5C-A992-4E55-841C-97ACF4731538}" type="datetimeFigureOut">
              <a:rPr lang="ru-RU" smtClean="0"/>
              <a:t>14.12.2021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80EFF2-C40F-4CBB-810C-3B3D1CF67984}" type="slidenum">
              <a:rPr lang="ru-RU" smtClean="0"/>
              <a:t>‹#›</a:t>
            </a:fld>
            <a:endParaRPr lang="ru-RU"/>
          </a:p>
        </p:txBody>
      </p:sp>
    </p:spTree>
    <p:extLst>
      <p:ext uri="{BB962C8B-B14F-4D97-AF65-F5344CB8AC3E}">
        <p14:creationId xmlns:p14="http://schemas.microsoft.com/office/powerpoint/2010/main" val="2169405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925F5C-A992-4E55-841C-97ACF4731538}" type="datetimeFigureOut">
              <a:rPr lang="ru-RU" smtClean="0"/>
              <a:t>14.12.2021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80EFF2-C40F-4CBB-810C-3B3D1CF67984}"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11779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D925F5C-A992-4E55-841C-97ACF4731538}" type="datetimeFigureOut">
              <a:rPr lang="ru-RU" smtClean="0"/>
              <a:t>14.12.2021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80EFF2-C40F-4CBB-810C-3B3D1CF67984}" type="slidenum">
              <a:rPr lang="ru-RU" smtClean="0"/>
              <a:t>‹#›</a:t>
            </a:fld>
            <a:endParaRPr lang="ru-RU"/>
          </a:p>
        </p:txBody>
      </p:sp>
    </p:spTree>
    <p:extLst>
      <p:ext uri="{BB962C8B-B14F-4D97-AF65-F5344CB8AC3E}">
        <p14:creationId xmlns:p14="http://schemas.microsoft.com/office/powerpoint/2010/main" val="978317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D925F5C-A992-4E55-841C-97ACF4731538}" type="datetimeFigureOut">
              <a:rPr lang="ru-RU" smtClean="0"/>
              <a:t>14.12.2021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80EFF2-C40F-4CBB-810C-3B3D1CF67984}"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3456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D925F5C-A992-4E55-841C-97ACF4731538}" type="datetimeFigureOut">
              <a:rPr lang="ru-RU" smtClean="0"/>
              <a:t>14.12.2021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80EFF2-C40F-4CBB-810C-3B3D1CF67984}" type="slidenum">
              <a:rPr lang="ru-RU" smtClean="0"/>
              <a:t>‹#›</a:t>
            </a:fld>
            <a:endParaRPr lang="ru-RU"/>
          </a:p>
        </p:txBody>
      </p:sp>
    </p:spTree>
    <p:extLst>
      <p:ext uri="{BB962C8B-B14F-4D97-AF65-F5344CB8AC3E}">
        <p14:creationId xmlns:p14="http://schemas.microsoft.com/office/powerpoint/2010/main" val="1722850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D925F5C-A992-4E55-841C-97ACF4731538}" type="datetimeFigureOut">
              <a:rPr lang="ru-RU" smtClean="0"/>
              <a:t>14.12.2021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80EFF2-C40F-4CBB-810C-3B3D1CF67984}" type="slidenum">
              <a:rPr lang="ru-RU" smtClean="0"/>
              <a:t>‹#›</a:t>
            </a:fld>
            <a:endParaRPr lang="ru-RU"/>
          </a:p>
        </p:txBody>
      </p:sp>
    </p:spTree>
    <p:extLst>
      <p:ext uri="{BB962C8B-B14F-4D97-AF65-F5344CB8AC3E}">
        <p14:creationId xmlns:p14="http://schemas.microsoft.com/office/powerpoint/2010/main" val="1091091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D925F5C-A992-4E55-841C-97ACF4731538}" type="datetimeFigureOut">
              <a:rPr lang="ru-RU" smtClean="0"/>
              <a:t>14.12.2021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80EFF2-C40F-4CBB-810C-3B3D1CF67984}" type="slidenum">
              <a:rPr lang="ru-RU" smtClean="0"/>
              <a:t>‹#›</a:t>
            </a:fld>
            <a:endParaRPr lang="ru-RU"/>
          </a:p>
        </p:txBody>
      </p:sp>
    </p:spTree>
    <p:extLst>
      <p:ext uri="{BB962C8B-B14F-4D97-AF65-F5344CB8AC3E}">
        <p14:creationId xmlns:p14="http://schemas.microsoft.com/office/powerpoint/2010/main" val="1675392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pic>
        <p:nvPicPr>
          <p:cNvPr id="4" name="Picture 2" descr="Droplets-HD-Content-R1d.png">
            <a:extLst>
              <a:ext uri="{FF2B5EF4-FFF2-40B4-BE49-F238E27FC236}">
                <a16:creationId xmlns:a16="http://schemas.microsoft.com/office/drawing/2014/main" id="{F8D3ABFD-44A9-4B1E-8E9C-ED2E68E55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a:extLst>
              <a:ext uri="{FF2B5EF4-FFF2-40B4-BE49-F238E27FC236}">
                <a16:creationId xmlns:a16="http://schemas.microsoft.com/office/drawing/2014/main" id="{785C7EA4-2F13-4E41-8562-FC053A4FF8F3}"/>
              </a:ext>
            </a:extLst>
          </p:cNvPr>
          <p:cNvSpPr>
            <a:spLocks noGrp="1"/>
          </p:cNvSpPr>
          <p:nvPr>
            <p:ph type="dt" sz="half" idx="14"/>
          </p:nvPr>
        </p:nvSpPr>
        <p:spPr/>
        <p:txBody>
          <a:bodyPr/>
          <a:lstStyle>
            <a:lvl1pPr>
              <a:defRPr smtClean="0"/>
            </a:lvl1pPr>
          </a:lstStyle>
          <a:p>
            <a:pPr>
              <a:defRPr/>
            </a:pPr>
            <a:fld id="{9C5E26CA-6A94-4CDE-B720-EC8157BD22C8}" type="datetimeFigureOut">
              <a:rPr lang="ru-RU"/>
              <a:pPr>
                <a:defRPr/>
              </a:pPr>
              <a:t>14.12.2021</a:t>
            </a:fld>
            <a:endParaRPr lang="ru-RU"/>
          </a:p>
        </p:txBody>
      </p:sp>
      <p:sp>
        <p:nvSpPr>
          <p:cNvPr id="6" name="Footer Placeholder 4">
            <a:extLst>
              <a:ext uri="{FF2B5EF4-FFF2-40B4-BE49-F238E27FC236}">
                <a16:creationId xmlns:a16="http://schemas.microsoft.com/office/drawing/2014/main" id="{158686B2-E186-4FAD-9919-E40F68E86D3B}"/>
              </a:ext>
            </a:extLst>
          </p:cNvPr>
          <p:cNvSpPr>
            <a:spLocks noGrp="1"/>
          </p:cNvSpPr>
          <p:nvPr>
            <p:ph type="ftr" sz="quarter" idx="15"/>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148CCCDD-2259-4829-900E-67B9575FEEF8}"/>
              </a:ext>
            </a:extLst>
          </p:cNvPr>
          <p:cNvSpPr>
            <a:spLocks noGrp="1"/>
          </p:cNvSpPr>
          <p:nvPr>
            <p:ph type="sldNum" sz="quarter" idx="16"/>
          </p:nvPr>
        </p:nvSpPr>
        <p:spPr/>
        <p:txBody>
          <a:bodyPr/>
          <a:lstStyle>
            <a:lvl1pPr>
              <a:defRPr smtClean="0"/>
            </a:lvl1pPr>
          </a:lstStyle>
          <a:p>
            <a:pPr>
              <a:defRPr/>
            </a:pPr>
            <a:fld id="{24275DA1-051C-4F2C-8183-11F9972770B7}" type="slidenum">
              <a:rPr lang="ru-RU"/>
              <a:pPr>
                <a:defRPr/>
              </a:pPr>
              <a:t>‹#›</a:t>
            </a:fld>
            <a:endParaRPr lang="ru-RU"/>
          </a:p>
        </p:txBody>
      </p:sp>
    </p:spTree>
    <p:extLst>
      <p:ext uri="{BB962C8B-B14F-4D97-AF65-F5344CB8AC3E}">
        <p14:creationId xmlns:p14="http://schemas.microsoft.com/office/powerpoint/2010/main" val="275586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D925F5C-A992-4E55-841C-97ACF4731538}" type="datetimeFigureOut">
              <a:rPr lang="ru-RU" smtClean="0"/>
              <a:t>14.12.2021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80EFF2-C40F-4CBB-810C-3B3D1CF67984}" type="slidenum">
              <a:rPr lang="ru-RU" smtClean="0"/>
              <a:t>‹#›</a:t>
            </a:fld>
            <a:endParaRPr lang="ru-RU"/>
          </a:p>
        </p:txBody>
      </p:sp>
    </p:spTree>
    <p:extLst>
      <p:ext uri="{BB962C8B-B14F-4D97-AF65-F5344CB8AC3E}">
        <p14:creationId xmlns:p14="http://schemas.microsoft.com/office/powerpoint/2010/main" val="32903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925F5C-A992-4E55-841C-97ACF4731538}" type="datetimeFigureOut">
              <a:rPr lang="ru-RU" smtClean="0"/>
              <a:t>14.12.2021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80EFF2-C40F-4CBB-810C-3B3D1CF67984}" type="slidenum">
              <a:rPr lang="ru-RU" smtClean="0"/>
              <a:t>‹#›</a:t>
            </a:fld>
            <a:endParaRPr lang="ru-RU"/>
          </a:p>
        </p:txBody>
      </p:sp>
    </p:spTree>
    <p:extLst>
      <p:ext uri="{BB962C8B-B14F-4D97-AF65-F5344CB8AC3E}">
        <p14:creationId xmlns:p14="http://schemas.microsoft.com/office/powerpoint/2010/main" val="171625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D925F5C-A992-4E55-841C-97ACF4731538}" type="datetimeFigureOut">
              <a:rPr lang="ru-RU" smtClean="0"/>
              <a:t>14.12.2021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480EFF2-C40F-4CBB-810C-3B3D1CF67984}" type="slidenum">
              <a:rPr lang="ru-RU" smtClean="0"/>
              <a:t>‹#›</a:t>
            </a:fld>
            <a:endParaRPr lang="ru-RU"/>
          </a:p>
        </p:txBody>
      </p:sp>
    </p:spTree>
    <p:extLst>
      <p:ext uri="{BB962C8B-B14F-4D97-AF65-F5344CB8AC3E}">
        <p14:creationId xmlns:p14="http://schemas.microsoft.com/office/powerpoint/2010/main" val="236757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D925F5C-A992-4E55-841C-97ACF4731538}" type="datetimeFigureOut">
              <a:rPr lang="ru-RU" smtClean="0"/>
              <a:t>14.12.2021</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480EFF2-C40F-4CBB-810C-3B3D1CF67984}" type="slidenum">
              <a:rPr lang="ru-RU" smtClean="0"/>
              <a:t>‹#›</a:t>
            </a:fld>
            <a:endParaRPr lang="ru-RU"/>
          </a:p>
        </p:txBody>
      </p:sp>
    </p:spTree>
    <p:extLst>
      <p:ext uri="{BB962C8B-B14F-4D97-AF65-F5344CB8AC3E}">
        <p14:creationId xmlns:p14="http://schemas.microsoft.com/office/powerpoint/2010/main" val="18082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D925F5C-A992-4E55-841C-97ACF4731538}" type="datetimeFigureOut">
              <a:rPr lang="ru-RU" smtClean="0"/>
              <a:t>14.12.2021</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480EFF2-C40F-4CBB-810C-3B3D1CF67984}" type="slidenum">
              <a:rPr lang="ru-RU" smtClean="0"/>
              <a:t>‹#›</a:t>
            </a:fld>
            <a:endParaRPr lang="ru-RU"/>
          </a:p>
        </p:txBody>
      </p:sp>
    </p:spTree>
    <p:extLst>
      <p:ext uri="{BB962C8B-B14F-4D97-AF65-F5344CB8AC3E}">
        <p14:creationId xmlns:p14="http://schemas.microsoft.com/office/powerpoint/2010/main" val="50841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25F5C-A992-4E55-841C-97ACF4731538}" type="datetimeFigureOut">
              <a:rPr lang="ru-RU" smtClean="0"/>
              <a:t>14.12.2021</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480EFF2-C40F-4CBB-810C-3B3D1CF67984}" type="slidenum">
              <a:rPr lang="ru-RU" smtClean="0"/>
              <a:t>‹#›</a:t>
            </a:fld>
            <a:endParaRPr lang="ru-RU"/>
          </a:p>
        </p:txBody>
      </p:sp>
    </p:spTree>
    <p:extLst>
      <p:ext uri="{BB962C8B-B14F-4D97-AF65-F5344CB8AC3E}">
        <p14:creationId xmlns:p14="http://schemas.microsoft.com/office/powerpoint/2010/main" val="320831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D925F5C-A992-4E55-841C-97ACF4731538}" type="datetimeFigureOut">
              <a:rPr lang="ru-RU" smtClean="0"/>
              <a:t>14.12.2021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480EFF2-C40F-4CBB-810C-3B3D1CF67984}" type="slidenum">
              <a:rPr lang="ru-RU" smtClean="0"/>
              <a:t>‹#›</a:t>
            </a:fld>
            <a:endParaRPr lang="ru-RU"/>
          </a:p>
        </p:txBody>
      </p:sp>
    </p:spTree>
    <p:extLst>
      <p:ext uri="{BB962C8B-B14F-4D97-AF65-F5344CB8AC3E}">
        <p14:creationId xmlns:p14="http://schemas.microsoft.com/office/powerpoint/2010/main" val="4187866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D925F5C-A992-4E55-841C-97ACF4731538}" type="datetimeFigureOut">
              <a:rPr lang="ru-RU" smtClean="0"/>
              <a:t>14.12.2021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80EFF2-C40F-4CBB-810C-3B3D1CF67984}" type="slidenum">
              <a:rPr lang="ru-RU" smtClean="0"/>
              <a:t>‹#›</a:t>
            </a:fld>
            <a:endParaRPr lang="ru-RU"/>
          </a:p>
        </p:txBody>
      </p:sp>
    </p:spTree>
    <p:extLst>
      <p:ext uri="{BB962C8B-B14F-4D97-AF65-F5344CB8AC3E}">
        <p14:creationId xmlns:p14="http://schemas.microsoft.com/office/powerpoint/2010/main" val="1637941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D925F5C-A992-4E55-841C-97ACF4731538}" type="datetimeFigureOut">
              <a:rPr lang="ru-RU" smtClean="0"/>
              <a:t>14.12.2021</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480EFF2-C40F-4CBB-810C-3B3D1CF67984}" type="slidenum">
              <a:rPr lang="ru-RU" smtClean="0"/>
              <a:t>‹#›</a:t>
            </a:fld>
            <a:endParaRPr lang="ru-RU"/>
          </a:p>
        </p:txBody>
      </p:sp>
    </p:spTree>
    <p:extLst>
      <p:ext uri="{BB962C8B-B14F-4D97-AF65-F5344CB8AC3E}">
        <p14:creationId xmlns:p14="http://schemas.microsoft.com/office/powerpoint/2010/main" val="23441759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wiki.rookee.ru/pp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wordstream.com/blog/ws/2020/03/18/covid-19-google-ads-data"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yandex.ru/web-maps/covid19?ll=41.775580,54.894027&amp;z=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rusability.ru/news/geekbrains-otkroet-dostup-k-kursam-na-vremya-karantin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a:extLst>
              <a:ext uri="{FF2B5EF4-FFF2-40B4-BE49-F238E27FC236}">
                <a16:creationId xmlns:a16="http://schemas.microsoft.com/office/drawing/2014/main" id="{6B37B6DF-359F-4353-9BB4-0DD14F912575}"/>
              </a:ext>
            </a:extLst>
          </p:cNvPr>
          <p:cNvSpPr>
            <a:spLocks noGrp="1" noChangeArrowheads="1"/>
          </p:cNvSpPr>
          <p:nvPr>
            <p:ph type="ctrTitle"/>
          </p:nvPr>
        </p:nvSpPr>
        <p:spPr>
          <a:xfrm>
            <a:off x="2306639" y="1458913"/>
            <a:ext cx="6643687" cy="1820862"/>
          </a:xfrm>
        </p:spPr>
        <p:txBody>
          <a:bodyPr/>
          <a:lstStyle/>
          <a:p>
            <a:r>
              <a:rPr lang="ru-RU" altLang="ru-RU" sz="2800" b="1" dirty="0">
                <a:solidFill>
                  <a:schemeClr val="tx1"/>
                </a:solidFill>
              </a:rPr>
              <a:t>Е. В. </a:t>
            </a:r>
            <a:r>
              <a:rPr lang="ru-RU" altLang="ru-RU" sz="2800" b="1" dirty="0" err="1">
                <a:solidFill>
                  <a:schemeClr val="tx1"/>
                </a:solidFill>
              </a:rPr>
              <a:t>Коротковская</a:t>
            </a:r>
            <a:br>
              <a:rPr lang="ru-RU" altLang="ru-RU" sz="2800" b="1" dirty="0">
                <a:solidFill>
                  <a:schemeClr val="tx1"/>
                </a:solidFill>
              </a:rPr>
            </a:br>
            <a:br>
              <a:rPr lang="ru-RU" altLang="ru-RU" sz="2800" b="1" dirty="0">
                <a:solidFill>
                  <a:schemeClr val="tx1"/>
                </a:solidFill>
              </a:rPr>
            </a:br>
            <a:r>
              <a:rPr lang="ru-RU" altLang="ru-RU" sz="2800" b="1" dirty="0">
                <a:solidFill>
                  <a:schemeClr val="tx1"/>
                </a:solidFill>
              </a:rPr>
              <a:t>«Маркетинг. Часть 12» </a:t>
            </a:r>
          </a:p>
        </p:txBody>
      </p:sp>
      <p:sp>
        <p:nvSpPr>
          <p:cNvPr id="3" name="Подзаголовок 2">
            <a:extLst>
              <a:ext uri="{FF2B5EF4-FFF2-40B4-BE49-F238E27FC236}">
                <a16:creationId xmlns:a16="http://schemas.microsoft.com/office/drawing/2014/main" id="{CF2FC50F-025D-4D27-A209-82196D0B5B8C}"/>
              </a:ext>
            </a:extLst>
          </p:cNvPr>
          <p:cNvSpPr>
            <a:spLocks noGrp="1"/>
          </p:cNvSpPr>
          <p:nvPr>
            <p:ph type="subTitle" idx="1"/>
          </p:nvPr>
        </p:nvSpPr>
        <p:spPr>
          <a:xfrm>
            <a:off x="2836864" y="3800475"/>
            <a:ext cx="6518275" cy="1028700"/>
          </a:xfrm>
        </p:spPr>
        <p:txBody>
          <a:bodyPr>
            <a:normAutofit/>
          </a:bodyPr>
          <a:lstStyle/>
          <a:p>
            <a:pPr>
              <a:defRPr/>
            </a:pPr>
            <a:r>
              <a:rPr lang="ru-RU" sz="2100" dirty="0"/>
              <a:t>Учебное пособие в презентациях</a:t>
            </a:r>
          </a:p>
        </p:txBody>
      </p:sp>
      <p:sp>
        <p:nvSpPr>
          <p:cNvPr id="4" name="Номер слайда 3">
            <a:extLst>
              <a:ext uri="{FF2B5EF4-FFF2-40B4-BE49-F238E27FC236}">
                <a16:creationId xmlns:a16="http://schemas.microsoft.com/office/drawing/2014/main" id="{2EB59A79-B6FB-4B12-9A4E-89D03D92BFDB}"/>
              </a:ext>
            </a:extLst>
          </p:cNvPr>
          <p:cNvSpPr>
            <a:spLocks noGrp="1"/>
          </p:cNvSpPr>
          <p:nvPr>
            <p:ph type="sldNum" sz="quarter" idx="12"/>
          </p:nvPr>
        </p:nvSpPr>
        <p:spPr/>
        <p:txBody>
          <a:bodyPr/>
          <a:lstStyle/>
          <a:p>
            <a:pPr>
              <a:defRPr/>
            </a:pPr>
            <a:fld id="{C6666837-050F-4202-82D2-ACC7B5165B49}" type="slidenum">
              <a:rPr lang="ru-RU" smtClean="0"/>
              <a:pPr>
                <a:defRPr/>
              </a:pPr>
              <a:t>1</a:t>
            </a:fld>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B81D7C-FACC-4208-81F5-6EC1F3B6B716}"/>
              </a:ext>
            </a:extLst>
          </p:cNvPr>
          <p:cNvSpPr>
            <a:spLocks noGrp="1"/>
          </p:cNvSpPr>
          <p:nvPr>
            <p:ph type="title"/>
          </p:nvPr>
        </p:nvSpPr>
        <p:spPr/>
        <p:txBody>
          <a:bodyPr/>
          <a:lstStyle/>
          <a:p>
            <a:pPr algn="ctr"/>
            <a:r>
              <a:rPr lang="ru-RU" b="1" dirty="0">
                <a:solidFill>
                  <a:srgbClr val="FF0000"/>
                </a:solidFill>
              </a:rPr>
              <a:t>Типы потребителей</a:t>
            </a:r>
          </a:p>
        </p:txBody>
      </p:sp>
      <p:sp>
        <p:nvSpPr>
          <p:cNvPr id="4" name="TextBox 3">
            <a:extLst>
              <a:ext uri="{FF2B5EF4-FFF2-40B4-BE49-F238E27FC236}">
                <a16:creationId xmlns:a16="http://schemas.microsoft.com/office/drawing/2014/main" id="{9A13C653-5D94-4ACE-8807-74D9C2A0ABF8}"/>
              </a:ext>
            </a:extLst>
          </p:cNvPr>
          <p:cNvSpPr txBox="1"/>
          <p:nvPr/>
        </p:nvSpPr>
        <p:spPr>
          <a:xfrm>
            <a:off x="3047999" y="1905000"/>
            <a:ext cx="8456611" cy="4401205"/>
          </a:xfrm>
          <a:prstGeom prst="rect">
            <a:avLst/>
          </a:prstGeom>
          <a:noFill/>
        </p:spPr>
        <p:txBody>
          <a:bodyPr wrap="square">
            <a:spAutoFit/>
          </a:bodyPr>
          <a:lstStyle/>
          <a:p>
            <a:r>
              <a:rPr lang="ru-RU" sz="2000" b="1" dirty="0"/>
              <a:t>Некоторые потребители приходят к выводу, что они покупают слишком много вещей, поэтому для новых предметов уже просто нет места. По факту, они хотели бы купить еще одну вещь, но ее уже просто некуда поставить. Они могли бы купить автомобиль, но значительная часть молодых потребителей в разных странах говорят: "Машина будет простаивать 90% времени, тогда зачем мне тратиться на нее, я же могу просто вызвать </a:t>
            </a:r>
            <a:r>
              <a:rPr lang="ru-RU" sz="2000" b="1" dirty="0" err="1"/>
              <a:t>Uber</a:t>
            </a:r>
            <a:r>
              <a:rPr lang="ru-RU" sz="2000" b="1" dirty="0"/>
              <a:t>, который отвезет меня куда угодно за меньшие деньги, чем обслуживание автомобиля”. Это общество совместного потребления. Итак, есть группа, называемая упрощенцами жизни, которая хочет упростить то, чем они владеют. </a:t>
            </a:r>
            <a:br>
              <a:rPr lang="ru-RU" sz="2000" b="1" dirty="0"/>
            </a:br>
            <a:br>
              <a:rPr lang="ru-RU" sz="2000" b="1" dirty="0"/>
            </a:br>
            <a:endParaRPr lang="ru-RU" sz="2000" b="1" dirty="0"/>
          </a:p>
        </p:txBody>
      </p:sp>
    </p:spTree>
    <p:extLst>
      <p:ext uri="{BB962C8B-B14F-4D97-AF65-F5344CB8AC3E}">
        <p14:creationId xmlns:p14="http://schemas.microsoft.com/office/powerpoint/2010/main" val="265599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55718" y="1276350"/>
            <a:ext cx="8048893" cy="4174424"/>
          </a:xfrm>
        </p:spPr>
        <p:txBody>
          <a:bodyPr>
            <a:noAutofit/>
          </a:bodyPr>
          <a:lstStyle/>
          <a:p>
            <a:pPr algn="just"/>
            <a:r>
              <a:rPr lang="ru-RU" sz="3200" b="1" dirty="0"/>
              <a:t>Существует еще одна группа, которая беспокоится о планете и чрезмерном потреблении. Мы истощаем нашу землю и не заботимся о наших океанах. И мы начинаем осознавать, что, возможно, наше потребление приобрело огромные масштабы. Мы все должны задуматься, можем ли мы позволить себе все это? </a:t>
            </a:r>
            <a:br>
              <a:rPr lang="ru-RU" sz="3200" b="1" dirty="0"/>
            </a:br>
            <a:br>
              <a:rPr lang="ru-RU" sz="3200" b="1" dirty="0"/>
            </a:br>
            <a:br>
              <a:rPr lang="ru-RU" sz="1600" b="1" dirty="0"/>
            </a:br>
            <a:br>
              <a:rPr lang="ru-RU" sz="1600" b="1" dirty="0"/>
            </a:br>
            <a:endParaRPr lang="ru-RU" sz="1600" dirty="0"/>
          </a:p>
        </p:txBody>
      </p:sp>
    </p:spTree>
    <p:extLst>
      <p:ext uri="{BB962C8B-B14F-4D97-AF65-F5344CB8AC3E}">
        <p14:creationId xmlns:p14="http://schemas.microsoft.com/office/powerpoint/2010/main" val="224552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9E90B0-2ACA-4637-9FEC-DA87F489ECC3}"/>
              </a:ext>
            </a:extLst>
          </p:cNvPr>
          <p:cNvSpPr>
            <a:spLocks noGrp="1"/>
          </p:cNvSpPr>
          <p:nvPr>
            <p:ph type="title"/>
          </p:nvPr>
        </p:nvSpPr>
        <p:spPr/>
        <p:txBody>
          <a:bodyPr>
            <a:normAutofit/>
          </a:bodyPr>
          <a:lstStyle/>
          <a:p>
            <a:pPr algn="ctr"/>
            <a:r>
              <a:rPr lang="ru-RU" sz="4400" b="1" dirty="0">
                <a:solidFill>
                  <a:srgbClr val="FF0000"/>
                </a:solidFill>
              </a:rPr>
              <a:t>Типы потребителей</a:t>
            </a:r>
          </a:p>
        </p:txBody>
      </p:sp>
      <p:sp>
        <p:nvSpPr>
          <p:cNvPr id="4" name="TextBox 3">
            <a:extLst>
              <a:ext uri="{FF2B5EF4-FFF2-40B4-BE49-F238E27FC236}">
                <a16:creationId xmlns:a16="http://schemas.microsoft.com/office/drawing/2014/main" id="{DD850E64-E924-499A-BA13-24292F816900}"/>
              </a:ext>
            </a:extLst>
          </p:cNvPr>
          <p:cNvSpPr txBox="1"/>
          <p:nvPr/>
        </p:nvSpPr>
        <p:spPr>
          <a:xfrm>
            <a:off x="3047999" y="2447925"/>
            <a:ext cx="8181976" cy="4031873"/>
          </a:xfrm>
          <a:prstGeom prst="rect">
            <a:avLst/>
          </a:prstGeom>
          <a:noFill/>
        </p:spPr>
        <p:txBody>
          <a:bodyPr wrap="square">
            <a:spAutoFit/>
          </a:bodyPr>
          <a:lstStyle/>
          <a:p>
            <a:r>
              <a:rPr lang="ru-RU" sz="3200" dirty="0"/>
              <a:t>Есть третья группа, которая хочет лучше питаться. Они понимают, что покупают хот-доги и гамбургеры, которые в большом количестве вредны для здоровья. Есть приверженцы здорового питания, в некоторых случаях вегетарианцы или </a:t>
            </a:r>
            <a:r>
              <a:rPr lang="ru-RU" sz="3200" dirty="0" err="1"/>
              <a:t>веганы</a:t>
            </a:r>
            <a:r>
              <a:rPr lang="ru-RU" sz="3200" dirty="0"/>
              <a:t>. </a:t>
            </a:r>
          </a:p>
        </p:txBody>
      </p:sp>
    </p:spTree>
    <p:extLst>
      <p:ext uri="{BB962C8B-B14F-4D97-AF65-F5344CB8AC3E}">
        <p14:creationId xmlns:p14="http://schemas.microsoft.com/office/powerpoint/2010/main" val="1771530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0AD57F-CF95-4723-A6FD-DA0901CD3B41}"/>
              </a:ext>
            </a:extLst>
          </p:cNvPr>
          <p:cNvSpPr>
            <a:spLocks noGrp="1"/>
          </p:cNvSpPr>
          <p:nvPr>
            <p:ph type="title"/>
          </p:nvPr>
        </p:nvSpPr>
        <p:spPr/>
        <p:txBody>
          <a:bodyPr/>
          <a:lstStyle/>
          <a:p>
            <a:pPr algn="ctr"/>
            <a:r>
              <a:rPr lang="ru-RU" b="1" dirty="0">
                <a:solidFill>
                  <a:srgbClr val="FF0000"/>
                </a:solidFill>
              </a:rPr>
              <a:t>Типы потребителей</a:t>
            </a:r>
          </a:p>
        </p:txBody>
      </p:sp>
      <p:sp>
        <p:nvSpPr>
          <p:cNvPr id="4" name="TextBox 3">
            <a:extLst>
              <a:ext uri="{FF2B5EF4-FFF2-40B4-BE49-F238E27FC236}">
                <a16:creationId xmlns:a16="http://schemas.microsoft.com/office/drawing/2014/main" id="{7B82C67F-5B38-4308-AEE4-0614CC656A8E}"/>
              </a:ext>
            </a:extLst>
          </p:cNvPr>
          <p:cNvSpPr txBox="1"/>
          <p:nvPr/>
        </p:nvSpPr>
        <p:spPr>
          <a:xfrm>
            <a:off x="2657741" y="2114550"/>
            <a:ext cx="8782051" cy="4832092"/>
          </a:xfrm>
          <a:prstGeom prst="rect">
            <a:avLst/>
          </a:prstGeom>
          <a:noFill/>
        </p:spPr>
        <p:txBody>
          <a:bodyPr wrap="square">
            <a:spAutoFit/>
          </a:bodyPr>
          <a:lstStyle/>
          <a:p>
            <a:pPr algn="just"/>
            <a:r>
              <a:rPr lang="ru-RU" sz="2800" b="1" dirty="0"/>
              <a:t>Также существует </a:t>
            </a:r>
            <a:r>
              <a:rPr lang="ru-RU" sz="2800" b="1" dirty="0">
                <a:solidFill>
                  <a:srgbClr val="FF0000"/>
                </a:solidFill>
              </a:rPr>
              <a:t>четвертая группа</a:t>
            </a:r>
            <a:r>
              <a:rPr lang="ru-RU" sz="2800" b="1" dirty="0"/>
              <a:t>, которая хочет сохранения, они часто говорят: “Мы должны производить продукты лучшего качества, которые прослужат дольше, которые мы можем переработать, отремонтировать, повторно использовать или отдать их другим, которым чего-то не хватает, и которым наши продукты могут пригодиться”. Мы называем это безотходной экономикой.</a:t>
            </a:r>
            <a:br>
              <a:rPr lang="ru-RU" sz="2800" b="1" dirty="0"/>
            </a:br>
            <a:endParaRPr lang="ru-RU" sz="2800" b="1" dirty="0"/>
          </a:p>
        </p:txBody>
      </p:sp>
    </p:spTree>
    <p:extLst>
      <p:ext uri="{BB962C8B-B14F-4D97-AF65-F5344CB8AC3E}">
        <p14:creationId xmlns:p14="http://schemas.microsoft.com/office/powerpoint/2010/main" val="3528059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1300" y="624110"/>
            <a:ext cx="9723312" cy="4434778"/>
          </a:xfrm>
        </p:spPr>
        <p:txBody>
          <a:bodyPr>
            <a:normAutofit/>
          </a:bodyPr>
          <a:lstStyle/>
          <a:p>
            <a:r>
              <a:rPr lang="ru-RU" sz="2400" dirty="0">
                <a:solidFill>
                  <a:srgbClr val="FF0000"/>
                </a:solidFill>
              </a:rPr>
              <a:t>Идея маркетинга </a:t>
            </a:r>
            <a:r>
              <a:rPr lang="ru-RU" sz="2400" dirty="0"/>
              <a:t>- помочь компаниям и людям в получении того, что удовлетворит их потребности. Конечно, некоторые потребности специально создаются маркетингом. </a:t>
            </a:r>
            <a:br>
              <a:rPr lang="ru-RU" sz="2400" dirty="0"/>
            </a:br>
            <a:br>
              <a:rPr lang="ru-RU" sz="2400" dirty="0"/>
            </a:br>
            <a:r>
              <a:rPr lang="ru-RU" sz="2400" dirty="0"/>
              <a:t>Это делается для того, чтобы помочь компаниям продавать свой товар. Многие люди обычно думают, что это будет продолжаться вечно, что производство и потребление будут вечными, несмотря на опасения, что таким образом мы можем похоронить планету, если не остановим этот процесс. </a:t>
            </a:r>
          </a:p>
        </p:txBody>
      </p:sp>
    </p:spTree>
    <p:extLst>
      <p:ext uri="{BB962C8B-B14F-4D97-AF65-F5344CB8AC3E}">
        <p14:creationId xmlns:p14="http://schemas.microsoft.com/office/powerpoint/2010/main" val="1057172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10"/>
            <a:ext cx="8911687" cy="5206674"/>
          </a:xfrm>
        </p:spPr>
        <p:txBody>
          <a:bodyPr>
            <a:normAutofit/>
          </a:bodyPr>
          <a:lstStyle/>
          <a:p>
            <a:r>
              <a:rPr lang="ru-RU" sz="1800" b="1" dirty="0"/>
              <a:t>Маркетинг находится в кризисе самоидентификации. Есть люди, которые хотели бы запретить маркетинг или рекламу. Они встречаются нечасто, они считают, что маркетинг порождает неудовлетворенность нашей жизнью. Потому что нам показывают машины, новые телефоны и другие вещи, которые мы должны иметь. Мы считаем, что должны иметь эти вещи, особенно если они есть у наших друзей и они довольны приобретением. В итоге мы остаемся недовольны, что сами не покупаем эти предметы. Таким образом, задача маркетинга заключается в том, чтобы в какой-то степени вызвать чувство неудовлетворенности, которое можно преодолеть, купив некую вещь. Но это надо остановить. Многие маркетологи и продавцы - это хорошие люди, которые делают свою работу. Эта работа заключается в том, чтобы обеспечивать людей вещами, которые могут улучшить их жизнь. </a:t>
            </a:r>
            <a:br>
              <a:rPr lang="ru-RU" sz="1800" b="1" dirty="0"/>
            </a:br>
            <a:br>
              <a:rPr lang="ru-RU" sz="1800" b="1" dirty="0"/>
            </a:br>
            <a:r>
              <a:rPr lang="ru-RU" sz="1800" b="1" dirty="0">
                <a:solidFill>
                  <a:srgbClr val="FF0000"/>
                </a:solidFill>
              </a:rPr>
              <a:t>Маркетинг сегодня </a:t>
            </a:r>
            <a:r>
              <a:rPr lang="ru-RU" sz="1800" b="1" dirty="0"/>
              <a:t>находится в кризисе и должен переосмыслить свою основную роль с точки зрения человеческого общества.</a:t>
            </a:r>
          </a:p>
        </p:txBody>
      </p:sp>
    </p:spTree>
    <p:extLst>
      <p:ext uri="{BB962C8B-B14F-4D97-AF65-F5344CB8AC3E}">
        <p14:creationId xmlns:p14="http://schemas.microsoft.com/office/powerpoint/2010/main" val="69375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09"/>
            <a:ext cx="8911687" cy="5452225"/>
          </a:xfrm>
        </p:spPr>
        <p:txBody>
          <a:bodyPr>
            <a:normAutofit fontScale="90000"/>
          </a:bodyPr>
          <a:lstStyle/>
          <a:p>
            <a:r>
              <a:rPr lang="ru-RU" sz="1800" b="1" dirty="0">
                <a:solidFill>
                  <a:schemeClr val="tx1"/>
                </a:solidFill>
              </a:rPr>
              <a:t>Сейчас происходит сдвиг в привычках людей тратить деньги. Раньше люди действительно хотели покупать и владеть вещами, чтобы чувствовать себя счастливее, чувствовать себя лучше.</a:t>
            </a:r>
            <a:br>
              <a:rPr lang="ru-RU" sz="1800" b="1" dirty="0">
                <a:solidFill>
                  <a:schemeClr val="tx1"/>
                </a:solidFill>
              </a:rPr>
            </a:br>
            <a:br>
              <a:rPr lang="ru-RU" sz="1800" b="1" dirty="0">
                <a:solidFill>
                  <a:schemeClr val="tx1"/>
                </a:solidFill>
              </a:rPr>
            </a:br>
            <a:r>
              <a:rPr lang="ru-RU" sz="1800" b="1" dirty="0">
                <a:solidFill>
                  <a:schemeClr val="tx1"/>
                </a:solidFill>
              </a:rPr>
              <a:t>Теперь же фокус смещается </a:t>
            </a:r>
            <a:r>
              <a:rPr lang="ru-RU" sz="1800" b="1" dirty="0">
                <a:solidFill>
                  <a:srgbClr val="FF0000"/>
                </a:solidFill>
              </a:rPr>
              <a:t>на получение опыта и впечатлений</a:t>
            </a:r>
            <a:r>
              <a:rPr lang="ru-RU" sz="1800" b="1" dirty="0">
                <a:solidFill>
                  <a:schemeClr val="tx1"/>
                </a:solidFill>
              </a:rPr>
              <a:t>, а не вещей. Поэтому вместо того, чтобы купить, скажем, телевизор с плоским экраном, люди охотнее приобретают поездку за границу, а вместо новой машины записываются на университетский курс. </a:t>
            </a:r>
            <a:br>
              <a:rPr lang="ru-RU" sz="1800" b="1" dirty="0">
                <a:solidFill>
                  <a:schemeClr val="tx1"/>
                </a:solidFill>
              </a:rPr>
            </a:br>
            <a:r>
              <a:rPr lang="ru-RU" sz="1800" b="1" dirty="0">
                <a:solidFill>
                  <a:schemeClr val="tx1"/>
                </a:solidFill>
              </a:rPr>
              <a:t>Могут ли такие изменения помочь мировой экономике?</a:t>
            </a:r>
            <a:br>
              <a:rPr lang="ru-RU" sz="1800" b="1" dirty="0">
                <a:solidFill>
                  <a:schemeClr val="tx1"/>
                </a:solidFill>
              </a:rPr>
            </a:br>
            <a:br>
              <a:rPr lang="ru-RU" sz="1800" b="1" dirty="0">
                <a:solidFill>
                  <a:schemeClr val="tx1"/>
                </a:solidFill>
              </a:rPr>
            </a:br>
            <a:r>
              <a:rPr lang="ru-RU" sz="1800" b="1" dirty="0">
                <a:solidFill>
                  <a:schemeClr val="tx1"/>
                </a:solidFill>
              </a:rPr>
              <a:t>Это означает, что нам не нужно производить так много материальных благ, которые разрушают планету в результате изъятия ресурсов, в том числе не возобновляемых. Подобное же происходит и с опытом. Если больше людей хотят путешествовать в дальние места, им для этого нужны самолеты. Нужны и отели, которые также предлагают еду и другие вещи. </a:t>
            </a:r>
            <a:br>
              <a:rPr lang="ru-RU" sz="1800" b="1" dirty="0">
                <a:solidFill>
                  <a:schemeClr val="tx1"/>
                </a:solidFill>
              </a:rPr>
            </a:br>
            <a:br>
              <a:rPr lang="ru-RU" sz="1800" b="1" dirty="0">
                <a:solidFill>
                  <a:schemeClr val="tx1"/>
                </a:solidFill>
              </a:rPr>
            </a:br>
            <a:r>
              <a:rPr lang="ru-RU" sz="1800" b="1" dirty="0">
                <a:solidFill>
                  <a:schemeClr val="tx1"/>
                </a:solidFill>
              </a:rPr>
              <a:t>Это имеет отношение к экономике услуг. Экономика услуг растет по отношению к экономике товаров. Становится все больше нематериальных благ. Услуги неосязаемы. Вы видите услугу и знаете, что она существует, но она не является чем-то физическим Поступить в колледж, подстричься - все это услуги.</a:t>
            </a:r>
          </a:p>
        </p:txBody>
      </p:sp>
    </p:spTree>
    <p:extLst>
      <p:ext uri="{BB962C8B-B14F-4D97-AF65-F5344CB8AC3E}">
        <p14:creationId xmlns:p14="http://schemas.microsoft.com/office/powerpoint/2010/main" val="1266481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09"/>
            <a:ext cx="8911687" cy="5422729"/>
          </a:xfrm>
        </p:spPr>
        <p:txBody>
          <a:bodyPr>
            <a:normAutofit/>
          </a:bodyPr>
          <a:lstStyle/>
          <a:p>
            <a:r>
              <a:rPr lang="ru-RU" sz="2000" b="1" dirty="0"/>
              <a:t>Вопрос в том, что произойдет с розничной торговлей в </a:t>
            </a:r>
            <a:r>
              <a:rPr lang="ru-RU" sz="2000" b="1" dirty="0" err="1"/>
              <a:t>офлайне</a:t>
            </a:r>
            <a:r>
              <a:rPr lang="ru-RU" sz="2000" b="1" dirty="0"/>
              <a:t>? Нужны ли нам магазины, если все можно заказать в интернете? С другой стороны, как их закрытие повлияет на занятость населения? Задумайтесь, сколько людей работают в торговых центрах, ожидая клиентов. Многие ТЦ во время пандемии закрылись. Но, шоппинг важная часть жизни для большинства людей, особенно женщин. Это приятный процесс, полный сюрпризов.</a:t>
            </a:r>
            <a:br>
              <a:rPr lang="ru-RU" sz="2000" b="1" dirty="0"/>
            </a:br>
            <a:br>
              <a:rPr lang="ru-RU" sz="2000" b="1" dirty="0"/>
            </a:br>
            <a:r>
              <a:rPr lang="ru-RU" sz="2000" b="1" dirty="0"/>
              <a:t>Таким образом, часть людей вернутся в торговые центры, как только закончится пандемия, другие же продолжать заказывать товары онлайн. Но в целом магазины уже не будут приносить такой доход, который был до пандемии.</a:t>
            </a:r>
          </a:p>
        </p:txBody>
      </p:sp>
    </p:spTree>
    <p:extLst>
      <p:ext uri="{BB962C8B-B14F-4D97-AF65-F5344CB8AC3E}">
        <p14:creationId xmlns:p14="http://schemas.microsoft.com/office/powerpoint/2010/main" val="3135686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t>Онлайн-маркетинг будет проще, чем традиционный маркетинг</a:t>
            </a:r>
            <a:endParaRPr lang="ru-RU" dirty="0"/>
          </a:p>
        </p:txBody>
      </p:sp>
      <p:sp>
        <p:nvSpPr>
          <p:cNvPr id="3" name="Объект 2"/>
          <p:cNvSpPr>
            <a:spLocks noGrp="1"/>
          </p:cNvSpPr>
          <p:nvPr>
            <p:ph idx="1"/>
          </p:nvPr>
        </p:nvSpPr>
        <p:spPr>
          <a:xfrm>
            <a:off x="2592924" y="2133600"/>
            <a:ext cx="8911687" cy="3777622"/>
          </a:xfrm>
        </p:spPr>
        <p:txBody>
          <a:bodyPr>
            <a:normAutofit/>
          </a:bodyPr>
          <a:lstStyle/>
          <a:p>
            <a:r>
              <a:rPr lang="ru-RU" dirty="0"/>
              <a:t> В целом, люди хотят делать меньше покупок. Тем не менее, в некоторых категориях наблюдается огромный рост спроса. Это актуально как для онлайн-покупателей, так и для тех, кто обычно совершает покупки лично.</a:t>
            </a:r>
          </a:p>
          <a:p>
            <a:r>
              <a:rPr lang="ru-RU" dirty="0"/>
              <a:t>онлайн-маркетинг предоставляет фирмам больше возможностей для целевого маркетинга. Независимо от того, что вы делаете, вы можете использовать онлайн-маркетинг для узнаваемости бренда. Только крупнейшие фирмы могут платить за телевизионную рекламу товаров, которые потенциальные клиенты не могут купить. Гораздо проще разрабатывать маркетинговые онлайн-кампании, ориентированные на ранние этапы пирамиды покупок.</a:t>
            </a:r>
          </a:p>
        </p:txBody>
      </p:sp>
    </p:spTree>
    <p:extLst>
      <p:ext uri="{BB962C8B-B14F-4D97-AF65-F5344CB8AC3E}">
        <p14:creationId xmlns:p14="http://schemas.microsoft.com/office/powerpoint/2010/main" val="371811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2826" y="624110"/>
            <a:ext cx="9911785" cy="5850432"/>
          </a:xfrm>
        </p:spPr>
        <p:txBody>
          <a:bodyPr>
            <a:noAutofit/>
          </a:bodyPr>
          <a:lstStyle/>
          <a:p>
            <a:r>
              <a:rPr lang="ru-RU" sz="3200" dirty="0"/>
              <a:t>В настоящее время возможностей для традиционного маркетинга меньше. В то время как люди все еще смотрят телевизор и слушают радио, все меньше читают традиционные газеты (хотя они все еще используют онлайн-издания), продажи журналов также значительно снизились. Очевидно, что нет смысла платить за маркетинг в торговых точках или использовать что-то вроде рекламных щитов.</a:t>
            </a:r>
            <a:br>
              <a:rPr lang="ru-RU" sz="3200" dirty="0"/>
            </a:br>
            <a:br>
              <a:rPr lang="ru-RU" sz="2800" dirty="0"/>
            </a:br>
            <a:endParaRPr lang="ru-RU" sz="2800" dirty="0"/>
          </a:p>
        </p:txBody>
      </p:sp>
    </p:spTree>
    <p:extLst>
      <p:ext uri="{BB962C8B-B14F-4D97-AF65-F5344CB8AC3E}">
        <p14:creationId xmlns:p14="http://schemas.microsoft.com/office/powerpoint/2010/main" val="674127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34596E-EC7E-439E-9AE4-047FA53B5E92}"/>
              </a:ext>
            </a:extLst>
          </p:cNvPr>
          <p:cNvSpPr>
            <a:spLocks noGrp="1"/>
          </p:cNvSpPr>
          <p:nvPr>
            <p:ph type="title"/>
          </p:nvPr>
        </p:nvSpPr>
        <p:spPr>
          <a:xfrm>
            <a:off x="1703388" y="152400"/>
            <a:ext cx="8501062" cy="5581650"/>
          </a:xfrm>
        </p:spPr>
        <p:txBody>
          <a:bodyPr>
            <a:noAutofit/>
          </a:bodyPr>
          <a:lstStyle/>
          <a:p>
            <a:pPr algn="l">
              <a:defRPr/>
            </a:pPr>
            <a:r>
              <a:rPr lang="ru-RU" sz="1050" b="1" dirty="0">
                <a:solidFill>
                  <a:schemeClr val="tx1"/>
                </a:solidFill>
                <a:effectLst/>
              </a:rPr>
              <a:t>УДК 33.338.2</a:t>
            </a:r>
            <a:br>
              <a:rPr lang="ru-RU" sz="1050" b="1" dirty="0">
                <a:solidFill>
                  <a:schemeClr val="tx1"/>
                </a:solidFill>
                <a:effectLst/>
              </a:rPr>
            </a:br>
            <a:r>
              <a:rPr lang="ru-RU" sz="1050" b="1" dirty="0">
                <a:solidFill>
                  <a:schemeClr val="tx1"/>
                </a:solidFill>
                <a:effectLst/>
              </a:rPr>
              <a:t>ББК 65стд1-32</a:t>
            </a:r>
            <a:br>
              <a:rPr lang="ru-RU" sz="1050" b="1" dirty="0">
                <a:solidFill>
                  <a:srgbClr val="FF0000"/>
                </a:solidFill>
              </a:rPr>
            </a:br>
            <a:br>
              <a:rPr lang="ru-RU" sz="1050" b="1" dirty="0">
                <a:solidFill>
                  <a:srgbClr val="FF0000"/>
                </a:solidFill>
              </a:rPr>
            </a:br>
            <a:r>
              <a:rPr lang="ru-RU" sz="1050" b="1" dirty="0">
                <a:solidFill>
                  <a:srgbClr val="FF0000"/>
                </a:solidFill>
              </a:rPr>
              <a:t>Л 69</a:t>
            </a:r>
            <a:br>
              <a:rPr lang="ru-RU" sz="1050" b="1" dirty="0">
                <a:solidFill>
                  <a:schemeClr val="tx1"/>
                </a:solidFill>
              </a:rPr>
            </a:br>
            <a:br>
              <a:rPr lang="ru-RU" sz="1050" b="1" dirty="0">
                <a:solidFill>
                  <a:schemeClr val="tx1"/>
                </a:solidFill>
              </a:rPr>
            </a:br>
            <a:r>
              <a:rPr lang="ru-RU" sz="1050" b="1" dirty="0">
                <a:solidFill>
                  <a:schemeClr val="tx1"/>
                </a:solidFill>
              </a:rPr>
              <a:t>А</a:t>
            </a:r>
            <a:r>
              <a:rPr lang="ru-RU" sz="1050" b="1" dirty="0">
                <a:solidFill>
                  <a:srgbClr val="FF0000"/>
                </a:solidFill>
              </a:rPr>
              <a:t>69 </a:t>
            </a:r>
            <a:r>
              <a:rPr lang="ru-RU" sz="1050" b="1" dirty="0" err="1">
                <a:solidFill>
                  <a:schemeClr val="tx1"/>
                </a:solidFill>
              </a:rPr>
              <a:t>Коротковская</a:t>
            </a:r>
            <a:r>
              <a:rPr lang="ru-RU" sz="1050" b="1" dirty="0">
                <a:solidFill>
                  <a:schemeClr val="tx1"/>
                </a:solidFill>
              </a:rPr>
              <a:t> Е.В.</a:t>
            </a:r>
            <a:br>
              <a:rPr lang="ru-RU" sz="1050" b="1" dirty="0">
                <a:solidFill>
                  <a:schemeClr val="tx1"/>
                </a:solidFill>
              </a:rPr>
            </a:br>
            <a:r>
              <a:rPr lang="ru-RU" sz="1050" b="1" dirty="0">
                <a:solidFill>
                  <a:schemeClr val="tx1"/>
                </a:solidFill>
              </a:rPr>
              <a:t>Маркетинг. Часть 12. Учебное пособие в презентациях. Для студентов, обучающихся по экономическим специальностям.</a:t>
            </a:r>
            <a:br>
              <a:rPr lang="ru-RU" sz="1050" b="1" dirty="0">
                <a:solidFill>
                  <a:schemeClr val="tx1"/>
                </a:solidFill>
              </a:rPr>
            </a:br>
            <a:r>
              <a:rPr lang="ru-RU" sz="1050" b="1" dirty="0">
                <a:solidFill>
                  <a:schemeClr val="tx1"/>
                </a:solidFill>
              </a:rPr>
              <a:t>Саратов, СГУ 2021 – 79 с. </a:t>
            </a:r>
            <a:br>
              <a:rPr lang="ru-RU" sz="1050" b="1" dirty="0">
                <a:solidFill>
                  <a:schemeClr val="tx1"/>
                </a:solidFill>
              </a:rPr>
            </a:br>
            <a:r>
              <a:rPr lang="en-US" sz="1050" b="1" dirty="0">
                <a:solidFill>
                  <a:schemeClr val="tx1"/>
                </a:solidFill>
              </a:rPr>
              <a:t>ISBN </a:t>
            </a:r>
            <a:br>
              <a:rPr lang="en-US" sz="1050" b="1" dirty="0">
                <a:solidFill>
                  <a:schemeClr val="tx1"/>
                </a:solidFill>
              </a:rPr>
            </a:br>
            <a:br>
              <a:rPr lang="ru-RU" sz="1050" b="1" dirty="0">
                <a:solidFill>
                  <a:schemeClr val="tx1"/>
                </a:solidFill>
              </a:rPr>
            </a:br>
            <a:r>
              <a:rPr lang="ru-RU" sz="1050" b="1" dirty="0">
                <a:solidFill>
                  <a:schemeClr val="tx1"/>
                </a:solidFill>
              </a:rPr>
              <a:t>Учебное пособие, включающее в себя презентации лекций, подготовлено в соответствии с положениями и требованиями Государственного образовательного стандарта высшего образования. Эффективность современного предприятия обусловлена целым рядом факторов, среди которых важное место занимает маркетинг. В современных условиях знания в области маркетинга позволяют фирмам правильно ориентироваться в экономике, глубже понимать своего потребителя и деловых партнеров. В пособии рассмотрены ключевые аспекты маркетинга. </a:t>
            </a:r>
            <a:br>
              <a:rPr lang="ru-RU" sz="1050" b="1" dirty="0">
                <a:solidFill>
                  <a:schemeClr val="tx1"/>
                </a:solidFill>
              </a:rPr>
            </a:br>
            <a:r>
              <a:rPr lang="ru-RU" sz="1050" b="1" dirty="0">
                <a:solidFill>
                  <a:schemeClr val="tx1"/>
                </a:solidFill>
              </a:rPr>
              <a:t>Цель данного издания – способствовать повышению уровня подготовки студентов, донести теоретические основы и развить умения принимать оптимальные маркетинговые решения, увязанные с конкретными ситуациями, складывающимися на рынке. Знания теоретических основ маркетинга позволят специалистам стимулировать сбыт товаров и услуг, изучать, формировать и прогнозировать спрос, разрабатывать и анализировать сбытовую и ценовую политику организаций, планировать и осуществлять мероприятия, направленные на реализацию маркетинговой стратегии предприятия, выявлять потенциальных конкурентов и оценивать преимущества в конкурентной борьбе, определять стратегические действия фирмы. </a:t>
            </a:r>
            <a:br>
              <a:rPr lang="ru-RU" sz="1050" b="1" dirty="0">
                <a:solidFill>
                  <a:schemeClr val="tx1"/>
                </a:solidFill>
              </a:rPr>
            </a:br>
            <a:r>
              <a:rPr lang="ru-RU" sz="1050" b="1" dirty="0">
                <a:solidFill>
                  <a:schemeClr val="tx1"/>
                </a:solidFill>
              </a:rPr>
              <a:t>Материал учебного пособия может использоваться как в самостоятельной работе, так и при подготовке лекций, докладов и публичных выступлений.   Пособие предназначено для студентов высших учебных заведений, обучающихся по экономическим специальностям очной и заочной форм обучения, бакалавров, обучающихся по направлению «Экономика» , по направлению подготовки бакалавров: 38.03.01 – «Экономика»,  профиль «Экономика предпринимательства», «Финансы и кредит».</a:t>
            </a:r>
            <a:br>
              <a:rPr lang="ru-RU" sz="1050" b="1" dirty="0">
                <a:solidFill>
                  <a:schemeClr val="tx1"/>
                </a:solidFill>
              </a:rPr>
            </a:br>
            <a:br>
              <a:rPr lang="ru-RU" sz="1050" b="1" dirty="0">
                <a:solidFill>
                  <a:schemeClr val="tx1"/>
                </a:solidFill>
              </a:rPr>
            </a:br>
            <a:r>
              <a:rPr lang="ru-RU" sz="1050" b="1" dirty="0">
                <a:solidFill>
                  <a:schemeClr val="tx1"/>
                </a:solidFill>
              </a:rPr>
              <a:t>Рекомендуем к печати:</a:t>
            </a:r>
            <a:br>
              <a:rPr lang="ru-RU" sz="1050" b="1" dirty="0">
                <a:solidFill>
                  <a:schemeClr val="tx1"/>
                </a:solidFill>
              </a:rPr>
            </a:br>
            <a:r>
              <a:rPr lang="ru-RU" sz="1050" b="1" dirty="0">
                <a:solidFill>
                  <a:schemeClr val="tx1"/>
                </a:solidFill>
              </a:rPr>
              <a:t>научно-методический совет экономического факультета (протокол №  4  от 24.11.2021 г.)</a:t>
            </a:r>
            <a:br>
              <a:rPr lang="ru-RU" sz="1050" b="1" dirty="0">
                <a:solidFill>
                  <a:schemeClr val="tx1"/>
                </a:solidFill>
              </a:rPr>
            </a:br>
            <a:r>
              <a:rPr lang="ru-RU" sz="1050" b="1" dirty="0">
                <a:solidFill>
                  <a:schemeClr val="tx1"/>
                </a:solidFill>
                <a:effectLst/>
              </a:rPr>
              <a:t>УДК 33.338.2</a:t>
            </a:r>
            <a:r>
              <a:rPr lang="en-US" sz="1050" b="1" dirty="0">
                <a:solidFill>
                  <a:schemeClr val="tx1"/>
                </a:solidFill>
                <a:effectLst/>
              </a:rPr>
              <a:t>    </a:t>
            </a:r>
            <a:r>
              <a:rPr lang="ru-RU" sz="1050" b="1" dirty="0">
                <a:solidFill>
                  <a:schemeClr val="tx1"/>
                </a:solidFill>
                <a:effectLst/>
              </a:rPr>
              <a:t>ББК 65стд1-32</a:t>
            </a:r>
            <a:br>
              <a:rPr lang="ru-RU" sz="1050" b="1" dirty="0">
                <a:solidFill>
                  <a:schemeClr val="tx1"/>
                </a:solidFill>
              </a:rPr>
            </a:br>
            <a:br>
              <a:rPr lang="ru-RU" sz="1050" b="1" dirty="0">
                <a:solidFill>
                  <a:schemeClr val="tx1"/>
                </a:solidFill>
              </a:rPr>
            </a:br>
            <a:r>
              <a:rPr lang="ru-RU" sz="1050" b="1" dirty="0">
                <a:solidFill>
                  <a:schemeClr val="tx1"/>
                </a:solidFill>
              </a:rPr>
              <a:t>Е.В. </a:t>
            </a:r>
            <a:r>
              <a:rPr lang="ru-RU" sz="1050" b="1" dirty="0" err="1">
                <a:solidFill>
                  <a:schemeClr val="tx1"/>
                </a:solidFill>
              </a:rPr>
              <a:t>Коротковская</a:t>
            </a:r>
            <a:endParaRPr lang="ru-RU" sz="1050" b="1" dirty="0">
              <a:solidFill>
                <a:schemeClr val="tx1"/>
              </a:solidFill>
            </a:endParaRPr>
          </a:p>
        </p:txBody>
      </p:sp>
      <p:sp>
        <p:nvSpPr>
          <p:cNvPr id="3" name="Номер слайда 2">
            <a:extLst>
              <a:ext uri="{FF2B5EF4-FFF2-40B4-BE49-F238E27FC236}">
                <a16:creationId xmlns:a16="http://schemas.microsoft.com/office/drawing/2014/main" id="{359E08F5-C998-4E9D-B605-767898FC59EC}"/>
              </a:ext>
            </a:extLst>
          </p:cNvPr>
          <p:cNvSpPr>
            <a:spLocks noGrp="1"/>
          </p:cNvSpPr>
          <p:nvPr>
            <p:ph type="sldNum" sz="quarter" idx="12"/>
          </p:nvPr>
        </p:nvSpPr>
        <p:spPr/>
        <p:txBody>
          <a:bodyPr/>
          <a:lstStyle/>
          <a:p>
            <a:pPr>
              <a:defRPr/>
            </a:pPr>
            <a:fld id="{193B6120-4AC4-47A4-8EB3-7B54F146F941}" type="slidenum">
              <a:rPr lang="ru-RU" smtClean="0"/>
              <a:pPr>
                <a:defRPr/>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3100" y="172507"/>
            <a:ext cx="7389812" cy="1507067"/>
          </a:xfrm>
        </p:spPr>
        <p:txBody>
          <a:bodyPr/>
          <a:lstStyle/>
          <a:p>
            <a:r>
              <a:rPr lang="en-US" b="1" dirty="0"/>
              <a:t>PPC</a:t>
            </a:r>
            <a:r>
              <a:rPr lang="en-US" dirty="0"/>
              <a:t> (</a:t>
            </a:r>
            <a:r>
              <a:rPr lang="en-US" b="1" dirty="0"/>
              <a:t>Pay</a:t>
            </a:r>
            <a:r>
              <a:rPr lang="en-US" dirty="0"/>
              <a:t> </a:t>
            </a:r>
            <a:r>
              <a:rPr lang="en-US" b="1" dirty="0"/>
              <a:t>per</a:t>
            </a:r>
            <a:r>
              <a:rPr lang="en-US" dirty="0"/>
              <a:t> </a:t>
            </a:r>
            <a:r>
              <a:rPr lang="en-US" b="1" dirty="0"/>
              <a:t>Click</a:t>
            </a:r>
            <a:r>
              <a:rPr lang="en-US" dirty="0"/>
              <a:t>) </a:t>
            </a:r>
            <a:endParaRPr lang="ru-RU" dirty="0"/>
          </a:p>
        </p:txBody>
      </p:sp>
      <p:sp>
        <p:nvSpPr>
          <p:cNvPr id="3" name="Объект 2"/>
          <p:cNvSpPr>
            <a:spLocks noGrp="1"/>
          </p:cNvSpPr>
          <p:nvPr>
            <p:ph idx="1"/>
          </p:nvPr>
        </p:nvSpPr>
        <p:spPr>
          <a:xfrm>
            <a:off x="798512" y="1943101"/>
            <a:ext cx="8318498" cy="4115328"/>
          </a:xfrm>
        </p:spPr>
        <p:txBody>
          <a:bodyPr/>
          <a:lstStyle/>
          <a:p>
            <a:r>
              <a:rPr lang="ru-RU" sz="3200" b="1" dirty="0"/>
              <a:t>это</a:t>
            </a:r>
            <a:r>
              <a:rPr lang="ru-RU" sz="3200" dirty="0"/>
              <a:t> модель показа рекламы, ориентированная на плату за клик. Маркетинг активно развивается, что приносит ряд новых аббревиатур.</a:t>
            </a:r>
          </a:p>
          <a:p>
            <a:r>
              <a:rPr lang="ru-RU" sz="3200" b="1" dirty="0">
                <a:hlinkClick r:id="rId2"/>
              </a:rPr>
              <a:t>PPC</a:t>
            </a:r>
            <a:endParaRPr lang="ru-RU" sz="3200" dirty="0"/>
          </a:p>
          <a:p>
            <a:pPr marL="0" indent="0">
              <a:buNone/>
            </a:pPr>
            <a:endParaRPr lang="ru-RU" dirty="0"/>
          </a:p>
        </p:txBody>
      </p:sp>
    </p:spTree>
    <p:extLst>
      <p:ext uri="{BB962C8B-B14F-4D97-AF65-F5344CB8AC3E}">
        <p14:creationId xmlns:p14="http://schemas.microsoft.com/office/powerpoint/2010/main" val="2219235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Контекстно-</a:t>
            </a:r>
            <a:r>
              <a:rPr lang="ru-RU" dirty="0" err="1"/>
              <a:t>медийная</a:t>
            </a:r>
            <a:r>
              <a:rPr lang="ru-RU" dirty="0"/>
              <a:t> сеть (сокращенно </a:t>
            </a:r>
            <a:r>
              <a:rPr lang="ru-RU" b="1" dirty="0"/>
              <a:t>КМС</a:t>
            </a:r>
            <a:r>
              <a:rPr lang="ru-RU" dirty="0"/>
              <a:t>) </a:t>
            </a:r>
            <a:r>
              <a:rPr lang="ru-RU" dirty="0" err="1"/>
              <a:t>Google</a:t>
            </a:r>
            <a:r>
              <a:rPr lang="ru-RU" dirty="0"/>
              <a:t> </a:t>
            </a:r>
          </a:p>
        </p:txBody>
      </p:sp>
      <p:sp>
        <p:nvSpPr>
          <p:cNvPr id="3" name="Объект 2"/>
          <p:cNvSpPr>
            <a:spLocks noGrp="1"/>
          </p:cNvSpPr>
          <p:nvPr>
            <p:ph idx="1"/>
          </p:nvPr>
        </p:nvSpPr>
        <p:spPr/>
        <p:txBody>
          <a:bodyPr/>
          <a:lstStyle/>
          <a:p>
            <a:r>
              <a:rPr lang="ru-RU" b="1" dirty="0"/>
              <a:t>это</a:t>
            </a:r>
            <a:r>
              <a:rPr lang="ru-RU" dirty="0"/>
              <a:t> система контекстной и </a:t>
            </a:r>
            <a:r>
              <a:rPr lang="ru-RU" dirty="0" err="1"/>
              <a:t>медийной</a:t>
            </a:r>
            <a:r>
              <a:rPr lang="ru-RU" dirty="0"/>
              <a:t> рекламы указанной </a:t>
            </a:r>
            <a:r>
              <a:rPr lang="ru-RU" b="1" dirty="0"/>
              <a:t>поисковой</a:t>
            </a:r>
            <a:r>
              <a:rPr lang="ru-RU" dirty="0"/>
              <a:t> системы, получившая название </a:t>
            </a:r>
            <a:r>
              <a:rPr lang="ru-RU" dirty="0" err="1"/>
              <a:t>AdWords</a:t>
            </a:r>
            <a:r>
              <a:rPr lang="ru-RU" dirty="0"/>
              <a:t>.</a:t>
            </a:r>
          </a:p>
          <a:p>
            <a:r>
              <a:rPr lang="ru-RU" b="1" dirty="0"/>
              <a:t>это</a:t>
            </a:r>
            <a:r>
              <a:rPr lang="ru-RU" dirty="0"/>
              <a:t> контекстно-</a:t>
            </a:r>
            <a:r>
              <a:rPr lang="ru-RU" dirty="0" err="1"/>
              <a:t>медийная</a:t>
            </a:r>
            <a:r>
              <a:rPr lang="ru-RU" dirty="0"/>
              <a:t> сеть </a:t>
            </a:r>
            <a:r>
              <a:rPr lang="ru-RU" dirty="0" err="1"/>
              <a:t>Google</a:t>
            </a:r>
            <a:r>
              <a:rPr lang="ru-RU" dirty="0"/>
              <a:t>, которая позволяет размещать баннеры в интернете и привлекать много дешевого целевого трафика на свой сайт. </a:t>
            </a:r>
          </a:p>
          <a:p>
            <a:r>
              <a:rPr lang="ru-RU" dirty="0"/>
              <a:t>Главное отличие </a:t>
            </a:r>
            <a:r>
              <a:rPr lang="ru-RU" b="1" dirty="0"/>
              <a:t>КМС</a:t>
            </a:r>
            <a:r>
              <a:rPr lang="ru-RU" dirty="0"/>
              <a:t> от контекстной рекламы – вы можете в разы дешевле платить за каждый переход. При </a:t>
            </a:r>
            <a:r>
              <a:rPr lang="ru-RU" b="1" dirty="0"/>
              <a:t>этом</a:t>
            </a:r>
            <a:r>
              <a:rPr lang="ru-RU" dirty="0"/>
              <a:t> аудитория достаточно платежеспособна и не такая холодная, как в социальных сетях или </a:t>
            </a:r>
            <a:r>
              <a:rPr lang="ru-RU" dirty="0" err="1"/>
              <a:t>тизерной</a:t>
            </a:r>
            <a:r>
              <a:rPr lang="ru-RU" dirty="0"/>
              <a:t> сети. Скорее всего, вы видели в Интернете баннеры.</a:t>
            </a:r>
          </a:p>
        </p:txBody>
      </p:sp>
    </p:spTree>
    <p:extLst>
      <p:ext uri="{BB962C8B-B14F-4D97-AF65-F5344CB8AC3E}">
        <p14:creationId xmlns:p14="http://schemas.microsoft.com/office/powerpoint/2010/main" val="2097603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7575" y="491373"/>
            <a:ext cx="9646314" cy="5717697"/>
          </a:xfrm>
        </p:spPr>
        <p:txBody>
          <a:bodyPr>
            <a:normAutofit fontScale="90000"/>
          </a:bodyPr>
          <a:lstStyle/>
          <a:p>
            <a:r>
              <a:rPr lang="ru-RU" dirty="0"/>
              <a:t>Хотя многие люди пользуются Интернетом, тенденции поиска значительно изменились, и это повлияет на PPC-рекламу. В марте  самый популярный в США вопрос: «Безопасно ли есть еду на вынос во время COVID?» </a:t>
            </a:r>
            <a:r>
              <a:rPr lang="ru-RU" dirty="0" err="1">
                <a:hlinkClick r:id="rId2"/>
              </a:rPr>
              <a:t>WordStream</a:t>
            </a:r>
            <a:r>
              <a:rPr lang="ru-RU" dirty="0"/>
              <a:t> заметил, что количество показов в поисковой рекламе </a:t>
            </a:r>
            <a:r>
              <a:rPr lang="ru-RU" dirty="0" err="1"/>
              <a:t>Google</a:t>
            </a:r>
            <a:r>
              <a:rPr lang="ru-RU" dirty="0"/>
              <a:t> примерно на 7% ниже среднего. Тем не менее, они также видели снижение коэффициента конверсии в среднем на 21%.</a:t>
            </a:r>
          </a:p>
        </p:txBody>
      </p:sp>
    </p:spTree>
    <p:extLst>
      <p:ext uri="{BB962C8B-B14F-4D97-AF65-F5344CB8AC3E}">
        <p14:creationId xmlns:p14="http://schemas.microsoft.com/office/powerpoint/2010/main" val="1088631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24109"/>
            <a:ext cx="10058400" cy="5648103"/>
          </a:xfrm>
        </p:spPr>
        <p:txBody>
          <a:bodyPr>
            <a:normAutofit/>
          </a:bodyPr>
          <a:lstStyle/>
          <a:p>
            <a:r>
              <a:rPr lang="ru-RU" sz="2000" dirty="0"/>
              <a:t>Если максимально обобщить, то тенденция в контексте следующая: за счет снижения спроса в целом видно снижение спроса в поиске, очень сильно проседает поисковая реклама. Раньше в </a:t>
            </a:r>
            <a:r>
              <a:rPr lang="ru-RU" sz="2000" b="1" dirty="0"/>
              <a:t>PPC п</a:t>
            </a:r>
            <a:r>
              <a:rPr lang="ru-RU" sz="2000" dirty="0"/>
              <a:t>оисковая и товарная реклама была основным источником продаж — люди ищут что-то в поиске, видят объявления, покупают. КМС всегда была вспомогательным инструментом — формирования спроса, бренда, ремаркетинга.</a:t>
            </a:r>
            <a:br>
              <a:rPr lang="ru-RU" sz="2000" dirty="0"/>
            </a:br>
            <a:br>
              <a:rPr lang="ru-RU" sz="2000" dirty="0"/>
            </a:br>
            <a:r>
              <a:rPr lang="ru-RU" sz="2000" dirty="0"/>
              <a:t>Тенденция возвращается, уже в первый месяц карантина сильно упал спрос, в поиске все просело. А в </a:t>
            </a:r>
            <a:r>
              <a:rPr lang="ru-RU" sz="2000" b="1" dirty="0"/>
              <a:t>КМС</a:t>
            </a:r>
            <a:r>
              <a:rPr lang="ru-RU" sz="2000" dirty="0"/>
              <a:t>, наоборот, выросло. И на довольно долгий период баннерная реклама и видео стали основным источником трафика с рекламы. Это связано с тем, что люди сидят в </a:t>
            </a:r>
            <a:r>
              <a:rPr lang="ru-RU" sz="2000" dirty="0" err="1"/>
              <a:t>торрентах</a:t>
            </a:r>
            <a:r>
              <a:rPr lang="ru-RU" sz="2000" dirty="0"/>
              <a:t>, </a:t>
            </a:r>
            <a:r>
              <a:rPr lang="ru-RU" sz="2000" dirty="0" err="1"/>
              <a:t>стриминговых</a:t>
            </a:r>
            <a:r>
              <a:rPr lang="ru-RU" sz="2000" dirty="0"/>
              <a:t> сервисах, смотрят фильмы, сериалы, курсы, и там везде есть баннерная реклама. Впервые за много лет практики </a:t>
            </a:r>
            <a:r>
              <a:rPr lang="ru-RU" sz="2000" b="1" dirty="0"/>
              <a:t>КМС</a:t>
            </a:r>
            <a:r>
              <a:rPr lang="ru-RU" sz="2000" dirty="0"/>
              <a:t> стала основным источником для контекста почти во всех нишах.</a:t>
            </a:r>
            <a:br>
              <a:rPr lang="ru-RU" sz="2000" dirty="0"/>
            </a:br>
            <a:endParaRPr lang="ru-RU" sz="1600" dirty="0"/>
          </a:p>
        </p:txBody>
      </p:sp>
    </p:spTree>
    <p:extLst>
      <p:ext uri="{BB962C8B-B14F-4D97-AF65-F5344CB8AC3E}">
        <p14:creationId xmlns:p14="http://schemas.microsoft.com/office/powerpoint/2010/main" val="1680194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09"/>
            <a:ext cx="8911687" cy="5462365"/>
          </a:xfrm>
        </p:spPr>
        <p:txBody>
          <a:bodyPr/>
          <a:lstStyle/>
          <a:p>
            <a:pPr algn="ctr"/>
            <a:br>
              <a:rPr lang="ru-RU" b="1" i="1" dirty="0"/>
            </a:br>
            <a:r>
              <a:rPr lang="ru-RU" b="1" i="1" dirty="0"/>
              <a:t>Сейчас эта воронка удлинилась, нужно больше касаний, больше подогревать людей.</a:t>
            </a:r>
            <a:br>
              <a:rPr lang="ru-RU" b="1" i="1" dirty="0"/>
            </a:br>
            <a:r>
              <a:rPr lang="ru-RU" b="1" i="1" dirty="0"/>
              <a:t> </a:t>
            </a:r>
            <a:br>
              <a:rPr lang="ru-RU" b="1" i="1" dirty="0"/>
            </a:br>
            <a:r>
              <a:rPr lang="ru-RU" b="1" i="1" dirty="0"/>
              <a:t>Стало еще актуальнее работать с </a:t>
            </a:r>
            <a:r>
              <a:rPr lang="ru-RU" b="1" i="1" dirty="0" err="1"/>
              <a:t>email</a:t>
            </a:r>
            <a:r>
              <a:rPr lang="ru-RU" b="1" i="1" dirty="0"/>
              <a:t>, чат-ботами, поддерживать коммуникацию другими рекламными каналами.</a:t>
            </a:r>
            <a:endParaRPr lang="ru-RU" dirty="0"/>
          </a:p>
        </p:txBody>
      </p:sp>
    </p:spTree>
    <p:extLst>
      <p:ext uri="{BB962C8B-B14F-4D97-AF65-F5344CB8AC3E}">
        <p14:creationId xmlns:p14="http://schemas.microsoft.com/office/powerpoint/2010/main" val="2475872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10"/>
            <a:ext cx="8911687" cy="5890990"/>
          </a:xfrm>
        </p:spPr>
        <p:txBody>
          <a:bodyPr>
            <a:noAutofit/>
          </a:bodyPr>
          <a:lstStyle/>
          <a:p>
            <a:r>
              <a:rPr lang="ru-RU" sz="2400" dirty="0"/>
              <a:t>Если в какой-то нише срок принятия решений был 3-4 дня, то он вырос до 2-3 недель. Это связано с одной стороны с падением покупательской способности. Те, у кого деньги есть, не спешат их тратить, потому что непонятно, что будет завтра. Даже те, кто чем-то интересуются и что-то ищут, стали меньше покупать.</a:t>
            </a:r>
            <a:br>
              <a:rPr lang="ru-RU" sz="2400" dirty="0"/>
            </a:br>
            <a:br>
              <a:rPr lang="ru-RU" sz="2400" b="1" dirty="0"/>
            </a:br>
            <a:r>
              <a:rPr lang="ru-RU" sz="2400" dirty="0"/>
              <a:t>Многие клиенты, которые раньше заявляли, что им не нужны </a:t>
            </a:r>
            <a:r>
              <a:rPr lang="ru-RU" sz="2400" b="1" dirty="0" err="1"/>
              <a:t>email</a:t>
            </a:r>
            <a:r>
              <a:rPr lang="ru-RU" sz="2400" b="1" dirty="0"/>
              <a:t> рассылки, </a:t>
            </a:r>
            <a:r>
              <a:rPr lang="ru-RU" sz="2400" b="1" dirty="0" err="1"/>
              <a:t>соцсети</a:t>
            </a:r>
            <a:r>
              <a:rPr lang="ru-RU" sz="2400" dirty="0"/>
              <a:t>, начинают все это подключать, потому что требуется удерживать клиентов.</a:t>
            </a:r>
            <a:br>
              <a:rPr lang="ru-RU" sz="2400" dirty="0"/>
            </a:br>
            <a:br>
              <a:rPr lang="ru-RU" sz="2400" dirty="0"/>
            </a:br>
            <a:r>
              <a:rPr lang="ru-RU" sz="2400" dirty="0"/>
              <a:t>По рекламе многие сократили бюджеты, оставив только самые конверсионные запросы, либо сузив спектр услуг. </a:t>
            </a:r>
            <a:br>
              <a:rPr lang="ru-RU" sz="2400" dirty="0"/>
            </a:br>
            <a:endParaRPr lang="ru-RU" sz="2400" dirty="0"/>
          </a:p>
        </p:txBody>
      </p:sp>
    </p:spTree>
    <p:extLst>
      <p:ext uri="{BB962C8B-B14F-4D97-AF65-F5344CB8AC3E}">
        <p14:creationId xmlns:p14="http://schemas.microsoft.com/office/powerpoint/2010/main" val="537815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10"/>
            <a:ext cx="8911687" cy="5676678"/>
          </a:xfrm>
        </p:spPr>
        <p:txBody>
          <a:bodyPr/>
          <a:lstStyle/>
          <a:p>
            <a:r>
              <a:rPr lang="ru-RU" dirty="0"/>
              <a:t>Бренды по всему миру включились в дискуссию. Одни подошли к вопросу ответственно: начали информировать клиентов и вносить свой вклад в борьбу с вирусом. Некоторые решили заработать на всеобщей панике. </a:t>
            </a:r>
            <a:br>
              <a:rPr lang="en-US" dirty="0"/>
            </a:br>
            <a:r>
              <a:rPr lang="ru-RU" dirty="0"/>
              <a:t>Третьи просто игнорируют тему и стараются держаться от нее подальше.</a:t>
            </a:r>
          </a:p>
        </p:txBody>
      </p:sp>
    </p:spTree>
    <p:extLst>
      <p:ext uri="{BB962C8B-B14F-4D97-AF65-F5344CB8AC3E}">
        <p14:creationId xmlns:p14="http://schemas.microsoft.com/office/powerpoint/2010/main" val="3060774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09"/>
            <a:ext cx="8911687" cy="5519515"/>
          </a:xfrm>
        </p:spPr>
        <p:txBody>
          <a:bodyPr>
            <a:normAutofit/>
          </a:bodyPr>
          <a:lstStyle/>
          <a:p>
            <a:pPr algn="ctr"/>
            <a:r>
              <a:rPr lang="ru-RU" sz="5400" dirty="0"/>
              <a:t>Удачные примеры использования </a:t>
            </a:r>
            <a:r>
              <a:rPr lang="ru-RU" sz="5400" dirty="0" err="1"/>
              <a:t>инфоповода</a:t>
            </a:r>
            <a:r>
              <a:rPr lang="ru-RU" sz="5400" dirty="0"/>
              <a:t> для продвижения бизнеса. </a:t>
            </a:r>
          </a:p>
        </p:txBody>
      </p:sp>
    </p:spTree>
    <p:extLst>
      <p:ext uri="{BB962C8B-B14F-4D97-AF65-F5344CB8AC3E}">
        <p14:creationId xmlns:p14="http://schemas.microsoft.com/office/powerpoint/2010/main" val="856068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09"/>
            <a:ext cx="8911687" cy="5590953"/>
          </a:xfrm>
        </p:spPr>
        <p:txBody>
          <a:bodyPr/>
          <a:lstStyle/>
          <a:p>
            <a:r>
              <a:rPr lang="ru-RU" b="1" dirty="0">
                <a:solidFill>
                  <a:srgbClr val="FF0000"/>
                </a:solidFill>
                <a:effectLst>
                  <a:outerShdw blurRad="38100" dist="38100" dir="2700000" algn="tl">
                    <a:srgbClr val="000000">
                      <a:alpha val="43137"/>
                    </a:srgbClr>
                  </a:outerShdw>
                </a:effectLst>
              </a:rPr>
              <a:t>Вариант 1: информирование</a:t>
            </a:r>
            <a:br>
              <a:rPr lang="ru-RU" b="1" dirty="0">
                <a:solidFill>
                  <a:srgbClr val="FF0000"/>
                </a:solidFill>
                <a:effectLst>
                  <a:outerShdw blurRad="38100" dist="38100" dir="2700000" algn="tl">
                    <a:srgbClr val="000000">
                      <a:alpha val="43137"/>
                    </a:srgbClr>
                  </a:outerShdw>
                </a:effectLst>
              </a:rPr>
            </a:br>
            <a:br>
              <a:rPr lang="ru-RU" b="1" dirty="0">
                <a:solidFill>
                  <a:srgbClr val="FF0000"/>
                </a:solidFill>
                <a:effectLst>
                  <a:outerShdw blurRad="38100" dist="38100" dir="2700000" algn="tl">
                    <a:srgbClr val="000000">
                      <a:alpha val="43137"/>
                    </a:srgbClr>
                  </a:outerShdw>
                </a:effectLst>
              </a:rPr>
            </a:br>
            <a:br>
              <a:rPr lang="ru-RU" dirty="0"/>
            </a:br>
            <a:r>
              <a:rPr lang="ru-RU" dirty="0"/>
              <a:t>Самый простой и очевидный шаг – это информирование клиентов о правилах поведения и гигиены в условиях пандемии.</a:t>
            </a:r>
            <a:br>
              <a:rPr lang="ru-RU" dirty="0"/>
            </a:br>
            <a:endParaRPr lang="ru-RU" dirty="0"/>
          </a:p>
        </p:txBody>
      </p:sp>
    </p:spTree>
    <p:extLst>
      <p:ext uri="{BB962C8B-B14F-4D97-AF65-F5344CB8AC3E}">
        <p14:creationId xmlns:p14="http://schemas.microsoft.com/office/powerpoint/2010/main" val="2626585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4475" y="624110"/>
            <a:ext cx="9990137" cy="447453"/>
          </a:xfrm>
        </p:spPr>
        <p:txBody>
          <a:bodyPr>
            <a:normAutofit fontScale="90000"/>
          </a:bodyPr>
          <a:lstStyle/>
          <a:p>
            <a:pPr algn="ctr"/>
            <a:r>
              <a:rPr lang="ru-RU" sz="2400" dirty="0"/>
              <a:t>Макдональдс подготовил </a:t>
            </a:r>
            <a:r>
              <a:rPr lang="ru-RU" sz="2400" dirty="0" err="1"/>
              <a:t>инфографику</a:t>
            </a:r>
            <a:r>
              <a:rPr lang="ru-RU" sz="2400" dirty="0"/>
              <a:t> для </a:t>
            </a:r>
            <a:r>
              <a:rPr lang="ru-RU" sz="2400" dirty="0" err="1"/>
              <a:t>соцсетей</a:t>
            </a:r>
            <a:r>
              <a:rPr lang="ru-RU" sz="2400" dirty="0"/>
              <a:t>:</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4476" y="1071563"/>
            <a:ext cx="9858374" cy="5529262"/>
          </a:xfrm>
        </p:spPr>
      </p:pic>
    </p:spTree>
    <p:extLst>
      <p:ext uri="{BB962C8B-B14F-4D97-AF65-F5344CB8AC3E}">
        <p14:creationId xmlns:p14="http://schemas.microsoft.com/office/powerpoint/2010/main" val="24515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85975" y="304800"/>
            <a:ext cx="9418637" cy="2009775"/>
          </a:xfrm>
        </p:spPr>
        <p:txBody>
          <a:bodyPr>
            <a:normAutofit fontScale="90000"/>
          </a:bodyPr>
          <a:lstStyle/>
          <a:p>
            <a:br>
              <a:rPr lang="ru-RU" dirty="0"/>
            </a:br>
            <a:r>
              <a:rPr lang="ru-RU" b="1" dirty="0">
                <a:effectLst>
                  <a:outerShdw blurRad="38100" dist="38100" dir="2700000" algn="tl">
                    <a:srgbClr val="000000">
                      <a:alpha val="43137"/>
                    </a:srgbClr>
                  </a:outerShdw>
                </a:effectLst>
              </a:rPr>
              <a:t>Тема. </a:t>
            </a:r>
            <a:r>
              <a:rPr lang="ru-RU" sz="6600" b="1" dirty="0">
                <a:effectLst>
                  <a:outerShdw blurRad="38100" dist="38100" dir="2700000" algn="tl">
                    <a:srgbClr val="000000">
                      <a:alpha val="43137"/>
                    </a:srgbClr>
                  </a:outerShdw>
                </a:effectLst>
              </a:rPr>
              <a:t>Маркетинг и коронавирус</a:t>
            </a:r>
          </a:p>
        </p:txBody>
      </p:sp>
      <p:sp>
        <p:nvSpPr>
          <p:cNvPr id="3" name="Подзаголовок 2"/>
          <p:cNvSpPr>
            <a:spLocks noGrp="1"/>
          </p:cNvSpPr>
          <p:nvPr>
            <p:ph type="subTitle" idx="1"/>
          </p:nvPr>
        </p:nvSpPr>
        <p:spPr>
          <a:xfrm>
            <a:off x="2589213" y="2952751"/>
            <a:ext cx="8915399" cy="2950912"/>
          </a:xfrm>
        </p:spPr>
        <p:txBody>
          <a:bodyPr>
            <a:normAutofit/>
          </a:bodyPr>
          <a:lstStyle/>
          <a:p>
            <a:pPr marL="342900" indent="-342900">
              <a:buFont typeface="+mj-lt"/>
              <a:buAutoNum type="arabicPeriod"/>
            </a:pPr>
            <a:r>
              <a:rPr lang="ru-RU" dirty="0">
                <a:solidFill>
                  <a:schemeClr val="tx1"/>
                </a:solidFill>
              </a:rPr>
              <a:t>Типы потребителей</a:t>
            </a:r>
          </a:p>
          <a:p>
            <a:pPr marL="342900" indent="-342900">
              <a:buFont typeface="+mj-lt"/>
              <a:buAutoNum type="arabicPeriod"/>
            </a:pPr>
            <a:r>
              <a:rPr lang="ru-RU" dirty="0">
                <a:solidFill>
                  <a:schemeClr val="tx1"/>
                </a:solidFill>
              </a:rPr>
              <a:t>Онлайн-маркетинг или традиционный маркетинг</a:t>
            </a:r>
          </a:p>
          <a:p>
            <a:pPr marL="342900" indent="-342900">
              <a:buFont typeface="+mj-lt"/>
              <a:buAutoNum type="arabicPeriod"/>
            </a:pPr>
            <a:r>
              <a:rPr lang="ru-RU" dirty="0">
                <a:solidFill>
                  <a:schemeClr val="tx1"/>
                </a:solidFill>
              </a:rPr>
              <a:t>PPC (</a:t>
            </a:r>
            <a:r>
              <a:rPr lang="ru-RU" dirty="0" err="1">
                <a:solidFill>
                  <a:schemeClr val="tx1"/>
                </a:solidFill>
              </a:rPr>
              <a:t>Pay</a:t>
            </a:r>
            <a:r>
              <a:rPr lang="ru-RU" dirty="0">
                <a:solidFill>
                  <a:schemeClr val="tx1"/>
                </a:solidFill>
              </a:rPr>
              <a:t> </a:t>
            </a:r>
            <a:r>
              <a:rPr lang="ru-RU" dirty="0" err="1">
                <a:solidFill>
                  <a:schemeClr val="tx1"/>
                </a:solidFill>
              </a:rPr>
              <a:t>per</a:t>
            </a:r>
            <a:r>
              <a:rPr lang="ru-RU" dirty="0">
                <a:solidFill>
                  <a:schemeClr val="tx1"/>
                </a:solidFill>
              </a:rPr>
              <a:t> Click) </a:t>
            </a:r>
          </a:p>
          <a:p>
            <a:pPr marL="342900" indent="-342900">
              <a:buFont typeface="+mj-lt"/>
              <a:buAutoNum type="arabicPeriod"/>
            </a:pPr>
            <a:r>
              <a:rPr lang="ru-RU" dirty="0">
                <a:solidFill>
                  <a:schemeClr val="tx1"/>
                </a:solidFill>
              </a:rPr>
              <a:t>Контекстно-медийная сеть </a:t>
            </a:r>
          </a:p>
          <a:p>
            <a:pPr marL="342900" indent="-342900">
              <a:buFont typeface="+mj-lt"/>
              <a:buAutoNum type="arabicPeriod"/>
            </a:pPr>
            <a:r>
              <a:rPr lang="ru-RU" dirty="0">
                <a:solidFill>
                  <a:schemeClr val="tx1"/>
                </a:solidFill>
              </a:rPr>
              <a:t>Тенденции цифрового маркетинга в 2021 году</a:t>
            </a:r>
          </a:p>
        </p:txBody>
      </p:sp>
    </p:spTree>
    <p:extLst>
      <p:ext uri="{BB962C8B-B14F-4D97-AF65-F5344CB8AC3E}">
        <p14:creationId xmlns:p14="http://schemas.microsoft.com/office/powerpoint/2010/main" val="3254334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1663" y="285749"/>
            <a:ext cx="9472611" cy="6086475"/>
          </a:xfrm>
        </p:spPr>
      </p:pic>
    </p:spTree>
    <p:extLst>
      <p:ext uri="{BB962C8B-B14F-4D97-AF65-F5344CB8AC3E}">
        <p14:creationId xmlns:p14="http://schemas.microsoft.com/office/powerpoint/2010/main" val="1988130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75" y="624110"/>
            <a:ext cx="9647237" cy="733203"/>
          </a:xfrm>
        </p:spPr>
        <p:txBody>
          <a:bodyPr>
            <a:noAutofit/>
          </a:bodyPr>
          <a:lstStyle/>
          <a:p>
            <a:r>
              <a:rPr lang="ru-RU" sz="2000" b="1" dirty="0"/>
              <a:t>Касперский рассказал подписчикам о мошенниках, которые используют горячую тему для обмана пользователей:</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1562" y="1357314"/>
            <a:ext cx="10701337" cy="5357812"/>
          </a:xfrm>
        </p:spPr>
      </p:pic>
    </p:spTree>
    <p:extLst>
      <p:ext uri="{BB962C8B-B14F-4D97-AF65-F5344CB8AC3E}">
        <p14:creationId xmlns:p14="http://schemas.microsoft.com/office/powerpoint/2010/main" val="2237809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1575" y="114300"/>
            <a:ext cx="10501313" cy="5797550"/>
          </a:xfrm>
        </p:spPr>
      </p:pic>
    </p:spTree>
    <p:extLst>
      <p:ext uri="{BB962C8B-B14F-4D97-AF65-F5344CB8AC3E}">
        <p14:creationId xmlns:p14="http://schemas.microsoft.com/office/powerpoint/2010/main" val="2689564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0238" y="-1"/>
            <a:ext cx="10029825" cy="6386513"/>
          </a:xfrm>
        </p:spPr>
      </p:pic>
    </p:spTree>
    <p:extLst>
      <p:ext uri="{BB962C8B-B14F-4D97-AF65-F5344CB8AC3E}">
        <p14:creationId xmlns:p14="http://schemas.microsoft.com/office/powerpoint/2010/main" val="3795746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63" y="624110"/>
            <a:ext cx="9861549" cy="433165"/>
          </a:xfrm>
        </p:spPr>
        <p:txBody>
          <a:bodyPr>
            <a:noAutofit/>
          </a:bodyPr>
          <a:lstStyle/>
          <a:p>
            <a:r>
              <a:rPr lang="ru-RU" sz="2000" b="1" dirty="0">
                <a:effectLst>
                  <a:outerShdw blurRad="38100" dist="38100" dir="2700000" algn="tl">
                    <a:srgbClr val="000000">
                      <a:alpha val="43137"/>
                    </a:srgbClr>
                  </a:outerShdw>
                </a:effectLst>
              </a:rPr>
              <a:t>В сети появились </a:t>
            </a:r>
            <a:r>
              <a:rPr lang="ru-RU" sz="2000" b="1" dirty="0">
                <a:effectLst>
                  <a:outerShdw blurRad="38100" dist="38100" dir="2700000" algn="tl">
                    <a:srgbClr val="000000">
                      <a:alpha val="43137"/>
                    </a:srgbClr>
                  </a:outerShdw>
                </a:effectLst>
                <a:hlinkClick r:id="rId2"/>
              </a:rPr>
              <a:t>десятки карт</a:t>
            </a:r>
            <a:r>
              <a:rPr lang="ru-RU" sz="2000" b="1" dirty="0">
                <a:effectLst>
                  <a:outerShdw blurRad="38100" dist="38100" dir="2700000" algn="tl">
                    <a:srgbClr val="000000">
                      <a:alpha val="43137"/>
                    </a:srgbClr>
                  </a:outerShdw>
                </a:effectLst>
              </a:rPr>
              <a:t> распространения вируса по миру.</a:t>
            </a: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5788" y="1214438"/>
            <a:ext cx="10885656" cy="5643562"/>
          </a:xfrm>
        </p:spPr>
      </p:pic>
    </p:spTree>
    <p:extLst>
      <p:ext uri="{BB962C8B-B14F-4D97-AF65-F5344CB8AC3E}">
        <p14:creationId xmlns:p14="http://schemas.microsoft.com/office/powerpoint/2010/main" val="4206802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3089" y="0"/>
            <a:ext cx="9661524" cy="1400175"/>
          </a:xfrm>
        </p:spPr>
        <p:txBody>
          <a:bodyPr>
            <a:normAutofit/>
          </a:bodyPr>
          <a:lstStyle/>
          <a:p>
            <a:r>
              <a:rPr lang="ru-RU" sz="1800" dirty="0"/>
              <a:t>Многие мобильные операторы – предлагали своим абонентам заманчивые предложения – за то, что ты находишься дома! И бесплатные гигабайты. Всего за 1 рубль можно было посмотреть фильмы, сериалы, книги,  заняться спортом и многое другое</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3024" y="1179871"/>
            <a:ext cx="10044113" cy="5678129"/>
          </a:xfrm>
        </p:spPr>
      </p:pic>
    </p:spTree>
    <p:extLst>
      <p:ext uri="{BB962C8B-B14F-4D97-AF65-F5344CB8AC3E}">
        <p14:creationId xmlns:p14="http://schemas.microsoft.com/office/powerpoint/2010/main" val="3225558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981" y="1"/>
            <a:ext cx="12015019" cy="6754760"/>
          </a:xfrm>
        </p:spPr>
      </p:pic>
    </p:spTree>
    <p:extLst>
      <p:ext uri="{BB962C8B-B14F-4D97-AF65-F5344CB8AC3E}">
        <p14:creationId xmlns:p14="http://schemas.microsoft.com/office/powerpoint/2010/main" val="4043815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1098" y="132735"/>
            <a:ext cx="10397612" cy="6474541"/>
          </a:xfrm>
        </p:spPr>
      </p:pic>
    </p:spTree>
    <p:extLst>
      <p:ext uri="{BB962C8B-B14F-4D97-AF65-F5344CB8AC3E}">
        <p14:creationId xmlns:p14="http://schemas.microsoft.com/office/powerpoint/2010/main" val="3332980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Вариант 2: Содействие</a:t>
            </a:r>
            <a:br>
              <a:rPr lang="ru-RU" dirty="0"/>
            </a:br>
            <a:endParaRPr lang="ru-RU" dirty="0"/>
          </a:p>
        </p:txBody>
      </p:sp>
      <p:sp>
        <p:nvSpPr>
          <p:cNvPr id="3" name="Объект 2"/>
          <p:cNvSpPr>
            <a:spLocks noGrp="1"/>
          </p:cNvSpPr>
          <p:nvPr>
            <p:ph idx="1"/>
          </p:nvPr>
        </p:nvSpPr>
        <p:spPr>
          <a:xfrm>
            <a:off x="1460090" y="1401097"/>
            <a:ext cx="10044522" cy="4510125"/>
          </a:xfrm>
        </p:spPr>
        <p:txBody>
          <a:bodyPr/>
          <a:lstStyle/>
          <a:p>
            <a:pPr marL="0" indent="0">
              <a:buNone/>
            </a:pPr>
            <a:r>
              <a:rPr lang="ru-RU" dirty="0" err="1"/>
              <a:t>Коронавирус</a:t>
            </a:r>
            <a:r>
              <a:rPr lang="ru-RU" dirty="0"/>
              <a:t> внёс значительный вклад в развитие онлайн-бизнеса. Теперь, когда людям рекомендуют не выходить на улицу и реже бывать в общественных местах, востребованность интернета и доставки на дом возросла. </a:t>
            </a:r>
          </a:p>
          <a:p>
            <a:pPr marL="0" indent="0">
              <a:buNone/>
            </a:pPr>
            <a:r>
              <a:rPr lang="ru-RU" dirty="0"/>
              <a:t>Бренды, которые работают в этих индустриях, стараются облегчить жизнь людей и предлагают им льготные условия сотрудничества.</a:t>
            </a:r>
          </a:p>
          <a:p>
            <a:pPr marL="0" indent="0">
              <a:buNone/>
            </a:pPr>
            <a:r>
              <a:rPr lang="ru-RU" dirty="0"/>
              <a:t>Сервисы для организации </a:t>
            </a:r>
            <a:r>
              <a:rPr lang="ru-RU" dirty="0" err="1"/>
              <a:t>видеозвонков</a:t>
            </a:r>
            <a:r>
              <a:rPr lang="ru-RU" dirty="0"/>
              <a:t> решили помочь бизнесу и простым пользователям поддерживать связь даже в условиях карантина. Среди них </a:t>
            </a:r>
            <a:r>
              <a:rPr lang="ru-RU" dirty="0" err="1"/>
              <a:t>Google</a:t>
            </a:r>
            <a:r>
              <a:rPr lang="ru-RU" dirty="0"/>
              <a:t> </a:t>
            </a:r>
            <a:r>
              <a:rPr lang="ru-RU" dirty="0" err="1"/>
              <a:t>Hangouts</a:t>
            </a:r>
            <a:r>
              <a:rPr lang="ru-RU" dirty="0"/>
              <a:t>, </a:t>
            </a:r>
            <a:r>
              <a:rPr lang="ru-RU" dirty="0" err="1"/>
              <a:t>Zoom</a:t>
            </a:r>
            <a:r>
              <a:rPr lang="ru-RU" dirty="0"/>
              <a:t>, </a:t>
            </a:r>
            <a:r>
              <a:rPr lang="ru-RU" dirty="0" err="1"/>
              <a:t>Teams</a:t>
            </a:r>
            <a:r>
              <a:rPr lang="ru-RU" dirty="0"/>
              <a:t>. Они открыли бесплатный доступ к премиум функциям. </a:t>
            </a:r>
          </a:p>
          <a:p>
            <a:pPr marL="0" indent="0">
              <a:buNone/>
            </a:pPr>
            <a:r>
              <a:rPr lang="ru-RU" dirty="0"/>
              <a:t>Сервисы доставки еды ввели услугу бесконтактной доставки, заказы теперь можно получить без общения с курьером.</a:t>
            </a:r>
          </a:p>
        </p:txBody>
      </p:sp>
    </p:spTree>
    <p:extLst>
      <p:ext uri="{BB962C8B-B14F-4D97-AF65-F5344CB8AC3E}">
        <p14:creationId xmlns:p14="http://schemas.microsoft.com/office/powerpoint/2010/main" val="4195327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3897" y="117987"/>
            <a:ext cx="10781071" cy="6194323"/>
          </a:xfrm>
        </p:spPr>
      </p:pic>
    </p:spTree>
    <p:extLst>
      <p:ext uri="{BB962C8B-B14F-4D97-AF65-F5344CB8AC3E}">
        <p14:creationId xmlns:p14="http://schemas.microsoft.com/office/powerpoint/2010/main" val="70473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4974" y="800099"/>
            <a:ext cx="9648825" cy="5514975"/>
          </a:xfrm>
        </p:spPr>
        <p:txBody>
          <a:bodyPr>
            <a:normAutofit fontScale="90000"/>
          </a:bodyPr>
          <a:lstStyle/>
          <a:p>
            <a:r>
              <a:rPr lang="ru-RU" b="1" dirty="0">
                <a:effectLst>
                  <a:outerShdw blurRad="38100" dist="38100" dir="2700000" algn="tl">
                    <a:srgbClr val="000000">
                      <a:alpha val="43137"/>
                    </a:srgbClr>
                  </a:outerShdw>
                </a:effectLst>
              </a:rPr>
              <a:t>В разгар эпидемии </a:t>
            </a:r>
            <a:r>
              <a:rPr lang="ru-RU" b="1" dirty="0" err="1">
                <a:effectLst>
                  <a:outerShdw blurRad="38100" dist="38100" dir="2700000" algn="tl">
                    <a:srgbClr val="000000">
                      <a:alpha val="43137"/>
                    </a:srgbClr>
                  </a:outerShdw>
                </a:effectLst>
              </a:rPr>
              <a:t>коронавируса</a:t>
            </a:r>
            <a:r>
              <a:rPr lang="ru-RU" b="1" dirty="0">
                <a:effectLst>
                  <a:outerShdw blurRad="38100" dist="38100" dir="2700000" algn="tl">
                    <a:srgbClr val="000000">
                      <a:alpha val="43137"/>
                    </a:srgbClr>
                  </a:outerShdw>
                </a:effectLst>
              </a:rPr>
              <a:t> рынок маркетинга оказался в двойственном положении. С одной стороны, на фоне общего кризиса бизнес начинает урезать расходы на рекламу. </a:t>
            </a:r>
            <a:br>
              <a:rPr lang="ru-RU" b="1" dirty="0">
                <a:effectLst>
                  <a:outerShdw blurRad="38100" dist="38100" dir="2700000" algn="tl">
                    <a:srgbClr val="000000">
                      <a:alpha val="43137"/>
                    </a:srgbClr>
                  </a:outerShdw>
                </a:effectLst>
              </a:rPr>
            </a:br>
            <a:r>
              <a:rPr lang="ru-RU" b="1" dirty="0">
                <a:effectLst>
                  <a:outerShdw blurRad="38100" dist="38100" dir="2700000" algn="tl">
                    <a:srgbClr val="000000">
                      <a:alpha val="43137"/>
                    </a:srgbClr>
                  </a:outerShdw>
                </a:effectLst>
              </a:rPr>
              <a:t>С другой — компании пытаются выжить за счет онлайн-активностей, в частности, </a:t>
            </a:r>
            <a:r>
              <a:rPr lang="ru-RU" b="1" dirty="0" err="1">
                <a:effectLst>
                  <a:outerShdw blurRad="38100" dist="38100" dir="2700000" algn="tl">
                    <a:srgbClr val="000000">
                      <a:alpha val="43137"/>
                    </a:srgbClr>
                  </a:outerShdw>
                </a:effectLst>
              </a:rPr>
              <a:t>интернет-торговли</a:t>
            </a:r>
            <a:r>
              <a:rPr lang="ru-RU" b="1" dirty="0">
                <a:effectLst>
                  <a:outerShdw blurRad="38100" dist="38100" dir="2700000" algn="tl">
                    <a:srgbClr val="000000">
                      <a:alpha val="43137"/>
                    </a:srgbClr>
                  </a:outerShdw>
                </a:effectLst>
              </a:rPr>
              <a:t>. Все это требует продвижения. </a:t>
            </a:r>
            <a:br>
              <a:rPr lang="ru-RU" b="1" dirty="0">
                <a:effectLst>
                  <a:outerShdw blurRad="38100" dist="38100" dir="2700000" algn="tl">
                    <a:srgbClr val="000000">
                      <a:alpha val="43137"/>
                    </a:srgbClr>
                  </a:outerShdw>
                </a:effectLst>
              </a:rPr>
            </a:br>
            <a:r>
              <a:rPr lang="ru-RU" b="1" dirty="0">
                <a:effectLst>
                  <a:outerShdw blurRad="38100" dist="38100" dir="2700000" algn="tl">
                    <a:srgbClr val="000000">
                      <a:alpha val="43137"/>
                    </a:srgbClr>
                  </a:outerShdw>
                </a:effectLst>
              </a:rPr>
              <a:t>Как трансформируется отрасль и как долго будет сохраняться эффект от инноваций?</a:t>
            </a:r>
          </a:p>
        </p:txBody>
      </p:sp>
    </p:spTree>
    <p:extLst>
      <p:ext uri="{BB962C8B-B14F-4D97-AF65-F5344CB8AC3E}">
        <p14:creationId xmlns:p14="http://schemas.microsoft.com/office/powerpoint/2010/main" val="364428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0090" y="132735"/>
            <a:ext cx="10044522" cy="5771177"/>
          </a:xfrm>
        </p:spPr>
      </p:pic>
    </p:spTree>
    <p:extLst>
      <p:ext uri="{BB962C8B-B14F-4D97-AF65-F5344CB8AC3E}">
        <p14:creationId xmlns:p14="http://schemas.microsoft.com/office/powerpoint/2010/main" val="2537991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09"/>
            <a:ext cx="8911687" cy="1927361"/>
          </a:xfrm>
        </p:spPr>
        <p:txBody>
          <a:bodyPr>
            <a:normAutofit/>
          </a:bodyPr>
          <a:lstStyle/>
          <a:p>
            <a:r>
              <a:rPr lang="ru-RU" dirty="0"/>
              <a:t>Оживились и онлайн-сервисы, которые помогают развлекаться и учиться не выходя из дома.</a:t>
            </a:r>
          </a:p>
        </p:txBody>
      </p:sp>
      <p:sp>
        <p:nvSpPr>
          <p:cNvPr id="3" name="Объект 2"/>
          <p:cNvSpPr>
            <a:spLocks noGrp="1"/>
          </p:cNvSpPr>
          <p:nvPr>
            <p:ph idx="1"/>
          </p:nvPr>
        </p:nvSpPr>
        <p:spPr>
          <a:xfrm>
            <a:off x="2589212" y="2979174"/>
            <a:ext cx="8915400" cy="2932048"/>
          </a:xfrm>
        </p:spPr>
        <p:txBody>
          <a:bodyPr/>
          <a:lstStyle/>
          <a:p>
            <a:pPr marL="0" indent="0">
              <a:buNone/>
            </a:pPr>
            <a:r>
              <a:rPr lang="ru-RU" dirty="0"/>
              <a:t>Так </a:t>
            </a:r>
            <a:r>
              <a:rPr lang="ru-RU" dirty="0" err="1"/>
              <a:t>GeekBrains</a:t>
            </a:r>
            <a:r>
              <a:rPr lang="ru-RU" dirty="0"/>
              <a:t> </a:t>
            </a:r>
            <a:r>
              <a:rPr lang="ru-RU" dirty="0">
                <a:hlinkClick r:id="rId2"/>
              </a:rPr>
              <a:t>открыли</a:t>
            </a:r>
            <a:r>
              <a:rPr lang="ru-RU" dirty="0"/>
              <a:t> бесплатный доступ к курсам по четырем направлениям. </a:t>
            </a:r>
          </a:p>
          <a:p>
            <a:pPr marL="0" indent="0">
              <a:buNone/>
            </a:pPr>
            <a:r>
              <a:rPr lang="ru-RU" dirty="0" err="1"/>
              <a:t>PornHub</a:t>
            </a:r>
            <a:r>
              <a:rPr lang="ru-RU" dirty="0"/>
              <a:t> предложил итальянцам премиум подписку.</a:t>
            </a:r>
          </a:p>
          <a:p>
            <a:pPr marL="0" indent="0">
              <a:buNone/>
            </a:pPr>
            <a:r>
              <a:rPr lang="ru-RU" dirty="0"/>
              <a:t>Онлайн-кинотеатры </a:t>
            </a:r>
            <a:r>
              <a:rPr lang="ru-RU" dirty="0" err="1"/>
              <a:t>Premier</a:t>
            </a:r>
            <a:r>
              <a:rPr lang="ru-RU" dirty="0"/>
              <a:t>, </a:t>
            </a:r>
            <a:r>
              <a:rPr lang="ru-RU" dirty="0" err="1"/>
              <a:t>Okko</a:t>
            </a:r>
            <a:r>
              <a:rPr lang="ru-RU" dirty="0"/>
              <a:t>, </a:t>
            </a:r>
            <a:r>
              <a:rPr lang="ru-RU" dirty="0" err="1"/>
              <a:t>ivi</a:t>
            </a:r>
            <a:r>
              <a:rPr lang="ru-RU" dirty="0"/>
              <a:t>, </a:t>
            </a:r>
            <a:r>
              <a:rPr lang="ru-RU" dirty="0" err="1"/>
              <a:t>КиноПоиск</a:t>
            </a:r>
            <a:r>
              <a:rPr lang="ru-RU" dirty="0"/>
              <a:t> на время карантина открыли доступ к платному контенту.</a:t>
            </a:r>
          </a:p>
        </p:txBody>
      </p:sp>
    </p:spTree>
    <p:extLst>
      <p:ext uri="{BB962C8B-B14F-4D97-AF65-F5344CB8AC3E}">
        <p14:creationId xmlns:p14="http://schemas.microsoft.com/office/powerpoint/2010/main" val="3522422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1535" y="265471"/>
            <a:ext cx="9660193" cy="5646379"/>
          </a:xfrm>
        </p:spPr>
      </p:pic>
    </p:spTree>
    <p:extLst>
      <p:ext uri="{BB962C8B-B14F-4D97-AF65-F5344CB8AC3E}">
        <p14:creationId xmlns:p14="http://schemas.microsoft.com/office/powerpoint/2010/main" val="203749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6065" y="624110"/>
            <a:ext cx="9808547" cy="1280890"/>
          </a:xfrm>
        </p:spPr>
        <p:txBody>
          <a:bodyPr>
            <a:noAutofit/>
          </a:bodyPr>
          <a:lstStyle/>
          <a:p>
            <a:r>
              <a:rPr lang="ru-RU" sz="2800" dirty="0"/>
              <a:t>Пока библиотеки были закрыты, книжные магазины читателей радовали бесплатным доступом к литературе.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7355" y="2133599"/>
            <a:ext cx="9674942" cy="4473677"/>
          </a:xfrm>
        </p:spPr>
      </p:pic>
    </p:spTree>
    <p:extLst>
      <p:ext uri="{BB962C8B-B14F-4D97-AF65-F5344CB8AC3E}">
        <p14:creationId xmlns:p14="http://schemas.microsoft.com/office/powerpoint/2010/main" val="2686227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10"/>
            <a:ext cx="8911687" cy="5835684"/>
          </a:xfrm>
        </p:spPr>
        <p:txBody>
          <a:bodyPr>
            <a:normAutofit fontScale="90000"/>
          </a:bodyPr>
          <a:lstStyle/>
          <a:p>
            <a:r>
              <a:rPr lang="ru-RU" b="1" dirty="0"/>
              <a:t>Не отставали и офлайн-компании. Чтобы люди не боялись ходить по магазинам, бренды проводили специальные акции.</a:t>
            </a:r>
            <a:br>
              <a:rPr lang="ru-RU" b="1" dirty="0"/>
            </a:br>
            <a:r>
              <a:rPr lang="ru-RU" b="1" dirty="0"/>
              <a:t>Так в </a:t>
            </a:r>
            <a:r>
              <a:rPr lang="ru-RU" b="1" u="sng" dirty="0" err="1">
                <a:solidFill>
                  <a:srgbClr val="FF0000"/>
                </a:solidFill>
              </a:rPr>
              <a:t>Apple</a:t>
            </a:r>
            <a:r>
              <a:rPr lang="ru-RU" b="1" u="sng" dirty="0">
                <a:solidFill>
                  <a:srgbClr val="FF0000"/>
                </a:solidFill>
              </a:rPr>
              <a:t> </a:t>
            </a:r>
            <a:r>
              <a:rPr lang="ru-RU" b="1" u="sng" dirty="0" err="1">
                <a:solidFill>
                  <a:srgbClr val="FF0000"/>
                </a:solidFill>
              </a:rPr>
              <a:t>Store</a:t>
            </a:r>
            <a:r>
              <a:rPr lang="ru-RU" b="1" u="sng" dirty="0">
                <a:solidFill>
                  <a:srgbClr val="FF0000"/>
                </a:solidFill>
              </a:rPr>
              <a:t> </a:t>
            </a:r>
            <a:r>
              <a:rPr lang="ru-RU" b="1" dirty="0"/>
              <a:t>перестали предлагать примерку часов и наушников.</a:t>
            </a:r>
            <a:br>
              <a:rPr lang="ru-RU" b="1" dirty="0"/>
            </a:br>
            <a:br>
              <a:rPr lang="ru-RU" b="1" dirty="0"/>
            </a:br>
            <a:br>
              <a:rPr lang="ru-RU" b="1" dirty="0"/>
            </a:br>
            <a:r>
              <a:rPr lang="ru-RU" b="1" dirty="0" err="1">
                <a:solidFill>
                  <a:srgbClr val="FF0000"/>
                </a:solidFill>
              </a:rPr>
              <a:t>Starbucks</a:t>
            </a:r>
            <a:r>
              <a:rPr lang="ru-RU" b="1" dirty="0">
                <a:solidFill>
                  <a:srgbClr val="FF0000"/>
                </a:solidFill>
              </a:rPr>
              <a:t> в США и Канаде запретил </a:t>
            </a:r>
            <a:r>
              <a:rPr lang="ru-RU" b="1" dirty="0"/>
              <a:t>гостям использовать личные кружки.</a:t>
            </a:r>
            <a:br>
              <a:rPr lang="ru-RU" b="1" dirty="0"/>
            </a:br>
            <a:r>
              <a:rPr lang="ru-RU" b="1" dirty="0" err="1">
                <a:solidFill>
                  <a:srgbClr val="FF0000"/>
                </a:solidFill>
              </a:rPr>
              <a:t>Lush</a:t>
            </a:r>
            <a:r>
              <a:rPr lang="ru-RU" b="1" dirty="0"/>
              <a:t> предложили всем посетителям бесплатно вымыть руки.</a:t>
            </a:r>
            <a:br>
              <a:rPr lang="ru-RU" b="1" dirty="0"/>
            </a:br>
            <a:endParaRPr lang="ru-RU" b="1" dirty="0"/>
          </a:p>
        </p:txBody>
      </p:sp>
    </p:spTree>
    <p:extLst>
      <p:ext uri="{BB962C8B-B14F-4D97-AF65-F5344CB8AC3E}">
        <p14:creationId xmlns:p14="http://schemas.microsoft.com/office/powerpoint/2010/main" val="4288812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4272" y="176981"/>
            <a:ext cx="8613058" cy="6504038"/>
          </a:xfrm>
        </p:spPr>
      </p:pic>
    </p:spTree>
    <p:extLst>
      <p:ext uri="{BB962C8B-B14F-4D97-AF65-F5344CB8AC3E}">
        <p14:creationId xmlns:p14="http://schemas.microsoft.com/office/powerpoint/2010/main" val="3195022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10"/>
            <a:ext cx="8911687" cy="5850432"/>
          </a:xfrm>
        </p:spPr>
        <p:txBody>
          <a:bodyPr>
            <a:normAutofit fontScale="90000"/>
          </a:bodyPr>
          <a:lstStyle/>
          <a:p>
            <a:r>
              <a:rPr lang="ru-RU" b="1" u="sng" dirty="0" err="1">
                <a:effectLst>
                  <a:outerShdw blurRad="38100" dist="38100" dir="2700000" algn="tl">
                    <a:srgbClr val="000000">
                      <a:alpha val="43137"/>
                    </a:srgbClr>
                  </a:outerShdw>
                </a:effectLst>
              </a:rPr>
              <a:t>Samsung</a:t>
            </a:r>
            <a:r>
              <a:rPr lang="ru-RU" b="1" dirty="0">
                <a:effectLst>
                  <a:outerShdw blurRad="38100" dist="38100" dir="2700000" algn="tl">
                    <a:srgbClr val="000000">
                      <a:alpha val="43137"/>
                    </a:srgbClr>
                  </a:outerShdw>
                </a:effectLst>
              </a:rPr>
              <a:t> запустил дезинфекцию своих смартфонов.</a:t>
            </a:r>
            <a:br>
              <a:rPr lang="ru-RU" b="1" dirty="0">
                <a:effectLst>
                  <a:outerShdw blurRad="38100" dist="38100" dir="2700000" algn="tl">
                    <a:srgbClr val="000000">
                      <a:alpha val="43137"/>
                    </a:srgbClr>
                  </a:outerShdw>
                </a:effectLst>
              </a:rPr>
            </a:br>
            <a:br>
              <a:rPr lang="ru-RU" b="1" dirty="0">
                <a:effectLst>
                  <a:outerShdw blurRad="38100" dist="38100" dir="2700000" algn="tl">
                    <a:srgbClr val="000000">
                      <a:alpha val="43137"/>
                    </a:srgbClr>
                  </a:outerShdw>
                </a:effectLst>
              </a:rPr>
            </a:br>
            <a:r>
              <a:rPr lang="ru-RU" b="1" u="sng" dirty="0" err="1">
                <a:effectLst>
                  <a:outerShdw blurRad="38100" dist="38100" dir="2700000" algn="tl">
                    <a:srgbClr val="000000">
                      <a:alpha val="43137"/>
                    </a:srgbClr>
                  </a:outerShdw>
                </a:effectLst>
              </a:rPr>
              <a:t>Zara</a:t>
            </a:r>
            <a:r>
              <a:rPr lang="ru-RU" b="1" u="sng" dirty="0">
                <a:effectLst>
                  <a:outerShdw blurRad="38100" dist="38100" dir="2700000" algn="tl">
                    <a:srgbClr val="000000">
                      <a:alpha val="43137"/>
                    </a:srgbClr>
                  </a:outerShdw>
                </a:effectLst>
              </a:rPr>
              <a:t> </a:t>
            </a:r>
            <a:r>
              <a:rPr lang="ru-RU" b="1" dirty="0">
                <a:effectLst>
                  <a:outerShdw blurRad="38100" dist="38100" dir="2700000" algn="tl">
                    <a:srgbClr val="000000">
                      <a:alpha val="43137"/>
                    </a:srgbClr>
                  </a:outerShdw>
                </a:effectLst>
              </a:rPr>
              <a:t>пожертвовала маски и защитные костюмы в китайскую провинцию. </a:t>
            </a:r>
            <a:br>
              <a:rPr lang="ru-RU" b="1" dirty="0">
                <a:effectLst>
                  <a:outerShdw blurRad="38100" dist="38100" dir="2700000" algn="tl">
                    <a:srgbClr val="000000">
                      <a:alpha val="43137"/>
                    </a:srgbClr>
                  </a:outerShdw>
                </a:effectLst>
              </a:rPr>
            </a:br>
            <a:br>
              <a:rPr lang="ru-RU" b="1" dirty="0">
                <a:effectLst>
                  <a:outerShdw blurRad="38100" dist="38100" dir="2700000" algn="tl">
                    <a:srgbClr val="000000">
                      <a:alpha val="43137"/>
                    </a:srgbClr>
                  </a:outerShdw>
                </a:effectLst>
              </a:rPr>
            </a:br>
            <a:r>
              <a:rPr lang="ru-RU" b="1" dirty="0">
                <a:effectLst>
                  <a:outerShdw blurRad="38100" dist="38100" dir="2700000" algn="tl">
                    <a:srgbClr val="000000">
                      <a:alpha val="43137"/>
                    </a:srgbClr>
                  </a:outerShdw>
                </a:effectLst>
              </a:rPr>
              <a:t>Авиакомпании также вошли в положение и предложили пассажирам опции возврата невозвратных билетов.</a:t>
            </a:r>
            <a:br>
              <a:rPr lang="ru-RU" b="1" dirty="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8070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6503" y="265471"/>
            <a:ext cx="8834284" cy="5119329"/>
          </a:xfrm>
        </p:spPr>
      </p:pic>
    </p:spTree>
    <p:extLst>
      <p:ext uri="{BB962C8B-B14F-4D97-AF65-F5344CB8AC3E}">
        <p14:creationId xmlns:p14="http://schemas.microsoft.com/office/powerpoint/2010/main" val="1077878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09"/>
            <a:ext cx="8911687" cy="5570213"/>
          </a:xfrm>
        </p:spPr>
        <p:txBody>
          <a:bodyPr>
            <a:normAutofit/>
          </a:bodyPr>
          <a:lstStyle/>
          <a:p>
            <a:r>
              <a:rPr lang="ru-RU" dirty="0"/>
              <a:t>Многие бренды рассказали клиентам, какие меры они предпринимают, чтобы сделать посещение общественных мест максимально безопасным.</a:t>
            </a:r>
            <a:br>
              <a:rPr lang="ru-RU" dirty="0"/>
            </a:br>
            <a:br>
              <a:rPr lang="ru-RU" dirty="0"/>
            </a:br>
            <a:r>
              <a:rPr lang="ru-RU" dirty="0"/>
              <a:t>А бренд LVMH даже переоборудовал косметические линии для выпуска антисептиков. </a:t>
            </a:r>
          </a:p>
        </p:txBody>
      </p:sp>
    </p:spTree>
    <p:extLst>
      <p:ext uri="{BB962C8B-B14F-4D97-AF65-F5344CB8AC3E}">
        <p14:creationId xmlns:p14="http://schemas.microsoft.com/office/powerpoint/2010/main" val="2353546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09"/>
            <a:ext cx="8911687" cy="5673451"/>
          </a:xfrm>
        </p:spPr>
        <p:txBody>
          <a:bodyPr>
            <a:normAutofit/>
          </a:bodyPr>
          <a:lstStyle/>
          <a:p>
            <a:r>
              <a:rPr lang="ru-RU" sz="8000" b="1" u="sng" dirty="0">
                <a:solidFill>
                  <a:srgbClr val="FF0000"/>
                </a:solidFill>
              </a:rPr>
              <a:t>Вариант 3: </a:t>
            </a:r>
            <a:r>
              <a:rPr lang="ru-RU" sz="8000" dirty="0"/>
              <a:t>иногда лучше промолчать</a:t>
            </a:r>
            <a:br>
              <a:rPr lang="ru-RU" sz="8000" dirty="0"/>
            </a:br>
            <a:endParaRPr lang="ru-RU" sz="8000" dirty="0"/>
          </a:p>
        </p:txBody>
      </p:sp>
    </p:spTree>
    <p:extLst>
      <p:ext uri="{BB962C8B-B14F-4D97-AF65-F5344CB8AC3E}">
        <p14:creationId xmlns:p14="http://schemas.microsoft.com/office/powerpoint/2010/main" val="164604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3024" y="1271588"/>
            <a:ext cx="8032749" cy="4729162"/>
          </a:xfrm>
        </p:spPr>
        <p:txBody>
          <a:bodyPr>
            <a:normAutofit fontScale="90000"/>
          </a:bodyPr>
          <a:lstStyle/>
          <a:p>
            <a:r>
              <a:rPr lang="ru-RU" b="1" dirty="0">
                <a:effectLst>
                  <a:outerShdw blurRad="38100" dist="38100" dir="2700000" algn="tl">
                    <a:srgbClr val="000000">
                      <a:alpha val="43137"/>
                    </a:srgbClr>
                  </a:outerShdw>
                </a:effectLst>
              </a:rPr>
              <a:t>Не всем так повезло на пандемии, как производителям </a:t>
            </a:r>
            <a:r>
              <a:rPr lang="ru-RU" b="1" dirty="0">
                <a:solidFill>
                  <a:srgbClr val="FF0000"/>
                </a:solidFill>
                <a:effectLst>
                  <a:outerShdw blurRad="38100" dist="38100" dir="2700000" algn="tl">
                    <a:srgbClr val="000000">
                      <a:alpha val="43137"/>
                    </a:srgbClr>
                  </a:outerShdw>
                </a:effectLst>
              </a:rPr>
              <a:t>масок, доставкам еды и компании </a:t>
            </a:r>
            <a:r>
              <a:rPr lang="ru-RU" b="1" dirty="0" err="1">
                <a:solidFill>
                  <a:srgbClr val="FF0000"/>
                </a:solidFill>
                <a:effectLst>
                  <a:outerShdw blurRad="38100" dist="38100" dir="2700000" algn="tl">
                    <a:srgbClr val="000000">
                      <a:alpha val="43137"/>
                    </a:srgbClr>
                  </a:outerShdw>
                </a:effectLst>
              </a:rPr>
              <a:t>Zoom</a:t>
            </a:r>
            <a:r>
              <a:rPr lang="ru-RU" b="1" dirty="0">
                <a:solidFill>
                  <a:srgbClr val="FF0000"/>
                </a:solidFill>
                <a:effectLst>
                  <a:outerShdw blurRad="38100" dist="38100" dir="2700000" algn="tl">
                    <a:srgbClr val="000000">
                      <a:alpha val="43137"/>
                    </a:srgbClr>
                  </a:outerShdw>
                </a:effectLst>
              </a:rPr>
              <a:t>. </a:t>
            </a:r>
            <a:br>
              <a:rPr lang="ru-RU" b="1" dirty="0">
                <a:solidFill>
                  <a:srgbClr val="FF0000"/>
                </a:solidFill>
                <a:effectLst>
                  <a:outerShdw blurRad="38100" dist="38100" dir="2700000" algn="tl">
                    <a:srgbClr val="000000">
                      <a:alpha val="43137"/>
                    </a:srgbClr>
                  </a:outerShdw>
                </a:effectLst>
              </a:rPr>
            </a:br>
            <a:r>
              <a:rPr lang="ru-RU" b="1" dirty="0">
                <a:effectLst>
                  <a:outerShdw blurRad="38100" dist="38100" dir="2700000" algn="tl">
                    <a:srgbClr val="000000">
                      <a:alpha val="43137"/>
                    </a:srgbClr>
                  </a:outerShdw>
                </a:effectLst>
              </a:rPr>
              <a:t>Офлайн-бизнесу пришлось решать: либо быстро переносить всю работу в онлайн, либо ставить на жесткий стоп.</a:t>
            </a:r>
          </a:p>
        </p:txBody>
      </p:sp>
    </p:spTree>
    <p:extLst>
      <p:ext uri="{BB962C8B-B14F-4D97-AF65-F5344CB8AC3E}">
        <p14:creationId xmlns:p14="http://schemas.microsoft.com/office/powerpoint/2010/main" val="3426496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3045" y="624110"/>
            <a:ext cx="9631567" cy="1280890"/>
          </a:xfrm>
        </p:spPr>
        <p:txBody>
          <a:bodyPr>
            <a:normAutofit/>
          </a:bodyPr>
          <a:lstStyle/>
          <a:p>
            <a:r>
              <a:rPr lang="ru-RU" sz="2000" dirty="0"/>
              <a:t>Опасность для репутации компании может возникнуть, откуда ее никто не ждал. Так горячим </a:t>
            </a:r>
            <a:r>
              <a:rPr lang="ru-RU" sz="2000" dirty="0" err="1"/>
              <a:t>мемом</a:t>
            </a:r>
            <a:r>
              <a:rPr lang="ru-RU" sz="2000" dirty="0"/>
              <a:t> в сети стало пиво Корона. Пользователи в шутку решили, что именно оно вызвало эпидемию.</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9806" y="1578077"/>
            <a:ext cx="9586452" cy="4807975"/>
          </a:xfrm>
        </p:spPr>
      </p:pic>
    </p:spTree>
    <p:extLst>
      <p:ext uri="{BB962C8B-B14F-4D97-AF65-F5344CB8AC3E}">
        <p14:creationId xmlns:p14="http://schemas.microsoft.com/office/powerpoint/2010/main" val="1432269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10"/>
            <a:ext cx="8911687" cy="5334238"/>
          </a:xfrm>
        </p:spPr>
        <p:txBody>
          <a:bodyPr/>
          <a:lstStyle/>
          <a:p>
            <a:r>
              <a:rPr lang="ru-RU" dirty="0"/>
              <a:t>Бренд до сих пор никак не реагирует на шумиху. </a:t>
            </a:r>
            <a:br>
              <a:rPr lang="ru-RU" dirty="0"/>
            </a:br>
            <a:r>
              <a:rPr lang="ru-RU" dirty="0"/>
              <a:t>Видимо, это лучший вариант сложившейся ситуации.</a:t>
            </a:r>
          </a:p>
        </p:txBody>
      </p:sp>
    </p:spTree>
    <p:extLst>
      <p:ext uri="{BB962C8B-B14F-4D97-AF65-F5344CB8AC3E}">
        <p14:creationId xmlns:p14="http://schemas.microsoft.com/office/powerpoint/2010/main" val="3838612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10"/>
            <a:ext cx="8911687" cy="4950780"/>
          </a:xfrm>
        </p:spPr>
        <p:txBody>
          <a:bodyPr/>
          <a:lstStyle/>
          <a:p>
            <a:r>
              <a:rPr lang="ru-RU" sz="5400" b="1" u="sng" dirty="0">
                <a:solidFill>
                  <a:srgbClr val="FF0000"/>
                </a:solidFill>
              </a:rPr>
              <a:t>Вариант 4: </a:t>
            </a:r>
            <a:br>
              <a:rPr lang="ru-RU" sz="5400" b="1" u="sng" dirty="0">
                <a:solidFill>
                  <a:srgbClr val="FF0000"/>
                </a:solidFill>
              </a:rPr>
            </a:br>
            <a:r>
              <a:rPr lang="ru-RU" sz="5400" b="1" dirty="0" err="1">
                <a:solidFill>
                  <a:schemeClr val="tx1"/>
                </a:solidFill>
              </a:rPr>
              <a:t>удаленка</a:t>
            </a:r>
            <a:br>
              <a:rPr lang="ru-RU" dirty="0"/>
            </a:br>
            <a:endParaRPr lang="ru-RU" dirty="0"/>
          </a:p>
        </p:txBody>
      </p:sp>
    </p:spTree>
    <p:extLst>
      <p:ext uri="{BB962C8B-B14F-4D97-AF65-F5344CB8AC3E}">
        <p14:creationId xmlns:p14="http://schemas.microsoft.com/office/powerpoint/2010/main" val="38635986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10"/>
            <a:ext cx="8911687" cy="5835684"/>
          </a:xfrm>
        </p:spPr>
        <p:txBody>
          <a:bodyPr>
            <a:normAutofit fontScale="90000"/>
          </a:bodyPr>
          <a:lstStyle/>
          <a:p>
            <a:r>
              <a:rPr lang="ru-RU" sz="2800" dirty="0"/>
              <a:t>Во время пандемии нужно заботиться не только о клиентах, но и о сотрудниках. Поэтому многие компании перешли на удаленную работу. Среди них </a:t>
            </a:r>
            <a:r>
              <a:rPr lang="ru-RU" sz="2800" dirty="0" err="1"/>
              <a:t>Twitter</a:t>
            </a:r>
            <a:r>
              <a:rPr lang="ru-RU" sz="2800" dirty="0"/>
              <a:t>, </a:t>
            </a:r>
            <a:r>
              <a:rPr lang="ru-RU" sz="2800" dirty="0" err="1"/>
              <a:t>Google</a:t>
            </a:r>
            <a:r>
              <a:rPr lang="ru-RU" sz="2800" dirty="0"/>
              <a:t> и другие гиганты. </a:t>
            </a:r>
            <a:br>
              <a:rPr lang="ru-RU" sz="2800" dirty="0"/>
            </a:br>
            <a:br>
              <a:rPr lang="ru-RU" sz="2800" dirty="0"/>
            </a:br>
            <a:r>
              <a:rPr lang="ru-RU" sz="2800" dirty="0"/>
              <a:t>На удаленное обучение перешли школьники и студенты. Некоторые заведения подошли к ситуации нестандартно. </a:t>
            </a:r>
            <a:br>
              <a:rPr lang="ru-RU" sz="2800" dirty="0"/>
            </a:br>
            <a:r>
              <a:rPr lang="ru-RU" sz="2800" dirty="0"/>
              <a:t>Например, преподаватели Донского государственного технического университета провели лекцию в игре </a:t>
            </a:r>
            <a:r>
              <a:rPr lang="ru-RU" sz="2800" dirty="0" err="1"/>
              <a:t>Minecraft</a:t>
            </a:r>
            <a:r>
              <a:rPr lang="ru-RU" sz="2800" dirty="0"/>
              <a:t>, транслируя ее через </a:t>
            </a:r>
            <a:r>
              <a:rPr lang="ru-RU" sz="2800" dirty="0" err="1"/>
              <a:t>Twitch</a:t>
            </a:r>
            <a:r>
              <a:rPr lang="ru-RU" sz="2800" dirty="0"/>
              <a:t>.</a:t>
            </a:r>
            <a:br>
              <a:rPr lang="ru-RU" sz="2800" dirty="0"/>
            </a:br>
            <a:endParaRPr lang="ru-RU" sz="2800" dirty="0"/>
          </a:p>
        </p:txBody>
      </p:sp>
    </p:spTree>
    <p:extLst>
      <p:ext uri="{BB962C8B-B14F-4D97-AF65-F5344CB8AC3E}">
        <p14:creationId xmlns:p14="http://schemas.microsoft.com/office/powerpoint/2010/main" val="4093591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32735"/>
            <a:ext cx="10133012" cy="5779115"/>
          </a:xfrm>
        </p:spPr>
      </p:pic>
    </p:spTree>
    <p:extLst>
      <p:ext uri="{BB962C8B-B14F-4D97-AF65-F5344CB8AC3E}">
        <p14:creationId xmlns:p14="http://schemas.microsoft.com/office/powerpoint/2010/main" val="35386591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09"/>
            <a:ext cx="8911687" cy="5216251"/>
          </a:xfrm>
        </p:spPr>
        <p:txBody>
          <a:bodyPr/>
          <a:lstStyle/>
          <a:p>
            <a:r>
              <a:rPr lang="ru-RU" sz="6000" b="1" u="sng" dirty="0">
                <a:solidFill>
                  <a:srgbClr val="FF0000"/>
                </a:solidFill>
                <a:effectLst>
                  <a:outerShdw blurRad="38100" dist="38100" dir="2700000" algn="tl">
                    <a:srgbClr val="000000">
                      <a:alpha val="43137"/>
                    </a:srgbClr>
                  </a:outerShdw>
                </a:effectLst>
              </a:rPr>
              <a:t>Вариант 5: </a:t>
            </a:r>
            <a:br>
              <a:rPr lang="ru-RU" sz="6000" b="1" dirty="0">
                <a:effectLst>
                  <a:outerShdw blurRad="38100" dist="38100" dir="2700000" algn="tl">
                    <a:srgbClr val="000000">
                      <a:alpha val="43137"/>
                    </a:srgbClr>
                  </a:outerShdw>
                </a:effectLst>
              </a:rPr>
            </a:br>
            <a:br>
              <a:rPr lang="ru-RU" sz="6000" b="1" dirty="0">
                <a:effectLst>
                  <a:outerShdw blurRad="38100" dist="38100" dir="2700000" algn="tl">
                    <a:srgbClr val="000000">
                      <a:alpha val="43137"/>
                    </a:srgbClr>
                  </a:outerShdw>
                </a:effectLst>
              </a:rPr>
            </a:br>
            <a:r>
              <a:rPr lang="ru-RU" sz="6000" b="1" dirty="0">
                <a:effectLst>
                  <a:outerShdw blurRad="38100" dist="38100" dir="2700000" algn="tl">
                    <a:srgbClr val="000000">
                      <a:alpha val="43137"/>
                    </a:srgbClr>
                  </a:outerShdw>
                </a:effectLst>
              </a:rPr>
              <a:t>борьба с </a:t>
            </a:r>
            <a:r>
              <a:rPr lang="ru-RU" sz="6000" b="1" dirty="0" err="1">
                <a:effectLst>
                  <a:outerShdw blurRad="38100" dist="38100" dir="2700000" algn="tl">
                    <a:srgbClr val="000000">
                      <a:alpha val="43137"/>
                    </a:srgbClr>
                  </a:outerShdw>
                </a:effectLst>
              </a:rPr>
              <a:t>фейками</a:t>
            </a:r>
            <a:br>
              <a:rPr lang="ru-RU" dirty="0"/>
            </a:br>
            <a:endParaRPr lang="ru-RU" dirty="0"/>
          </a:p>
        </p:txBody>
      </p:sp>
    </p:spTree>
    <p:extLst>
      <p:ext uri="{BB962C8B-B14F-4D97-AF65-F5344CB8AC3E}">
        <p14:creationId xmlns:p14="http://schemas.microsoft.com/office/powerpoint/2010/main" val="1177290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9807" y="624110"/>
            <a:ext cx="9734806" cy="1116200"/>
          </a:xfrm>
        </p:spPr>
        <p:txBody>
          <a:bodyPr>
            <a:normAutofit/>
          </a:bodyPr>
          <a:lstStyle/>
          <a:p>
            <a:r>
              <a:rPr lang="ru-RU" sz="1800" b="1" dirty="0">
                <a:solidFill>
                  <a:schemeClr val="tx1"/>
                </a:solidFill>
              </a:rPr>
              <a:t>Крупные </a:t>
            </a:r>
            <a:r>
              <a:rPr lang="ru-RU" sz="1800" b="1" dirty="0" err="1">
                <a:solidFill>
                  <a:schemeClr val="tx1"/>
                </a:solidFill>
              </a:rPr>
              <a:t>мидиа</a:t>
            </a:r>
            <a:r>
              <a:rPr lang="ru-RU" sz="1800" b="1" dirty="0">
                <a:solidFill>
                  <a:schemeClr val="tx1"/>
                </a:solidFill>
              </a:rPr>
              <a:t> и </a:t>
            </a:r>
            <a:r>
              <a:rPr lang="ru-RU" sz="1800" b="1" dirty="0" err="1">
                <a:solidFill>
                  <a:schemeClr val="tx1"/>
                </a:solidFill>
              </a:rPr>
              <a:t>соцсети</a:t>
            </a:r>
            <a:r>
              <a:rPr lang="ru-RU" sz="1800" b="1" dirty="0">
                <a:solidFill>
                  <a:schemeClr val="tx1"/>
                </a:solidFill>
              </a:rPr>
              <a:t> включились в борьбу с </a:t>
            </a:r>
            <a:r>
              <a:rPr lang="ru-RU" sz="1800" b="1" dirty="0" err="1">
                <a:solidFill>
                  <a:schemeClr val="tx1"/>
                </a:solidFill>
              </a:rPr>
              <a:t>фейками</a:t>
            </a:r>
            <a:r>
              <a:rPr lang="ru-RU" sz="1800" b="1" dirty="0">
                <a:solidFill>
                  <a:schemeClr val="tx1"/>
                </a:solidFill>
              </a:rPr>
              <a:t> и оскорбительным контентом на тему </a:t>
            </a:r>
            <a:r>
              <a:rPr lang="ru-RU" sz="1800" b="1" dirty="0" err="1">
                <a:solidFill>
                  <a:schemeClr val="tx1"/>
                </a:solidFill>
              </a:rPr>
              <a:t>коронавируса</a:t>
            </a:r>
            <a:r>
              <a:rPr lang="ru-RU" sz="1800" b="1" dirty="0">
                <a:solidFill>
                  <a:schemeClr val="tx1"/>
                </a:solidFill>
              </a:rPr>
              <a:t>. </a:t>
            </a:r>
            <a:br>
              <a:rPr lang="ru-RU" sz="1800" b="1" dirty="0">
                <a:solidFill>
                  <a:schemeClr val="tx1"/>
                </a:solidFill>
              </a:rPr>
            </a:br>
            <a:r>
              <a:rPr lang="ru-RU" sz="1800" b="1" dirty="0" err="1">
                <a:solidFill>
                  <a:schemeClr val="tx1"/>
                </a:solidFill>
              </a:rPr>
              <a:t>Инстаграм</a:t>
            </a:r>
            <a:r>
              <a:rPr lang="ru-RU" sz="1800" b="1" dirty="0">
                <a:solidFill>
                  <a:schemeClr val="tx1"/>
                </a:solidFill>
              </a:rPr>
              <a:t>, например, удалил маски, связанные с вирусом.</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9807" y="1607574"/>
            <a:ext cx="9866670" cy="4984955"/>
          </a:xfrm>
        </p:spPr>
      </p:pic>
    </p:spTree>
    <p:extLst>
      <p:ext uri="{BB962C8B-B14F-4D97-AF65-F5344CB8AC3E}">
        <p14:creationId xmlns:p14="http://schemas.microsoft.com/office/powerpoint/2010/main" val="7852758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9807" y="624109"/>
            <a:ext cx="9734806" cy="1293181"/>
          </a:xfrm>
        </p:spPr>
        <p:txBody>
          <a:bodyPr>
            <a:normAutofit fontScale="90000"/>
          </a:bodyPr>
          <a:lstStyle/>
          <a:p>
            <a:r>
              <a:rPr lang="ru-RU" sz="2800" dirty="0"/>
              <a:t>Одноклассники, Яндекс, </a:t>
            </a:r>
            <a:r>
              <a:rPr lang="ru-RU" sz="2800" dirty="0" err="1"/>
              <a:t>Инстаграм</a:t>
            </a:r>
            <a:r>
              <a:rPr lang="ru-RU" sz="2800" dirty="0"/>
              <a:t>, </a:t>
            </a:r>
            <a:r>
              <a:rPr lang="ru-RU" sz="2800" dirty="0" err="1"/>
              <a:t>ВКонтакте</a:t>
            </a:r>
            <a:r>
              <a:rPr lang="ru-RU" sz="2800" dirty="0"/>
              <a:t> и другие площадки запустили отдельные ленты с проверенными новостями по теме.</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3575" y="1917700"/>
            <a:ext cx="3579158" cy="4527550"/>
          </a:xfrm>
        </p:spPr>
      </p:pic>
    </p:spTree>
    <p:extLst>
      <p:ext uri="{BB962C8B-B14F-4D97-AF65-F5344CB8AC3E}">
        <p14:creationId xmlns:p14="http://schemas.microsoft.com/office/powerpoint/2010/main" val="2184189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717993"/>
          </a:xfrm>
        </p:spPr>
        <p:txBody>
          <a:bodyPr>
            <a:normAutofit/>
          </a:bodyPr>
          <a:lstStyle/>
          <a:p>
            <a:r>
              <a:rPr lang="ru-RU" b="1" dirty="0">
                <a:solidFill>
                  <a:srgbClr val="FF0000"/>
                </a:solidFill>
                <a:effectLst>
                  <a:outerShdw blurRad="38100" dist="38100" dir="2700000" algn="tl">
                    <a:srgbClr val="000000">
                      <a:alpha val="43137"/>
                    </a:srgbClr>
                  </a:outerShdw>
                </a:effectLst>
              </a:rPr>
              <a:t>Вариант 6: </a:t>
            </a:r>
            <a:r>
              <a:rPr lang="ru-RU" b="1" dirty="0">
                <a:solidFill>
                  <a:schemeClr val="tx1"/>
                </a:solidFill>
                <a:effectLst>
                  <a:outerShdw blurRad="38100" dist="38100" dir="2700000" algn="tl">
                    <a:srgbClr val="000000">
                      <a:alpha val="43137"/>
                    </a:srgbClr>
                  </a:outerShdw>
                </a:effectLst>
              </a:rPr>
              <a:t>сыграть в ассоциации</a:t>
            </a:r>
          </a:p>
        </p:txBody>
      </p:sp>
      <p:sp>
        <p:nvSpPr>
          <p:cNvPr id="3" name="Объект 2"/>
          <p:cNvSpPr>
            <a:spLocks noGrp="1"/>
          </p:cNvSpPr>
          <p:nvPr>
            <p:ph idx="1"/>
          </p:nvPr>
        </p:nvSpPr>
        <p:spPr>
          <a:xfrm>
            <a:off x="1799303" y="1342103"/>
            <a:ext cx="9705309" cy="4569119"/>
          </a:xfrm>
        </p:spPr>
        <p:txBody>
          <a:bodyPr>
            <a:normAutofit/>
          </a:bodyPr>
          <a:lstStyle/>
          <a:p>
            <a:pPr marL="0" indent="0">
              <a:buNone/>
            </a:pPr>
            <a:r>
              <a:rPr lang="ru-RU" sz="2400" b="1" dirty="0">
                <a:solidFill>
                  <a:schemeClr val="tx1"/>
                </a:solidFill>
              </a:rPr>
              <a:t>Внимание к проблеме пандемии может сыграть на руку и другим тематикам. Так как </a:t>
            </a:r>
            <a:r>
              <a:rPr lang="ru-RU" sz="2400" b="1" dirty="0" err="1">
                <a:solidFill>
                  <a:schemeClr val="tx1"/>
                </a:solidFill>
              </a:rPr>
              <a:t>коронавирус</a:t>
            </a:r>
            <a:r>
              <a:rPr lang="ru-RU" sz="2400" b="1" dirty="0">
                <a:solidFill>
                  <a:schemeClr val="tx1"/>
                </a:solidFill>
              </a:rPr>
              <a:t> впервые начал распространяться в Китае, к людям азиатской внешности стали относиться с опасением. </a:t>
            </a:r>
          </a:p>
          <a:p>
            <a:pPr marL="0" indent="0">
              <a:buNone/>
            </a:pPr>
            <a:r>
              <a:rPr lang="ru-RU" sz="2400" b="1" dirty="0">
                <a:solidFill>
                  <a:schemeClr val="tx1"/>
                </a:solidFill>
              </a:rPr>
              <a:t>В Канаде решили изменить ситуацию и запустили креативную кампанию. В ее рамках в людных местах Торонто раздавали средства для дезинфекции рук. На них была многозначительная надпись: остановите распространение, а внизу мелким шрифтом – расизма. </a:t>
            </a:r>
          </a:p>
          <a:p>
            <a:pPr marL="0" indent="0">
              <a:buNone/>
            </a:pPr>
            <a:endParaRPr lang="ru-RU" sz="2400" b="1" dirty="0">
              <a:solidFill>
                <a:schemeClr val="tx1"/>
              </a:solidFill>
            </a:endParaRPr>
          </a:p>
        </p:txBody>
      </p:sp>
    </p:spTree>
    <p:extLst>
      <p:ext uri="{BB962C8B-B14F-4D97-AF65-F5344CB8AC3E}">
        <p14:creationId xmlns:p14="http://schemas.microsoft.com/office/powerpoint/2010/main" val="7002434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732742"/>
          </a:xfrm>
        </p:spPr>
        <p:txBody>
          <a:bodyPr>
            <a:normAutofit fontScale="90000"/>
          </a:bodyPr>
          <a:lstStyle/>
          <a:p>
            <a:r>
              <a:rPr lang="ru-RU" dirty="0"/>
              <a:t>Вариант 7: продать товар</a:t>
            </a:r>
            <a:br>
              <a:rPr lang="ru-RU" dirty="0"/>
            </a:br>
            <a:endParaRPr lang="ru-RU" dirty="0"/>
          </a:p>
        </p:txBody>
      </p:sp>
      <p:sp>
        <p:nvSpPr>
          <p:cNvPr id="3" name="Объект 2"/>
          <p:cNvSpPr>
            <a:spLocks noGrp="1"/>
          </p:cNvSpPr>
          <p:nvPr>
            <p:ph idx="1"/>
          </p:nvPr>
        </p:nvSpPr>
        <p:spPr>
          <a:xfrm>
            <a:off x="2589212" y="1165123"/>
            <a:ext cx="8915400" cy="4746099"/>
          </a:xfrm>
        </p:spPr>
        <p:txBody>
          <a:bodyPr>
            <a:normAutofit/>
          </a:bodyPr>
          <a:lstStyle/>
          <a:p>
            <a:r>
              <a:rPr lang="ru-RU" sz="2800" dirty="0"/>
              <a:t>Пандемия увеличила спрос на мыло для рук, дезинфицирующие средства, защитные маски.</a:t>
            </a:r>
          </a:p>
          <a:p>
            <a:r>
              <a:rPr lang="ru-RU" sz="2800" dirty="0"/>
              <a:t>Некоторые недобросовестные бренды постарались убедить потребителей, что могут помочь в лечении </a:t>
            </a:r>
            <a:r>
              <a:rPr lang="ru-RU" sz="2800" dirty="0" err="1"/>
              <a:t>коронавируса</a:t>
            </a:r>
            <a:r>
              <a:rPr lang="ru-RU" sz="2800" dirty="0"/>
              <a:t>. К счастью, за обман они заплатили репутацией и деньгами.</a:t>
            </a:r>
          </a:p>
        </p:txBody>
      </p:sp>
    </p:spTree>
    <p:extLst>
      <p:ext uri="{BB962C8B-B14F-4D97-AF65-F5344CB8AC3E}">
        <p14:creationId xmlns:p14="http://schemas.microsoft.com/office/powerpoint/2010/main" val="296038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9303" y="700310"/>
            <a:ext cx="9705309" cy="1280890"/>
          </a:xfrm>
        </p:spPr>
        <p:txBody>
          <a:bodyPr>
            <a:noAutofit/>
          </a:bodyPr>
          <a:lstStyle/>
          <a:p>
            <a:r>
              <a:rPr lang="ru-RU" sz="2000" dirty="0"/>
              <a:t>Страдают целые отрасли, в некоторых существенное падение спроса и продаж, другие на грани существования. Судя по той информации, которая поступает от предпринимателей и из открытых источников, больше всего досталось таким секторам, как:</a:t>
            </a:r>
          </a:p>
        </p:txBody>
      </p:sp>
      <p:sp>
        <p:nvSpPr>
          <p:cNvPr id="3" name="Объект 2"/>
          <p:cNvSpPr>
            <a:spLocks noGrp="1"/>
          </p:cNvSpPr>
          <p:nvPr>
            <p:ph idx="1"/>
          </p:nvPr>
        </p:nvSpPr>
        <p:spPr/>
        <p:txBody>
          <a:bodyPr>
            <a:normAutofit fontScale="85000" lnSpcReduction="20000"/>
          </a:bodyPr>
          <a:lstStyle/>
          <a:p>
            <a:endParaRPr lang="ru-RU" dirty="0"/>
          </a:p>
          <a:p>
            <a:r>
              <a:rPr lang="ru-RU" dirty="0"/>
              <a:t>туристические услуги;</a:t>
            </a:r>
          </a:p>
          <a:p>
            <a:r>
              <a:rPr lang="ru-RU" dirty="0"/>
              <a:t>отельный бизнес и бронирование апартаментов;</a:t>
            </a:r>
          </a:p>
          <a:p>
            <a:r>
              <a:rPr lang="ru-RU" dirty="0" err="1"/>
              <a:t>HoReCa</a:t>
            </a:r>
            <a:r>
              <a:rPr lang="ru-RU" dirty="0"/>
              <a:t>;</a:t>
            </a:r>
          </a:p>
          <a:p>
            <a:r>
              <a:rPr lang="ru-RU" dirty="0"/>
              <a:t>розничная торговля </a:t>
            </a:r>
            <a:r>
              <a:rPr lang="ru-RU" dirty="0" err="1"/>
              <a:t>непродуктовой</a:t>
            </a:r>
            <a:r>
              <a:rPr lang="ru-RU" dirty="0"/>
              <a:t> группы (там где уже закрыты ТЦ);</a:t>
            </a:r>
          </a:p>
          <a:p>
            <a:r>
              <a:rPr lang="ru-RU" dirty="0"/>
              <a:t>импорт в разных сферах;</a:t>
            </a:r>
          </a:p>
          <a:p>
            <a:r>
              <a:rPr lang="ru-RU" dirty="0"/>
              <a:t>рекламный бизнес;</a:t>
            </a:r>
          </a:p>
          <a:p>
            <a:r>
              <a:rPr lang="ru-RU" dirty="0"/>
              <a:t>образование;</a:t>
            </a:r>
          </a:p>
          <a:p>
            <a:r>
              <a:rPr lang="ru-RU" dirty="0" err="1"/>
              <a:t>ивенты</a:t>
            </a:r>
            <a:r>
              <a:rPr lang="ru-RU" dirty="0"/>
              <a:t>;</a:t>
            </a:r>
          </a:p>
          <a:p>
            <a:r>
              <a:rPr lang="ru-RU" dirty="0"/>
              <a:t>сфера развлечений и спорта;</a:t>
            </a:r>
          </a:p>
          <a:p>
            <a:r>
              <a:rPr lang="ru-RU" dirty="0"/>
              <a:t>отдельные B2B направления (например полный коллапс в сфере доставки питания в образовательные учреждения, платформы для туризма и пр.).</a:t>
            </a:r>
          </a:p>
        </p:txBody>
      </p:sp>
    </p:spTree>
    <p:extLst>
      <p:ext uri="{BB962C8B-B14F-4D97-AF65-F5344CB8AC3E}">
        <p14:creationId xmlns:p14="http://schemas.microsoft.com/office/powerpoint/2010/main" val="26493889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4053" y="624110"/>
            <a:ext cx="9690560" cy="1280890"/>
          </a:xfrm>
        </p:spPr>
        <p:txBody>
          <a:bodyPr>
            <a:normAutofit/>
          </a:bodyPr>
          <a:lstStyle/>
          <a:p>
            <a:r>
              <a:rPr lang="ru-RU" sz="2000" dirty="0"/>
              <a:t>Здесь можно обойтись и без крайностей. Достаточно аккуратно напомнить о мерах безопасности и предложить продукт, который действительно будет полезен.</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4052" y="2064775"/>
            <a:ext cx="9984658" cy="4542502"/>
          </a:xfrm>
        </p:spPr>
      </p:pic>
    </p:spTree>
    <p:extLst>
      <p:ext uri="{BB962C8B-B14F-4D97-AF65-F5344CB8AC3E}">
        <p14:creationId xmlns:p14="http://schemas.microsoft.com/office/powerpoint/2010/main" val="11486160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6787" y="624110"/>
            <a:ext cx="9557825" cy="791735"/>
          </a:xfrm>
        </p:spPr>
        <p:txBody>
          <a:bodyPr>
            <a:normAutofit fontScale="90000"/>
          </a:bodyPr>
          <a:lstStyle/>
          <a:p>
            <a:r>
              <a:rPr lang="ru-RU" sz="2400" b="1" dirty="0"/>
              <a:t>Можно адаптировать и любой другой продукт, но здесь важно не перестараться.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4271" y="1415845"/>
            <a:ext cx="9291484" cy="4984955"/>
          </a:xfrm>
        </p:spPr>
      </p:pic>
    </p:spTree>
    <p:extLst>
      <p:ext uri="{BB962C8B-B14F-4D97-AF65-F5344CB8AC3E}">
        <p14:creationId xmlns:p14="http://schemas.microsoft.com/office/powerpoint/2010/main" val="5127351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10"/>
            <a:ext cx="8911687" cy="5481722"/>
          </a:xfrm>
        </p:spPr>
        <p:txBody>
          <a:bodyPr/>
          <a:lstStyle/>
          <a:p>
            <a:r>
              <a:rPr lang="ru-RU" dirty="0"/>
              <a:t>Как видите, вариантов использовать </a:t>
            </a:r>
            <a:r>
              <a:rPr lang="ru-RU" dirty="0" err="1"/>
              <a:t>инфоповод</a:t>
            </a:r>
            <a:r>
              <a:rPr lang="ru-RU" dirty="0"/>
              <a:t> в маркетинге достаточно. Решая, стоит его включать в стратегию или нет, определите, насколько тема актуальна для вашего бизнеса. Худший выбор – слепо пытаться привлечь внимание с помощью горячей темы. </a:t>
            </a:r>
          </a:p>
        </p:txBody>
      </p:sp>
    </p:spTree>
    <p:extLst>
      <p:ext uri="{BB962C8B-B14F-4D97-AF65-F5344CB8AC3E}">
        <p14:creationId xmlns:p14="http://schemas.microsoft.com/office/powerpoint/2010/main" val="24201565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8B29F3-ED25-4E59-A7E9-20E4A4BBC542}"/>
              </a:ext>
            </a:extLst>
          </p:cNvPr>
          <p:cNvSpPr>
            <a:spLocks noGrp="1"/>
          </p:cNvSpPr>
          <p:nvPr>
            <p:ph type="title"/>
          </p:nvPr>
        </p:nvSpPr>
        <p:spPr/>
        <p:txBody>
          <a:bodyPr/>
          <a:lstStyle/>
          <a:p>
            <a:r>
              <a:rPr lang="ru-RU" b="1" dirty="0"/>
              <a:t>Тенденции цифрового маркетинга в 2021 году</a:t>
            </a:r>
            <a:endParaRPr lang="ru-RU" dirty="0"/>
          </a:p>
        </p:txBody>
      </p:sp>
      <p:sp>
        <p:nvSpPr>
          <p:cNvPr id="3" name="Текст 2">
            <a:extLst>
              <a:ext uri="{FF2B5EF4-FFF2-40B4-BE49-F238E27FC236}">
                <a16:creationId xmlns:a16="http://schemas.microsoft.com/office/drawing/2014/main" id="{C924F019-C46D-4795-8C07-711CDB7FF6D6}"/>
              </a:ext>
            </a:extLst>
          </p:cNvPr>
          <p:cNvSpPr>
            <a:spLocks noGrp="1"/>
          </p:cNvSpPr>
          <p:nvPr>
            <p:ph type="body" idx="1"/>
          </p:nvPr>
        </p:nvSpPr>
        <p:spPr/>
        <p:txBody>
          <a:bodyPr/>
          <a:lstStyle/>
          <a:p>
            <a:endParaRPr lang="ru-RU"/>
          </a:p>
        </p:txBody>
      </p:sp>
    </p:spTree>
    <p:extLst>
      <p:ext uri="{BB962C8B-B14F-4D97-AF65-F5344CB8AC3E}">
        <p14:creationId xmlns:p14="http://schemas.microsoft.com/office/powerpoint/2010/main" val="17460693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D8A4C8-8D23-46D5-B12C-0673D070D8C2}"/>
              </a:ext>
            </a:extLst>
          </p:cNvPr>
          <p:cNvSpPr>
            <a:spLocks noGrp="1"/>
          </p:cNvSpPr>
          <p:nvPr>
            <p:ph type="title"/>
          </p:nvPr>
        </p:nvSpPr>
        <p:spPr/>
        <p:txBody>
          <a:bodyPr/>
          <a:lstStyle/>
          <a:p>
            <a:r>
              <a:rPr lang="ru-RU" b="1" dirty="0"/>
              <a:t>1. Шоппинг-посты</a:t>
            </a:r>
            <a:br>
              <a:rPr lang="ru-RU" b="1" dirty="0"/>
            </a:br>
            <a:endParaRPr lang="ru-RU" dirty="0"/>
          </a:p>
        </p:txBody>
      </p:sp>
      <p:sp>
        <p:nvSpPr>
          <p:cNvPr id="3" name="Объект 2">
            <a:extLst>
              <a:ext uri="{FF2B5EF4-FFF2-40B4-BE49-F238E27FC236}">
                <a16:creationId xmlns:a16="http://schemas.microsoft.com/office/drawing/2014/main" id="{B5EA3785-AB7A-4896-BD7B-31C1C26697E1}"/>
              </a:ext>
            </a:extLst>
          </p:cNvPr>
          <p:cNvSpPr>
            <a:spLocks noGrp="1"/>
          </p:cNvSpPr>
          <p:nvPr>
            <p:ph idx="1"/>
          </p:nvPr>
        </p:nvSpPr>
        <p:spPr/>
        <p:txBody>
          <a:bodyPr/>
          <a:lstStyle/>
          <a:p>
            <a:pPr marL="0" indent="0">
              <a:buNone/>
            </a:pPr>
            <a:r>
              <a:rPr lang="ru-RU" dirty="0">
                <a:solidFill>
                  <a:schemeClr val="tx1"/>
                </a:solidFill>
              </a:rPr>
              <a:t>Честно говоря, мы не видим более значимой тенденции за последние несколько лет, чем минимизация количества воронок на пути к совершению покупки. Количество вещей, которые потребители должны делать между просмотром продукта и его покупкой, постоянно сокращается.</a:t>
            </a:r>
          </a:p>
          <a:p>
            <a:pPr marL="0" indent="0">
              <a:buNone/>
            </a:pPr>
            <a:r>
              <a:rPr lang="ru-RU" dirty="0">
                <a:solidFill>
                  <a:schemeClr val="tx1"/>
                </a:solidFill>
              </a:rPr>
              <a:t>И недавним достижением является введение постов для покупок в </a:t>
            </a:r>
            <a:r>
              <a:rPr lang="ru-RU" dirty="0" err="1">
                <a:solidFill>
                  <a:schemeClr val="tx1"/>
                </a:solidFill>
              </a:rPr>
              <a:t>Instagram</a:t>
            </a:r>
            <a:r>
              <a:rPr lang="ru-RU" dirty="0">
                <a:solidFill>
                  <a:schemeClr val="tx1"/>
                </a:solidFill>
              </a:rPr>
              <a:t>, а затем YouTube, что позволяет пользователям делать покупки прямо из публикации или видео! Это полностью избавляет от необходимости переходить на специальный веб-сайт, чтобы совершить покупку продукта, указанного в сообщении в социальной сети.</a:t>
            </a:r>
          </a:p>
          <a:p>
            <a:pPr marL="0" indent="0">
              <a:buNone/>
            </a:pPr>
            <a:endParaRPr lang="ru-RU" dirty="0">
              <a:solidFill>
                <a:schemeClr val="tx1"/>
              </a:solidFill>
            </a:endParaRPr>
          </a:p>
        </p:txBody>
      </p:sp>
    </p:spTree>
    <p:extLst>
      <p:ext uri="{BB962C8B-B14F-4D97-AF65-F5344CB8AC3E}">
        <p14:creationId xmlns:p14="http://schemas.microsoft.com/office/powerpoint/2010/main" val="33695470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1BC4C7-8660-455D-B68A-A22C3C2361F4}"/>
              </a:ext>
            </a:extLst>
          </p:cNvPr>
          <p:cNvSpPr>
            <a:spLocks noGrp="1"/>
          </p:cNvSpPr>
          <p:nvPr>
            <p:ph type="title"/>
          </p:nvPr>
        </p:nvSpPr>
        <p:spPr/>
        <p:txBody>
          <a:bodyPr/>
          <a:lstStyle/>
          <a:p>
            <a:r>
              <a:rPr lang="ru-RU" b="1" dirty="0"/>
              <a:t>Аспект </a:t>
            </a:r>
            <a:r>
              <a:rPr lang="en-US" b="1" dirty="0"/>
              <a:t>Covid</a:t>
            </a:r>
            <a:br>
              <a:rPr lang="en-US" b="1" dirty="0"/>
            </a:br>
            <a:endParaRPr lang="ru-RU" dirty="0"/>
          </a:p>
        </p:txBody>
      </p:sp>
      <p:sp>
        <p:nvSpPr>
          <p:cNvPr id="3" name="Объект 2">
            <a:extLst>
              <a:ext uri="{FF2B5EF4-FFF2-40B4-BE49-F238E27FC236}">
                <a16:creationId xmlns:a16="http://schemas.microsoft.com/office/drawing/2014/main" id="{13359FCC-2247-4F6A-99B6-BBB007F14215}"/>
              </a:ext>
            </a:extLst>
          </p:cNvPr>
          <p:cNvSpPr>
            <a:spLocks noGrp="1"/>
          </p:cNvSpPr>
          <p:nvPr>
            <p:ph idx="1"/>
          </p:nvPr>
        </p:nvSpPr>
        <p:spPr/>
        <p:txBody>
          <a:bodyPr>
            <a:normAutofit fontScale="92500"/>
          </a:bodyPr>
          <a:lstStyle/>
          <a:p>
            <a:pPr marL="0" indent="0">
              <a:buNone/>
            </a:pPr>
            <a:r>
              <a:rPr lang="ru-RU" sz="2400" dirty="0">
                <a:solidFill>
                  <a:schemeClr val="tx1"/>
                </a:solidFill>
              </a:rPr>
              <a:t>Излишне говорить, что онлайн-покупки были самыми популярными в период изоляции. Для многих это был единственный способ купить даже товары первой необходимости. Интернет-магазины были популярны уже давно, но из-за пандемии их количество резко возросло.</a:t>
            </a:r>
          </a:p>
          <a:p>
            <a:pPr marL="0" indent="0">
              <a:buNone/>
            </a:pPr>
            <a:r>
              <a:rPr lang="ru-RU" sz="2400" b="1" dirty="0">
                <a:solidFill>
                  <a:schemeClr val="tx1"/>
                </a:solidFill>
              </a:rPr>
              <a:t>Изменение стратегии цифрового маркетинга</a:t>
            </a:r>
          </a:p>
          <a:p>
            <a:pPr marL="0" indent="0">
              <a:buNone/>
            </a:pPr>
            <a:r>
              <a:rPr lang="ru-RU" sz="2400" dirty="0">
                <a:solidFill>
                  <a:schemeClr val="tx1"/>
                </a:solidFill>
              </a:rPr>
              <a:t>Постарайтесь укрепить присутствие на таких платформах, как </a:t>
            </a:r>
            <a:r>
              <a:rPr lang="ru-RU" sz="2400" dirty="0" err="1">
                <a:solidFill>
                  <a:schemeClr val="tx1"/>
                </a:solidFill>
              </a:rPr>
              <a:t>Instagram</a:t>
            </a:r>
            <a:r>
              <a:rPr lang="ru-RU" sz="2400" dirty="0">
                <a:solidFill>
                  <a:schemeClr val="tx1"/>
                </a:solidFill>
              </a:rPr>
              <a:t> и YouTube, и включите публикации о покупках в свою маркетинговую стратегию в социальных сетях.</a:t>
            </a:r>
          </a:p>
          <a:p>
            <a:pPr marL="0" indent="0">
              <a:buNone/>
            </a:pPr>
            <a:endParaRPr lang="ru-RU" sz="2400" dirty="0">
              <a:solidFill>
                <a:schemeClr val="tx1"/>
              </a:solidFill>
            </a:endParaRPr>
          </a:p>
        </p:txBody>
      </p:sp>
    </p:spTree>
    <p:extLst>
      <p:ext uri="{BB962C8B-B14F-4D97-AF65-F5344CB8AC3E}">
        <p14:creationId xmlns:p14="http://schemas.microsoft.com/office/powerpoint/2010/main" val="18508072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04BF18-6303-4217-B675-BAB90464023F}"/>
              </a:ext>
            </a:extLst>
          </p:cNvPr>
          <p:cNvSpPr>
            <a:spLocks noGrp="1"/>
          </p:cNvSpPr>
          <p:nvPr>
            <p:ph type="title"/>
          </p:nvPr>
        </p:nvSpPr>
        <p:spPr/>
        <p:txBody>
          <a:bodyPr/>
          <a:lstStyle/>
          <a:p>
            <a:r>
              <a:rPr lang="ru-RU" b="1" dirty="0"/>
              <a:t>2. Маркетинг влияния</a:t>
            </a:r>
            <a:br>
              <a:rPr lang="ru-RU" b="1" dirty="0"/>
            </a:br>
            <a:endParaRPr lang="ru-RU" dirty="0"/>
          </a:p>
        </p:txBody>
      </p:sp>
      <p:sp>
        <p:nvSpPr>
          <p:cNvPr id="3" name="Объект 2">
            <a:extLst>
              <a:ext uri="{FF2B5EF4-FFF2-40B4-BE49-F238E27FC236}">
                <a16:creationId xmlns:a16="http://schemas.microsoft.com/office/drawing/2014/main" id="{EDB76ED4-B1ED-44B2-AC82-903C40B05877}"/>
              </a:ext>
            </a:extLst>
          </p:cNvPr>
          <p:cNvSpPr>
            <a:spLocks noGrp="1"/>
          </p:cNvSpPr>
          <p:nvPr>
            <p:ph idx="1"/>
          </p:nvPr>
        </p:nvSpPr>
        <p:spPr/>
        <p:txBody>
          <a:bodyPr/>
          <a:lstStyle/>
          <a:p>
            <a:pPr marL="0" indent="0">
              <a:buNone/>
            </a:pPr>
            <a:r>
              <a:rPr lang="ru-RU" dirty="0">
                <a:solidFill>
                  <a:schemeClr val="tx1"/>
                </a:solidFill>
              </a:rPr>
              <a:t>Когда бренды думают о маркетинге влиятельных лиц, они обычно представляют себе человека с миллионами последователей, который продвигает свою продукцию. Однако макро / влиятельные лица или знаменитости - это не те, которые нужны вашему бизнесу. Их уровень вовлеченности довольно низок по сравнению с микро-</a:t>
            </a:r>
            <a:r>
              <a:rPr lang="ru-RU" dirty="0" err="1">
                <a:solidFill>
                  <a:schemeClr val="tx1"/>
                </a:solidFill>
              </a:rPr>
              <a:t>инфлюенсерами</a:t>
            </a:r>
            <a:r>
              <a:rPr lang="ru-RU" dirty="0">
                <a:solidFill>
                  <a:schemeClr val="tx1"/>
                </a:solidFill>
              </a:rPr>
              <a:t>, которые являются экспертами в своих нишах.</a:t>
            </a:r>
          </a:p>
          <a:p>
            <a:pPr marL="0" indent="0">
              <a:buNone/>
            </a:pPr>
            <a:r>
              <a:rPr lang="ru-RU" dirty="0">
                <a:solidFill>
                  <a:schemeClr val="tx1"/>
                </a:solidFill>
              </a:rPr>
              <a:t>Микро-влиятельные лица с ограниченным, но все же значительным присутствием могут иметь более близкие отношения со своими поклонниками. Они могут быть более безопасным выбором для продавца, чем массивные дивы </a:t>
            </a:r>
            <a:r>
              <a:rPr lang="ru-RU" dirty="0" err="1">
                <a:solidFill>
                  <a:schemeClr val="tx1"/>
                </a:solidFill>
              </a:rPr>
              <a:t>Instagram</a:t>
            </a:r>
            <a:r>
              <a:rPr lang="ru-RU" dirty="0">
                <a:solidFill>
                  <a:schemeClr val="tx1"/>
                </a:solidFill>
              </a:rPr>
              <a:t>.</a:t>
            </a:r>
          </a:p>
          <a:p>
            <a:pPr marL="0" indent="0">
              <a:buNone/>
            </a:pPr>
            <a:endParaRPr lang="ru-RU" dirty="0">
              <a:solidFill>
                <a:schemeClr val="tx1"/>
              </a:solidFill>
            </a:endParaRPr>
          </a:p>
        </p:txBody>
      </p:sp>
    </p:spTree>
    <p:extLst>
      <p:ext uri="{BB962C8B-B14F-4D97-AF65-F5344CB8AC3E}">
        <p14:creationId xmlns:p14="http://schemas.microsoft.com/office/powerpoint/2010/main" val="11184527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F77B94-F89D-4634-9ABD-26EC85628AC2}"/>
              </a:ext>
            </a:extLst>
          </p:cNvPr>
          <p:cNvSpPr>
            <a:spLocks noGrp="1"/>
          </p:cNvSpPr>
          <p:nvPr>
            <p:ph type="title"/>
          </p:nvPr>
        </p:nvSpPr>
        <p:spPr/>
        <p:txBody>
          <a:bodyPr/>
          <a:lstStyle/>
          <a:p>
            <a:r>
              <a:rPr lang="ru-RU" b="1" dirty="0"/>
              <a:t>Аспект </a:t>
            </a:r>
            <a:r>
              <a:rPr lang="en-US" b="1" dirty="0"/>
              <a:t>Covid</a:t>
            </a:r>
            <a:br>
              <a:rPr lang="en-US" b="1" dirty="0"/>
            </a:br>
            <a:endParaRPr lang="ru-RU" dirty="0"/>
          </a:p>
        </p:txBody>
      </p:sp>
      <p:sp>
        <p:nvSpPr>
          <p:cNvPr id="3" name="Объект 2">
            <a:extLst>
              <a:ext uri="{FF2B5EF4-FFF2-40B4-BE49-F238E27FC236}">
                <a16:creationId xmlns:a16="http://schemas.microsoft.com/office/drawing/2014/main" id="{626D8C45-36D6-4669-9280-7E668CD07422}"/>
              </a:ext>
            </a:extLst>
          </p:cNvPr>
          <p:cNvSpPr>
            <a:spLocks noGrp="1"/>
          </p:cNvSpPr>
          <p:nvPr>
            <p:ph idx="1"/>
          </p:nvPr>
        </p:nvSpPr>
        <p:spPr/>
        <p:txBody>
          <a:bodyPr>
            <a:normAutofit fontScale="77500" lnSpcReduction="20000"/>
          </a:bodyPr>
          <a:lstStyle/>
          <a:p>
            <a:pPr marL="0" indent="0">
              <a:buNone/>
            </a:pPr>
            <a:r>
              <a:rPr lang="ru-RU" sz="2400" dirty="0">
                <a:solidFill>
                  <a:schemeClr val="tx1"/>
                </a:solidFill>
              </a:rPr>
              <a:t>Компании, которые даже не рассматривали социальные сети до пандемии, создали учетные записи в социальных сетях, которые открываются для онлайн-аудитории. А люди, которые уже зарекомендовали себя в качестве влиятельных лиц, - отличный способ достичь вашей целевой аудитории за короткий промежуток времени.</a:t>
            </a:r>
          </a:p>
          <a:p>
            <a:pPr marL="0" indent="0">
              <a:buNone/>
            </a:pPr>
            <a:r>
              <a:rPr lang="ru-RU" sz="2400" b="1" dirty="0">
                <a:solidFill>
                  <a:schemeClr val="tx1"/>
                </a:solidFill>
              </a:rPr>
              <a:t>Изменение стратегии цифрового маркетинга</a:t>
            </a:r>
          </a:p>
          <a:p>
            <a:pPr marL="0" indent="0">
              <a:buNone/>
            </a:pPr>
            <a:r>
              <a:rPr lang="ru-RU" sz="2400" dirty="0">
                <a:solidFill>
                  <a:schemeClr val="tx1"/>
                </a:solidFill>
              </a:rPr>
              <a:t>Вы имеете дело с модными украшениями? Не ищите влиятельных людей в мире моды или знаменитостей с миллионом подписчиков. Вместо этого найдите нескольких появляющихся </a:t>
            </a:r>
            <a:r>
              <a:rPr lang="ru-RU" sz="2400" dirty="0" err="1">
                <a:solidFill>
                  <a:schemeClr val="tx1"/>
                </a:solidFill>
              </a:rPr>
              <a:t>микромодных</a:t>
            </a:r>
            <a:r>
              <a:rPr lang="ru-RU" sz="2400" dirty="0">
                <a:solidFill>
                  <a:schemeClr val="tx1"/>
                </a:solidFill>
              </a:rPr>
              <a:t> влиятельных лиц с 10–100 тысячами подписчиков и наблюдайте, как растет ваш бренд, как сумасшедший. Они будут продвигать ваши продукты наиболее естественным образом, который находит отклик у их аудитории. Их сообщения даже не выглядят как реклама.</a:t>
            </a:r>
          </a:p>
          <a:p>
            <a:pPr marL="0" indent="0">
              <a:buNone/>
            </a:pPr>
            <a:endParaRPr lang="ru-RU" sz="2400" dirty="0">
              <a:solidFill>
                <a:schemeClr val="tx1"/>
              </a:solidFill>
            </a:endParaRPr>
          </a:p>
        </p:txBody>
      </p:sp>
    </p:spTree>
    <p:extLst>
      <p:ext uri="{BB962C8B-B14F-4D97-AF65-F5344CB8AC3E}">
        <p14:creationId xmlns:p14="http://schemas.microsoft.com/office/powerpoint/2010/main" val="33176517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D277B6-7154-4D05-B418-26C32F62C7AD}"/>
              </a:ext>
            </a:extLst>
          </p:cNvPr>
          <p:cNvSpPr>
            <a:spLocks noGrp="1"/>
          </p:cNvSpPr>
          <p:nvPr>
            <p:ph type="title"/>
          </p:nvPr>
        </p:nvSpPr>
        <p:spPr/>
        <p:txBody>
          <a:bodyPr/>
          <a:lstStyle/>
          <a:p>
            <a:r>
              <a:rPr lang="ru-RU" b="1" dirty="0"/>
              <a:t>3. Ориентация на новую аудиторию</a:t>
            </a:r>
            <a:br>
              <a:rPr lang="ru-RU" b="1" dirty="0"/>
            </a:br>
            <a:endParaRPr lang="ru-RU" dirty="0"/>
          </a:p>
        </p:txBody>
      </p:sp>
      <p:sp>
        <p:nvSpPr>
          <p:cNvPr id="3" name="Объект 2">
            <a:extLst>
              <a:ext uri="{FF2B5EF4-FFF2-40B4-BE49-F238E27FC236}">
                <a16:creationId xmlns:a16="http://schemas.microsoft.com/office/drawing/2014/main" id="{4C3A0C09-2CA6-42B7-A713-5ABB48696E24}"/>
              </a:ext>
            </a:extLst>
          </p:cNvPr>
          <p:cNvSpPr>
            <a:spLocks noGrp="1"/>
          </p:cNvSpPr>
          <p:nvPr>
            <p:ph idx="1"/>
          </p:nvPr>
        </p:nvSpPr>
        <p:spPr/>
        <p:txBody>
          <a:bodyPr>
            <a:normAutofit/>
          </a:bodyPr>
          <a:lstStyle/>
          <a:p>
            <a:pPr marL="0" indent="0">
              <a:buNone/>
            </a:pPr>
            <a:r>
              <a:rPr lang="ru-RU" sz="2000" dirty="0">
                <a:solidFill>
                  <a:schemeClr val="tx1"/>
                </a:solidFill>
              </a:rPr>
              <a:t>В какой-то момент в 2020 году 4 миллиарда человек во всем мире находились в изоляции. Даже Вторая мировая война не повлияла на это количество населения вместе. Это дало нам возможность задаться вопросом, как мы связаны друг с другом. Для брендов это время подумать и узнать о новых целевых рынках.</a:t>
            </a:r>
          </a:p>
          <a:p>
            <a:pPr marL="0" indent="0">
              <a:buNone/>
            </a:pPr>
            <a:r>
              <a:rPr lang="ru-RU" sz="2000" dirty="0">
                <a:solidFill>
                  <a:schemeClr val="tx1"/>
                </a:solidFill>
              </a:rPr>
              <a:t>Так много людей застряли в своих домах, нуждаясь в одном и том же одновременно. Разве это не дает вам представления о том, как вы можете расширяться в Интернете и охватывать новую аудиторию?</a:t>
            </a:r>
          </a:p>
          <a:p>
            <a:pPr marL="0" indent="0">
              <a:buNone/>
            </a:pPr>
            <a:endParaRPr lang="ru-RU" sz="2000" dirty="0">
              <a:solidFill>
                <a:schemeClr val="tx1"/>
              </a:solidFill>
            </a:endParaRPr>
          </a:p>
        </p:txBody>
      </p:sp>
    </p:spTree>
    <p:extLst>
      <p:ext uri="{BB962C8B-B14F-4D97-AF65-F5344CB8AC3E}">
        <p14:creationId xmlns:p14="http://schemas.microsoft.com/office/powerpoint/2010/main" val="24595136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631C96-25EC-4601-873A-62FED34C11E3}"/>
              </a:ext>
            </a:extLst>
          </p:cNvPr>
          <p:cNvSpPr>
            <a:spLocks noGrp="1"/>
          </p:cNvSpPr>
          <p:nvPr>
            <p:ph type="title"/>
          </p:nvPr>
        </p:nvSpPr>
        <p:spPr/>
        <p:txBody>
          <a:bodyPr/>
          <a:lstStyle/>
          <a:p>
            <a:r>
              <a:rPr lang="ru-RU" b="1" dirty="0"/>
              <a:t>Аспект </a:t>
            </a:r>
            <a:r>
              <a:rPr lang="en-US" b="1" dirty="0"/>
              <a:t>Covid</a:t>
            </a:r>
            <a:br>
              <a:rPr lang="en-US" b="1" dirty="0"/>
            </a:br>
            <a:endParaRPr lang="ru-RU" dirty="0"/>
          </a:p>
        </p:txBody>
      </p:sp>
      <p:sp>
        <p:nvSpPr>
          <p:cNvPr id="3" name="Объект 2">
            <a:extLst>
              <a:ext uri="{FF2B5EF4-FFF2-40B4-BE49-F238E27FC236}">
                <a16:creationId xmlns:a16="http://schemas.microsoft.com/office/drawing/2014/main" id="{96336195-E93B-4C95-9523-C5186A1DD31D}"/>
              </a:ext>
            </a:extLst>
          </p:cNvPr>
          <p:cNvSpPr>
            <a:spLocks noGrp="1"/>
          </p:cNvSpPr>
          <p:nvPr>
            <p:ph idx="1"/>
          </p:nvPr>
        </p:nvSpPr>
        <p:spPr/>
        <p:txBody>
          <a:bodyPr>
            <a:normAutofit fontScale="77500" lnSpcReduction="20000"/>
          </a:bodyPr>
          <a:lstStyle/>
          <a:p>
            <a:pPr marL="0" indent="0">
              <a:buNone/>
            </a:pPr>
            <a:r>
              <a:rPr lang="ru-RU" sz="3600" dirty="0">
                <a:solidFill>
                  <a:schemeClr val="tx1"/>
                </a:solidFill>
              </a:rPr>
              <a:t>Это не совсем аспект Covid. Вся ситуация с пандемией была лишь сигналом того, что глобальная аудитория существует и будет только расти.</a:t>
            </a:r>
          </a:p>
          <a:p>
            <a:pPr marL="0" indent="0">
              <a:buNone/>
            </a:pPr>
            <a:r>
              <a:rPr lang="ru-RU" sz="3600" b="1" dirty="0">
                <a:solidFill>
                  <a:schemeClr val="tx1"/>
                </a:solidFill>
              </a:rPr>
              <a:t>Изменение стратегии цифрового маркетинга</a:t>
            </a:r>
          </a:p>
          <a:p>
            <a:pPr marL="0" indent="0">
              <a:buNone/>
            </a:pPr>
            <a:r>
              <a:rPr lang="ru-RU" sz="3600" dirty="0">
                <a:solidFill>
                  <a:schemeClr val="tx1"/>
                </a:solidFill>
              </a:rPr>
              <a:t>Вы знаете, что у вас есть шанс выйти на новые рынки. С глобальными транспортными компаниями, которые вы можете передать на аутсорсинг, ничто не может помешать вам связаться с ними.</a:t>
            </a:r>
          </a:p>
          <a:p>
            <a:pPr marL="0" indent="0">
              <a:buNone/>
            </a:pPr>
            <a:endParaRPr lang="ru-RU" sz="3600" dirty="0">
              <a:solidFill>
                <a:schemeClr val="tx1"/>
              </a:solidFill>
            </a:endParaRPr>
          </a:p>
        </p:txBody>
      </p:sp>
    </p:spTree>
    <p:extLst>
      <p:ext uri="{BB962C8B-B14F-4D97-AF65-F5344CB8AC3E}">
        <p14:creationId xmlns:p14="http://schemas.microsoft.com/office/powerpoint/2010/main" val="569834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7293" y="463136"/>
            <a:ext cx="8911687" cy="5115775"/>
          </a:xfrm>
        </p:spPr>
        <p:txBody>
          <a:bodyPr>
            <a:normAutofit/>
          </a:bodyPr>
          <a:lstStyle/>
          <a:p>
            <a:r>
              <a:rPr lang="ru-RU" sz="2000" b="1" dirty="0">
                <a:solidFill>
                  <a:schemeClr val="tx1"/>
                </a:solidFill>
              </a:rPr>
              <a:t>Ситуация с </a:t>
            </a:r>
            <a:r>
              <a:rPr lang="ru-RU" sz="2000" b="1" dirty="0" err="1">
                <a:solidFill>
                  <a:schemeClr val="tx1"/>
                </a:solidFill>
              </a:rPr>
              <a:t>коронавирусом</a:t>
            </a:r>
            <a:r>
              <a:rPr lang="ru-RU" sz="2000" b="1" dirty="0">
                <a:solidFill>
                  <a:schemeClr val="tx1"/>
                </a:solidFill>
              </a:rPr>
              <a:t> очень сильно изменит нашу жизнь. Когда COVID-19 будет окончательно локализован и уничтожен, экономика уже будет совсем другой. </a:t>
            </a:r>
            <a:br>
              <a:rPr lang="ru-RU" sz="2000" b="1" dirty="0">
                <a:solidFill>
                  <a:schemeClr val="tx1"/>
                </a:solidFill>
              </a:rPr>
            </a:br>
            <a:br>
              <a:rPr lang="ru-RU" sz="2000" b="1" dirty="0">
                <a:solidFill>
                  <a:schemeClr val="tx1"/>
                </a:solidFill>
              </a:rPr>
            </a:br>
            <a:r>
              <a:rPr lang="ru-RU" sz="2000" b="1" dirty="0">
                <a:solidFill>
                  <a:srgbClr val="FF0000"/>
                </a:solidFill>
              </a:rPr>
              <a:t>Как пандемия влияет на нас сегодня? </a:t>
            </a:r>
            <a:r>
              <a:rPr lang="ru-RU" sz="2000" b="1" dirty="0">
                <a:solidFill>
                  <a:schemeClr val="tx1"/>
                </a:solidFill>
              </a:rPr>
              <a:t>Во-первых, многие люди  ограничили походы в магазины, из-за боязни заразиться коронавирусом, поэтому все больше людей совершают онлайн-покупки, а это означает, что COVID-19 ускорил нашу зависимость от компьютеров и технологий. И это уже не изменится.</a:t>
            </a:r>
            <a:br>
              <a:rPr lang="ru-RU" sz="2000" b="1" dirty="0">
                <a:solidFill>
                  <a:schemeClr val="tx1"/>
                </a:solidFill>
              </a:rPr>
            </a:br>
            <a:r>
              <a:rPr lang="ru-RU" sz="2000" b="1" dirty="0">
                <a:solidFill>
                  <a:schemeClr val="tx1"/>
                </a:solidFill>
              </a:rPr>
              <a:t>Не зависимо от того, когда закончится пандемия, потребитель и дальше будет продолжать экономить свое время, заказывая товары у хороших организаций, которые предоставляют практически все. </a:t>
            </a:r>
          </a:p>
        </p:txBody>
      </p:sp>
    </p:spTree>
    <p:extLst>
      <p:ext uri="{BB962C8B-B14F-4D97-AF65-F5344CB8AC3E}">
        <p14:creationId xmlns:p14="http://schemas.microsoft.com/office/powerpoint/2010/main" val="26064319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B64061-3CB7-4E4A-828E-A5A31E41FB83}"/>
              </a:ext>
            </a:extLst>
          </p:cNvPr>
          <p:cNvSpPr>
            <a:spLocks noGrp="1"/>
          </p:cNvSpPr>
          <p:nvPr>
            <p:ph type="title"/>
          </p:nvPr>
        </p:nvSpPr>
        <p:spPr/>
        <p:txBody>
          <a:bodyPr/>
          <a:lstStyle/>
          <a:p>
            <a:r>
              <a:rPr lang="ru-RU" b="1" dirty="0"/>
              <a:t>4. Продукты и услуги по подписке</a:t>
            </a:r>
            <a:br>
              <a:rPr lang="ru-RU" b="1" dirty="0"/>
            </a:br>
            <a:endParaRPr lang="ru-RU" dirty="0"/>
          </a:p>
        </p:txBody>
      </p:sp>
      <p:sp>
        <p:nvSpPr>
          <p:cNvPr id="3" name="Объект 2">
            <a:extLst>
              <a:ext uri="{FF2B5EF4-FFF2-40B4-BE49-F238E27FC236}">
                <a16:creationId xmlns:a16="http://schemas.microsoft.com/office/drawing/2014/main" id="{372A83C1-8E99-4C68-BE90-7336D96E8458}"/>
              </a:ext>
            </a:extLst>
          </p:cNvPr>
          <p:cNvSpPr>
            <a:spLocks noGrp="1"/>
          </p:cNvSpPr>
          <p:nvPr>
            <p:ph idx="1"/>
          </p:nvPr>
        </p:nvSpPr>
        <p:spPr/>
        <p:txBody>
          <a:bodyPr>
            <a:normAutofit/>
          </a:bodyPr>
          <a:lstStyle/>
          <a:p>
            <a:pPr marL="0" indent="0">
              <a:buNone/>
            </a:pPr>
            <a:r>
              <a:rPr lang="ru-RU" sz="2000" dirty="0">
                <a:solidFill>
                  <a:schemeClr val="tx1"/>
                </a:solidFill>
              </a:rPr>
              <a:t>Подписки - это новый способ повторной покупки. И если вы сами не используете его, вы можете упустить удивительные предложения. В настоящее время продукты часто становятся услугами, а цена продукта - это ежемесячная плата. Только упаковка остается одноразовой.</a:t>
            </a:r>
          </a:p>
          <a:p>
            <a:pPr marL="0" indent="0">
              <a:buNone/>
            </a:pPr>
            <a:r>
              <a:rPr lang="ru-RU" sz="2000" dirty="0">
                <a:solidFill>
                  <a:schemeClr val="tx1"/>
                </a:solidFill>
              </a:rPr>
              <a:t>Люди могут получать 5 коробок зеленого чая прямо к порогу 1 числа каждого месяца, без оформления заказа вручную. Разве это не крутой и отличный способ ежемесячно покупать вещи, о которых мы часто забываем?</a:t>
            </a:r>
          </a:p>
          <a:p>
            <a:pPr marL="0" indent="0">
              <a:buNone/>
            </a:pPr>
            <a:endParaRPr lang="ru-RU" sz="2000" dirty="0">
              <a:solidFill>
                <a:schemeClr val="tx1"/>
              </a:solidFill>
            </a:endParaRPr>
          </a:p>
        </p:txBody>
      </p:sp>
    </p:spTree>
    <p:extLst>
      <p:ext uri="{BB962C8B-B14F-4D97-AF65-F5344CB8AC3E}">
        <p14:creationId xmlns:p14="http://schemas.microsoft.com/office/powerpoint/2010/main" val="22030128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6F788B-F824-421D-BFD8-D718CF895C94}"/>
              </a:ext>
            </a:extLst>
          </p:cNvPr>
          <p:cNvSpPr>
            <a:spLocks noGrp="1"/>
          </p:cNvSpPr>
          <p:nvPr>
            <p:ph type="title"/>
          </p:nvPr>
        </p:nvSpPr>
        <p:spPr>
          <a:xfrm>
            <a:off x="2592924" y="624109"/>
            <a:ext cx="8911687" cy="5176615"/>
          </a:xfrm>
        </p:spPr>
        <p:txBody>
          <a:bodyPr>
            <a:normAutofit/>
          </a:bodyPr>
          <a:lstStyle/>
          <a:p>
            <a:r>
              <a:rPr lang="ru-RU" sz="2000" b="1" dirty="0"/>
              <a:t>Аспект Covid</a:t>
            </a:r>
            <a:br>
              <a:rPr lang="ru-RU" sz="2000" b="1" dirty="0"/>
            </a:br>
            <a:r>
              <a:rPr lang="ru-RU" sz="2000" dirty="0"/>
              <a:t>Подписки были почти спасением для некоторых компаний во время кризиса covid. Например, хотя тренажерные залы были закрыты, людям предлагались онлайн-занятия. Эта небольшая сумма помогла многим компаниям удержаться на плаву во время пандемии.</a:t>
            </a:r>
            <a:br>
              <a:rPr lang="ru-RU" sz="2000" dirty="0"/>
            </a:br>
            <a:r>
              <a:rPr lang="ru-RU" sz="2000" b="1" dirty="0"/>
              <a:t>Изменение стратегии цифрового маркетинга</a:t>
            </a:r>
            <a:br>
              <a:rPr lang="ru-RU" sz="2000" b="1" dirty="0"/>
            </a:br>
            <a:r>
              <a:rPr lang="ru-RU" sz="2000" dirty="0"/>
              <a:t>Предложение подписки на ваши продукты или услуги может помочь вам в привлечении долгосрочных клиентов. Ваши финансы также станут более предсказуемыми, если люди будут тесно связаны с вашими продуктами. При привлечении новых клиентов это поможет вам увеличить их удержание. Кроме того, позвольте пользователям без проблем отказываться от подписки и запускать рекламные кампании для потерянных клиентов.</a:t>
            </a:r>
            <a:br>
              <a:rPr lang="ru-RU" sz="2000" dirty="0"/>
            </a:br>
            <a:endParaRPr lang="ru-RU" sz="2000" dirty="0"/>
          </a:p>
        </p:txBody>
      </p:sp>
    </p:spTree>
    <p:extLst>
      <p:ext uri="{BB962C8B-B14F-4D97-AF65-F5344CB8AC3E}">
        <p14:creationId xmlns:p14="http://schemas.microsoft.com/office/powerpoint/2010/main" val="42380217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74D22A-AE2D-4B0F-A496-41FCD0A797BA}"/>
              </a:ext>
            </a:extLst>
          </p:cNvPr>
          <p:cNvSpPr>
            <a:spLocks noGrp="1"/>
          </p:cNvSpPr>
          <p:nvPr>
            <p:ph type="title"/>
          </p:nvPr>
        </p:nvSpPr>
        <p:spPr/>
        <p:txBody>
          <a:bodyPr>
            <a:normAutofit fontScale="90000"/>
          </a:bodyPr>
          <a:lstStyle/>
          <a:p>
            <a:r>
              <a:rPr lang="ru-RU" b="1" dirty="0"/>
              <a:t>Что может сработать для вашей стратегии цифрового маркетинга</a:t>
            </a:r>
            <a:br>
              <a:rPr lang="ru-RU" b="1" dirty="0"/>
            </a:br>
            <a:endParaRPr lang="ru-RU" dirty="0"/>
          </a:p>
        </p:txBody>
      </p:sp>
      <p:sp>
        <p:nvSpPr>
          <p:cNvPr id="4" name="Rectangle 1">
            <a:extLst>
              <a:ext uri="{FF2B5EF4-FFF2-40B4-BE49-F238E27FC236}">
                <a16:creationId xmlns:a16="http://schemas.microsoft.com/office/drawing/2014/main" id="{AAA6ACBB-ABD3-4C39-8645-659E274672B0}"/>
              </a:ext>
            </a:extLst>
          </p:cNvPr>
          <p:cNvSpPr>
            <a:spLocks noGrp="1" noChangeArrowheads="1"/>
          </p:cNvSpPr>
          <p:nvPr>
            <p:ph idx="1"/>
          </p:nvPr>
        </p:nvSpPr>
        <p:spPr bwMode="auto">
          <a:xfrm>
            <a:off x="2281084" y="2037252"/>
            <a:ext cx="922352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Arial" panose="020B0604020202020204" pitchFamily="34" charset="0"/>
              </a:rPr>
              <a:t>1. Использование платформ социальных сетей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Arial" panose="020B0604020202020204" pitchFamily="34" charset="0"/>
              </a:rPr>
              <a:t>Растущая тенденция к пользовательскому контенту и взаимодействию в различных медиа-сетях дает четкое представление о том, где находится целевая аудитория. Создавайте учетные записи на различных платформах социальных сетей, определяйте свою целевую аудиторию и создавайте контент, который заставляет их перестать прокручиваться и взаимодействовать с вами. Не работайте вслепую на всех социальных платформах, которые вы видите. Определите сайты, на которых ваша аудитория проводит большую часть времени, и начните над ними работать. Запускайте умные рекламные кампании, чтобы привлечь в свой профиль нужных людей. Следите за тенденциями и создавайте контент по интересным темам, чтобы воспользоваться методами вирусного маркетинга.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Arial" panose="020B0604020202020204" pitchFamily="34" charset="0"/>
              </a:rPr>
              <a:t>Последовательность является ключевым моментом при проведении контент-маркетинга в социальных сетях. Публикация всего один или два раза в месяц не даст желаемых результатов. Мы понимаем, что ежедневная публикация контента - это большая работа, но она неизбежна, чтобы представить свой бренд людям. Чтобы упростить задачу, вы можете использовать набор инструментов цифрового маркетинга. Инструмент планирования социальных сетей, такой как </a:t>
            </a:r>
            <a:r>
              <a:rPr kumimoji="0" lang="ru-RU" altLang="ru-RU" sz="1400" b="0" i="0" u="none" strike="noStrike" cap="none" normalizeH="0" baseline="0" dirty="0" err="1">
                <a:ln>
                  <a:noFill/>
                </a:ln>
                <a:solidFill>
                  <a:schemeClr val="tx1"/>
                </a:solidFill>
                <a:effectLst/>
                <a:latin typeface="Arial" panose="020B0604020202020204" pitchFamily="34" charset="0"/>
              </a:rPr>
              <a:t>RecurPost</a:t>
            </a:r>
            <a:r>
              <a:rPr kumimoji="0" lang="ru-RU" altLang="ru-RU" sz="1400" b="0" i="0" u="none" strike="noStrike" cap="none" normalizeH="0" baseline="0" dirty="0">
                <a:ln>
                  <a:noFill/>
                </a:ln>
                <a:solidFill>
                  <a:schemeClr val="tx1"/>
                </a:solidFill>
                <a:effectLst/>
                <a:latin typeface="Arial" panose="020B0604020202020204" pitchFamily="34" charset="0"/>
              </a:rPr>
              <a:t>, поможет вам заранее запланировать контент на целый месяц (или больше) в нескольких социальных сетях. Таким образом, вам не нужно будет публиковать сообщения вручную на разных платформах социальных сетей. Он также будет генерировать контент для вас через RSS-каналы и другие интеграции, которые никогда не позволят вам не хватить контента, чтобы поделиться с вашей аудиторией!</a:t>
            </a:r>
          </a:p>
        </p:txBody>
      </p:sp>
    </p:spTree>
    <p:extLst>
      <p:ext uri="{BB962C8B-B14F-4D97-AF65-F5344CB8AC3E}">
        <p14:creationId xmlns:p14="http://schemas.microsoft.com/office/powerpoint/2010/main" val="37203701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6E351E-6399-4EA1-8E98-2C69BCBFD4B1}"/>
              </a:ext>
            </a:extLst>
          </p:cNvPr>
          <p:cNvSpPr>
            <a:spLocks noGrp="1"/>
          </p:cNvSpPr>
          <p:nvPr>
            <p:ph type="title"/>
          </p:nvPr>
        </p:nvSpPr>
        <p:spPr/>
        <p:txBody>
          <a:bodyPr>
            <a:normAutofit fontScale="90000"/>
          </a:bodyPr>
          <a:lstStyle/>
          <a:p>
            <a:r>
              <a:rPr lang="ru-RU" b="1" dirty="0"/>
              <a:t>2. Обратитесь к чат-ботам и искусственному интеллекту.</a:t>
            </a:r>
            <a:br>
              <a:rPr lang="ru-RU" b="1" dirty="0"/>
            </a:br>
            <a:endParaRPr lang="ru-RU" dirty="0"/>
          </a:p>
        </p:txBody>
      </p:sp>
      <p:sp>
        <p:nvSpPr>
          <p:cNvPr id="3" name="Объект 2">
            <a:extLst>
              <a:ext uri="{FF2B5EF4-FFF2-40B4-BE49-F238E27FC236}">
                <a16:creationId xmlns:a16="http://schemas.microsoft.com/office/drawing/2014/main" id="{1E8CF699-2F8E-4035-AD5F-91CAA65617DD}"/>
              </a:ext>
            </a:extLst>
          </p:cNvPr>
          <p:cNvSpPr>
            <a:spLocks noGrp="1"/>
          </p:cNvSpPr>
          <p:nvPr>
            <p:ph idx="1"/>
          </p:nvPr>
        </p:nvSpPr>
        <p:spPr>
          <a:xfrm>
            <a:off x="533400" y="1752600"/>
            <a:ext cx="10971212" cy="4158622"/>
          </a:xfrm>
        </p:spPr>
        <p:txBody>
          <a:bodyPr>
            <a:normAutofit fontScale="92500" lnSpcReduction="20000"/>
          </a:bodyPr>
          <a:lstStyle/>
          <a:p>
            <a:pPr marL="0" indent="0">
              <a:buNone/>
            </a:pPr>
            <a:r>
              <a:rPr lang="ru-RU" dirty="0">
                <a:solidFill>
                  <a:schemeClr val="tx1"/>
                </a:solidFill>
              </a:rPr>
              <a:t>ИИ развивается быстрыми темпами и трансформирует способы ведения бизнеса брендами со своими клиентами, и что может быть лучше, чем выйти из пандемии и вернуться сильнее и лучше, чем когда-либо, чтобы включить его в свою стратегию цифрового маркетинга? Согласно исследованию, 25% компаний, не использующих ИИ, планируют это в этом году.</a:t>
            </a:r>
          </a:p>
          <a:p>
            <a:pPr marL="0" indent="0">
              <a:buNone/>
            </a:pPr>
            <a:r>
              <a:rPr lang="ru-RU" dirty="0">
                <a:solidFill>
                  <a:schemeClr val="tx1"/>
                </a:solidFill>
              </a:rPr>
              <a:t>Через чат-ботов вы сможете отвечать на вопросы и проблемы в режиме реального времени, а также записываться на прием онлайн. Быстрый способ связи и общения с клиентами, которые интересуются вашим брендом, значительно упрощает и делает более практичным удовлетворение потребностей в более быстрых и конкретных ответах.</a:t>
            </a:r>
          </a:p>
          <a:p>
            <a:pPr marL="0" indent="0">
              <a:buNone/>
            </a:pPr>
            <a:r>
              <a:rPr lang="ru-RU" b="1" dirty="0">
                <a:solidFill>
                  <a:schemeClr val="tx1"/>
                </a:solidFill>
              </a:rPr>
              <a:t>3. Оптимизируйте как локальное, так и международное SEO.</a:t>
            </a:r>
          </a:p>
          <a:p>
            <a:pPr marL="0" indent="0">
              <a:buNone/>
            </a:pPr>
            <a:r>
              <a:rPr lang="ru-RU" dirty="0">
                <a:solidFill>
                  <a:schemeClr val="tx1"/>
                </a:solidFill>
              </a:rPr>
              <a:t>Covid-19 повлиял на каждую экономику по-разному. Таким образом, чтобы снова представить свою компанию потенциальным клиентам, вам необходимо работать как над локальным, так и над международным SEO. Это также будет полезно, когда вы решите выйти на новые рынки. Своевременное изменение вашей стратегии цифрового маркетинга может открыть новый уровень для вашего бренда. Органические усилия по поисковой оптимизации могут занять много времени, чтобы показать результаты, но это единственный способ, с помощью которого маркетологи могут адаптироваться к меняющимся обстоятельствам.</a:t>
            </a:r>
          </a:p>
          <a:p>
            <a:pPr marL="0" indent="0">
              <a:buNone/>
            </a:pPr>
            <a:endParaRPr lang="ru-RU" dirty="0">
              <a:solidFill>
                <a:schemeClr val="tx1"/>
              </a:solidFill>
            </a:endParaRPr>
          </a:p>
        </p:txBody>
      </p:sp>
    </p:spTree>
    <p:extLst>
      <p:ext uri="{BB962C8B-B14F-4D97-AF65-F5344CB8AC3E}">
        <p14:creationId xmlns:p14="http://schemas.microsoft.com/office/powerpoint/2010/main" val="42376140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DBD76B-5415-4024-844B-1D3ADA11EEDF}"/>
              </a:ext>
            </a:extLst>
          </p:cNvPr>
          <p:cNvSpPr>
            <a:spLocks noGrp="1"/>
          </p:cNvSpPr>
          <p:nvPr>
            <p:ph type="title"/>
          </p:nvPr>
        </p:nvSpPr>
        <p:spPr>
          <a:xfrm>
            <a:off x="2592925" y="624110"/>
            <a:ext cx="8911687" cy="690340"/>
          </a:xfrm>
        </p:spPr>
        <p:txBody>
          <a:bodyPr/>
          <a:lstStyle/>
          <a:p>
            <a:r>
              <a:rPr lang="ru-RU" b="1" dirty="0"/>
              <a:t>4. Внедрите новые способы оплаты.</a:t>
            </a:r>
            <a:endParaRPr lang="ru-RU" dirty="0"/>
          </a:p>
        </p:txBody>
      </p:sp>
      <p:sp>
        <p:nvSpPr>
          <p:cNvPr id="3" name="Объект 2">
            <a:extLst>
              <a:ext uri="{FF2B5EF4-FFF2-40B4-BE49-F238E27FC236}">
                <a16:creationId xmlns:a16="http://schemas.microsoft.com/office/drawing/2014/main" id="{B24F9A0B-BCD3-4EFD-AA8F-6F4017904D4D}"/>
              </a:ext>
            </a:extLst>
          </p:cNvPr>
          <p:cNvSpPr>
            <a:spLocks noGrp="1"/>
          </p:cNvSpPr>
          <p:nvPr>
            <p:ph idx="1"/>
          </p:nvPr>
        </p:nvSpPr>
        <p:spPr>
          <a:xfrm>
            <a:off x="2589212" y="1438275"/>
            <a:ext cx="8915400" cy="4472947"/>
          </a:xfrm>
        </p:spPr>
        <p:txBody>
          <a:bodyPr/>
          <a:lstStyle/>
          <a:p>
            <a:pPr marL="0" indent="0">
              <a:buNone/>
            </a:pPr>
            <a:r>
              <a:rPr lang="ru-RU" dirty="0">
                <a:solidFill>
                  <a:schemeClr val="tx1"/>
                </a:solidFill>
              </a:rPr>
              <a:t>С появлением кошельков для цифровых платежей, таких как </a:t>
            </a:r>
            <a:r>
              <a:rPr lang="ru-RU" b="1" dirty="0">
                <a:solidFill>
                  <a:schemeClr val="tx1"/>
                </a:solidFill>
              </a:rPr>
              <a:t>PayPal</a:t>
            </a:r>
            <a:r>
              <a:rPr lang="ru-RU" dirty="0">
                <a:solidFill>
                  <a:schemeClr val="tx1"/>
                </a:solidFill>
              </a:rPr>
              <a:t> , </a:t>
            </a:r>
            <a:r>
              <a:rPr lang="ru-RU" b="1" dirty="0" err="1">
                <a:solidFill>
                  <a:schemeClr val="tx1"/>
                </a:solidFill>
              </a:rPr>
              <a:t>Paytm</a:t>
            </a:r>
            <a:r>
              <a:rPr lang="ru-RU" dirty="0">
                <a:solidFill>
                  <a:schemeClr val="tx1"/>
                </a:solidFill>
              </a:rPr>
              <a:t> и </a:t>
            </a:r>
            <a:r>
              <a:rPr lang="ru-RU" b="1" dirty="0">
                <a:solidFill>
                  <a:schemeClr val="tx1"/>
                </a:solidFill>
              </a:rPr>
              <a:t>Google </a:t>
            </a:r>
            <a:r>
              <a:rPr lang="ru-RU" b="1" dirty="0" err="1">
                <a:solidFill>
                  <a:schemeClr val="tx1"/>
                </a:solidFill>
              </a:rPr>
              <a:t>Pay</a:t>
            </a:r>
            <a:r>
              <a:rPr lang="ru-RU" dirty="0">
                <a:solidFill>
                  <a:schemeClr val="tx1"/>
                </a:solidFill>
              </a:rPr>
              <a:t> , транзакция стала делаться одним щелчком мыши. Люди больше не заинтересованы в том, чтобы вынимать свои карты и вводить данные каждый раз, когда они совершают покупку в Интернете. Вы можете предложить своим клиентам оплату с помощью кредитных / дебетовых карт, цифровых кошельков, интернет-банкинга, а также наличными / картой при доставке.</a:t>
            </a:r>
          </a:p>
          <a:p>
            <a:pPr marL="0" indent="0">
              <a:buNone/>
            </a:pPr>
            <a:r>
              <a:rPr lang="ru-RU" b="1" dirty="0">
                <a:solidFill>
                  <a:schemeClr val="tx1"/>
                </a:solidFill>
              </a:rPr>
              <a:t>5. Проводите виртуальные мероприятия.</a:t>
            </a:r>
          </a:p>
          <a:p>
            <a:pPr marL="0" indent="0">
              <a:buNone/>
            </a:pPr>
            <a:r>
              <a:rPr lang="ru-RU" dirty="0">
                <a:solidFill>
                  <a:schemeClr val="tx1"/>
                </a:solidFill>
              </a:rPr>
              <a:t>Экспериментальный маркетинг никогда не должен отходить на задний план в работе любого бренда, поскольку это шаг к установлению прочной связи с потребителями. Хотя пандемия заманивает людей в ловушку, бренды / агентства должны делать маленькие шаги, планируя и проводя виртуальные мероприятия. Они могут произвести впечатление и развлечь целевую аудиторию.</a:t>
            </a:r>
          </a:p>
          <a:p>
            <a:pPr marL="0" indent="0">
              <a:buNone/>
            </a:pPr>
            <a:endParaRPr lang="ru-RU" dirty="0">
              <a:solidFill>
                <a:schemeClr val="tx1"/>
              </a:solidFill>
            </a:endParaRPr>
          </a:p>
        </p:txBody>
      </p:sp>
    </p:spTree>
    <p:extLst>
      <p:ext uri="{BB962C8B-B14F-4D97-AF65-F5344CB8AC3E}">
        <p14:creationId xmlns:p14="http://schemas.microsoft.com/office/powerpoint/2010/main" val="34182935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33EA82-A960-4BB2-86EA-F8903610E97B}"/>
              </a:ext>
            </a:extLst>
          </p:cNvPr>
          <p:cNvSpPr>
            <a:spLocks noGrp="1"/>
          </p:cNvSpPr>
          <p:nvPr>
            <p:ph type="title"/>
          </p:nvPr>
        </p:nvSpPr>
        <p:spPr>
          <a:xfrm>
            <a:off x="2592925" y="624110"/>
            <a:ext cx="8911687" cy="957040"/>
          </a:xfrm>
        </p:spPr>
        <p:txBody>
          <a:bodyPr/>
          <a:lstStyle/>
          <a:p>
            <a:r>
              <a:rPr lang="ru-RU" b="1" dirty="0"/>
              <a:t>6. Реклама с оплатой за клик.</a:t>
            </a:r>
            <a:endParaRPr lang="ru-RU" dirty="0"/>
          </a:p>
        </p:txBody>
      </p:sp>
      <p:sp>
        <p:nvSpPr>
          <p:cNvPr id="3" name="Объект 2">
            <a:extLst>
              <a:ext uri="{FF2B5EF4-FFF2-40B4-BE49-F238E27FC236}">
                <a16:creationId xmlns:a16="http://schemas.microsoft.com/office/drawing/2014/main" id="{9C34E5D4-E770-4F4A-98F0-3E33F02676C4}"/>
              </a:ext>
            </a:extLst>
          </p:cNvPr>
          <p:cNvSpPr>
            <a:spLocks noGrp="1"/>
          </p:cNvSpPr>
          <p:nvPr>
            <p:ph idx="1"/>
          </p:nvPr>
        </p:nvSpPr>
        <p:spPr>
          <a:xfrm>
            <a:off x="2589212" y="1647825"/>
            <a:ext cx="8915400" cy="4263397"/>
          </a:xfrm>
        </p:spPr>
        <p:txBody>
          <a:bodyPr>
            <a:normAutofit fontScale="85000" lnSpcReduction="10000"/>
          </a:bodyPr>
          <a:lstStyle/>
          <a:p>
            <a:pPr marL="0" indent="0">
              <a:buNone/>
            </a:pPr>
            <a:r>
              <a:rPr lang="ru-RU" dirty="0">
                <a:solidFill>
                  <a:schemeClr val="tx1"/>
                </a:solidFill>
              </a:rPr>
              <a:t>Раньше платная реклама использовалась только известными брендами с большими бюджетами, которые они тратили на онлайн-рекламу. Однако те времена прошли. Из-за блокировки в Интернет перешла более широкая аудитория, а также большое количество брендов. Из-за роста веб-трафика во всем мире общее количество мест для показа платной рекламы увеличилось, а затраты на показ рекламы снизились.</a:t>
            </a:r>
          </a:p>
          <a:p>
            <a:pPr marL="0" indent="0">
              <a:buNone/>
            </a:pPr>
            <a:r>
              <a:rPr lang="ru-RU" dirty="0">
                <a:solidFill>
                  <a:schemeClr val="tx1"/>
                </a:solidFill>
              </a:rPr>
              <a:t>Это может оказаться прекрасным шансом для малого бизнеса, предпринимателей, индивидуальных предпринимателей, </a:t>
            </a:r>
            <a:r>
              <a:rPr lang="ru-RU" dirty="0" err="1">
                <a:solidFill>
                  <a:schemeClr val="tx1"/>
                </a:solidFill>
              </a:rPr>
              <a:t>блоггеров</a:t>
            </a:r>
            <a:r>
              <a:rPr lang="ru-RU" dirty="0">
                <a:solidFill>
                  <a:schemeClr val="tx1"/>
                </a:solidFill>
              </a:rPr>
              <a:t> и стартапов попробовать свои силы в платной рекламе. Если вы сделаете правильные расчеты и запустите умные кампании, ваша средняя рентабельность инвестиций непременно увеличится.</a:t>
            </a:r>
          </a:p>
          <a:p>
            <a:pPr marL="0" indent="0">
              <a:buNone/>
            </a:pPr>
            <a:r>
              <a:rPr lang="ru-RU" b="1" dirty="0">
                <a:solidFill>
                  <a:schemeClr val="tx1"/>
                </a:solidFill>
              </a:rPr>
              <a:t>7. Психология неприятия потерь.</a:t>
            </a:r>
          </a:p>
          <a:p>
            <a:pPr marL="0" indent="0">
              <a:buNone/>
            </a:pPr>
            <a:r>
              <a:rPr lang="ru-RU" dirty="0">
                <a:solidFill>
                  <a:schemeClr val="tx1"/>
                </a:solidFill>
              </a:rPr>
              <a:t>Психология неприятия потерь может оказаться действительно мощной частью вашей стратегии цифрового маркетинга. Он определяет человеческую психику, заключающуюся в том, чтобы избегать потерь, а не приобретать прибыль. И COVID-19 только что подтвердил эту теорию. Установите это в качестве основы для улучшения стратегии цифрового маркетинга на период после COVID, и вы увидите значительное улучшение показателей взаимодействия с клиентами и возможность увеличения клиентской базы.</a:t>
            </a:r>
          </a:p>
          <a:p>
            <a:pPr marL="0" indent="0">
              <a:buNone/>
            </a:pPr>
            <a:endParaRPr lang="ru-RU" dirty="0">
              <a:solidFill>
                <a:schemeClr val="tx1"/>
              </a:solidFill>
            </a:endParaRPr>
          </a:p>
        </p:txBody>
      </p:sp>
    </p:spTree>
    <p:extLst>
      <p:ext uri="{BB962C8B-B14F-4D97-AF65-F5344CB8AC3E}">
        <p14:creationId xmlns:p14="http://schemas.microsoft.com/office/powerpoint/2010/main" val="21758683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8DAA5D-93D1-4C09-87F6-5C227AE85367}"/>
              </a:ext>
            </a:extLst>
          </p:cNvPr>
          <p:cNvSpPr>
            <a:spLocks noGrp="1"/>
          </p:cNvSpPr>
          <p:nvPr>
            <p:ph type="title"/>
          </p:nvPr>
        </p:nvSpPr>
        <p:spPr>
          <a:xfrm>
            <a:off x="2592925" y="624110"/>
            <a:ext cx="8911687" cy="633190"/>
          </a:xfrm>
        </p:spPr>
        <p:txBody>
          <a:bodyPr>
            <a:normAutofit fontScale="90000"/>
          </a:bodyPr>
          <a:lstStyle/>
          <a:p>
            <a:r>
              <a:rPr lang="ru-RU" b="1" dirty="0"/>
              <a:t>8. Цифровой </a:t>
            </a:r>
            <a:r>
              <a:rPr lang="en-US" b="1" dirty="0"/>
              <a:t>PR</a:t>
            </a:r>
            <a:endParaRPr lang="ru-RU" dirty="0"/>
          </a:p>
        </p:txBody>
      </p:sp>
      <p:sp>
        <p:nvSpPr>
          <p:cNvPr id="3" name="Объект 2">
            <a:extLst>
              <a:ext uri="{FF2B5EF4-FFF2-40B4-BE49-F238E27FC236}">
                <a16:creationId xmlns:a16="http://schemas.microsoft.com/office/drawing/2014/main" id="{2B2F5BE9-EDC4-44BA-BC1C-F11A12F0052A}"/>
              </a:ext>
            </a:extLst>
          </p:cNvPr>
          <p:cNvSpPr>
            <a:spLocks noGrp="1"/>
          </p:cNvSpPr>
          <p:nvPr>
            <p:ph idx="1"/>
          </p:nvPr>
        </p:nvSpPr>
        <p:spPr>
          <a:xfrm>
            <a:off x="2589212" y="1257300"/>
            <a:ext cx="8915400" cy="4653922"/>
          </a:xfrm>
        </p:spPr>
        <p:txBody>
          <a:bodyPr>
            <a:normAutofit/>
          </a:bodyPr>
          <a:lstStyle/>
          <a:p>
            <a:pPr marL="0" indent="0">
              <a:buNone/>
            </a:pPr>
            <a:r>
              <a:rPr lang="ru-RU" sz="2400" dirty="0">
                <a:solidFill>
                  <a:schemeClr val="tx1"/>
                </a:solidFill>
              </a:rPr>
              <a:t>Нет идеального времени, чтобы предпринять шаги для создания онлайн-присутствия и проявить сочувствие к своим клиентам и целевой аудитории. С помощью цифрового PR бренды могут создавать связи с общественностью, публиковать значимый и проницательный контент и использовать возможности, чтобы рассказать о своем вкладе в глобальную пандемию и о том, как они являются частью общества, заботясь о том, что они могут, и делая то, что они могут.</a:t>
            </a:r>
          </a:p>
          <a:p>
            <a:pPr marL="0" indent="0">
              <a:buNone/>
            </a:pPr>
            <a:endParaRPr lang="ru-RU" sz="2400" dirty="0">
              <a:solidFill>
                <a:schemeClr val="tx1"/>
              </a:solidFill>
            </a:endParaRPr>
          </a:p>
        </p:txBody>
      </p:sp>
    </p:spTree>
    <p:extLst>
      <p:ext uri="{BB962C8B-B14F-4D97-AF65-F5344CB8AC3E}">
        <p14:creationId xmlns:p14="http://schemas.microsoft.com/office/powerpoint/2010/main" val="23916941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AC032D-5EC7-410A-93A3-4547F09C4F27}"/>
              </a:ext>
            </a:extLst>
          </p:cNvPr>
          <p:cNvSpPr>
            <a:spLocks noGrp="1"/>
          </p:cNvSpPr>
          <p:nvPr>
            <p:ph type="title"/>
          </p:nvPr>
        </p:nvSpPr>
        <p:spPr/>
        <p:txBody>
          <a:bodyPr/>
          <a:lstStyle/>
          <a:p>
            <a:pPr>
              <a:defRPr/>
            </a:pPr>
            <a:r>
              <a:rPr lang="ru-RU" sz="2800" b="1" dirty="0"/>
              <a:t>Вопросы для обсуждения и закрепления прочитанного</a:t>
            </a:r>
            <a:endParaRPr lang="ru-RU" sz="2800" dirty="0"/>
          </a:p>
        </p:txBody>
      </p:sp>
      <p:sp>
        <p:nvSpPr>
          <p:cNvPr id="3" name="Объект 2">
            <a:extLst>
              <a:ext uri="{FF2B5EF4-FFF2-40B4-BE49-F238E27FC236}">
                <a16:creationId xmlns:a16="http://schemas.microsoft.com/office/drawing/2014/main" id="{3651068A-14DF-452A-9EF4-57EB75D1E1E5}"/>
              </a:ext>
            </a:extLst>
          </p:cNvPr>
          <p:cNvSpPr>
            <a:spLocks noGrp="1"/>
          </p:cNvSpPr>
          <p:nvPr>
            <p:ph idx="1"/>
          </p:nvPr>
        </p:nvSpPr>
        <p:spPr/>
        <p:txBody>
          <a:bodyPr/>
          <a:lstStyle/>
          <a:p>
            <a:pPr>
              <a:buFont typeface="+mj-lt"/>
              <a:buAutoNum type="arabicPeriod"/>
              <a:defRPr/>
            </a:pPr>
            <a:r>
              <a:rPr lang="ru-RU" dirty="0">
                <a:solidFill>
                  <a:schemeClr val="tx1"/>
                </a:solidFill>
              </a:rPr>
              <a:t>Какие отрасли </a:t>
            </a:r>
            <a:r>
              <a:rPr lang="ru-RU" dirty="0" err="1">
                <a:solidFill>
                  <a:schemeClr val="tx1"/>
                </a:solidFill>
              </a:rPr>
              <a:t>постадали</a:t>
            </a:r>
            <a:r>
              <a:rPr lang="ru-RU" dirty="0">
                <a:solidFill>
                  <a:schemeClr val="tx1"/>
                </a:solidFill>
              </a:rPr>
              <a:t> больше в </a:t>
            </a:r>
            <a:r>
              <a:rPr lang="ru-RU" dirty="0" err="1">
                <a:solidFill>
                  <a:schemeClr val="tx1"/>
                </a:solidFill>
              </a:rPr>
              <a:t>короновирус</a:t>
            </a:r>
            <a:r>
              <a:rPr lang="ru-RU" dirty="0">
                <a:solidFill>
                  <a:schemeClr val="tx1"/>
                </a:solidFill>
              </a:rPr>
              <a:t>?</a:t>
            </a:r>
          </a:p>
          <a:p>
            <a:pPr>
              <a:buFont typeface="+mj-lt"/>
              <a:buAutoNum type="arabicPeriod"/>
              <a:defRPr/>
            </a:pPr>
            <a:r>
              <a:rPr lang="ru-RU" dirty="0">
                <a:solidFill>
                  <a:schemeClr val="tx1"/>
                </a:solidFill>
              </a:rPr>
              <a:t>Что такое модель PPC (</a:t>
            </a:r>
            <a:r>
              <a:rPr lang="ru-RU" dirty="0" err="1">
                <a:solidFill>
                  <a:schemeClr val="tx1"/>
                </a:solidFill>
              </a:rPr>
              <a:t>Pay</a:t>
            </a:r>
            <a:r>
              <a:rPr lang="ru-RU" dirty="0">
                <a:solidFill>
                  <a:schemeClr val="tx1"/>
                </a:solidFill>
              </a:rPr>
              <a:t> </a:t>
            </a:r>
            <a:r>
              <a:rPr lang="ru-RU" dirty="0" err="1">
                <a:solidFill>
                  <a:schemeClr val="tx1"/>
                </a:solidFill>
              </a:rPr>
              <a:t>per</a:t>
            </a:r>
            <a:r>
              <a:rPr lang="ru-RU" dirty="0">
                <a:solidFill>
                  <a:schemeClr val="tx1"/>
                </a:solidFill>
              </a:rPr>
              <a:t> Click)?</a:t>
            </a:r>
          </a:p>
          <a:p>
            <a:pPr>
              <a:buFont typeface="+mj-lt"/>
              <a:buAutoNum type="arabicPeriod"/>
              <a:defRPr/>
            </a:pPr>
            <a:r>
              <a:rPr lang="ru-RU" dirty="0">
                <a:solidFill>
                  <a:schemeClr val="tx1"/>
                </a:solidFill>
              </a:rPr>
              <a:t>Что такое Шоппинг-посты?</a:t>
            </a:r>
          </a:p>
          <a:p>
            <a:pPr>
              <a:buFont typeface="+mj-lt"/>
              <a:buAutoNum type="arabicPeriod"/>
              <a:defRPr/>
            </a:pPr>
            <a:r>
              <a:rPr lang="ru-RU" dirty="0">
                <a:solidFill>
                  <a:schemeClr val="tx1"/>
                </a:solidFill>
              </a:rPr>
              <a:t>Что такое Аспект Covid?</a:t>
            </a:r>
          </a:p>
          <a:p>
            <a:pPr>
              <a:buFont typeface="+mj-lt"/>
              <a:buAutoNum type="arabicPeriod"/>
              <a:defRPr/>
            </a:pPr>
            <a:r>
              <a:rPr lang="ru-RU" dirty="0">
                <a:solidFill>
                  <a:schemeClr val="tx1"/>
                </a:solidFill>
              </a:rPr>
              <a:t>Что такое Маркетинг влияния?</a:t>
            </a:r>
          </a:p>
          <a:p>
            <a:pPr>
              <a:buFont typeface="+mj-lt"/>
              <a:buAutoNum type="arabicPeriod"/>
              <a:defRPr/>
            </a:pPr>
            <a:r>
              <a:rPr lang="ru-RU" dirty="0">
                <a:solidFill>
                  <a:schemeClr val="tx1"/>
                </a:solidFill>
              </a:rPr>
              <a:t>Что такое Ориентация на новую аудиторию?</a:t>
            </a:r>
          </a:p>
          <a:p>
            <a:pPr>
              <a:buFont typeface="+mj-lt"/>
              <a:buAutoNum type="arabicPeriod"/>
              <a:defRPr/>
            </a:pPr>
            <a:r>
              <a:rPr lang="ru-RU" dirty="0">
                <a:solidFill>
                  <a:schemeClr val="tx1"/>
                </a:solidFill>
              </a:rPr>
              <a:t>Что такое Продукты и услуги по подписке?</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C6C640-D4F1-4808-BA53-D7F99B96BD8A}"/>
              </a:ext>
            </a:extLst>
          </p:cNvPr>
          <p:cNvSpPr>
            <a:spLocks noGrp="1"/>
          </p:cNvSpPr>
          <p:nvPr>
            <p:ph type="title"/>
          </p:nvPr>
        </p:nvSpPr>
        <p:spPr>
          <a:xfrm>
            <a:off x="2032000" y="404814"/>
            <a:ext cx="7664450" cy="720725"/>
          </a:xfrm>
        </p:spPr>
        <p:txBody>
          <a:bodyPr/>
          <a:lstStyle/>
          <a:p>
            <a:pPr>
              <a:defRPr/>
            </a:pPr>
            <a:r>
              <a:rPr lang="ru-RU" sz="2000" dirty="0"/>
              <a:t>Список рекомендуемой литературы</a:t>
            </a:r>
          </a:p>
        </p:txBody>
      </p:sp>
      <p:sp>
        <p:nvSpPr>
          <p:cNvPr id="3" name="Объект 2">
            <a:extLst>
              <a:ext uri="{FF2B5EF4-FFF2-40B4-BE49-F238E27FC236}">
                <a16:creationId xmlns:a16="http://schemas.microsoft.com/office/drawing/2014/main" id="{84D0DFF4-4B42-4118-926C-134BB903EE48}"/>
              </a:ext>
            </a:extLst>
          </p:cNvPr>
          <p:cNvSpPr>
            <a:spLocks noGrp="1"/>
          </p:cNvSpPr>
          <p:nvPr>
            <p:ph idx="4294967295"/>
          </p:nvPr>
        </p:nvSpPr>
        <p:spPr>
          <a:xfrm>
            <a:off x="895350" y="1125538"/>
            <a:ext cx="9593263" cy="4824412"/>
          </a:xfrm>
        </p:spPr>
        <p:txBody>
          <a:bodyPr>
            <a:noAutofit/>
          </a:bodyPr>
          <a:lstStyle/>
          <a:p>
            <a:pPr marL="0" indent="0">
              <a:spcBef>
                <a:spcPts val="0"/>
              </a:spcBef>
              <a:buNone/>
            </a:pPr>
            <a:r>
              <a:rPr lang="ru-RU" altLang="ru-RU" sz="1100" b="1" dirty="0">
                <a:solidFill>
                  <a:schemeClr val="tx1"/>
                </a:solidFill>
              </a:rPr>
              <a:t>А) Основная литература</a:t>
            </a:r>
          </a:p>
          <a:p>
            <a:pPr marL="0" indent="0" algn="just">
              <a:spcBef>
                <a:spcPts val="0"/>
              </a:spcBef>
              <a:buNone/>
            </a:pPr>
            <a:r>
              <a:rPr lang="ru-RU" altLang="ru-RU"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Романов А. А. Маркетинг : учебное пособие / А. А. Романов, В. П. Басенко, Б. М. Жуков. - Москва : Издательско-торговая корпорация "Дашков и К°", 2016. - 439, [1] с. - </a:t>
            </a:r>
            <a:r>
              <a:rPr lang="ru-RU" altLang="ru-RU" sz="1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Библиогр</a:t>
            </a:r>
            <a:r>
              <a:rPr lang="ru-RU" altLang="ru-RU"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с. 436-439 (48 назв.). - ISBN 978-5-394-01311-9 (в пер.) : 278.30 р. - Текст : непосредственный. Учебные отделы, A995523-ОХФ, A995524-ОХФ-ЧЗ-6, УДК  339.138(075.8)  </a:t>
            </a:r>
            <a:endParaRPr lang="ru-RU" altLang="ru-RU"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ru-RU" altLang="ru-RU" sz="1100" b="1" dirty="0">
                <a:solidFill>
                  <a:schemeClr val="tx1"/>
                </a:solidFill>
              </a:rPr>
              <a:t>Б) Дополнительная литература</a:t>
            </a:r>
          </a:p>
          <a:p>
            <a:pPr marL="0" indent="0">
              <a:spcBef>
                <a:spcPts val="0"/>
              </a:spcBef>
              <a:buNone/>
            </a:pPr>
            <a:endParaRPr lang="ru-RU" altLang="ru-RU" sz="1100" dirty="0">
              <a:solidFill>
                <a:schemeClr val="tx1"/>
              </a:solidFill>
            </a:endParaRPr>
          </a:p>
          <a:p>
            <a:pPr marL="0" indent="0" algn="just">
              <a:spcBef>
                <a:spcPts val="0"/>
              </a:spcBef>
              <a:buNone/>
            </a:pPr>
            <a:r>
              <a:rPr lang="ru-RU" altLang="ru-RU" sz="1100" dirty="0" err="1">
                <a:solidFill>
                  <a:schemeClr val="tx1"/>
                </a:solidFill>
                <a:latin typeface="Times New Roman" panose="02020603050405020304" pitchFamily="18" charset="0"/>
                <a:cs typeface="Calibri" panose="020F0502020204030204" pitchFamily="34" charset="0"/>
              </a:rPr>
              <a:t>Чувакова</a:t>
            </a:r>
            <a:r>
              <a:rPr lang="ru-RU" altLang="ru-RU" sz="1100" dirty="0">
                <a:solidFill>
                  <a:schemeClr val="tx1"/>
                </a:solidFill>
                <a:latin typeface="Times New Roman" panose="02020603050405020304" pitchFamily="18" charset="0"/>
                <a:cs typeface="Calibri" panose="020F0502020204030204" pitchFamily="34" charset="0"/>
              </a:rPr>
              <a:t> С. Г. Стратегический маркетинг : учебное пособие / С. Г. </a:t>
            </a:r>
            <a:r>
              <a:rPr lang="ru-RU" altLang="ru-RU" sz="1100" dirty="0" err="1">
                <a:solidFill>
                  <a:schemeClr val="tx1"/>
                </a:solidFill>
                <a:latin typeface="Times New Roman" panose="02020603050405020304" pitchFamily="18" charset="0"/>
                <a:cs typeface="Calibri" panose="020F0502020204030204" pitchFamily="34" charset="0"/>
              </a:rPr>
              <a:t>Чувакова</a:t>
            </a:r>
            <a:r>
              <a:rPr lang="ru-RU" altLang="ru-RU" sz="1100" dirty="0">
                <a:solidFill>
                  <a:schemeClr val="tx1"/>
                </a:solidFill>
                <a:latin typeface="Times New Roman" panose="02020603050405020304" pitchFamily="18" charset="0"/>
                <a:cs typeface="Calibri" panose="020F0502020204030204" pitchFamily="34" charset="0"/>
              </a:rPr>
              <a:t>. - 2-е изд. - Москва : Издательско-торговая корпорация "Дашков и К°", 2016. - 270, [2] с. : табл. - </a:t>
            </a:r>
            <a:r>
              <a:rPr lang="ru-RU" altLang="ru-RU" sz="1100" dirty="0" err="1">
                <a:solidFill>
                  <a:schemeClr val="tx1"/>
                </a:solidFill>
                <a:latin typeface="Times New Roman" panose="02020603050405020304" pitchFamily="18" charset="0"/>
                <a:cs typeface="Calibri" panose="020F0502020204030204" pitchFamily="34" charset="0"/>
              </a:rPr>
              <a:t>Библиогр</a:t>
            </a:r>
            <a:r>
              <a:rPr lang="ru-RU" altLang="ru-RU" sz="1100" dirty="0">
                <a:solidFill>
                  <a:schemeClr val="tx1"/>
                </a:solidFill>
                <a:latin typeface="Times New Roman" panose="02020603050405020304" pitchFamily="18" charset="0"/>
                <a:cs typeface="Calibri" panose="020F0502020204030204" pitchFamily="34" charset="0"/>
              </a:rPr>
              <a:t>.: с. 270-271 (27 назв.). - ISBN 978-5-394-01433-8 : 193.60 р. Учебные отделы, A995497-ОХФ, A995498-ОХФ-ЧЗ-6, УДК  339.138(075.8)  </a:t>
            </a:r>
            <a:endParaRPr lang="ru-RU" altLang="ru-RU" sz="1100" dirty="0">
              <a:solidFill>
                <a:schemeClr val="tx1"/>
              </a:solidFill>
              <a:latin typeface="Calibri" panose="020F0502020204030204" pitchFamily="34" charset="0"/>
              <a:cs typeface="Calibri" panose="020F0502020204030204" pitchFamily="34" charset="0"/>
            </a:endParaRPr>
          </a:p>
          <a:p>
            <a:pPr marL="0" indent="0" algn="just">
              <a:spcBef>
                <a:spcPts val="0"/>
              </a:spcBef>
              <a:buNone/>
            </a:pPr>
            <a:r>
              <a:rPr lang="ru-RU" altLang="ru-RU" sz="1100" dirty="0">
                <a:solidFill>
                  <a:schemeClr val="tx1"/>
                </a:solidFill>
                <a:latin typeface="Times New Roman" panose="02020603050405020304" pitchFamily="18" charset="0"/>
                <a:cs typeface="Calibri" panose="020F0502020204030204" pitchFamily="34" charset="0"/>
              </a:rPr>
              <a:t>Нуралиев С. У. Маркетинг : учебник / С. У. Нуралиев, Д. С. Нуралиева. - Москва : Издательско-торговая корпорация "Дашков и К°", 2016. - 361, [3] с. - (Учебные издания для бакалавров). - </a:t>
            </a:r>
            <a:r>
              <a:rPr lang="ru-RU" altLang="ru-RU" sz="1100" dirty="0" err="1">
                <a:solidFill>
                  <a:schemeClr val="tx1"/>
                </a:solidFill>
                <a:latin typeface="Times New Roman" panose="02020603050405020304" pitchFamily="18" charset="0"/>
                <a:cs typeface="Calibri" panose="020F0502020204030204" pitchFamily="34" charset="0"/>
              </a:rPr>
              <a:t>Библиогр</a:t>
            </a:r>
            <a:r>
              <a:rPr lang="ru-RU" altLang="ru-RU" sz="1100" dirty="0">
                <a:solidFill>
                  <a:schemeClr val="tx1"/>
                </a:solidFill>
                <a:latin typeface="Times New Roman" panose="02020603050405020304" pitchFamily="18" charset="0"/>
                <a:cs typeface="Calibri" panose="020F0502020204030204" pitchFamily="34" charset="0"/>
              </a:rPr>
              <a:t>.: с. 359-361 (46 назв.). - ISBN 978-5-394-02115-2 (в пер.) : 275.00 р. - Текст : непосредственный. </a:t>
            </a:r>
            <a:r>
              <a:rPr lang="en-US" altLang="ru-RU" sz="1100" dirty="0">
                <a:solidFill>
                  <a:schemeClr val="tx1"/>
                </a:solidFill>
                <a:latin typeface="Times New Roman" panose="02020603050405020304" pitchFamily="18" charset="0"/>
                <a:cs typeface="Calibri" panose="020F0502020204030204" pitchFamily="34" charset="0"/>
              </a:rPr>
              <a:t>A</a:t>
            </a:r>
            <a:r>
              <a:rPr lang="ru-RU" altLang="ru-RU" sz="1100" dirty="0">
                <a:solidFill>
                  <a:schemeClr val="tx1"/>
                </a:solidFill>
                <a:latin typeface="Times New Roman" panose="02020603050405020304" pitchFamily="18" charset="0"/>
                <a:cs typeface="Calibri" panose="020F0502020204030204" pitchFamily="34" charset="0"/>
              </a:rPr>
              <a:t>993637-ОХФ, </a:t>
            </a:r>
            <a:r>
              <a:rPr lang="en-US" altLang="ru-RU" sz="1100" dirty="0">
                <a:solidFill>
                  <a:schemeClr val="tx1"/>
                </a:solidFill>
                <a:latin typeface="Times New Roman" panose="02020603050405020304" pitchFamily="18" charset="0"/>
                <a:cs typeface="Calibri" panose="020F0502020204030204" pitchFamily="34" charset="0"/>
              </a:rPr>
              <a:t>A</a:t>
            </a:r>
            <a:r>
              <a:rPr lang="ru-RU" altLang="ru-RU" sz="1100" dirty="0">
                <a:solidFill>
                  <a:schemeClr val="tx1"/>
                </a:solidFill>
                <a:latin typeface="Times New Roman" panose="02020603050405020304" pitchFamily="18" charset="0"/>
                <a:cs typeface="Calibri" panose="020F0502020204030204" pitchFamily="34" charset="0"/>
              </a:rPr>
              <a:t>993638-ОХФ-ЧЗ-4, </a:t>
            </a:r>
            <a:r>
              <a:rPr lang="en-US" altLang="ru-RU" sz="1100" dirty="0">
                <a:solidFill>
                  <a:schemeClr val="tx1"/>
                </a:solidFill>
                <a:latin typeface="Times New Roman" panose="02020603050405020304" pitchFamily="18" charset="0"/>
                <a:cs typeface="Calibri" panose="020F0502020204030204" pitchFamily="34" charset="0"/>
              </a:rPr>
              <a:t>A</a:t>
            </a:r>
            <a:r>
              <a:rPr lang="ru-RU" altLang="ru-RU" sz="1100" dirty="0">
                <a:solidFill>
                  <a:schemeClr val="tx1"/>
                </a:solidFill>
                <a:latin typeface="Times New Roman" panose="02020603050405020304" pitchFamily="18" charset="0"/>
                <a:cs typeface="Calibri" panose="020F0502020204030204" pitchFamily="34" charset="0"/>
              </a:rPr>
              <a:t>993639-ОХФ-ЧЗ-6. УДК  339.138(075.8)  </a:t>
            </a:r>
            <a:endParaRPr lang="ru-RU" altLang="ru-RU" sz="1100" dirty="0">
              <a:solidFill>
                <a:schemeClr val="tx1"/>
              </a:solidFill>
              <a:latin typeface="Calibri" panose="020F0502020204030204" pitchFamily="34" charset="0"/>
              <a:cs typeface="Calibri" panose="020F0502020204030204" pitchFamily="34" charset="0"/>
            </a:endParaRPr>
          </a:p>
          <a:p>
            <a:pPr marL="0" indent="0" algn="just">
              <a:spcBef>
                <a:spcPts val="0"/>
              </a:spcBef>
              <a:buNone/>
            </a:pPr>
            <a:r>
              <a:rPr lang="ru-RU" altLang="ru-RU" sz="1100" dirty="0">
                <a:solidFill>
                  <a:schemeClr val="tx1"/>
                </a:solidFill>
                <a:latin typeface="Times New Roman" panose="02020603050405020304" pitchFamily="18" charset="0"/>
                <a:cs typeface="Calibri" panose="020F0502020204030204" pitchFamily="34" charset="0"/>
              </a:rPr>
              <a:t>Шевченко Д. А. Основы современного маркетинга : учебник / Д.А. Шевченко. - 2. - Москва : Издательско-торговая корпорация "Дашков и К", 2021. - 613 с. - ISBN 978-5-394-03977-5 : ~Б. ц. - http://znanium.com/catalog/document/?pid=1232438&amp;id=371140 </a:t>
            </a:r>
            <a:endParaRPr lang="ru-RU" altLang="ru-RU" sz="1100" dirty="0">
              <a:solidFill>
                <a:schemeClr val="tx1"/>
              </a:solidFill>
              <a:latin typeface="Calibri" panose="020F0502020204030204" pitchFamily="34" charset="0"/>
              <a:cs typeface="Calibri" panose="020F0502020204030204" pitchFamily="34" charset="0"/>
            </a:endParaRPr>
          </a:p>
          <a:p>
            <a:pPr marL="0" indent="0" algn="just">
              <a:spcBef>
                <a:spcPts val="0"/>
              </a:spcBef>
              <a:buNone/>
            </a:pPr>
            <a:r>
              <a:rPr lang="ru-RU" altLang="ru-RU" sz="1100" dirty="0">
                <a:solidFill>
                  <a:schemeClr val="tx1"/>
                </a:solidFill>
                <a:latin typeface="Times New Roman" panose="02020603050405020304" pitchFamily="18" charset="0"/>
                <a:cs typeface="Calibri" panose="020F0502020204030204" pitchFamily="34" charset="0"/>
              </a:rPr>
              <a:t>Егоров Ю. Н. Основы маркетинга : учебник / Ю.Н. Егоров. - 2, </a:t>
            </a:r>
            <a:r>
              <a:rPr lang="ru-RU" altLang="ru-RU" sz="1100" dirty="0" err="1">
                <a:solidFill>
                  <a:schemeClr val="tx1"/>
                </a:solidFill>
                <a:latin typeface="Times New Roman" panose="02020603050405020304" pitchFamily="18" charset="0"/>
                <a:cs typeface="Calibri" panose="020F0502020204030204" pitchFamily="34" charset="0"/>
              </a:rPr>
              <a:t>перераб</a:t>
            </a:r>
            <a:r>
              <a:rPr lang="ru-RU" altLang="ru-RU" sz="1100" dirty="0">
                <a:solidFill>
                  <a:schemeClr val="tx1"/>
                </a:solidFill>
                <a:latin typeface="Times New Roman" panose="02020603050405020304" pitchFamily="18" charset="0"/>
                <a:cs typeface="Calibri" panose="020F0502020204030204" pitchFamily="34" charset="0"/>
              </a:rPr>
              <a:t>. и доп. - Москва : ООО "Научно-издательский центр ИНФРА-М", 2021. - 292 с. - ISBN 978-5-16-014862-5. - ISBN 978-5-16-108966-8 : ~Б. ц.. УДК  339.138(075.32) ББК 65.290-2я723. http://znanium.com/catalog/document/?pid=1372729&amp;id=375783</a:t>
            </a:r>
            <a:endParaRPr lang="ru-RU" altLang="ru-RU" sz="1100" dirty="0">
              <a:solidFill>
                <a:schemeClr val="tx1"/>
              </a:solidFill>
              <a:latin typeface="Calibri" panose="020F0502020204030204" pitchFamily="34" charset="0"/>
              <a:cs typeface="Calibri" panose="020F0502020204030204" pitchFamily="34" charset="0"/>
            </a:endParaRPr>
          </a:p>
          <a:p>
            <a:pPr marL="0" indent="0" algn="just">
              <a:spcBef>
                <a:spcPts val="0"/>
              </a:spcBef>
              <a:buNone/>
            </a:pPr>
            <a:r>
              <a:rPr lang="ru-RU" altLang="ru-RU" sz="1100" dirty="0">
                <a:solidFill>
                  <a:schemeClr val="tx1"/>
                </a:solidFill>
                <a:latin typeface="Times New Roman" panose="02020603050405020304" pitchFamily="18" charset="0"/>
                <a:cs typeface="Calibri" panose="020F0502020204030204" pitchFamily="34" charset="0"/>
              </a:rPr>
              <a:t>6. Секерин В. Д. Инновационный маркетинг : учебник / В.Д. Секерин. - 1. - Москва : ООО "Научно-издательский центр ИНФРА-М", 2020. - 237 с. - ISBN 978-5-16-011323-4. - ISBN 978-5-16-103497-2 : ~Б. ц.  УДК 339.138(075.8) ББК 65.290-2я73 http://znanium.com/catalog/document/?pid=1081623&amp;id=353911</a:t>
            </a:r>
            <a:endParaRPr lang="ru-RU" altLang="ru-RU" sz="1100" dirty="0">
              <a:solidFill>
                <a:schemeClr val="tx1"/>
              </a:solidFill>
              <a:latin typeface="Calibri" panose="020F0502020204030204" pitchFamily="34" charset="0"/>
              <a:cs typeface="Calibri" panose="020F0502020204030204" pitchFamily="34" charset="0"/>
            </a:endParaRPr>
          </a:p>
          <a:p>
            <a:pPr marL="0" indent="0" algn="just">
              <a:spcBef>
                <a:spcPts val="0"/>
              </a:spcBef>
              <a:buNone/>
            </a:pPr>
            <a:r>
              <a:rPr lang="ru-RU" altLang="ru-RU" sz="1100" dirty="0">
                <a:solidFill>
                  <a:schemeClr val="tx1"/>
                </a:solidFill>
                <a:latin typeface="Times New Roman" panose="02020603050405020304" pitchFamily="18" charset="0"/>
                <a:cs typeface="Calibri" panose="020F0502020204030204" pitchFamily="34" charset="0"/>
              </a:rPr>
              <a:t>7. Соловьев Б. А. Маркетинг : учебник / Б. А. Соловьев. - 1. - Москва : ООО "Научно-издательский центр ИНФРА-М", 2020. - 337 с. - ISBN 978-5-16-003647-2. - ISBN 978-5-16-103937-3 : ~Б. ц. УДК 339.138(075.8) ББК 65.290-2я73 http://znanium.com/catalog/document/?pid=1078335&amp;id=353828</a:t>
            </a:r>
            <a:endParaRPr lang="ru-RU" altLang="ru-RU" sz="1100" dirty="0">
              <a:solidFill>
                <a:schemeClr val="tx1"/>
              </a:solidFill>
              <a:latin typeface="Calibri" panose="020F0502020204030204" pitchFamily="34" charset="0"/>
              <a:cs typeface="Calibri" panose="020F0502020204030204" pitchFamily="34" charset="0"/>
            </a:endParaRPr>
          </a:p>
          <a:p>
            <a:pPr marL="0" indent="0" algn="just">
              <a:spcBef>
                <a:spcPts val="0"/>
              </a:spcBef>
              <a:buNone/>
            </a:pPr>
            <a:r>
              <a:rPr lang="ru-RU" altLang="ru-RU" sz="1100" dirty="0">
                <a:solidFill>
                  <a:schemeClr val="tx1"/>
                </a:solidFill>
                <a:latin typeface="Times New Roman" panose="02020603050405020304" pitchFamily="18" charset="0"/>
                <a:cs typeface="Calibri" panose="020F0502020204030204" pitchFamily="34" charset="0"/>
              </a:rPr>
              <a:t>8. </a:t>
            </a:r>
            <a:r>
              <a:rPr lang="ru-RU" altLang="ru-RU" sz="1100" dirty="0" err="1">
                <a:solidFill>
                  <a:schemeClr val="tx1"/>
                </a:solidFill>
                <a:latin typeface="Times New Roman" panose="02020603050405020304" pitchFamily="18" charset="0"/>
                <a:cs typeface="Calibri" panose="020F0502020204030204" pitchFamily="34" charset="0"/>
              </a:rPr>
              <a:t>Цахаев</a:t>
            </a:r>
            <a:r>
              <a:rPr lang="ru-RU" altLang="ru-RU" sz="1100" dirty="0">
                <a:solidFill>
                  <a:schemeClr val="tx1"/>
                </a:solidFill>
                <a:latin typeface="Times New Roman" panose="02020603050405020304" pitchFamily="18" charset="0"/>
                <a:cs typeface="Calibri" panose="020F0502020204030204" pitchFamily="34" charset="0"/>
              </a:rPr>
              <a:t> Р. К. Маркетинг : учебник / Р.К. </a:t>
            </a:r>
            <a:r>
              <a:rPr lang="ru-RU" altLang="ru-RU" sz="1100" dirty="0" err="1">
                <a:solidFill>
                  <a:schemeClr val="tx1"/>
                </a:solidFill>
                <a:latin typeface="Times New Roman" panose="02020603050405020304" pitchFamily="18" charset="0"/>
                <a:cs typeface="Calibri" panose="020F0502020204030204" pitchFamily="34" charset="0"/>
              </a:rPr>
              <a:t>Цахаев</a:t>
            </a:r>
            <a:r>
              <a:rPr lang="ru-RU" altLang="ru-RU" sz="1100" dirty="0">
                <a:solidFill>
                  <a:schemeClr val="tx1"/>
                </a:solidFill>
                <a:latin typeface="Times New Roman" panose="02020603050405020304" pitchFamily="18" charset="0"/>
                <a:cs typeface="Calibri" panose="020F0502020204030204" pitchFamily="34" charset="0"/>
              </a:rPr>
              <a:t>. - 5. - Москва : Издательско-торговая корпорация "Дашков и К", 2020. - 548 с. - ISBN 978-5-394-03478-7 : ~Б. ц. - http://znanium.com/catalog/document/?pid=1093486&amp;id=358528</a:t>
            </a:r>
            <a:endParaRPr lang="ru-RU" altLang="ru-RU" sz="1100" dirty="0">
              <a:solidFill>
                <a:schemeClr val="tx1"/>
              </a:solidFill>
              <a:latin typeface="Calibri" panose="020F0502020204030204" pitchFamily="34" charset="0"/>
              <a:cs typeface="Calibri" panose="020F0502020204030204" pitchFamily="34" charset="0"/>
            </a:endParaRPr>
          </a:p>
          <a:p>
            <a:pPr marL="0" indent="0" algn="just">
              <a:spcBef>
                <a:spcPts val="0"/>
              </a:spcBef>
              <a:buNone/>
            </a:pPr>
            <a:r>
              <a:rPr lang="ru-RU" altLang="ru-RU" sz="1100" dirty="0">
                <a:solidFill>
                  <a:schemeClr val="tx1"/>
                </a:solidFill>
                <a:latin typeface="Times New Roman" panose="02020603050405020304" pitchFamily="18" charset="0"/>
                <a:cs typeface="Calibri" panose="020F0502020204030204" pitchFamily="34" charset="0"/>
              </a:rPr>
              <a:t>9. Егоров Ю. Н. Основы маркетинга : учебник / Ю.Н. Егоров. - 2, </a:t>
            </a:r>
            <a:r>
              <a:rPr lang="ru-RU" altLang="ru-RU" sz="1100" dirty="0" err="1">
                <a:solidFill>
                  <a:schemeClr val="tx1"/>
                </a:solidFill>
                <a:latin typeface="Times New Roman" panose="02020603050405020304" pitchFamily="18" charset="0"/>
                <a:cs typeface="Calibri" panose="020F0502020204030204" pitchFamily="34" charset="0"/>
              </a:rPr>
              <a:t>перераб</a:t>
            </a:r>
            <a:r>
              <a:rPr lang="ru-RU" altLang="ru-RU" sz="1100" dirty="0">
                <a:solidFill>
                  <a:schemeClr val="tx1"/>
                </a:solidFill>
                <a:latin typeface="Times New Roman" panose="02020603050405020304" pitchFamily="18" charset="0"/>
                <a:cs typeface="Calibri" panose="020F0502020204030204" pitchFamily="34" charset="0"/>
              </a:rPr>
              <a:t>. и доп. - Москва : ООО "Научно-издательский центр ИНФРА-М", 2020. - 292 с. - ISBN 978-5-16-010404-1. - ISBN 978-5-16-101915-3 : ~Б. ц. УДК  339.1(075.8) ББК 65.290-2я73. http://znanium.com/catalog/document/?pid=1069190&amp;id=354794</a:t>
            </a:r>
            <a:endParaRPr lang="ru-RU" altLang="ru-RU" sz="1100" dirty="0">
              <a:solidFill>
                <a:schemeClr val="tx1"/>
              </a:solidFill>
              <a:latin typeface="Calibri" panose="020F0502020204030204" pitchFamily="34" charset="0"/>
              <a:cs typeface="Calibri" panose="020F0502020204030204" pitchFamily="34" charset="0"/>
            </a:endParaRPr>
          </a:p>
          <a:p>
            <a:pPr marL="0" indent="0" algn="just">
              <a:spcBef>
                <a:spcPts val="0"/>
              </a:spcBef>
              <a:buNone/>
            </a:pPr>
            <a:r>
              <a:rPr lang="ru-RU" altLang="ru-RU" sz="1100" dirty="0">
                <a:solidFill>
                  <a:schemeClr val="tx1"/>
                </a:solidFill>
                <a:latin typeface="Times New Roman" panose="02020603050405020304" pitchFamily="18" charset="0"/>
                <a:cs typeface="Calibri" panose="020F0502020204030204" pitchFamily="34" charset="0"/>
              </a:rPr>
              <a:t>10.Лукина А. В. Маркетинг : учебное пособие / А. В. Лукина. - 3, исп. и доп. - Москва : Издательство "ФОРУМ", 2020. - 240 с. - ISBN 978-5-91134-769-7. - ISBN 978-5-16-101508-7. - ISBN 978-5-16-006891-6 : ~Б. ц. УДК  339.1 ББК 65.290-2. http://znanium.com/catalog/document/?pid=1009593&amp;id=354829</a:t>
            </a:r>
            <a:endParaRPr lang="ru-RU" altLang="ru-RU" sz="11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ru-RU" altLang="ru-RU" sz="1100" dirty="0">
              <a:solidFill>
                <a:schemeClr val="tx1"/>
              </a:solidFill>
            </a:endParaRPr>
          </a:p>
        </p:txBody>
      </p:sp>
      <p:sp>
        <p:nvSpPr>
          <p:cNvPr id="4" name="Номер слайда 3">
            <a:extLst>
              <a:ext uri="{FF2B5EF4-FFF2-40B4-BE49-F238E27FC236}">
                <a16:creationId xmlns:a16="http://schemas.microsoft.com/office/drawing/2014/main" id="{3ED5014B-6A3C-4742-BE81-B8430D7E4204}"/>
              </a:ext>
            </a:extLst>
          </p:cNvPr>
          <p:cNvSpPr>
            <a:spLocks noGrp="1"/>
          </p:cNvSpPr>
          <p:nvPr>
            <p:ph type="sldNum" sz="quarter" idx="16"/>
          </p:nvPr>
        </p:nvSpPr>
        <p:spPr/>
        <p:txBody>
          <a:bodyPr/>
          <a:lstStyle/>
          <a:p>
            <a:pPr>
              <a:defRPr/>
            </a:pPr>
            <a:fld id="{0B070762-2F14-44E3-876B-C0A9ABEEA14C}" type="slidenum">
              <a:rPr lang="ru-RU"/>
              <a:pPr>
                <a:defRPr/>
              </a:pPr>
              <a:t>78</a:t>
            </a:fld>
            <a:endParaRPr lang="ru-RU"/>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0F21FF-927E-4E81-9182-3A8A94394B10}"/>
              </a:ext>
            </a:extLst>
          </p:cNvPr>
          <p:cNvSpPr>
            <a:spLocks noGrp="1"/>
          </p:cNvSpPr>
          <p:nvPr>
            <p:ph type="title"/>
          </p:nvPr>
        </p:nvSpPr>
        <p:spPr>
          <a:xfrm>
            <a:off x="2767013" y="1314451"/>
            <a:ext cx="6900862" cy="4348163"/>
          </a:xfrm>
        </p:spPr>
        <p:txBody>
          <a:bodyPr>
            <a:normAutofit fontScale="90000"/>
          </a:bodyPr>
          <a:lstStyle/>
          <a:p>
            <a:pPr>
              <a:defRPr/>
            </a:pPr>
            <a:br>
              <a:rPr lang="ru-RU" dirty="0">
                <a:solidFill>
                  <a:schemeClr val="tx1"/>
                </a:solidFill>
              </a:rPr>
            </a:br>
            <a:r>
              <a:rPr lang="ru-RU" dirty="0">
                <a:solidFill>
                  <a:schemeClr val="tx1"/>
                </a:solidFill>
              </a:rPr>
              <a:t>Е. В. </a:t>
            </a:r>
            <a:r>
              <a:rPr lang="ru-RU" dirty="0" err="1">
                <a:solidFill>
                  <a:schemeClr val="tx1"/>
                </a:solidFill>
              </a:rPr>
              <a:t>Коротковская</a:t>
            </a:r>
            <a:br>
              <a:rPr lang="ru-RU" dirty="0">
                <a:solidFill>
                  <a:schemeClr val="tx1"/>
                </a:solidFill>
              </a:rPr>
            </a:br>
            <a:br>
              <a:rPr lang="ru-RU" dirty="0">
                <a:solidFill>
                  <a:schemeClr val="tx1"/>
                </a:solidFill>
              </a:rPr>
            </a:br>
            <a:r>
              <a:rPr lang="ru-RU" dirty="0">
                <a:solidFill>
                  <a:schemeClr val="tx1"/>
                </a:solidFill>
              </a:rPr>
              <a:t>«Маркетинг. Часть 12» </a:t>
            </a:r>
            <a:br>
              <a:rPr lang="ru-RU" dirty="0">
                <a:solidFill>
                  <a:schemeClr val="tx1"/>
                </a:solidFill>
              </a:rPr>
            </a:br>
            <a:br>
              <a:rPr lang="ru-RU" dirty="0">
                <a:solidFill>
                  <a:schemeClr val="tx1"/>
                </a:solidFill>
              </a:rPr>
            </a:br>
            <a:r>
              <a:rPr lang="ru-RU" i="1" dirty="0">
                <a:solidFill>
                  <a:schemeClr val="tx1"/>
                </a:solidFill>
              </a:rPr>
              <a:t>Учебное пособие в презентациях</a:t>
            </a:r>
            <a:br>
              <a:rPr lang="ru-RU" dirty="0">
                <a:solidFill>
                  <a:schemeClr val="tx1"/>
                </a:solidFill>
              </a:rPr>
            </a:br>
            <a:endParaRPr lang="ru-RU" dirty="0"/>
          </a:p>
        </p:txBody>
      </p:sp>
      <p:sp>
        <p:nvSpPr>
          <p:cNvPr id="3" name="Номер слайда 2">
            <a:extLst>
              <a:ext uri="{FF2B5EF4-FFF2-40B4-BE49-F238E27FC236}">
                <a16:creationId xmlns:a16="http://schemas.microsoft.com/office/drawing/2014/main" id="{BEE54C1F-BA4B-4B43-93DD-ED2C3F21D46D}"/>
              </a:ext>
            </a:extLst>
          </p:cNvPr>
          <p:cNvSpPr>
            <a:spLocks noGrp="1"/>
          </p:cNvSpPr>
          <p:nvPr>
            <p:ph type="sldNum" sz="quarter" idx="12"/>
          </p:nvPr>
        </p:nvSpPr>
        <p:spPr/>
        <p:txBody>
          <a:bodyPr/>
          <a:lstStyle/>
          <a:p>
            <a:pPr>
              <a:defRPr/>
            </a:pPr>
            <a:fld id="{EDC31799-98BF-4FCE-8277-9050755B1717}" type="slidenum">
              <a:rPr lang="ru-RU" smtClean="0"/>
              <a:pPr>
                <a:defRPr/>
              </a:pPr>
              <a:t>79</a:t>
            </a:fld>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09"/>
            <a:ext cx="8911687" cy="4957293"/>
          </a:xfrm>
        </p:spPr>
        <p:txBody>
          <a:bodyPr>
            <a:noAutofit/>
          </a:bodyPr>
          <a:lstStyle/>
          <a:p>
            <a:r>
              <a:rPr lang="ru-RU" sz="1800" b="1" dirty="0"/>
              <a:t>Меняется весь смысл бренда. Если компания продолжает просто говорить о бренде, как будто нет никакой ситуации с COVID-19, она потеряет контроль над ним, потому что бренд создается не только компанией. Он формируется, к примеру, людьми на </a:t>
            </a:r>
            <a:r>
              <a:rPr lang="ru-RU" sz="1800" b="1" dirty="0" err="1"/>
              <a:t>Facebook</a:t>
            </a:r>
            <a:r>
              <a:rPr lang="ru-RU" sz="1800" b="1" dirty="0"/>
              <a:t>, или всеми людьми, которые говорят друг с другом о продукте, который они попробовали. Они обсуждают, нравится он им или нет. Плохой бренд легко разоблачить. </a:t>
            </a:r>
            <a:br>
              <a:rPr lang="ru-RU" sz="1800" b="1" dirty="0"/>
            </a:br>
            <a:br>
              <a:rPr lang="ru-RU" sz="1800" b="1" dirty="0"/>
            </a:br>
            <a:r>
              <a:rPr lang="ru-RU" sz="1800" b="1" dirty="0"/>
              <a:t>Таким образом, компании должны переосмыслить свой посыл. Старый посыл уже не работает в современном мире. Эффективный посыл – это забота об актуальных проблемах людей. И сейчас мы говорим, что все больше компаний должны ставить цель перед своим брендом. Их бренд должен следовать цели, которая улучшает жизнь клиентов. Если говорить вкратце, - маркетинг сегодня полностью изменился из-за </a:t>
            </a:r>
            <a:r>
              <a:rPr lang="ru-RU" sz="1800" b="1" dirty="0" err="1"/>
              <a:t>коронавируса</a:t>
            </a:r>
            <a:r>
              <a:rPr lang="ru-RU" sz="1800" b="1" dirty="0"/>
              <a:t>.</a:t>
            </a:r>
          </a:p>
        </p:txBody>
      </p:sp>
    </p:spTree>
    <p:extLst>
      <p:ext uri="{BB962C8B-B14F-4D97-AF65-F5344CB8AC3E}">
        <p14:creationId xmlns:p14="http://schemas.microsoft.com/office/powerpoint/2010/main" val="1580481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4" y="624109"/>
            <a:ext cx="8911687" cy="5123547"/>
          </a:xfrm>
        </p:spPr>
        <p:txBody>
          <a:bodyPr>
            <a:noAutofit/>
          </a:bodyPr>
          <a:lstStyle/>
          <a:p>
            <a:r>
              <a:rPr lang="ru-RU" sz="4400" b="1" dirty="0"/>
              <a:t>Большинство компаний все чаще работают с конкретным типом потребителя. Они пытаются лучше понять и фактически стать лучшим поставщиками для такого типа потребителя. </a:t>
            </a:r>
            <a:br>
              <a:rPr lang="ru-RU" sz="4400" b="1" dirty="0"/>
            </a:br>
            <a:br>
              <a:rPr lang="ru-RU" sz="4400" b="1" dirty="0"/>
            </a:br>
            <a:endParaRPr lang="ru-RU" sz="4400" b="1" dirty="0"/>
          </a:p>
        </p:txBody>
      </p:sp>
    </p:spTree>
    <p:extLst>
      <p:ext uri="{BB962C8B-B14F-4D97-AF65-F5344CB8AC3E}">
        <p14:creationId xmlns:p14="http://schemas.microsoft.com/office/powerpoint/2010/main" val="3277584926"/>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496</TotalTime>
  <Words>5531</Words>
  <Application>Microsoft Office PowerPoint</Application>
  <PresentationFormat>Широкоэкранный</PresentationFormat>
  <Paragraphs>163</Paragraphs>
  <Slides>79</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79</vt:i4>
      </vt:variant>
    </vt:vector>
  </HeadingPairs>
  <TitlesOfParts>
    <vt:vector size="85" baseType="lpstr">
      <vt:lpstr>Arial</vt:lpstr>
      <vt:lpstr>Calibri</vt:lpstr>
      <vt:lpstr>Century Gothic</vt:lpstr>
      <vt:lpstr>Times New Roman</vt:lpstr>
      <vt:lpstr>Wingdings 3</vt:lpstr>
      <vt:lpstr>Легкий дым</vt:lpstr>
      <vt:lpstr>Е. В. Коротковская  «Маркетинг. Часть 12» </vt:lpstr>
      <vt:lpstr>УДК 33.338.2 ББК 65стд1-32  Л 69  А69 Коротковская Е.В. Маркетинг. Часть 12. Учебное пособие в презентациях. Для студентов, обучающихся по экономическим специальностям. Саратов, СГУ 2021 – 79 с.  ISBN   Учебное пособие, включающее в себя презентации лекций, подготовлено в соответствии с положениями и требованиями Государственного образовательного стандарта высшего образования. Эффективность современного предприятия обусловлена целым рядом факторов, среди которых важное место занимает маркетинг. В современных условиях знания в области маркетинга позволяют фирмам правильно ориентироваться в экономике, глубже понимать своего потребителя и деловых партнеров. В пособии рассмотрены ключевые аспекты маркетинга.  Цель данного издания – способствовать повышению уровня подготовки студентов, донести теоретические основы и развить умения принимать оптимальные маркетинговые решения, увязанные с конкретными ситуациями, складывающимися на рынке. Знания теоретических основ маркетинга позволят специалистам стимулировать сбыт товаров и услуг, изучать, формировать и прогнозировать спрос, разрабатывать и анализировать сбытовую и ценовую политику организаций, планировать и осуществлять мероприятия, направленные на реализацию маркетинговой стратегии предприятия, выявлять потенциальных конкурентов и оценивать преимущества в конкурентной борьбе, определять стратегические действия фирмы.  Материал учебного пособия может использоваться как в самостоятельной работе, так и при подготовке лекций, докладов и публичных выступлений.   Пособие предназначено для студентов высших учебных заведений, обучающихся по экономическим специальностям очной и заочной форм обучения, бакалавров, обучающихся по направлению «Экономика» , по направлению подготовки бакалавров: 38.03.01 – «Экономика»,  профиль «Экономика предпринимательства», «Финансы и кредит».  Рекомендуем к печати: научно-методический совет экономического факультета (протокол №  4  от 24.11.2021 г.) УДК 33.338.2    ББК 65стд1-32  Е.В. Коротковская</vt:lpstr>
      <vt:lpstr> Тема. Маркетинг и коронавирус</vt:lpstr>
      <vt:lpstr>В разгар эпидемии коронавируса рынок маркетинга оказался в двойственном положении. С одной стороны, на фоне общего кризиса бизнес начинает урезать расходы на рекламу.  С другой — компании пытаются выжить за счет онлайн-активностей, в частности, интернет-торговли. Все это требует продвижения.  Как трансформируется отрасль и как долго будет сохраняться эффект от инноваций?</vt:lpstr>
      <vt:lpstr>Не всем так повезло на пандемии, как производителям масок, доставкам еды и компании Zoom.  Офлайн-бизнесу пришлось решать: либо быстро переносить всю работу в онлайн, либо ставить на жесткий стоп.</vt:lpstr>
      <vt:lpstr>Страдают целые отрасли, в некоторых существенное падение спроса и продаж, другие на грани существования. Судя по той информации, которая поступает от предпринимателей и из открытых источников, больше всего досталось таким секторам, как:</vt:lpstr>
      <vt:lpstr>Ситуация с коронавирусом очень сильно изменит нашу жизнь. Когда COVID-19 будет окончательно локализован и уничтожен, экономика уже будет совсем другой.   Как пандемия влияет на нас сегодня? Во-первых, многие люди  ограничили походы в магазины, из-за боязни заразиться коронавирусом, поэтому все больше людей совершают онлайн-покупки, а это означает, что COVID-19 ускорил нашу зависимость от компьютеров и технологий. И это уже не изменится. Не зависимо от того, когда закончится пандемия, потребитель и дальше будет продолжать экономить свое время, заказывая товары у хороших организаций, которые предоставляют практически все. </vt:lpstr>
      <vt:lpstr>Меняется весь смысл бренда. Если компания продолжает просто говорить о бренде, как будто нет никакой ситуации с COVID-19, она потеряет контроль над ним, потому что бренд создается не только компанией. Он формируется, к примеру, людьми на Facebook, или всеми людьми, которые говорят друг с другом о продукте, который они попробовали. Они обсуждают, нравится он им или нет. Плохой бренд легко разоблачить.   Таким образом, компании должны переосмыслить свой посыл. Старый посыл уже не работает в современном мире. Эффективный посыл – это забота об актуальных проблемах людей. И сейчас мы говорим, что все больше компаний должны ставить цель перед своим брендом. Их бренд должен следовать цели, которая улучшает жизнь клиентов. Если говорить вкратце, - маркетинг сегодня полностью изменился из-за коронавируса.</vt:lpstr>
      <vt:lpstr>Большинство компаний все чаще работают с конкретным типом потребителя. Они пытаются лучше понять и фактически стать лучшим поставщиками для такого типа потребителя.   </vt:lpstr>
      <vt:lpstr>Типы потребителей</vt:lpstr>
      <vt:lpstr>Существует еще одна группа, которая беспокоится о планете и чрезмерном потреблении. Мы истощаем нашу землю и не заботимся о наших океанах. И мы начинаем осознавать, что, возможно, наше потребление приобрело огромные масштабы. Мы все должны задуматься, можем ли мы позволить себе все это?     </vt:lpstr>
      <vt:lpstr>Типы потребителей</vt:lpstr>
      <vt:lpstr>Типы потребителей</vt:lpstr>
      <vt:lpstr>Идея маркетинга - помочь компаниям и людям в получении того, что удовлетворит их потребности. Конечно, некоторые потребности специально создаются маркетингом.   Это делается для того, чтобы помочь компаниям продавать свой товар. Многие люди обычно думают, что это будет продолжаться вечно, что производство и потребление будут вечными, несмотря на опасения, что таким образом мы можем похоронить планету, если не остановим этот процесс. </vt:lpstr>
      <vt:lpstr>Маркетинг находится в кризисе самоидентификации. Есть люди, которые хотели бы запретить маркетинг или рекламу. Они встречаются нечасто, они считают, что маркетинг порождает неудовлетворенность нашей жизнью. Потому что нам показывают машины, новые телефоны и другие вещи, которые мы должны иметь. Мы считаем, что должны иметь эти вещи, особенно если они есть у наших друзей и они довольны приобретением. В итоге мы остаемся недовольны, что сами не покупаем эти предметы. Таким образом, задача маркетинга заключается в том, чтобы в какой-то степени вызвать чувство неудовлетворенности, которое можно преодолеть, купив некую вещь. Но это надо остановить. Многие маркетологи и продавцы - это хорошие люди, которые делают свою работу. Эта работа заключается в том, чтобы обеспечивать людей вещами, которые могут улучшить их жизнь.   Маркетинг сегодня находится в кризисе и должен переосмыслить свою основную роль с точки зрения человеческого общества.</vt:lpstr>
      <vt:lpstr>Сейчас происходит сдвиг в привычках людей тратить деньги. Раньше люди действительно хотели покупать и владеть вещами, чтобы чувствовать себя счастливее, чувствовать себя лучше.  Теперь же фокус смещается на получение опыта и впечатлений, а не вещей. Поэтому вместо того, чтобы купить, скажем, телевизор с плоским экраном, люди охотнее приобретают поездку за границу, а вместо новой машины записываются на университетский курс.  Могут ли такие изменения помочь мировой экономике?  Это означает, что нам не нужно производить так много материальных благ, которые разрушают планету в результате изъятия ресурсов, в том числе не возобновляемых. Подобное же происходит и с опытом. Если больше людей хотят путешествовать в дальние места, им для этого нужны самолеты. Нужны и отели, которые также предлагают еду и другие вещи.   Это имеет отношение к экономике услуг. Экономика услуг растет по отношению к экономике товаров. Становится все больше нематериальных благ. Услуги неосязаемы. Вы видите услугу и знаете, что она существует, но она не является чем-то физическим Поступить в колледж, подстричься - все это услуги.</vt:lpstr>
      <vt:lpstr>Вопрос в том, что произойдет с розничной торговлей в офлайне? Нужны ли нам магазины, если все можно заказать в интернете? С другой стороны, как их закрытие повлияет на занятость населения? Задумайтесь, сколько людей работают в торговых центрах, ожидая клиентов. Многие ТЦ во время пандемии закрылись. Но, шоппинг важная часть жизни для большинства людей, особенно женщин. Это приятный процесс, полный сюрпризов.  Таким образом, часть людей вернутся в торговые центры, как только закончится пандемия, другие же продолжать заказывать товары онлайн. Но в целом магазины уже не будут приносить такой доход, который был до пандемии.</vt:lpstr>
      <vt:lpstr>Онлайн-маркетинг будет проще, чем традиционный маркетинг</vt:lpstr>
      <vt:lpstr>В настоящее время возможностей для традиционного маркетинга меньше. В то время как люди все еще смотрят телевизор и слушают радио, все меньше читают традиционные газеты (хотя они все еще используют онлайн-издания), продажи журналов также значительно снизились. Очевидно, что нет смысла платить за маркетинг в торговых точках или использовать что-то вроде рекламных щитов.  </vt:lpstr>
      <vt:lpstr>PPC (Pay per Click) </vt:lpstr>
      <vt:lpstr>Контекстно-медийная сеть (сокращенно КМС) Google </vt:lpstr>
      <vt:lpstr>Хотя многие люди пользуются Интернетом, тенденции поиска значительно изменились, и это повлияет на PPC-рекламу. В марте  самый популярный в США вопрос: «Безопасно ли есть еду на вынос во время COVID?» WordStream заметил, что количество показов в поисковой рекламе Google примерно на 7% ниже среднего. Тем не менее, они также видели снижение коэффициента конверсии в среднем на 21%.</vt:lpstr>
      <vt:lpstr>Если максимально обобщить, то тенденция в контексте следующая: за счет снижения спроса в целом видно снижение спроса в поиске, очень сильно проседает поисковая реклама. Раньше в PPC поисковая и товарная реклама была основным источником продаж — люди ищут что-то в поиске, видят объявления, покупают. КМС всегда была вспомогательным инструментом — формирования спроса, бренда, ремаркетинга.  Тенденция возвращается, уже в первый месяц карантина сильно упал спрос, в поиске все просело. А в КМС, наоборот, выросло. И на довольно долгий период баннерная реклама и видео стали основным источником трафика с рекламы. Это связано с тем, что люди сидят в торрентах, стриминговых сервисах, смотрят фильмы, сериалы, курсы, и там везде есть баннерная реклама. Впервые за много лет практики КМС стала основным источником для контекста почти во всех нишах. </vt:lpstr>
      <vt:lpstr> Сейчас эта воронка удлинилась, нужно больше касаний, больше подогревать людей.   Стало еще актуальнее работать с email, чат-ботами, поддерживать коммуникацию другими рекламными каналами.</vt:lpstr>
      <vt:lpstr>Если в какой-то нише срок принятия решений был 3-4 дня, то он вырос до 2-3 недель. Это связано с одной стороны с падением покупательской способности. Те, у кого деньги есть, не спешат их тратить, потому что непонятно, что будет завтра. Даже те, кто чем-то интересуются и что-то ищут, стали меньше покупать.  Многие клиенты, которые раньше заявляли, что им не нужны email рассылки, соцсети, начинают все это подключать, потому что требуется удерживать клиентов.  По рекламе многие сократили бюджеты, оставив только самые конверсионные запросы, либо сузив спектр услуг.  </vt:lpstr>
      <vt:lpstr>Бренды по всему миру включились в дискуссию. Одни подошли к вопросу ответственно: начали информировать клиентов и вносить свой вклад в борьбу с вирусом. Некоторые решили заработать на всеобщей панике.  Третьи просто игнорируют тему и стараются держаться от нее подальше.</vt:lpstr>
      <vt:lpstr>Удачные примеры использования инфоповода для продвижения бизнеса. </vt:lpstr>
      <vt:lpstr>Вариант 1: информирование   Самый простой и очевидный шаг – это информирование клиентов о правилах поведения и гигиены в условиях пандемии. </vt:lpstr>
      <vt:lpstr>Макдональдс подготовил инфографику для соцсетей:</vt:lpstr>
      <vt:lpstr>Презентация PowerPoint</vt:lpstr>
      <vt:lpstr>Касперский рассказал подписчикам о мошенниках, которые используют горячую тему для обмана пользователей:</vt:lpstr>
      <vt:lpstr>Презентация PowerPoint</vt:lpstr>
      <vt:lpstr>Презентация PowerPoint</vt:lpstr>
      <vt:lpstr>В сети появились десятки карт распространения вируса по миру.</vt:lpstr>
      <vt:lpstr>Многие мобильные операторы – предлагали своим абонентам заманчивые предложения – за то, что ты находишься дома! И бесплатные гигабайты. Всего за 1 рубль можно было посмотреть фильмы, сериалы, книги,  заняться спортом и многое другое</vt:lpstr>
      <vt:lpstr>Презентация PowerPoint</vt:lpstr>
      <vt:lpstr>Презентация PowerPoint</vt:lpstr>
      <vt:lpstr>Вариант 2: Содействие </vt:lpstr>
      <vt:lpstr>Презентация PowerPoint</vt:lpstr>
      <vt:lpstr>Презентация PowerPoint</vt:lpstr>
      <vt:lpstr>Оживились и онлайн-сервисы, которые помогают развлекаться и учиться не выходя из дома.</vt:lpstr>
      <vt:lpstr>Презентация PowerPoint</vt:lpstr>
      <vt:lpstr>Пока библиотеки были закрыты, книжные магазины читателей радовали бесплатным доступом к литературе. </vt:lpstr>
      <vt:lpstr>Не отставали и офлайн-компании. Чтобы люди не боялись ходить по магазинам, бренды проводили специальные акции. Так в Apple Store перестали предлагать примерку часов и наушников.   Starbucks в США и Канаде запретил гостям использовать личные кружки. Lush предложили всем посетителям бесплатно вымыть руки. </vt:lpstr>
      <vt:lpstr>Презентация PowerPoint</vt:lpstr>
      <vt:lpstr>Samsung запустил дезинфекцию своих смартфонов.  Zara пожертвовала маски и защитные костюмы в китайскую провинцию.   Авиакомпании также вошли в положение и предложили пассажирам опции возврата невозвратных билетов. </vt:lpstr>
      <vt:lpstr>Презентация PowerPoint</vt:lpstr>
      <vt:lpstr>Многие бренды рассказали клиентам, какие меры они предпринимают, чтобы сделать посещение общественных мест максимально безопасным.  А бренд LVMH даже переоборудовал косметические линии для выпуска антисептиков. </vt:lpstr>
      <vt:lpstr>Вариант 3: иногда лучше промолчать </vt:lpstr>
      <vt:lpstr>Опасность для репутации компании может возникнуть, откуда ее никто не ждал. Так горячим мемом в сети стало пиво Корона. Пользователи в шутку решили, что именно оно вызвало эпидемию.</vt:lpstr>
      <vt:lpstr>Бренд до сих пор никак не реагирует на шумиху.  Видимо, это лучший вариант сложившейся ситуации.</vt:lpstr>
      <vt:lpstr>Вариант 4:  удаленка </vt:lpstr>
      <vt:lpstr>Во время пандемии нужно заботиться не только о клиентах, но и о сотрудниках. Поэтому многие компании перешли на удаленную работу. Среди них Twitter, Google и другие гиганты.   На удаленное обучение перешли школьники и студенты. Некоторые заведения подошли к ситуации нестандартно.  Например, преподаватели Донского государственного технического университета провели лекцию в игре Minecraft, транслируя ее через Twitch. </vt:lpstr>
      <vt:lpstr>Презентация PowerPoint</vt:lpstr>
      <vt:lpstr>Вариант 5:   борьба с фейками </vt:lpstr>
      <vt:lpstr>Крупные мидиа и соцсети включились в борьбу с фейками и оскорбительным контентом на тему коронавируса.  Инстаграм, например, удалил маски, связанные с вирусом.</vt:lpstr>
      <vt:lpstr>Одноклассники, Яндекс, Инстаграм, ВКонтакте и другие площадки запустили отдельные ленты с проверенными новостями по теме.</vt:lpstr>
      <vt:lpstr>Вариант 6: сыграть в ассоциации</vt:lpstr>
      <vt:lpstr>Вариант 7: продать товар </vt:lpstr>
      <vt:lpstr>Здесь можно обойтись и без крайностей. Достаточно аккуратно напомнить о мерах безопасности и предложить продукт, который действительно будет полезен.</vt:lpstr>
      <vt:lpstr>Можно адаптировать и любой другой продукт, но здесь важно не перестараться. </vt:lpstr>
      <vt:lpstr>Как видите, вариантов использовать инфоповод в маркетинге достаточно. Решая, стоит его включать в стратегию или нет, определите, насколько тема актуальна для вашего бизнеса. Худший выбор – слепо пытаться привлечь внимание с помощью горячей темы. </vt:lpstr>
      <vt:lpstr>Тенденции цифрового маркетинга в 2021 году</vt:lpstr>
      <vt:lpstr>1. Шоппинг-посты </vt:lpstr>
      <vt:lpstr>Аспект Covid </vt:lpstr>
      <vt:lpstr>2. Маркетинг влияния </vt:lpstr>
      <vt:lpstr>Аспект Covid </vt:lpstr>
      <vt:lpstr>3. Ориентация на новую аудиторию </vt:lpstr>
      <vt:lpstr>Аспект Covid </vt:lpstr>
      <vt:lpstr>4. Продукты и услуги по подписке </vt:lpstr>
      <vt:lpstr>Аспект Covid Подписки были почти спасением для некоторых компаний во время кризиса covid. Например, хотя тренажерные залы были закрыты, людям предлагались онлайн-занятия. Эта небольшая сумма помогла многим компаниям удержаться на плаву во время пандемии. Изменение стратегии цифрового маркетинга Предложение подписки на ваши продукты или услуги может помочь вам в привлечении долгосрочных клиентов. Ваши финансы также станут более предсказуемыми, если люди будут тесно связаны с вашими продуктами. При привлечении новых клиентов это поможет вам увеличить их удержание. Кроме того, позвольте пользователям без проблем отказываться от подписки и запускать рекламные кампании для потерянных клиентов. </vt:lpstr>
      <vt:lpstr>Что может сработать для вашей стратегии цифрового маркетинга </vt:lpstr>
      <vt:lpstr>2. Обратитесь к чат-ботам и искусственному интеллекту. </vt:lpstr>
      <vt:lpstr>4. Внедрите новые способы оплаты.</vt:lpstr>
      <vt:lpstr>6. Реклама с оплатой за клик.</vt:lpstr>
      <vt:lpstr>8. Цифровой PR</vt:lpstr>
      <vt:lpstr>Вопросы для обсуждения и закрепления прочитанного</vt:lpstr>
      <vt:lpstr>Список рекомендуемой литературы</vt:lpstr>
      <vt:lpstr> Е. В. Коротковская  «Маркетинг. Часть 12»   Учебное пособие в презентациях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Маркетинг и коронавирус</dc:title>
  <dc:creator>Елена</dc:creator>
  <cp:lastModifiedBy>user</cp:lastModifiedBy>
  <cp:revision>67</cp:revision>
  <dcterms:created xsi:type="dcterms:W3CDTF">2020-09-22T07:36:43Z</dcterms:created>
  <dcterms:modified xsi:type="dcterms:W3CDTF">2021-12-14T13:01:43Z</dcterms:modified>
</cp:coreProperties>
</file>