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344" r:id="rId2"/>
    <p:sldId id="345" r:id="rId3"/>
    <p:sldId id="256" r:id="rId4"/>
    <p:sldId id="257" r:id="rId5"/>
    <p:sldId id="259" r:id="rId6"/>
    <p:sldId id="260" r:id="rId7"/>
    <p:sldId id="261" r:id="rId8"/>
    <p:sldId id="262" r:id="rId9"/>
    <p:sldId id="267" r:id="rId10"/>
    <p:sldId id="263" r:id="rId11"/>
    <p:sldId id="264" r:id="rId12"/>
    <p:sldId id="265" r:id="rId13"/>
    <p:sldId id="266" r:id="rId14"/>
    <p:sldId id="268" r:id="rId15"/>
    <p:sldId id="278" r:id="rId16"/>
    <p:sldId id="279" r:id="rId17"/>
    <p:sldId id="269" r:id="rId18"/>
    <p:sldId id="280" r:id="rId19"/>
    <p:sldId id="270" r:id="rId20"/>
    <p:sldId id="271" r:id="rId21"/>
    <p:sldId id="272" r:id="rId22"/>
    <p:sldId id="273" r:id="rId23"/>
    <p:sldId id="281" r:id="rId24"/>
    <p:sldId id="274" r:id="rId25"/>
    <p:sldId id="282" r:id="rId26"/>
    <p:sldId id="283" r:id="rId27"/>
    <p:sldId id="284" r:id="rId28"/>
    <p:sldId id="285" r:id="rId29"/>
    <p:sldId id="275" r:id="rId30"/>
    <p:sldId id="276" r:id="rId31"/>
    <p:sldId id="286" r:id="rId32"/>
    <p:sldId id="277" r:id="rId33"/>
    <p:sldId id="287" r:id="rId34"/>
    <p:sldId id="302" r:id="rId35"/>
    <p:sldId id="288" r:id="rId36"/>
    <p:sldId id="303" r:id="rId37"/>
    <p:sldId id="289" r:id="rId38"/>
    <p:sldId id="304" r:id="rId39"/>
    <p:sldId id="305" r:id="rId40"/>
    <p:sldId id="290" r:id="rId41"/>
    <p:sldId id="306" r:id="rId42"/>
    <p:sldId id="307" r:id="rId43"/>
    <p:sldId id="291" r:id="rId44"/>
    <p:sldId id="292" r:id="rId45"/>
    <p:sldId id="293" r:id="rId46"/>
    <p:sldId id="294" r:id="rId47"/>
    <p:sldId id="308" r:id="rId48"/>
    <p:sldId id="295" r:id="rId49"/>
    <p:sldId id="309" r:id="rId50"/>
    <p:sldId id="296" r:id="rId51"/>
    <p:sldId id="297" r:id="rId52"/>
    <p:sldId id="314" r:id="rId53"/>
    <p:sldId id="310" r:id="rId54"/>
    <p:sldId id="315" r:id="rId55"/>
    <p:sldId id="298" r:id="rId56"/>
    <p:sldId id="342" r:id="rId57"/>
    <p:sldId id="343"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2BD66F-83C1-4D95-B635-20431CB9E229}" type="datetimeFigureOut">
              <a:rPr lang="ru-RU" smtClean="0"/>
              <a:t>14.12.2021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EB0E14-F9BE-49D5-852E-14614568566F}" type="slidenum">
              <a:rPr lang="ru-RU" smtClean="0"/>
              <a:t>‹#›</a:t>
            </a:fld>
            <a:endParaRPr lang="ru-RU"/>
          </a:p>
        </p:txBody>
      </p:sp>
    </p:spTree>
    <p:extLst>
      <p:ext uri="{BB962C8B-B14F-4D97-AF65-F5344CB8AC3E}">
        <p14:creationId xmlns:p14="http://schemas.microsoft.com/office/powerpoint/2010/main" val="1501474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A31A3D5-AE41-4A01-ABD1-CAF1AB2F9F78}" type="slidenum">
              <a:rPr lang="ru-RU" altLang="ru-RU" smtClean="0"/>
              <a:pPr>
                <a:defRPr/>
              </a:pPr>
              <a:t>2</a:t>
            </a:fld>
            <a:endParaRPr lang="ru-RU" altLang="ru-RU"/>
          </a:p>
        </p:txBody>
      </p:sp>
    </p:spTree>
    <p:extLst>
      <p:ext uri="{BB962C8B-B14F-4D97-AF65-F5344CB8AC3E}">
        <p14:creationId xmlns:p14="http://schemas.microsoft.com/office/powerpoint/2010/main" val="180643616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08AE4C3-C0DA-450A-B5B4-686F88917F6F}"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CBCF799-10B8-4AEB-B474-8B2BEE71A35C}" type="slidenum">
              <a:rPr lang="ru-RU" smtClean="0"/>
              <a:t>‹#›</a:t>
            </a:fld>
            <a:endParaRPr lang="ru-RU"/>
          </a:p>
        </p:txBody>
      </p:sp>
    </p:spTree>
    <p:extLst>
      <p:ext uri="{BB962C8B-B14F-4D97-AF65-F5344CB8AC3E}">
        <p14:creationId xmlns:p14="http://schemas.microsoft.com/office/powerpoint/2010/main" val="15122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08AE4C3-C0DA-450A-B5B4-686F88917F6F}"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BCF799-10B8-4AEB-B474-8B2BEE71A35C}" type="slidenum">
              <a:rPr lang="ru-RU" smtClean="0"/>
              <a:t>‹#›</a:t>
            </a:fld>
            <a:endParaRPr lang="ru-RU"/>
          </a:p>
        </p:txBody>
      </p:sp>
    </p:spTree>
    <p:extLst>
      <p:ext uri="{BB962C8B-B14F-4D97-AF65-F5344CB8AC3E}">
        <p14:creationId xmlns:p14="http://schemas.microsoft.com/office/powerpoint/2010/main" val="73626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08AE4C3-C0DA-450A-B5B4-686F88917F6F}"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BCF799-10B8-4AEB-B474-8B2BEE71A35C}" type="slidenum">
              <a:rPr lang="ru-RU" smtClean="0"/>
              <a:t>‹#›</a:t>
            </a:fld>
            <a:endParaRPr lang="ru-RU"/>
          </a:p>
        </p:txBody>
      </p:sp>
    </p:spTree>
    <p:extLst>
      <p:ext uri="{BB962C8B-B14F-4D97-AF65-F5344CB8AC3E}">
        <p14:creationId xmlns:p14="http://schemas.microsoft.com/office/powerpoint/2010/main" val="3508096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pic>
        <p:nvPicPr>
          <p:cNvPr id="4" name="Picture 2" descr="Droplets-HD-Content-R1d.png">
            <a:extLst>
              <a:ext uri="{FF2B5EF4-FFF2-40B4-BE49-F238E27FC236}">
                <a16:creationId xmlns:a16="http://schemas.microsoft.com/office/drawing/2014/main" id="{F8D3ABFD-44A9-4B1E-8E9C-ED2E68E550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785C7EA4-2F13-4E41-8562-FC053A4FF8F3}"/>
              </a:ext>
            </a:extLst>
          </p:cNvPr>
          <p:cNvSpPr>
            <a:spLocks noGrp="1"/>
          </p:cNvSpPr>
          <p:nvPr>
            <p:ph type="dt" sz="half" idx="14"/>
          </p:nvPr>
        </p:nvSpPr>
        <p:spPr/>
        <p:txBody>
          <a:bodyPr/>
          <a:lstStyle>
            <a:lvl1pPr>
              <a:defRPr smtClean="0"/>
            </a:lvl1pPr>
          </a:lstStyle>
          <a:p>
            <a:pPr>
              <a:defRPr/>
            </a:pPr>
            <a:fld id="{9C5E26CA-6A94-4CDE-B720-EC8157BD22C8}" type="datetimeFigureOut">
              <a:rPr lang="ru-RU"/>
              <a:pPr>
                <a:defRPr/>
              </a:pPr>
              <a:t>14.12.2021</a:t>
            </a:fld>
            <a:endParaRPr lang="ru-RU"/>
          </a:p>
        </p:txBody>
      </p:sp>
      <p:sp>
        <p:nvSpPr>
          <p:cNvPr id="6" name="Footer Placeholder 4">
            <a:extLst>
              <a:ext uri="{FF2B5EF4-FFF2-40B4-BE49-F238E27FC236}">
                <a16:creationId xmlns:a16="http://schemas.microsoft.com/office/drawing/2014/main" id="{158686B2-E186-4FAD-9919-E40F68E86D3B}"/>
              </a:ext>
            </a:extLst>
          </p:cNvPr>
          <p:cNvSpPr>
            <a:spLocks noGrp="1"/>
          </p:cNvSpPr>
          <p:nvPr>
            <p:ph type="ftr" sz="quarter" idx="15"/>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148CCCDD-2259-4829-900E-67B9575FEEF8}"/>
              </a:ext>
            </a:extLst>
          </p:cNvPr>
          <p:cNvSpPr>
            <a:spLocks noGrp="1"/>
          </p:cNvSpPr>
          <p:nvPr>
            <p:ph type="sldNum" sz="quarter" idx="16"/>
          </p:nvPr>
        </p:nvSpPr>
        <p:spPr/>
        <p:txBody>
          <a:bodyPr/>
          <a:lstStyle>
            <a:lvl1pPr>
              <a:defRPr smtClean="0"/>
            </a:lvl1pPr>
          </a:lstStyle>
          <a:p>
            <a:pPr>
              <a:defRPr/>
            </a:pPr>
            <a:fld id="{24275DA1-051C-4F2C-8183-11F9972770B7}" type="slidenum">
              <a:rPr lang="ru-RU"/>
              <a:pPr>
                <a:defRPr/>
              </a:pPr>
              <a:t>‹#›</a:t>
            </a:fld>
            <a:endParaRPr lang="ru-RU"/>
          </a:p>
        </p:txBody>
      </p:sp>
    </p:spTree>
    <p:extLst>
      <p:ext uri="{BB962C8B-B14F-4D97-AF65-F5344CB8AC3E}">
        <p14:creationId xmlns:p14="http://schemas.microsoft.com/office/powerpoint/2010/main" val="2584792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08AE4C3-C0DA-450A-B5B4-686F88917F6F}"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BCF799-10B8-4AEB-B474-8B2BEE71A35C}" type="slidenum">
              <a:rPr lang="ru-RU" smtClean="0"/>
              <a:t>‹#›</a:t>
            </a:fld>
            <a:endParaRPr lang="ru-RU"/>
          </a:p>
        </p:txBody>
      </p:sp>
    </p:spTree>
    <p:extLst>
      <p:ext uri="{BB962C8B-B14F-4D97-AF65-F5344CB8AC3E}">
        <p14:creationId xmlns:p14="http://schemas.microsoft.com/office/powerpoint/2010/main" val="3366479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E08AE4C3-C0DA-450A-B5B4-686F88917F6F}" type="datetimeFigureOut">
              <a:rPr lang="ru-RU" smtClean="0"/>
              <a:t>14.12.2021</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CBCF799-10B8-4AEB-B474-8B2BEE71A35C}" type="slidenum">
              <a:rPr lang="ru-RU" smtClean="0"/>
              <a:t>‹#›</a:t>
            </a:fld>
            <a:endParaRPr lang="ru-RU"/>
          </a:p>
        </p:txBody>
      </p:sp>
    </p:spTree>
    <p:extLst>
      <p:ext uri="{BB962C8B-B14F-4D97-AF65-F5344CB8AC3E}">
        <p14:creationId xmlns:p14="http://schemas.microsoft.com/office/powerpoint/2010/main" val="4002062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08AE4C3-C0DA-450A-B5B4-686F88917F6F}"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CBCF799-10B8-4AEB-B474-8B2BEE71A35C}" type="slidenum">
              <a:rPr lang="ru-RU" smtClean="0"/>
              <a:t>‹#›</a:t>
            </a:fld>
            <a:endParaRPr lang="ru-RU"/>
          </a:p>
        </p:txBody>
      </p:sp>
    </p:spTree>
    <p:extLst>
      <p:ext uri="{BB962C8B-B14F-4D97-AF65-F5344CB8AC3E}">
        <p14:creationId xmlns:p14="http://schemas.microsoft.com/office/powerpoint/2010/main" val="3434637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08AE4C3-C0DA-450A-B5B4-686F88917F6F}" type="datetimeFigureOut">
              <a:rPr lang="ru-RU" smtClean="0"/>
              <a:t>14.12.2021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CBCF799-10B8-4AEB-B474-8B2BEE71A35C}" type="slidenum">
              <a:rPr lang="ru-RU" smtClean="0"/>
              <a:t>‹#›</a:t>
            </a:fld>
            <a:endParaRPr lang="ru-RU"/>
          </a:p>
        </p:txBody>
      </p:sp>
    </p:spTree>
    <p:extLst>
      <p:ext uri="{BB962C8B-B14F-4D97-AF65-F5344CB8AC3E}">
        <p14:creationId xmlns:p14="http://schemas.microsoft.com/office/powerpoint/2010/main" val="144766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08AE4C3-C0DA-450A-B5B4-686F88917F6F}" type="datetimeFigureOut">
              <a:rPr lang="ru-RU" smtClean="0"/>
              <a:t>14.12.2021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CBCF799-10B8-4AEB-B474-8B2BEE71A35C}" type="slidenum">
              <a:rPr lang="ru-RU" smtClean="0"/>
              <a:t>‹#›</a:t>
            </a:fld>
            <a:endParaRPr lang="ru-RU"/>
          </a:p>
        </p:txBody>
      </p:sp>
    </p:spTree>
    <p:extLst>
      <p:ext uri="{BB962C8B-B14F-4D97-AF65-F5344CB8AC3E}">
        <p14:creationId xmlns:p14="http://schemas.microsoft.com/office/powerpoint/2010/main" val="494842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AE4C3-C0DA-450A-B5B4-686F88917F6F}" type="datetimeFigureOut">
              <a:rPr lang="ru-RU" smtClean="0"/>
              <a:t>14.12.2021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CBCF799-10B8-4AEB-B474-8B2BEE71A35C}" type="slidenum">
              <a:rPr lang="ru-RU" smtClean="0"/>
              <a:t>‹#›</a:t>
            </a:fld>
            <a:endParaRPr lang="ru-RU"/>
          </a:p>
        </p:txBody>
      </p:sp>
    </p:spTree>
    <p:extLst>
      <p:ext uri="{BB962C8B-B14F-4D97-AF65-F5344CB8AC3E}">
        <p14:creationId xmlns:p14="http://schemas.microsoft.com/office/powerpoint/2010/main" val="183982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08AE4C3-C0DA-450A-B5B4-686F88917F6F}"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CBCF799-10B8-4AEB-B474-8B2BEE71A35C}" type="slidenum">
              <a:rPr lang="ru-RU" smtClean="0"/>
              <a:t>‹#›</a:t>
            </a:fld>
            <a:endParaRPr lang="ru-RU"/>
          </a:p>
        </p:txBody>
      </p:sp>
    </p:spTree>
    <p:extLst>
      <p:ext uri="{BB962C8B-B14F-4D97-AF65-F5344CB8AC3E}">
        <p14:creationId xmlns:p14="http://schemas.microsoft.com/office/powerpoint/2010/main" val="413856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08AE4C3-C0DA-450A-B5B4-686F88917F6F}" type="datetimeFigureOut">
              <a:rPr lang="ru-RU" smtClean="0"/>
              <a:t>14.12.2021</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CBCF799-10B8-4AEB-B474-8B2BEE71A35C}" type="slidenum">
              <a:rPr lang="ru-RU" smtClean="0"/>
              <a:t>‹#›</a:t>
            </a:fld>
            <a:endParaRPr lang="ru-RU"/>
          </a:p>
        </p:txBody>
      </p:sp>
    </p:spTree>
    <p:extLst>
      <p:ext uri="{BB962C8B-B14F-4D97-AF65-F5344CB8AC3E}">
        <p14:creationId xmlns:p14="http://schemas.microsoft.com/office/powerpoint/2010/main" val="166509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08AE4C3-C0DA-450A-B5B4-686F88917F6F}" type="datetimeFigureOut">
              <a:rPr lang="ru-RU" smtClean="0"/>
              <a:t>14.12.2021</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CBCF799-10B8-4AEB-B474-8B2BEE71A35C}" type="slidenum">
              <a:rPr lang="ru-RU" smtClean="0"/>
              <a:t>‹#›</a:t>
            </a:fld>
            <a:endParaRPr lang="ru-RU"/>
          </a:p>
        </p:txBody>
      </p:sp>
    </p:spTree>
    <p:extLst>
      <p:ext uri="{BB962C8B-B14F-4D97-AF65-F5344CB8AC3E}">
        <p14:creationId xmlns:p14="http://schemas.microsoft.com/office/powerpoint/2010/main" val="2654516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540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a:extLst>
              <a:ext uri="{FF2B5EF4-FFF2-40B4-BE49-F238E27FC236}">
                <a16:creationId xmlns:a16="http://schemas.microsoft.com/office/drawing/2014/main" id="{6B37B6DF-359F-4353-9BB4-0DD14F912575}"/>
              </a:ext>
            </a:extLst>
          </p:cNvPr>
          <p:cNvSpPr>
            <a:spLocks noGrp="1" noChangeArrowheads="1"/>
          </p:cNvSpPr>
          <p:nvPr>
            <p:ph type="ctrTitle"/>
          </p:nvPr>
        </p:nvSpPr>
        <p:spPr>
          <a:xfrm>
            <a:off x="2306639" y="1458913"/>
            <a:ext cx="6643687" cy="1820862"/>
          </a:xfrm>
        </p:spPr>
        <p:txBody>
          <a:bodyPr/>
          <a:lstStyle/>
          <a:p>
            <a:r>
              <a:rPr lang="ru-RU" altLang="ru-RU" sz="2800" b="1" dirty="0">
                <a:solidFill>
                  <a:schemeClr val="tx1"/>
                </a:solidFill>
              </a:rPr>
              <a:t>Е. В. </a:t>
            </a:r>
            <a:r>
              <a:rPr lang="ru-RU" altLang="ru-RU" sz="2800" b="1" dirty="0" err="1">
                <a:solidFill>
                  <a:schemeClr val="tx1"/>
                </a:solidFill>
              </a:rPr>
              <a:t>Коротковская</a:t>
            </a:r>
            <a:br>
              <a:rPr lang="ru-RU" altLang="ru-RU" sz="2800" b="1" dirty="0">
                <a:solidFill>
                  <a:schemeClr val="tx1"/>
                </a:solidFill>
              </a:rPr>
            </a:br>
            <a:br>
              <a:rPr lang="ru-RU" altLang="ru-RU" sz="2800" b="1" dirty="0">
                <a:solidFill>
                  <a:schemeClr val="tx1"/>
                </a:solidFill>
              </a:rPr>
            </a:br>
            <a:r>
              <a:rPr lang="ru-RU" altLang="ru-RU" sz="2800" b="1" dirty="0">
                <a:solidFill>
                  <a:schemeClr val="tx1"/>
                </a:solidFill>
              </a:rPr>
              <a:t>«Маркетинг. Часть 11» </a:t>
            </a:r>
          </a:p>
        </p:txBody>
      </p:sp>
      <p:sp>
        <p:nvSpPr>
          <p:cNvPr id="3" name="Подзаголовок 2">
            <a:extLst>
              <a:ext uri="{FF2B5EF4-FFF2-40B4-BE49-F238E27FC236}">
                <a16:creationId xmlns:a16="http://schemas.microsoft.com/office/drawing/2014/main" id="{CF2FC50F-025D-4D27-A209-82196D0B5B8C}"/>
              </a:ext>
            </a:extLst>
          </p:cNvPr>
          <p:cNvSpPr>
            <a:spLocks noGrp="1"/>
          </p:cNvSpPr>
          <p:nvPr>
            <p:ph type="subTitle" idx="1"/>
          </p:nvPr>
        </p:nvSpPr>
        <p:spPr>
          <a:xfrm>
            <a:off x="2836864" y="3800475"/>
            <a:ext cx="6518275" cy="1028700"/>
          </a:xfrm>
        </p:spPr>
        <p:txBody>
          <a:bodyPr>
            <a:normAutofit/>
          </a:bodyPr>
          <a:lstStyle/>
          <a:p>
            <a:pPr>
              <a:defRPr/>
            </a:pPr>
            <a:r>
              <a:rPr lang="ru-RU" sz="2100" dirty="0"/>
              <a:t>Учебное пособие в презентациях</a:t>
            </a:r>
          </a:p>
        </p:txBody>
      </p:sp>
      <p:sp>
        <p:nvSpPr>
          <p:cNvPr id="4" name="Номер слайда 3">
            <a:extLst>
              <a:ext uri="{FF2B5EF4-FFF2-40B4-BE49-F238E27FC236}">
                <a16:creationId xmlns:a16="http://schemas.microsoft.com/office/drawing/2014/main" id="{2EB59A79-B6FB-4B12-9A4E-89D03D92BFDB}"/>
              </a:ext>
            </a:extLst>
          </p:cNvPr>
          <p:cNvSpPr>
            <a:spLocks noGrp="1"/>
          </p:cNvSpPr>
          <p:nvPr>
            <p:ph type="sldNum" sz="quarter" idx="12"/>
          </p:nvPr>
        </p:nvSpPr>
        <p:spPr/>
        <p:txBody>
          <a:bodyPr/>
          <a:lstStyle/>
          <a:p>
            <a:pPr>
              <a:defRPr/>
            </a:pPr>
            <a:fld id="{C6666837-050F-4202-82D2-ACC7B5165B49}" type="slidenum">
              <a:rPr lang="ru-RU" smtClean="0"/>
              <a:pPr>
                <a:defRPr/>
              </a:pPr>
              <a:t>1</a:t>
            </a:fld>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404BCE-1F4F-4EFB-A88A-F36BA3D87ECC}"/>
              </a:ext>
            </a:extLst>
          </p:cNvPr>
          <p:cNvSpPr>
            <a:spLocks noGrp="1"/>
          </p:cNvSpPr>
          <p:nvPr>
            <p:ph type="title"/>
          </p:nvPr>
        </p:nvSpPr>
        <p:spPr>
          <a:xfrm>
            <a:off x="1069848" y="484632"/>
            <a:ext cx="10058400" cy="532405"/>
          </a:xfrm>
        </p:spPr>
        <p:txBody>
          <a:bodyPr>
            <a:noAutofit/>
          </a:bodyPr>
          <a:lstStyle/>
          <a:p>
            <a:pPr algn="ctr"/>
            <a:r>
              <a:rPr lang="ru-RU" sz="4000" b="1" i="0" u="none" strike="noStrike" baseline="0" dirty="0">
                <a:latin typeface="Newton-Regular"/>
              </a:rPr>
              <a:t>1. </a:t>
            </a:r>
            <a:r>
              <a:rPr lang="ru-RU" sz="4000" b="1" i="1" u="none" strike="noStrike" baseline="0" dirty="0">
                <a:latin typeface="Newton-Italic"/>
              </a:rPr>
              <a:t>Товар</a:t>
            </a:r>
            <a:endParaRPr lang="ru-RU" sz="4000" b="1" dirty="0"/>
          </a:p>
        </p:txBody>
      </p:sp>
      <p:sp>
        <p:nvSpPr>
          <p:cNvPr id="3" name="Объект 2">
            <a:extLst>
              <a:ext uri="{FF2B5EF4-FFF2-40B4-BE49-F238E27FC236}">
                <a16:creationId xmlns:a16="http://schemas.microsoft.com/office/drawing/2014/main" id="{943EB7D8-D762-43DA-8845-BA56669D64FB}"/>
              </a:ext>
            </a:extLst>
          </p:cNvPr>
          <p:cNvSpPr>
            <a:spLocks noGrp="1"/>
          </p:cNvSpPr>
          <p:nvPr>
            <p:ph idx="1"/>
          </p:nvPr>
        </p:nvSpPr>
        <p:spPr>
          <a:xfrm>
            <a:off x="1069848" y="1110343"/>
            <a:ext cx="10058400" cy="5061857"/>
          </a:xfrm>
        </p:spPr>
        <p:txBody>
          <a:bodyPr/>
          <a:lstStyle/>
          <a:p>
            <a:pPr marL="0" indent="0" algn="l">
              <a:buNone/>
            </a:pPr>
            <a:r>
              <a:rPr lang="ru-RU" sz="2800" b="0" i="0" u="none" strike="noStrike" baseline="0" dirty="0">
                <a:latin typeface="Newton-Regular"/>
              </a:rPr>
              <a:t>продукция и услуги, производимые фирмой и предлагаемые потребителю. Менеджер должен иметь информацию о потребности рынка в товаре и его актуальности. Если кризис в организации возник из-за отсутствия спроса на товар или услугу, то стоит пересмотреть предлагаемый ассортимент. Это актуально для тех организаций, которые занимаются производством сезонных товаров — как правило, изготовление одного вида товара (например, мороженого) в зимний период сокращается в несколько раз по вполне понятным причинам. Это позволяет поставлять актуальные товары без потери денежных средств</a:t>
            </a:r>
            <a:r>
              <a:rPr lang="ru-RU" sz="1800" b="0" i="0" u="none" strike="noStrike" baseline="0" dirty="0">
                <a:latin typeface="Newton-Regular"/>
              </a:rPr>
              <a:t>.</a:t>
            </a:r>
            <a:endParaRPr lang="ru-RU" dirty="0"/>
          </a:p>
        </p:txBody>
      </p:sp>
    </p:spTree>
    <p:extLst>
      <p:ext uri="{BB962C8B-B14F-4D97-AF65-F5344CB8AC3E}">
        <p14:creationId xmlns:p14="http://schemas.microsoft.com/office/powerpoint/2010/main" val="55359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AA70E2-D567-4BD3-A065-E70868D8652E}"/>
              </a:ext>
            </a:extLst>
          </p:cNvPr>
          <p:cNvSpPr>
            <a:spLocks noGrp="1"/>
          </p:cNvSpPr>
          <p:nvPr>
            <p:ph type="title"/>
          </p:nvPr>
        </p:nvSpPr>
        <p:spPr>
          <a:xfrm>
            <a:off x="1069848" y="484632"/>
            <a:ext cx="10058400" cy="653703"/>
          </a:xfrm>
        </p:spPr>
        <p:txBody>
          <a:bodyPr>
            <a:normAutofit/>
          </a:bodyPr>
          <a:lstStyle/>
          <a:p>
            <a:pPr algn="ctr"/>
            <a:r>
              <a:rPr lang="ru-RU" sz="4000" b="1" i="0" u="none" strike="noStrike" baseline="0" dirty="0">
                <a:latin typeface="Newton-Regular"/>
              </a:rPr>
              <a:t>2. </a:t>
            </a:r>
            <a:r>
              <a:rPr lang="ru-RU" sz="4000" b="1" i="1" u="none" strike="noStrike" baseline="0" dirty="0">
                <a:latin typeface="Newton-Italic"/>
              </a:rPr>
              <a:t>Цена</a:t>
            </a:r>
            <a:endParaRPr lang="ru-RU" sz="4000" b="1" dirty="0"/>
          </a:p>
        </p:txBody>
      </p:sp>
      <p:sp>
        <p:nvSpPr>
          <p:cNvPr id="3" name="Объект 2">
            <a:extLst>
              <a:ext uri="{FF2B5EF4-FFF2-40B4-BE49-F238E27FC236}">
                <a16:creationId xmlns:a16="http://schemas.microsoft.com/office/drawing/2014/main" id="{3E250433-9FAC-4FCA-B219-68A70C036AB3}"/>
              </a:ext>
            </a:extLst>
          </p:cNvPr>
          <p:cNvSpPr>
            <a:spLocks noGrp="1"/>
          </p:cNvSpPr>
          <p:nvPr>
            <p:ph idx="1"/>
          </p:nvPr>
        </p:nvSpPr>
        <p:spPr>
          <a:xfrm>
            <a:off x="1069848" y="1212980"/>
            <a:ext cx="10058400" cy="4959220"/>
          </a:xfrm>
        </p:spPr>
        <p:txBody>
          <a:bodyPr>
            <a:normAutofit/>
          </a:bodyPr>
          <a:lstStyle/>
          <a:p>
            <a:pPr marL="0" indent="0" algn="l">
              <a:buNone/>
            </a:pPr>
            <a:r>
              <a:rPr lang="ru-RU" sz="3600" b="0" i="0" u="none" strike="noStrike" baseline="0" dirty="0">
                <a:latin typeface="Newton-Regular"/>
              </a:rPr>
              <a:t>это денежная сумма, которую потребитель уплачивает за товар. В сфере антикризисного управления ценовая политика организации имеет очень большое значение, так как именно от нее во многом зависит устойчивое финансовое положение фирмы. Грамотная ценовая политика возможна только в случае изучения спроса потребителей и предложения фирм-конкурентов.</a:t>
            </a:r>
            <a:endParaRPr lang="ru-RU" sz="3600" dirty="0"/>
          </a:p>
        </p:txBody>
      </p:sp>
    </p:spTree>
    <p:extLst>
      <p:ext uri="{BB962C8B-B14F-4D97-AF65-F5344CB8AC3E}">
        <p14:creationId xmlns:p14="http://schemas.microsoft.com/office/powerpoint/2010/main" val="1880251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BEA461-AB4E-423F-B4EC-05852B0B94BD}"/>
              </a:ext>
            </a:extLst>
          </p:cNvPr>
          <p:cNvSpPr>
            <a:spLocks noGrp="1"/>
          </p:cNvSpPr>
          <p:nvPr>
            <p:ph type="title"/>
          </p:nvPr>
        </p:nvSpPr>
        <p:spPr>
          <a:xfrm>
            <a:off x="1069848" y="484632"/>
            <a:ext cx="10058400" cy="793662"/>
          </a:xfrm>
        </p:spPr>
        <p:txBody>
          <a:bodyPr>
            <a:normAutofit/>
          </a:bodyPr>
          <a:lstStyle/>
          <a:p>
            <a:pPr algn="ctr"/>
            <a:r>
              <a:rPr lang="ru-RU" sz="3600" b="1" i="0" u="none" strike="noStrike" baseline="0" dirty="0">
                <a:latin typeface="Newton-Regular"/>
              </a:rPr>
              <a:t>3. </a:t>
            </a:r>
            <a:r>
              <a:rPr lang="ru-RU" sz="3600" b="1" i="1" u="none" strike="noStrike" baseline="0" dirty="0">
                <a:latin typeface="Newton-Italic"/>
              </a:rPr>
              <a:t>Место товара на рынке</a:t>
            </a:r>
            <a:endParaRPr lang="ru-RU" sz="3600" b="1" dirty="0"/>
          </a:p>
        </p:txBody>
      </p:sp>
      <p:sp>
        <p:nvSpPr>
          <p:cNvPr id="3" name="Объект 2">
            <a:extLst>
              <a:ext uri="{FF2B5EF4-FFF2-40B4-BE49-F238E27FC236}">
                <a16:creationId xmlns:a16="http://schemas.microsoft.com/office/drawing/2014/main" id="{DC68C850-47E2-488F-8B4A-8CFAED8ABF56}"/>
              </a:ext>
            </a:extLst>
          </p:cNvPr>
          <p:cNvSpPr>
            <a:spLocks noGrp="1"/>
          </p:cNvSpPr>
          <p:nvPr>
            <p:ph idx="1"/>
          </p:nvPr>
        </p:nvSpPr>
        <p:spPr>
          <a:xfrm>
            <a:off x="1069848" y="1492898"/>
            <a:ext cx="10058400" cy="4679302"/>
          </a:xfrm>
        </p:spPr>
        <p:txBody>
          <a:bodyPr>
            <a:normAutofit/>
          </a:bodyPr>
          <a:lstStyle/>
          <a:p>
            <a:pPr marL="0" indent="0" algn="l">
              <a:buNone/>
            </a:pPr>
            <a:r>
              <a:rPr lang="ru-RU" sz="4800" b="0" i="0" u="none" strike="noStrike" baseline="0" dirty="0">
                <a:latin typeface="Newton-Regular"/>
              </a:rPr>
              <a:t>сюда относятся методы распределения товаров на рынке, представляющие собой занятие наиболее выгодных позиций с точки зрения доступности для покупателя.</a:t>
            </a:r>
            <a:endParaRPr lang="ru-RU" sz="4800" dirty="0"/>
          </a:p>
        </p:txBody>
      </p:sp>
    </p:spTree>
    <p:extLst>
      <p:ext uri="{BB962C8B-B14F-4D97-AF65-F5344CB8AC3E}">
        <p14:creationId xmlns:p14="http://schemas.microsoft.com/office/powerpoint/2010/main" val="2216949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798A68-FF58-4F51-88B4-C02208B815E6}"/>
              </a:ext>
            </a:extLst>
          </p:cNvPr>
          <p:cNvSpPr>
            <a:spLocks noGrp="1"/>
          </p:cNvSpPr>
          <p:nvPr>
            <p:ph type="title"/>
          </p:nvPr>
        </p:nvSpPr>
        <p:spPr>
          <a:xfrm>
            <a:off x="1069848" y="484632"/>
            <a:ext cx="10058400" cy="588388"/>
          </a:xfrm>
        </p:spPr>
        <p:txBody>
          <a:bodyPr>
            <a:normAutofit/>
          </a:bodyPr>
          <a:lstStyle/>
          <a:p>
            <a:pPr algn="ctr"/>
            <a:r>
              <a:rPr lang="ru-RU" sz="3200" b="1" i="0" u="none" strike="noStrike" baseline="0" dirty="0">
                <a:latin typeface="Newton-Regular"/>
              </a:rPr>
              <a:t>4. </a:t>
            </a:r>
            <a:r>
              <a:rPr lang="ru-RU" sz="3200" b="1" i="1" u="none" strike="noStrike" baseline="0" dirty="0">
                <a:latin typeface="Newton-Italic"/>
              </a:rPr>
              <a:t>Маркетинговые коммуникации</a:t>
            </a:r>
            <a:endParaRPr lang="ru-RU" sz="3200" b="1" dirty="0"/>
          </a:p>
        </p:txBody>
      </p:sp>
      <p:sp>
        <p:nvSpPr>
          <p:cNvPr id="3" name="Объект 2">
            <a:extLst>
              <a:ext uri="{FF2B5EF4-FFF2-40B4-BE49-F238E27FC236}">
                <a16:creationId xmlns:a16="http://schemas.microsoft.com/office/drawing/2014/main" id="{873B60F6-FB8E-4528-84A0-AD8ABD3FF0DF}"/>
              </a:ext>
            </a:extLst>
          </p:cNvPr>
          <p:cNvSpPr>
            <a:spLocks noGrp="1"/>
          </p:cNvSpPr>
          <p:nvPr>
            <p:ph idx="1"/>
          </p:nvPr>
        </p:nvSpPr>
        <p:spPr>
          <a:xfrm>
            <a:off x="578498" y="1147665"/>
            <a:ext cx="10549750" cy="5024535"/>
          </a:xfrm>
        </p:spPr>
        <p:txBody>
          <a:bodyPr>
            <a:noAutofit/>
          </a:bodyPr>
          <a:lstStyle/>
          <a:p>
            <a:pPr marL="0" indent="0" algn="l">
              <a:buNone/>
            </a:pPr>
            <a:r>
              <a:rPr lang="ru-RU" sz="3200" b="0" i="0" u="none" strike="noStrike" baseline="0" dirty="0">
                <a:latin typeface="Newton-Regular"/>
              </a:rPr>
              <a:t>воздействие на потребителя с целью его привлечения для приобретения того или иного товара.</a:t>
            </a:r>
          </a:p>
          <a:p>
            <a:pPr marL="0" indent="0" algn="l">
              <a:buNone/>
            </a:pPr>
            <a:r>
              <a:rPr lang="ru-RU" sz="3200" b="0" i="0" u="none" strike="noStrike" baseline="0" dirty="0">
                <a:latin typeface="Newton-Regular"/>
              </a:rPr>
              <a:t>В последние десятилетия реклама приняла огромные масштабы и при грамотном управлении может даже помочь преодолеть кризисную ситуацию.</a:t>
            </a:r>
          </a:p>
          <a:p>
            <a:pPr marL="0" indent="0" algn="l">
              <a:buNone/>
            </a:pPr>
            <a:r>
              <a:rPr lang="ru-RU" sz="3200" b="0" i="0" u="none" strike="noStrike" baseline="0" dirty="0">
                <a:latin typeface="Newton-Regular"/>
              </a:rPr>
              <a:t>Использование перечисленных средств на конкретном рынке и для конкретных видов товаров позволяет определить фактический маркетинговый потенциал организации и угрозы для нее со стороны рынка, что крайне важно при разработке стратегии антикризисного управления.</a:t>
            </a:r>
            <a:endParaRPr lang="ru-RU" sz="3200" dirty="0"/>
          </a:p>
        </p:txBody>
      </p:sp>
    </p:spTree>
    <p:extLst>
      <p:ext uri="{BB962C8B-B14F-4D97-AF65-F5344CB8AC3E}">
        <p14:creationId xmlns:p14="http://schemas.microsoft.com/office/powerpoint/2010/main" val="3261422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F8EE28-F27C-4DEE-A6B2-CC8E11130072}"/>
              </a:ext>
            </a:extLst>
          </p:cNvPr>
          <p:cNvSpPr>
            <a:spLocks noGrp="1"/>
          </p:cNvSpPr>
          <p:nvPr>
            <p:ph type="title"/>
          </p:nvPr>
        </p:nvSpPr>
        <p:spPr/>
        <p:txBody>
          <a:bodyPr>
            <a:noAutofit/>
          </a:bodyPr>
          <a:lstStyle/>
          <a:p>
            <a:r>
              <a:rPr lang="ru-RU" sz="2800" b="0" i="0" u="none" strike="noStrike" baseline="0" dirty="0">
                <a:latin typeface="Newton-Regular"/>
              </a:rPr>
              <a:t>Помимо исследования рынка, маркетинг при разработке антикризисной политики рассматривает также в н у т р е н </a:t>
            </a:r>
            <a:r>
              <a:rPr lang="ru-RU" sz="2800" b="0" i="0" u="none" strike="noStrike" baseline="0" dirty="0" err="1">
                <a:latin typeface="Newton-Regular"/>
              </a:rPr>
              <a:t>н</a:t>
            </a:r>
            <a:r>
              <a:rPr lang="ru-RU" sz="2800" b="0" i="0" u="none" strike="noStrike" baseline="0" dirty="0">
                <a:latin typeface="Newton-Regular"/>
              </a:rPr>
              <a:t> ю </a:t>
            </a:r>
            <a:r>
              <a:rPr lang="ru-RU" sz="2800" b="0" i="0" u="none" strike="noStrike" baseline="0" dirty="0" err="1">
                <a:latin typeface="Newton-Regular"/>
              </a:rPr>
              <a:t>ю</a:t>
            </a:r>
            <a:r>
              <a:rPr lang="ru-RU" sz="2800" b="0" i="0" u="none" strike="noStrike" baseline="0" dirty="0">
                <a:latin typeface="Newton-Regular"/>
              </a:rPr>
              <a:t> с р е д у организации, а именно:</a:t>
            </a:r>
            <a:endParaRPr lang="ru-RU" sz="2800" dirty="0"/>
          </a:p>
        </p:txBody>
      </p:sp>
      <p:sp>
        <p:nvSpPr>
          <p:cNvPr id="3" name="Объект 2">
            <a:extLst>
              <a:ext uri="{FF2B5EF4-FFF2-40B4-BE49-F238E27FC236}">
                <a16:creationId xmlns:a16="http://schemas.microsoft.com/office/drawing/2014/main" id="{DB7BF3C1-BF24-43AA-9991-644EF941889A}"/>
              </a:ext>
            </a:extLst>
          </p:cNvPr>
          <p:cNvSpPr>
            <a:spLocks noGrp="1"/>
          </p:cNvSpPr>
          <p:nvPr>
            <p:ph idx="1"/>
          </p:nvPr>
        </p:nvSpPr>
        <p:spPr/>
        <p:txBody>
          <a:bodyPr>
            <a:normAutofit/>
          </a:bodyPr>
          <a:lstStyle/>
          <a:p>
            <a:pPr marL="0" indent="0" algn="l">
              <a:buNone/>
            </a:pPr>
            <a:r>
              <a:rPr lang="ru-RU" sz="2800" b="0" i="0" u="none" strike="noStrike" baseline="0" dirty="0">
                <a:latin typeface="Newton-Regular"/>
              </a:rPr>
              <a:t>–– технико-технологический потенциал;</a:t>
            </a:r>
          </a:p>
          <a:p>
            <a:pPr marL="0" indent="0" algn="l">
              <a:buNone/>
            </a:pPr>
            <a:r>
              <a:rPr lang="ru-RU" sz="2800" b="0" i="0" u="none" strike="noStrike" baseline="0" dirty="0">
                <a:latin typeface="Newton-Regular"/>
              </a:rPr>
              <a:t>–– ресурсный потенциал;</a:t>
            </a:r>
          </a:p>
          <a:p>
            <a:pPr marL="0" indent="0" algn="l">
              <a:buNone/>
            </a:pPr>
            <a:r>
              <a:rPr lang="ru-RU" sz="2800" b="0" i="0" u="none" strike="noStrike" baseline="0" dirty="0">
                <a:latin typeface="Newton-Regular"/>
              </a:rPr>
              <a:t>–– информационные технологии;</a:t>
            </a:r>
          </a:p>
          <a:p>
            <a:pPr marL="0" indent="0" algn="l">
              <a:buNone/>
            </a:pPr>
            <a:r>
              <a:rPr lang="ru-RU" sz="2800" b="0" i="0" u="none" strike="noStrike" baseline="0" dirty="0">
                <a:latin typeface="Newton-Regular"/>
              </a:rPr>
              <a:t>–– особенности производственного процесса;</a:t>
            </a:r>
          </a:p>
          <a:p>
            <a:pPr marL="0" indent="0" algn="l">
              <a:buNone/>
            </a:pPr>
            <a:r>
              <a:rPr lang="ru-RU" sz="2800" b="0" i="0" u="none" strike="noStrike" baseline="0" dirty="0">
                <a:latin typeface="Newton-Regular"/>
              </a:rPr>
              <a:t>–– уровень управления и контроля.</a:t>
            </a:r>
            <a:endParaRPr lang="ru-RU" sz="2800" dirty="0"/>
          </a:p>
        </p:txBody>
      </p:sp>
    </p:spTree>
    <p:extLst>
      <p:ext uri="{BB962C8B-B14F-4D97-AF65-F5344CB8AC3E}">
        <p14:creationId xmlns:p14="http://schemas.microsoft.com/office/powerpoint/2010/main" val="1301590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C16232-1D3E-4563-AA83-B2BB59BE6FA0}"/>
              </a:ext>
            </a:extLst>
          </p:cNvPr>
          <p:cNvSpPr>
            <a:spLocks noGrp="1"/>
          </p:cNvSpPr>
          <p:nvPr>
            <p:ph type="title"/>
          </p:nvPr>
        </p:nvSpPr>
        <p:spPr>
          <a:xfrm>
            <a:off x="1069848" y="484632"/>
            <a:ext cx="10058400" cy="5729556"/>
          </a:xfrm>
        </p:spPr>
        <p:txBody>
          <a:bodyPr>
            <a:normAutofit/>
          </a:bodyPr>
          <a:lstStyle/>
          <a:p>
            <a:r>
              <a:rPr lang="ru-RU" sz="2400" b="0" i="0" u="none" strike="noStrike" baseline="0" dirty="0">
                <a:latin typeface="Newton-Regular"/>
              </a:rPr>
              <a:t>Это и есть те структуры, от которых зависят качественно-количественные характеристики товара; они также исследуются на наличие возможных осложнений для их своевременного устранения.</a:t>
            </a:r>
            <a:br>
              <a:rPr lang="ru-RU" sz="2400" b="0" i="0" u="none" strike="noStrike" baseline="0" dirty="0">
                <a:latin typeface="Newton-Regular"/>
              </a:rPr>
            </a:br>
            <a:r>
              <a:rPr lang="ru-RU" sz="2400" b="0" i="0" u="none" strike="noStrike" baseline="0" dirty="0">
                <a:latin typeface="Newton-Regular"/>
              </a:rPr>
              <a:t>Одной из первостепенных задач маркетинга при антикризисном управлении является исследование в н е ш н е й рыночной  с р е д ы организации, в первую очередь микросреды. Речь идет о таких важных субъектах, как поставщики, конкуренты, партнеры. От их</a:t>
            </a:r>
            <a:br>
              <a:rPr lang="ru-RU" sz="2400" b="0" i="0" u="none" strike="noStrike" baseline="0" dirty="0">
                <a:latin typeface="Newton-Regular"/>
              </a:rPr>
            </a:br>
            <a:r>
              <a:rPr lang="ru-RU" sz="2400" b="0" i="0" u="none" strike="noStrike" baseline="0" dirty="0">
                <a:latin typeface="Newton-Regular"/>
              </a:rPr>
              <a:t>компетентности и надежности очень многое зависит, особенно когда компания находится в кризисе. Необходимо анализировать действующие связи и взаимоотношения и формировать новые, выгодные условия.</a:t>
            </a:r>
            <a:endParaRPr lang="ru-RU" sz="2400" dirty="0"/>
          </a:p>
        </p:txBody>
      </p:sp>
    </p:spTree>
    <p:extLst>
      <p:ext uri="{BB962C8B-B14F-4D97-AF65-F5344CB8AC3E}">
        <p14:creationId xmlns:p14="http://schemas.microsoft.com/office/powerpoint/2010/main" val="576071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AE42C4-BB1D-4A62-BCF2-E9DA8B4DC2A0}"/>
              </a:ext>
            </a:extLst>
          </p:cNvPr>
          <p:cNvSpPr>
            <a:spLocks noGrp="1"/>
          </p:cNvSpPr>
          <p:nvPr>
            <p:ph type="title"/>
          </p:nvPr>
        </p:nvSpPr>
        <p:spPr>
          <a:xfrm>
            <a:off x="1069848" y="484631"/>
            <a:ext cx="10058400" cy="5813531"/>
          </a:xfrm>
        </p:spPr>
        <p:txBody>
          <a:bodyPr>
            <a:noAutofit/>
          </a:bodyPr>
          <a:lstStyle/>
          <a:p>
            <a:r>
              <a:rPr lang="ru-RU" sz="2800" b="0" i="0" u="none" strike="noStrike" baseline="0" dirty="0">
                <a:latin typeface="Newton-Regular"/>
              </a:rPr>
              <a:t>Большим плюсом в этом будет исследование стратегий конкурентов, их тактики и поведения на рынке. В задачи антикризисного управления входит также наблюдение за состоянием уровня развития техники и технологий для сохранения конкурентоспособности организации и повышения качества продукции. Эти наблюдения также входят в функции маркетинга; сюда включается не только научно-техническое развитие, но и социальные, политические, культурные изменения, к которым компания очень чувствительна в период кризиса.</a:t>
            </a:r>
            <a:endParaRPr lang="ru-RU" sz="2800" dirty="0"/>
          </a:p>
        </p:txBody>
      </p:sp>
    </p:spTree>
    <p:extLst>
      <p:ext uri="{BB962C8B-B14F-4D97-AF65-F5344CB8AC3E}">
        <p14:creationId xmlns:p14="http://schemas.microsoft.com/office/powerpoint/2010/main" val="2064530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74DF96-32DF-476C-9947-A5C8503EC8EE}"/>
              </a:ext>
            </a:extLst>
          </p:cNvPr>
          <p:cNvSpPr>
            <a:spLocks noGrp="1"/>
          </p:cNvSpPr>
          <p:nvPr>
            <p:ph type="title"/>
          </p:nvPr>
        </p:nvSpPr>
        <p:spPr>
          <a:xfrm>
            <a:off x="1069848" y="484632"/>
            <a:ext cx="10058400" cy="942952"/>
          </a:xfrm>
        </p:spPr>
        <p:txBody>
          <a:bodyPr>
            <a:noAutofit/>
          </a:bodyPr>
          <a:lstStyle/>
          <a:p>
            <a:r>
              <a:rPr lang="ru-RU" sz="2800" b="0" i="0" u="none" strike="noStrike" baseline="0" dirty="0">
                <a:latin typeface="Newton-Regular"/>
              </a:rPr>
              <a:t>Как известно, отдельную роль в антикризисном управлении играет </a:t>
            </a:r>
            <a:r>
              <a:rPr lang="ru-RU" sz="3600" b="1" i="0" u="none" strike="noStrike" baseline="0" dirty="0">
                <a:solidFill>
                  <a:srgbClr val="FF0000"/>
                </a:solidFill>
                <a:latin typeface="Newton-Regular"/>
              </a:rPr>
              <a:t>и н ф о р м а ц и я</a:t>
            </a:r>
            <a:r>
              <a:rPr lang="ru-RU" sz="2800" b="0" i="0" u="none" strike="noStrike" baseline="0" dirty="0">
                <a:latin typeface="Newton-Regular"/>
              </a:rPr>
              <a:t>.</a:t>
            </a:r>
            <a:endParaRPr lang="ru-RU" sz="2800" dirty="0"/>
          </a:p>
        </p:txBody>
      </p:sp>
      <p:sp>
        <p:nvSpPr>
          <p:cNvPr id="3" name="Объект 2">
            <a:extLst>
              <a:ext uri="{FF2B5EF4-FFF2-40B4-BE49-F238E27FC236}">
                <a16:creationId xmlns:a16="http://schemas.microsoft.com/office/drawing/2014/main" id="{066E13F9-EEE8-43C3-B497-2F0597761789}"/>
              </a:ext>
            </a:extLst>
          </p:cNvPr>
          <p:cNvSpPr>
            <a:spLocks noGrp="1"/>
          </p:cNvSpPr>
          <p:nvPr>
            <p:ph idx="1"/>
          </p:nvPr>
        </p:nvSpPr>
        <p:spPr>
          <a:xfrm>
            <a:off x="1069848" y="1539551"/>
            <a:ext cx="10058400" cy="4632649"/>
          </a:xfrm>
        </p:spPr>
        <p:txBody>
          <a:bodyPr>
            <a:normAutofit/>
          </a:bodyPr>
          <a:lstStyle/>
          <a:p>
            <a:pPr marL="0" indent="0" algn="l">
              <a:buNone/>
            </a:pPr>
            <a:r>
              <a:rPr lang="ru-RU" sz="2800" b="0" i="0" u="none" strike="noStrike" baseline="0" dirty="0">
                <a:latin typeface="Newton-Regular"/>
              </a:rPr>
              <a:t>Маркетинговые службы призваны исследовать состояние ситуации на отдельных рынках (в том числе, мировом), в регионах страны и всего мира. Кроме того, нужно учитывать тот факт, что на современном рынке степень конкурентной борьбы очень высока, поэтому важно осуществлять исследования не только рынка и различных факторов, составляющих социально-экономическую среду, но особо важен и анализ самой технологии менеджмента: систем управления, планирования, прогнозирования, работы с кадрами, навыков в рекламе и т. д.</a:t>
            </a:r>
            <a:endParaRPr lang="ru-RU" sz="2800" dirty="0"/>
          </a:p>
        </p:txBody>
      </p:sp>
    </p:spTree>
    <p:extLst>
      <p:ext uri="{BB962C8B-B14F-4D97-AF65-F5344CB8AC3E}">
        <p14:creationId xmlns:p14="http://schemas.microsoft.com/office/powerpoint/2010/main" val="2398305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112029-0066-426C-9645-85784F64A849}"/>
              </a:ext>
            </a:extLst>
          </p:cNvPr>
          <p:cNvSpPr>
            <a:spLocks noGrp="1"/>
          </p:cNvSpPr>
          <p:nvPr>
            <p:ph type="title"/>
          </p:nvPr>
        </p:nvSpPr>
        <p:spPr/>
        <p:txBody>
          <a:bodyPr>
            <a:normAutofit/>
          </a:bodyPr>
          <a:lstStyle/>
          <a:p>
            <a:r>
              <a:rPr lang="ru-RU" sz="3600" b="1" i="0" u="none" strike="noStrike" baseline="0" dirty="0">
                <a:latin typeface="Newton-Bold"/>
              </a:rPr>
              <a:t>Формирование маркетинговых стратегий в антикризисном управлении и их классификация</a:t>
            </a:r>
            <a:endParaRPr lang="ru-RU" sz="3600" dirty="0"/>
          </a:p>
        </p:txBody>
      </p:sp>
      <p:sp>
        <p:nvSpPr>
          <p:cNvPr id="3" name="Текст 2">
            <a:extLst>
              <a:ext uri="{FF2B5EF4-FFF2-40B4-BE49-F238E27FC236}">
                <a16:creationId xmlns:a16="http://schemas.microsoft.com/office/drawing/2014/main" id="{262B606A-C30A-4033-956D-ACA6462D2EA3}"/>
              </a:ext>
            </a:extLst>
          </p:cNvPr>
          <p:cNvSpPr>
            <a:spLocks noGrp="1"/>
          </p:cNvSpPr>
          <p:nvPr>
            <p:ph type="body" idx="1"/>
          </p:nvPr>
        </p:nvSpPr>
        <p:spPr/>
        <p:txBody>
          <a:bodyPr/>
          <a:lstStyle/>
          <a:p>
            <a:endParaRPr lang="ru-RU"/>
          </a:p>
        </p:txBody>
      </p:sp>
    </p:spTree>
    <p:extLst>
      <p:ext uri="{BB962C8B-B14F-4D97-AF65-F5344CB8AC3E}">
        <p14:creationId xmlns:p14="http://schemas.microsoft.com/office/powerpoint/2010/main" val="3180989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944D81-0DDB-4DA3-80FD-8A8D63D84FB6}"/>
              </a:ext>
            </a:extLst>
          </p:cNvPr>
          <p:cNvSpPr>
            <a:spLocks noGrp="1"/>
          </p:cNvSpPr>
          <p:nvPr>
            <p:ph type="title"/>
          </p:nvPr>
        </p:nvSpPr>
        <p:spPr/>
        <p:txBody>
          <a:bodyPr>
            <a:normAutofit/>
          </a:bodyPr>
          <a:lstStyle/>
          <a:p>
            <a:r>
              <a:rPr lang="ru-RU" sz="3200" b="0" i="0" u="none" strike="noStrike" baseline="0" dirty="0">
                <a:latin typeface="Newton-Regular"/>
              </a:rPr>
              <a:t>Маркетинговая стратегия в кризисной ситуации</a:t>
            </a:r>
            <a:endParaRPr lang="ru-RU" sz="3200" dirty="0"/>
          </a:p>
        </p:txBody>
      </p:sp>
      <p:sp>
        <p:nvSpPr>
          <p:cNvPr id="3" name="Объект 2">
            <a:extLst>
              <a:ext uri="{FF2B5EF4-FFF2-40B4-BE49-F238E27FC236}">
                <a16:creationId xmlns:a16="http://schemas.microsoft.com/office/drawing/2014/main" id="{82AAF66A-B222-4696-A39B-0F709D11F613}"/>
              </a:ext>
            </a:extLst>
          </p:cNvPr>
          <p:cNvSpPr>
            <a:spLocks noGrp="1"/>
          </p:cNvSpPr>
          <p:nvPr>
            <p:ph idx="1"/>
          </p:nvPr>
        </p:nvSpPr>
        <p:spPr/>
        <p:txBody>
          <a:bodyPr>
            <a:normAutofit/>
          </a:bodyPr>
          <a:lstStyle/>
          <a:p>
            <a:pPr marL="0" indent="0" algn="l">
              <a:buNone/>
            </a:pPr>
            <a:r>
              <a:rPr lang="ru-RU" sz="4000" b="0" i="0" u="none" strike="noStrike" baseline="0" dirty="0">
                <a:latin typeface="Newton-Regular"/>
              </a:rPr>
              <a:t>направлена на максимальную адаптацию организации к требованиям рынка, в том числе определяется генеральное направление деловой активности предприятия.</a:t>
            </a:r>
          </a:p>
          <a:p>
            <a:pPr marL="0" indent="0" algn="l">
              <a:buNone/>
            </a:pPr>
            <a:r>
              <a:rPr lang="ru-RU" sz="3200" b="1" i="0" u="none" strike="noStrike" baseline="0" dirty="0">
                <a:solidFill>
                  <a:srgbClr val="FF0000"/>
                </a:solidFill>
                <a:latin typeface="Newton-Regular"/>
              </a:rPr>
              <a:t>Разработка стратегии в антикризисном управлении </a:t>
            </a:r>
            <a:r>
              <a:rPr lang="ru-RU" sz="1800" b="0" i="0" u="none" strike="noStrike" baseline="0" dirty="0">
                <a:latin typeface="Newton-Regular"/>
              </a:rPr>
              <a:t>— </a:t>
            </a:r>
            <a:r>
              <a:rPr lang="ru-RU" sz="3600" b="0" i="0" u="none" strike="noStrike" baseline="0" dirty="0">
                <a:latin typeface="Newton-Regular"/>
              </a:rPr>
              <a:t>это сам по себе сложный и трудоемкий процесс.</a:t>
            </a:r>
            <a:endParaRPr lang="ru-RU" sz="3600" dirty="0"/>
          </a:p>
        </p:txBody>
      </p:sp>
    </p:spTree>
    <p:extLst>
      <p:ext uri="{BB962C8B-B14F-4D97-AF65-F5344CB8AC3E}">
        <p14:creationId xmlns:p14="http://schemas.microsoft.com/office/powerpoint/2010/main" val="1413829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34596E-EC7E-439E-9AE4-047FA53B5E92}"/>
              </a:ext>
            </a:extLst>
          </p:cNvPr>
          <p:cNvSpPr>
            <a:spLocks noGrp="1"/>
          </p:cNvSpPr>
          <p:nvPr>
            <p:ph type="title"/>
          </p:nvPr>
        </p:nvSpPr>
        <p:spPr>
          <a:xfrm>
            <a:off x="1703388" y="152400"/>
            <a:ext cx="8501062" cy="5581650"/>
          </a:xfrm>
        </p:spPr>
        <p:txBody>
          <a:bodyPr>
            <a:noAutofit/>
          </a:bodyPr>
          <a:lstStyle/>
          <a:p>
            <a:pPr algn="l">
              <a:defRPr/>
            </a:pPr>
            <a:r>
              <a:rPr lang="ru-RU" sz="1050" b="1" dirty="0">
                <a:solidFill>
                  <a:schemeClr val="tx1"/>
                </a:solidFill>
                <a:effectLst/>
              </a:rPr>
              <a:t>УДК 33.338.2</a:t>
            </a:r>
            <a:br>
              <a:rPr lang="ru-RU" sz="1050" b="1" dirty="0">
                <a:solidFill>
                  <a:schemeClr val="tx1"/>
                </a:solidFill>
                <a:effectLst/>
              </a:rPr>
            </a:br>
            <a:r>
              <a:rPr lang="ru-RU" sz="1050" b="1" dirty="0">
                <a:solidFill>
                  <a:schemeClr val="tx1"/>
                </a:solidFill>
                <a:effectLst/>
              </a:rPr>
              <a:t>ББК 65стд1-32</a:t>
            </a:r>
            <a:br>
              <a:rPr lang="ru-RU" sz="1050" b="1" dirty="0">
                <a:solidFill>
                  <a:srgbClr val="FF0000"/>
                </a:solidFill>
              </a:rPr>
            </a:br>
            <a:br>
              <a:rPr lang="ru-RU" sz="1050" b="1" dirty="0">
                <a:solidFill>
                  <a:srgbClr val="FF0000"/>
                </a:solidFill>
              </a:rPr>
            </a:br>
            <a:r>
              <a:rPr lang="ru-RU" sz="1050" b="1" dirty="0">
                <a:solidFill>
                  <a:srgbClr val="FF0000"/>
                </a:solidFill>
              </a:rPr>
              <a:t>Л 69</a:t>
            </a:r>
            <a:br>
              <a:rPr lang="ru-RU" sz="1050" b="1" dirty="0">
                <a:solidFill>
                  <a:schemeClr val="tx1"/>
                </a:solidFill>
              </a:rPr>
            </a:br>
            <a:br>
              <a:rPr lang="ru-RU" sz="1050" b="1" dirty="0">
                <a:solidFill>
                  <a:schemeClr val="tx1"/>
                </a:solidFill>
              </a:rPr>
            </a:br>
            <a:r>
              <a:rPr lang="ru-RU" sz="1050" b="1" dirty="0">
                <a:solidFill>
                  <a:schemeClr val="tx1"/>
                </a:solidFill>
              </a:rPr>
              <a:t>А</a:t>
            </a:r>
            <a:r>
              <a:rPr lang="ru-RU" sz="1050" b="1" dirty="0">
                <a:solidFill>
                  <a:srgbClr val="FF0000"/>
                </a:solidFill>
              </a:rPr>
              <a:t>69 </a:t>
            </a:r>
            <a:r>
              <a:rPr lang="ru-RU" sz="1050" b="1" dirty="0" err="1">
                <a:solidFill>
                  <a:schemeClr val="tx1"/>
                </a:solidFill>
              </a:rPr>
              <a:t>Коротковская</a:t>
            </a:r>
            <a:r>
              <a:rPr lang="ru-RU" sz="1050" b="1" dirty="0">
                <a:solidFill>
                  <a:schemeClr val="tx1"/>
                </a:solidFill>
              </a:rPr>
              <a:t> Е.В.</a:t>
            </a:r>
            <a:br>
              <a:rPr lang="ru-RU" sz="1050" b="1" dirty="0">
                <a:solidFill>
                  <a:schemeClr val="tx1"/>
                </a:solidFill>
              </a:rPr>
            </a:br>
            <a:r>
              <a:rPr lang="ru-RU" sz="1050" b="1" dirty="0">
                <a:solidFill>
                  <a:schemeClr val="tx1"/>
                </a:solidFill>
              </a:rPr>
              <a:t>Маркетинг. Часть 11. Учебное пособие в презентациях. Для студентов, обучающихся по экономическим специальностям.</a:t>
            </a:r>
            <a:br>
              <a:rPr lang="ru-RU" sz="1050" b="1" dirty="0">
                <a:solidFill>
                  <a:schemeClr val="tx1"/>
                </a:solidFill>
              </a:rPr>
            </a:br>
            <a:r>
              <a:rPr lang="ru-RU" sz="1050" b="1" dirty="0">
                <a:solidFill>
                  <a:schemeClr val="tx1"/>
                </a:solidFill>
              </a:rPr>
              <a:t>Саратов, СГУ 2021 – 57 с. </a:t>
            </a:r>
            <a:br>
              <a:rPr lang="ru-RU" sz="1050" b="1" dirty="0">
                <a:solidFill>
                  <a:schemeClr val="tx1"/>
                </a:solidFill>
              </a:rPr>
            </a:br>
            <a:r>
              <a:rPr lang="en-US" sz="1050" b="1" dirty="0">
                <a:solidFill>
                  <a:schemeClr val="tx1"/>
                </a:solidFill>
              </a:rPr>
              <a:t>ISBN </a:t>
            </a:r>
            <a:br>
              <a:rPr lang="en-US" sz="1050" b="1" dirty="0">
                <a:solidFill>
                  <a:schemeClr val="tx1"/>
                </a:solidFill>
              </a:rPr>
            </a:br>
            <a:br>
              <a:rPr lang="ru-RU" sz="1050" b="1" dirty="0">
                <a:solidFill>
                  <a:schemeClr val="tx1"/>
                </a:solidFill>
              </a:rPr>
            </a:br>
            <a:r>
              <a:rPr lang="ru-RU" sz="1050" b="1" dirty="0">
                <a:solidFill>
                  <a:schemeClr val="tx1"/>
                </a:solidFill>
              </a:rPr>
              <a:t>Учебное пособие, включающее в себя презентации лекций, подготовлено в соответствии с положениями и требованиями Государственного образовательного стандарта высшего образования. Эффективность современного предприятия обусловлена целым рядом факторов, среди которых важное место занимает маркетинг. В современных условиях знания в области маркетинга позволяют фирмам правильно ориентироваться в экономике, глубже понимать своего потребителя и деловых партнеров. В пособии рассмотрены ключевые аспекты маркетинга. </a:t>
            </a:r>
            <a:br>
              <a:rPr lang="ru-RU" sz="1050" b="1" dirty="0">
                <a:solidFill>
                  <a:schemeClr val="tx1"/>
                </a:solidFill>
              </a:rPr>
            </a:br>
            <a:r>
              <a:rPr lang="ru-RU" sz="1050" b="1" dirty="0">
                <a:solidFill>
                  <a:schemeClr val="tx1"/>
                </a:solidFill>
              </a:rPr>
              <a:t>Цель данного издания – способствовать повышению уровня подготовки студентов, донести теоретические основы и развить умения принимать оптимальные маркетинговые решения, увязанные с конкретными ситуациями, складывающимися на рынке. Знания теоретических основ маркетинга позволят специалистам стимулировать сбыт товаров и услуг, изучать, формировать и прогнозировать спрос, разрабатывать и анализировать сбытовую и ценовую политику организаций, планировать и осуществлять мероприятия, направленные на реализацию маркетинговой стратегии предприятия, выявлять потенциальных конкурентов и оценивать преимущества в конкурентной борьбе, определять стратегические действия фирмы. </a:t>
            </a:r>
            <a:br>
              <a:rPr lang="ru-RU" sz="1050" b="1" dirty="0">
                <a:solidFill>
                  <a:schemeClr val="tx1"/>
                </a:solidFill>
              </a:rPr>
            </a:br>
            <a:r>
              <a:rPr lang="ru-RU" sz="1050" b="1" dirty="0">
                <a:solidFill>
                  <a:schemeClr val="tx1"/>
                </a:solidFill>
              </a:rPr>
              <a:t>Материал учебного пособия может использоваться как в самостоятельной работе, так и при подготовке лекций, докладов и публичных выступлений.   Пособие предназначено для студентов высших учебных заведений, обучающихся по экономическим специальностям очной и заочной форм обучения, бакалавров, обучающихся по направлению «Экономика» , по направлению подготовки бакалавров: 38.03.01 – «Экономика»,  профиль «Экономика предпринимательства», «Финансы и кредит».</a:t>
            </a:r>
            <a:br>
              <a:rPr lang="ru-RU" sz="1050" b="1" dirty="0">
                <a:solidFill>
                  <a:schemeClr val="tx1"/>
                </a:solidFill>
              </a:rPr>
            </a:br>
            <a:br>
              <a:rPr lang="ru-RU" sz="1050" b="1" dirty="0">
                <a:solidFill>
                  <a:schemeClr val="tx1"/>
                </a:solidFill>
              </a:rPr>
            </a:br>
            <a:r>
              <a:rPr lang="ru-RU" sz="1050" b="1" dirty="0">
                <a:solidFill>
                  <a:schemeClr val="tx1"/>
                </a:solidFill>
              </a:rPr>
              <a:t>Рекомендуем к печати:</a:t>
            </a:r>
            <a:br>
              <a:rPr lang="ru-RU" sz="1050" b="1" dirty="0">
                <a:solidFill>
                  <a:schemeClr val="tx1"/>
                </a:solidFill>
              </a:rPr>
            </a:br>
            <a:r>
              <a:rPr lang="ru-RU" sz="1050" b="1" dirty="0">
                <a:solidFill>
                  <a:schemeClr val="tx1"/>
                </a:solidFill>
              </a:rPr>
              <a:t>научно-методический совет экономического факультета (протокол №  4  от  24.11.2021 г.)</a:t>
            </a:r>
            <a:br>
              <a:rPr lang="ru-RU" sz="1050" b="1" dirty="0">
                <a:solidFill>
                  <a:schemeClr val="tx1"/>
                </a:solidFill>
              </a:rPr>
            </a:br>
            <a:r>
              <a:rPr lang="ru-RU" sz="1050" b="1" dirty="0">
                <a:solidFill>
                  <a:schemeClr val="tx1"/>
                </a:solidFill>
                <a:effectLst/>
              </a:rPr>
              <a:t>УДК 33.338.2      ББК 65стд1-32</a:t>
            </a:r>
            <a:br>
              <a:rPr lang="ru-RU" sz="1050" b="1" dirty="0">
                <a:solidFill>
                  <a:schemeClr val="tx1"/>
                </a:solidFill>
              </a:rPr>
            </a:br>
            <a:br>
              <a:rPr lang="ru-RU" sz="1050" b="1" dirty="0">
                <a:solidFill>
                  <a:schemeClr val="tx1"/>
                </a:solidFill>
              </a:rPr>
            </a:br>
            <a:r>
              <a:rPr lang="ru-RU" sz="1050" b="1" dirty="0">
                <a:solidFill>
                  <a:schemeClr val="tx1"/>
                </a:solidFill>
              </a:rPr>
              <a:t>Е.В. </a:t>
            </a:r>
            <a:r>
              <a:rPr lang="ru-RU" sz="1050" b="1" dirty="0" err="1">
                <a:solidFill>
                  <a:schemeClr val="tx1"/>
                </a:solidFill>
              </a:rPr>
              <a:t>Коротковская</a:t>
            </a:r>
            <a:endParaRPr lang="ru-RU" sz="1050" b="1" dirty="0">
              <a:solidFill>
                <a:schemeClr val="tx1"/>
              </a:solidFill>
            </a:endParaRPr>
          </a:p>
        </p:txBody>
      </p:sp>
      <p:sp>
        <p:nvSpPr>
          <p:cNvPr id="3" name="Номер слайда 2">
            <a:extLst>
              <a:ext uri="{FF2B5EF4-FFF2-40B4-BE49-F238E27FC236}">
                <a16:creationId xmlns:a16="http://schemas.microsoft.com/office/drawing/2014/main" id="{359E08F5-C998-4E9D-B605-767898FC59EC}"/>
              </a:ext>
            </a:extLst>
          </p:cNvPr>
          <p:cNvSpPr>
            <a:spLocks noGrp="1"/>
          </p:cNvSpPr>
          <p:nvPr>
            <p:ph type="sldNum" sz="quarter" idx="12"/>
          </p:nvPr>
        </p:nvSpPr>
        <p:spPr/>
        <p:txBody>
          <a:bodyPr/>
          <a:lstStyle/>
          <a:p>
            <a:pPr>
              <a:defRPr/>
            </a:pPr>
            <a:fld id="{193B6120-4AC4-47A4-8EB3-7B54F146F941}" type="slidenum">
              <a:rPr lang="ru-RU" smtClean="0"/>
              <a:pPr>
                <a:defRPr/>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0E2E73-8A29-482E-BCE3-CDB712A2904D}"/>
              </a:ext>
            </a:extLst>
          </p:cNvPr>
          <p:cNvSpPr>
            <a:spLocks noGrp="1"/>
          </p:cNvSpPr>
          <p:nvPr>
            <p:ph type="title"/>
          </p:nvPr>
        </p:nvSpPr>
        <p:spPr>
          <a:xfrm>
            <a:off x="1069848" y="484632"/>
            <a:ext cx="10058400" cy="905629"/>
          </a:xfrm>
        </p:spPr>
        <p:txBody>
          <a:bodyPr>
            <a:normAutofit/>
          </a:bodyPr>
          <a:lstStyle/>
          <a:p>
            <a:r>
              <a:rPr lang="ru-RU" sz="3600" b="1" i="1" u="none" strike="noStrike" baseline="0" dirty="0">
                <a:latin typeface="Newton-Italic"/>
              </a:rPr>
              <a:t>Маркетинговая стратегия</a:t>
            </a:r>
            <a:endParaRPr lang="ru-RU" sz="3600" b="1" dirty="0"/>
          </a:p>
        </p:txBody>
      </p:sp>
      <p:sp>
        <p:nvSpPr>
          <p:cNvPr id="3" name="Объект 2">
            <a:extLst>
              <a:ext uri="{FF2B5EF4-FFF2-40B4-BE49-F238E27FC236}">
                <a16:creationId xmlns:a16="http://schemas.microsoft.com/office/drawing/2014/main" id="{4CE7D939-30A8-40B1-AC55-87717436B4F0}"/>
              </a:ext>
            </a:extLst>
          </p:cNvPr>
          <p:cNvSpPr>
            <a:spLocks noGrp="1"/>
          </p:cNvSpPr>
          <p:nvPr>
            <p:ph idx="1"/>
          </p:nvPr>
        </p:nvSpPr>
        <p:spPr/>
        <p:txBody>
          <a:bodyPr>
            <a:normAutofit/>
          </a:bodyPr>
          <a:lstStyle/>
          <a:p>
            <a:pPr marL="0" indent="0" algn="l">
              <a:buNone/>
            </a:pPr>
            <a:r>
              <a:rPr lang="ru-RU" sz="3200" b="0" i="0" u="none" strike="noStrike" baseline="0" dirty="0">
                <a:latin typeface="Newton-Regular"/>
              </a:rPr>
              <a:t>Это одна из направляющих деятельности организации, так как определяет поведение организации на рынке, которой приходится противостоять множеству негативных факторов внешней среды.</a:t>
            </a:r>
            <a:endParaRPr lang="ru-RU" sz="3200" dirty="0"/>
          </a:p>
        </p:txBody>
      </p:sp>
    </p:spTree>
    <p:extLst>
      <p:ext uri="{BB962C8B-B14F-4D97-AF65-F5344CB8AC3E}">
        <p14:creationId xmlns:p14="http://schemas.microsoft.com/office/powerpoint/2010/main" val="1501239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F3E814-C248-4FB5-B955-F5C5D8708478}"/>
              </a:ext>
            </a:extLst>
          </p:cNvPr>
          <p:cNvSpPr>
            <a:spLocks noGrp="1"/>
          </p:cNvSpPr>
          <p:nvPr>
            <p:ph type="title"/>
          </p:nvPr>
        </p:nvSpPr>
        <p:spPr>
          <a:xfrm>
            <a:off x="1069848" y="484632"/>
            <a:ext cx="10058400" cy="952282"/>
          </a:xfrm>
        </p:spPr>
        <p:txBody>
          <a:bodyPr>
            <a:normAutofit/>
          </a:bodyPr>
          <a:lstStyle/>
          <a:p>
            <a:r>
              <a:rPr lang="ru-RU" sz="3200" b="1" i="1" u="none" strike="noStrike" baseline="0" dirty="0">
                <a:latin typeface="Newton-Italic"/>
              </a:rPr>
              <a:t>Целью маркетинговой стратегии</a:t>
            </a:r>
            <a:endParaRPr lang="ru-RU" sz="3200" b="1" dirty="0"/>
          </a:p>
        </p:txBody>
      </p:sp>
      <p:sp>
        <p:nvSpPr>
          <p:cNvPr id="3" name="Объект 2">
            <a:extLst>
              <a:ext uri="{FF2B5EF4-FFF2-40B4-BE49-F238E27FC236}">
                <a16:creationId xmlns:a16="http://schemas.microsoft.com/office/drawing/2014/main" id="{E38A102B-83B6-471D-9B79-44514DFA33EF}"/>
              </a:ext>
            </a:extLst>
          </p:cNvPr>
          <p:cNvSpPr>
            <a:spLocks noGrp="1"/>
          </p:cNvSpPr>
          <p:nvPr>
            <p:ph idx="1"/>
          </p:nvPr>
        </p:nvSpPr>
        <p:spPr/>
        <p:txBody>
          <a:bodyPr>
            <a:noAutofit/>
          </a:bodyPr>
          <a:lstStyle/>
          <a:p>
            <a:pPr marL="0" indent="0" algn="l">
              <a:buNone/>
            </a:pPr>
            <a:r>
              <a:rPr lang="ru-RU" sz="2800" b="0" i="0" u="none" strike="noStrike" baseline="0" dirty="0">
                <a:latin typeface="Newton-Regular"/>
              </a:rPr>
              <a:t>является занятие организацией максимально выгодного</a:t>
            </a:r>
          </a:p>
          <a:p>
            <a:pPr marL="0" indent="0" algn="l">
              <a:buNone/>
            </a:pPr>
            <a:r>
              <a:rPr lang="ru-RU" sz="2800" b="0" i="0" u="none" strike="noStrike" baseline="0" dirty="0">
                <a:latin typeface="Newton-Regular"/>
              </a:rPr>
              <a:t>положения на рынке, а также комплекс мер, обеспечивающий достижение этого положения. Эту цель вообще можно назвать фундаментальной основой маркетинговой стратегии; помимо нее, могут ставиться и другие задачи, которые отличаются динамичностью и в процессе реализации стратегии корректируются в соответствии с реальными условиями рынка.</a:t>
            </a:r>
            <a:endParaRPr lang="ru-RU" sz="2800" dirty="0"/>
          </a:p>
        </p:txBody>
      </p:sp>
    </p:spTree>
    <p:extLst>
      <p:ext uri="{BB962C8B-B14F-4D97-AF65-F5344CB8AC3E}">
        <p14:creationId xmlns:p14="http://schemas.microsoft.com/office/powerpoint/2010/main" val="1746970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A21FDB-C902-4E65-A928-AB1538A63EC6}"/>
              </a:ext>
            </a:extLst>
          </p:cNvPr>
          <p:cNvSpPr>
            <a:spLocks noGrp="1"/>
          </p:cNvSpPr>
          <p:nvPr>
            <p:ph type="title"/>
          </p:nvPr>
        </p:nvSpPr>
        <p:spPr>
          <a:xfrm>
            <a:off x="1069848" y="484632"/>
            <a:ext cx="10058400" cy="719017"/>
          </a:xfrm>
        </p:spPr>
        <p:txBody>
          <a:bodyPr>
            <a:normAutofit/>
          </a:bodyPr>
          <a:lstStyle/>
          <a:p>
            <a:pPr algn="ctr"/>
            <a:r>
              <a:rPr lang="ru-RU" sz="1600" b="0" i="0" u="none" strike="noStrike" baseline="0" dirty="0">
                <a:latin typeface="Newton-Regular"/>
              </a:rPr>
              <a:t>Маркетинговая стратегия в своем формировании проходит через четыре основные стадии:</a:t>
            </a:r>
            <a:endParaRPr lang="ru-RU" sz="1600" dirty="0"/>
          </a:p>
        </p:txBody>
      </p:sp>
      <p:sp>
        <p:nvSpPr>
          <p:cNvPr id="3" name="Объект 2">
            <a:extLst>
              <a:ext uri="{FF2B5EF4-FFF2-40B4-BE49-F238E27FC236}">
                <a16:creationId xmlns:a16="http://schemas.microsoft.com/office/drawing/2014/main" id="{A0FF5EA6-5FFF-4FC7-95B1-1387865D66CB}"/>
              </a:ext>
            </a:extLst>
          </p:cNvPr>
          <p:cNvSpPr>
            <a:spLocks noGrp="1"/>
          </p:cNvSpPr>
          <p:nvPr>
            <p:ph idx="1"/>
          </p:nvPr>
        </p:nvSpPr>
        <p:spPr>
          <a:xfrm>
            <a:off x="1069848" y="1203649"/>
            <a:ext cx="10058400" cy="4968551"/>
          </a:xfrm>
        </p:spPr>
        <p:txBody>
          <a:bodyPr>
            <a:normAutofit/>
          </a:bodyPr>
          <a:lstStyle/>
          <a:p>
            <a:pPr marL="0" indent="0" algn="l">
              <a:buNone/>
            </a:pPr>
            <a:r>
              <a:rPr lang="ru-RU" b="0" i="0" u="none" strike="noStrike" baseline="0" dirty="0">
                <a:latin typeface="Newton-Regular"/>
              </a:rPr>
              <a:t>–– </a:t>
            </a:r>
            <a:r>
              <a:rPr lang="ru-RU" b="0" i="1" u="none" strike="noStrike" baseline="0" dirty="0">
                <a:latin typeface="Newton-Italic"/>
              </a:rPr>
              <a:t>анализ </a:t>
            </a:r>
            <a:r>
              <a:rPr lang="ru-RU" b="0" i="0" u="none" strike="noStrike" baseline="0" dirty="0">
                <a:latin typeface="Newton-Regular"/>
              </a:rPr>
              <a:t>маркетинговых возможностей организации — оценка сильных и слабых сторон организации, ее преимущества от функционирования на рассматриваемом рынке, возможные угрозы и риски;</a:t>
            </a:r>
          </a:p>
          <a:p>
            <a:pPr marL="0" indent="0" algn="l">
              <a:buNone/>
            </a:pPr>
            <a:r>
              <a:rPr lang="ru-RU" b="0" i="0" u="none" strike="noStrike" baseline="0" dirty="0">
                <a:latin typeface="Newton-Regular"/>
              </a:rPr>
              <a:t>–– </a:t>
            </a:r>
            <a:r>
              <a:rPr lang="ru-RU" b="0" i="1" u="none" strike="noStrike" baseline="0" dirty="0">
                <a:latin typeface="Newton-Italic"/>
              </a:rPr>
              <a:t>выбор </a:t>
            </a:r>
            <a:r>
              <a:rPr lang="ru-RU" b="0" i="0" u="none" strike="noStrike" baseline="0" dirty="0">
                <a:latin typeface="Newton-Regular"/>
              </a:rPr>
              <a:t>рынков функционирования — рассмотрение положительных и отрицательных сторон рынка, его потребительского состава, потребности в продукции, на которой специализируется организация и, конечно, анализ спроса и предложения;</a:t>
            </a:r>
          </a:p>
          <a:p>
            <a:pPr marL="0" indent="0" algn="l">
              <a:buNone/>
            </a:pPr>
            <a:r>
              <a:rPr lang="ru-RU" b="0" i="0" u="none" strike="noStrike" baseline="0" dirty="0">
                <a:latin typeface="Newton-Regular"/>
              </a:rPr>
              <a:t>–– </a:t>
            </a:r>
            <a:r>
              <a:rPr lang="ru-RU" b="0" i="1" u="none" strike="noStrike" baseline="0" dirty="0">
                <a:latin typeface="Newton-Italic"/>
              </a:rPr>
              <a:t>разработку </a:t>
            </a:r>
            <a:r>
              <a:rPr lang="ru-RU" b="0" i="0" u="none" strike="noStrike" baseline="0" dirty="0">
                <a:latin typeface="Newton-Regular"/>
              </a:rPr>
              <a:t>основных положений маркетинговой программы </a:t>
            </a:r>
          </a:p>
          <a:p>
            <a:pPr marL="0" indent="0" algn="l">
              <a:buNone/>
            </a:pPr>
            <a:r>
              <a:rPr lang="ru-RU" b="0" i="0" u="none" strike="noStrike" baseline="0" dirty="0">
                <a:latin typeface="Newton-Regular"/>
              </a:rPr>
              <a:t>— формирование ценовой политики, методов выведения товара на рынок и его последующего распределения, организация контроля за сбытом продукции, определение рекламной кампании;</a:t>
            </a:r>
          </a:p>
          <a:p>
            <a:pPr marL="0" indent="0" algn="l">
              <a:buNone/>
            </a:pPr>
            <a:r>
              <a:rPr lang="ru-RU" b="0" i="0" u="none" strike="noStrike" baseline="0" dirty="0">
                <a:latin typeface="Newton-Regular"/>
              </a:rPr>
              <a:t>–– </a:t>
            </a:r>
            <a:r>
              <a:rPr lang="ru-RU" b="0" i="1" u="none" strike="noStrike" baseline="0" dirty="0">
                <a:latin typeface="Newton-Italic"/>
              </a:rPr>
              <a:t>утверждение и реализацию </a:t>
            </a:r>
            <a:r>
              <a:rPr lang="ru-RU" b="0" i="0" u="none" strike="noStrike" baseline="0" dirty="0">
                <a:latin typeface="Newton-Regular"/>
              </a:rPr>
              <a:t>маркетинговых программ </a:t>
            </a:r>
          </a:p>
          <a:p>
            <a:pPr marL="0" indent="0" algn="l">
              <a:buNone/>
            </a:pPr>
            <a:r>
              <a:rPr lang="ru-RU" b="0" i="0" u="none" strike="noStrike" baseline="0" dirty="0">
                <a:latin typeface="Newton-Regular"/>
              </a:rPr>
              <a:t>— обоснование сформированных программ с точки зрения антикризисного менеджмента и общей стратегии организации.</a:t>
            </a:r>
            <a:endParaRPr lang="ru-RU" dirty="0"/>
          </a:p>
        </p:txBody>
      </p:sp>
    </p:spTree>
    <p:extLst>
      <p:ext uri="{BB962C8B-B14F-4D97-AF65-F5344CB8AC3E}">
        <p14:creationId xmlns:p14="http://schemas.microsoft.com/office/powerpoint/2010/main" val="239335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7A3492-A3FB-486B-91DA-A1D62804517B}"/>
              </a:ext>
            </a:extLst>
          </p:cNvPr>
          <p:cNvSpPr>
            <a:spLocks noGrp="1"/>
          </p:cNvSpPr>
          <p:nvPr>
            <p:ph type="title"/>
          </p:nvPr>
        </p:nvSpPr>
        <p:spPr>
          <a:xfrm>
            <a:off x="1069848" y="484631"/>
            <a:ext cx="10058400" cy="5384323"/>
          </a:xfrm>
        </p:spPr>
        <p:txBody>
          <a:bodyPr>
            <a:normAutofit/>
          </a:bodyPr>
          <a:lstStyle/>
          <a:p>
            <a:r>
              <a:rPr lang="ru-RU" sz="3600" b="0" i="0" u="none" strike="noStrike" baseline="0" dirty="0">
                <a:latin typeface="Newton-Regular"/>
              </a:rPr>
              <a:t>Поскольку необходимо рассматривать маркетинговые стратегии в сфере антикризисного менеджмента, следует отметить, что они занимают значительное место в общей антикризисной стратегии и часто являются определяющими в вопросе о методе выхода организации из кризиса.</a:t>
            </a:r>
            <a:endParaRPr lang="ru-RU" sz="3600" dirty="0"/>
          </a:p>
        </p:txBody>
      </p:sp>
    </p:spTree>
    <p:extLst>
      <p:ext uri="{BB962C8B-B14F-4D97-AF65-F5344CB8AC3E}">
        <p14:creationId xmlns:p14="http://schemas.microsoft.com/office/powerpoint/2010/main" val="1212149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E5A5DC-3C8D-4F6C-A022-DB2C34E74CC8}"/>
              </a:ext>
            </a:extLst>
          </p:cNvPr>
          <p:cNvSpPr>
            <a:spLocks noGrp="1"/>
          </p:cNvSpPr>
          <p:nvPr>
            <p:ph type="title"/>
          </p:nvPr>
        </p:nvSpPr>
        <p:spPr>
          <a:xfrm>
            <a:off x="1069848" y="484632"/>
            <a:ext cx="10058400" cy="840315"/>
          </a:xfrm>
        </p:spPr>
        <p:txBody>
          <a:bodyPr/>
          <a:lstStyle/>
          <a:p>
            <a:r>
              <a:rPr lang="ru-RU" sz="1800" b="0" i="0" u="none" strike="noStrike" baseline="0" dirty="0">
                <a:latin typeface="Newton-Regular"/>
              </a:rPr>
              <a:t>Маркетинговые стратегии удобнее всего классифицировать по признакам; ввиду сказанного можно представить следующую </a:t>
            </a:r>
            <a:r>
              <a:rPr lang="ru-RU" sz="1800" b="1" i="1" u="none" strike="noStrike" baseline="0" dirty="0">
                <a:latin typeface="Newton-BoldItalic"/>
              </a:rPr>
              <a:t>классификацию</a:t>
            </a:r>
            <a:r>
              <a:rPr lang="ru-RU" sz="1800" b="0" i="0" u="none" strike="noStrike" baseline="0" dirty="0">
                <a:latin typeface="Newton-Regular"/>
              </a:rPr>
              <a:t>.</a:t>
            </a:r>
            <a:endParaRPr lang="ru-RU" dirty="0"/>
          </a:p>
        </p:txBody>
      </p:sp>
      <p:sp>
        <p:nvSpPr>
          <p:cNvPr id="3" name="Объект 2">
            <a:extLst>
              <a:ext uri="{FF2B5EF4-FFF2-40B4-BE49-F238E27FC236}">
                <a16:creationId xmlns:a16="http://schemas.microsoft.com/office/drawing/2014/main" id="{3FCD7286-1345-4D4C-8A38-2E04CB3E0B31}"/>
              </a:ext>
            </a:extLst>
          </p:cNvPr>
          <p:cNvSpPr>
            <a:spLocks noGrp="1"/>
          </p:cNvSpPr>
          <p:nvPr>
            <p:ph idx="1"/>
          </p:nvPr>
        </p:nvSpPr>
        <p:spPr>
          <a:xfrm>
            <a:off x="1069848" y="1408922"/>
            <a:ext cx="10058400" cy="4763278"/>
          </a:xfrm>
        </p:spPr>
        <p:txBody>
          <a:bodyPr>
            <a:normAutofit fontScale="92500" lnSpcReduction="20000"/>
          </a:bodyPr>
          <a:lstStyle/>
          <a:p>
            <a:pPr marL="0" indent="0" algn="l">
              <a:buNone/>
            </a:pPr>
            <a:r>
              <a:rPr lang="ru-RU" sz="1800" b="1" i="0" u="none" strike="noStrike" baseline="0" dirty="0">
                <a:latin typeface="Newton-Regular"/>
              </a:rPr>
              <a:t>1. </a:t>
            </a:r>
            <a:r>
              <a:rPr lang="ru-RU" sz="1800" b="1" i="1" u="none" strike="noStrike" baseline="0" dirty="0">
                <a:latin typeface="Newton-Italic"/>
              </a:rPr>
              <a:t>Рыночные стратегии</a:t>
            </a:r>
            <a:r>
              <a:rPr lang="ru-RU" sz="1800" b="1" i="0" u="none" strike="noStrike" baseline="0" dirty="0">
                <a:latin typeface="Newton-Regular"/>
              </a:rPr>
              <a:t>:</a:t>
            </a:r>
          </a:p>
          <a:p>
            <a:pPr marL="0" indent="0" algn="l">
              <a:buNone/>
            </a:pPr>
            <a:r>
              <a:rPr lang="ru-RU" sz="1800" b="0" i="0" u="none" strike="noStrike" baseline="0" dirty="0">
                <a:latin typeface="Newton-Regular"/>
              </a:rPr>
              <a:t>–– стратегия, направленная на занятие большей доли рынка;</a:t>
            </a:r>
          </a:p>
          <a:p>
            <a:pPr marL="0" indent="0" algn="l">
              <a:buNone/>
            </a:pPr>
            <a:r>
              <a:rPr lang="ru-RU" sz="1800" b="0" i="0" u="none" strike="noStrike" baseline="0" dirty="0">
                <a:latin typeface="Newton-Regular"/>
              </a:rPr>
              <a:t>–– стратегия, направленная на получение (захват) конкурентных преимуществ;</a:t>
            </a:r>
          </a:p>
          <a:p>
            <a:pPr marL="0" indent="0" algn="l">
              <a:buNone/>
            </a:pPr>
            <a:r>
              <a:rPr lang="ru-RU" sz="1800" b="0" i="0" u="none" strike="noStrike" baseline="0" dirty="0">
                <a:latin typeface="Newton-Regular"/>
              </a:rPr>
              <a:t>–– стратегия, связанная с освоением нового рынка.</a:t>
            </a:r>
          </a:p>
          <a:p>
            <a:pPr marL="0" indent="0" algn="l">
              <a:buNone/>
            </a:pPr>
            <a:r>
              <a:rPr lang="ru-RU" sz="1800" b="0" i="0" u="none" strike="noStrike" baseline="0" dirty="0">
                <a:latin typeface="Newton-Regular"/>
              </a:rPr>
              <a:t>Рыночные стратегии ориентированы на достижение организацией устойчивого и наиболее выгодного положения на рынке. Основным критерием оценки положения компании на рынке является ее доля на этом рынке.</a:t>
            </a:r>
          </a:p>
          <a:p>
            <a:pPr marL="0" indent="0" algn="l">
              <a:buNone/>
            </a:pPr>
            <a:r>
              <a:rPr lang="ru-RU" sz="1800" b="1" i="0" u="none" strike="noStrike" baseline="0" dirty="0">
                <a:latin typeface="Newton-Regular"/>
              </a:rPr>
              <a:t>2. </a:t>
            </a:r>
            <a:r>
              <a:rPr lang="ru-RU" sz="1800" b="1" i="1" u="none" strike="noStrike" baseline="0" dirty="0">
                <a:latin typeface="Newton-Italic"/>
              </a:rPr>
              <a:t>Интеграционные стратегии</a:t>
            </a:r>
            <a:r>
              <a:rPr lang="ru-RU" sz="1800" b="1" i="0" u="none" strike="noStrike" baseline="0" dirty="0">
                <a:latin typeface="Newton-Regular"/>
              </a:rPr>
              <a:t>:</a:t>
            </a:r>
          </a:p>
          <a:p>
            <a:pPr marL="0" indent="0" algn="l">
              <a:buNone/>
            </a:pPr>
            <a:r>
              <a:rPr lang="ru-RU" sz="1800" b="0" i="0" u="none" strike="noStrike" baseline="0" dirty="0">
                <a:latin typeface="Newton-Regular"/>
              </a:rPr>
              <a:t>–– макроэкономическая стратегия (наступательная, протекционистская, мобилизационная);</a:t>
            </a:r>
          </a:p>
          <a:p>
            <a:pPr marL="0" indent="0" algn="l">
              <a:buNone/>
            </a:pPr>
            <a:r>
              <a:rPr lang="ru-RU" sz="1800" b="0" i="0" u="none" strike="noStrike" baseline="0" dirty="0">
                <a:latin typeface="Newton-Regular"/>
              </a:rPr>
              <a:t>–– микроэкономическая;</a:t>
            </a:r>
          </a:p>
          <a:p>
            <a:pPr marL="0" indent="0" algn="l">
              <a:buNone/>
            </a:pPr>
            <a:r>
              <a:rPr lang="ru-RU" sz="1800" b="0" i="0" u="none" strike="noStrike" baseline="0" dirty="0">
                <a:latin typeface="Newton-Regular"/>
              </a:rPr>
              <a:t>–– региональная;</a:t>
            </a:r>
          </a:p>
          <a:p>
            <a:pPr marL="0" indent="0" algn="l">
              <a:buNone/>
            </a:pPr>
            <a:r>
              <a:rPr lang="ru-RU" sz="1800" b="0" i="0" u="none" strike="noStrike" baseline="0" dirty="0">
                <a:latin typeface="Newton-Regular"/>
              </a:rPr>
              <a:t>–– внутриотраслевая;</a:t>
            </a:r>
          </a:p>
          <a:p>
            <a:pPr marL="0" indent="0" algn="l">
              <a:buNone/>
            </a:pPr>
            <a:r>
              <a:rPr lang="ru-RU" sz="1800" b="0" i="0" u="none" strike="noStrike" baseline="0" dirty="0">
                <a:latin typeface="Newton-Regular"/>
              </a:rPr>
              <a:t>–– межотраслевая;</a:t>
            </a:r>
          </a:p>
          <a:p>
            <a:pPr marL="0" indent="0" algn="l">
              <a:buNone/>
            </a:pPr>
            <a:r>
              <a:rPr lang="ru-RU" sz="1800" b="0" i="0" u="none" strike="noStrike" baseline="0" dirty="0">
                <a:latin typeface="Newton-Regular"/>
              </a:rPr>
              <a:t>–– стратегия производственной сферы;</a:t>
            </a:r>
          </a:p>
          <a:p>
            <a:pPr marL="0" indent="0" algn="l">
              <a:buNone/>
            </a:pPr>
            <a:r>
              <a:rPr lang="ru-RU" sz="1800" b="0" i="0" u="none" strike="noStrike" baseline="0" dirty="0">
                <a:latin typeface="Newton-Regular"/>
              </a:rPr>
              <a:t>–– стратегия непроизводственной сферы.</a:t>
            </a:r>
            <a:endParaRPr lang="ru-RU" dirty="0"/>
          </a:p>
        </p:txBody>
      </p:sp>
    </p:spTree>
    <p:extLst>
      <p:ext uri="{BB962C8B-B14F-4D97-AF65-F5344CB8AC3E}">
        <p14:creationId xmlns:p14="http://schemas.microsoft.com/office/powerpoint/2010/main" val="3592184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0154A8-A7F9-4B7D-97A7-4C96338CF0AC}"/>
              </a:ext>
            </a:extLst>
          </p:cNvPr>
          <p:cNvSpPr>
            <a:spLocks noGrp="1"/>
          </p:cNvSpPr>
          <p:nvPr>
            <p:ph type="title"/>
          </p:nvPr>
        </p:nvSpPr>
        <p:spPr>
          <a:xfrm>
            <a:off x="1069848" y="484631"/>
            <a:ext cx="10058400" cy="5533613"/>
          </a:xfrm>
        </p:spPr>
        <p:txBody>
          <a:bodyPr>
            <a:normAutofit/>
          </a:bodyPr>
          <a:lstStyle/>
          <a:p>
            <a:r>
              <a:rPr lang="ru-RU" sz="3200" b="1" i="0" u="none" strike="noStrike" baseline="0" dirty="0">
                <a:latin typeface="Newton-Regular"/>
              </a:rPr>
              <a:t>3. </a:t>
            </a:r>
            <a:r>
              <a:rPr lang="ru-RU" sz="3200" b="1" i="1" u="none" strike="noStrike" baseline="0" dirty="0">
                <a:latin typeface="Newton-Italic"/>
              </a:rPr>
              <a:t>Антикризисные стратегии</a:t>
            </a:r>
            <a:r>
              <a:rPr lang="ru-RU" sz="3200" b="1" i="0" u="none" strike="noStrike" baseline="0" dirty="0">
                <a:latin typeface="Newton-Regular"/>
              </a:rPr>
              <a:t>:</a:t>
            </a:r>
            <a:br>
              <a:rPr lang="ru-RU" sz="3200" b="0" i="0" u="none" strike="noStrike" baseline="0" dirty="0">
                <a:latin typeface="Newton-Regular"/>
              </a:rPr>
            </a:br>
            <a:r>
              <a:rPr lang="ru-RU" sz="3200" b="0" i="0" u="none" strike="noStrike" baseline="0" dirty="0">
                <a:latin typeface="Newton-Regular"/>
              </a:rPr>
              <a:t>–– стратегия, направленная на предотвращение банкротства;</a:t>
            </a:r>
            <a:br>
              <a:rPr lang="ru-RU" sz="3200" b="0" i="0" u="none" strike="noStrike" baseline="0" dirty="0">
                <a:latin typeface="Newton-Regular"/>
              </a:rPr>
            </a:br>
            <a:r>
              <a:rPr lang="ru-RU" sz="3200" b="0" i="0" u="none" strike="noStrike" baseline="0" dirty="0">
                <a:latin typeface="Newton-Regular"/>
              </a:rPr>
              <a:t>–– стратегия преодоления кризисной ситуации;</a:t>
            </a:r>
            <a:br>
              <a:rPr lang="ru-RU" sz="3200" b="0" i="0" u="none" strike="noStrike" baseline="0" dirty="0">
                <a:latin typeface="Newton-Regular"/>
              </a:rPr>
            </a:br>
            <a:r>
              <a:rPr lang="ru-RU" sz="3200" b="0" i="0" u="none" strike="noStrike" baseline="0" dirty="0">
                <a:latin typeface="Newton-Regular"/>
              </a:rPr>
              <a:t>–– стратегия, предназначенная для устранения последствий кризиса.</a:t>
            </a:r>
            <a:br>
              <a:rPr lang="ru-RU" sz="3200" b="0" i="0" u="none" strike="noStrike" baseline="0" dirty="0">
                <a:latin typeface="Newton-Regular"/>
              </a:rPr>
            </a:br>
            <a:r>
              <a:rPr lang="ru-RU" sz="3200" b="1" i="0" u="none" strike="noStrike" baseline="0" dirty="0">
                <a:latin typeface="Newton-Regular"/>
              </a:rPr>
              <a:t>4. </a:t>
            </a:r>
            <a:r>
              <a:rPr lang="ru-RU" sz="3200" b="1" i="1" u="none" strike="noStrike" baseline="0" dirty="0">
                <a:latin typeface="Newton-Italic"/>
              </a:rPr>
              <a:t>Стратегии факторов производства</a:t>
            </a:r>
            <a:r>
              <a:rPr lang="ru-RU" sz="3200" b="1" i="0" u="none" strike="noStrike" baseline="0" dirty="0">
                <a:latin typeface="Newton-Regular"/>
              </a:rPr>
              <a:t>:</a:t>
            </a:r>
            <a:br>
              <a:rPr lang="ru-RU" sz="3200" b="1" i="0" u="none" strike="noStrike" baseline="0" dirty="0">
                <a:latin typeface="Newton-Regular"/>
              </a:rPr>
            </a:br>
            <a:r>
              <a:rPr lang="ru-RU" sz="3200" b="0" i="0" u="none" strike="noStrike" baseline="0" dirty="0">
                <a:latin typeface="Newton-Regular"/>
              </a:rPr>
              <a:t>–– стратегия производственных факторов;</a:t>
            </a:r>
            <a:br>
              <a:rPr lang="ru-RU" sz="3200" b="0" i="0" u="none" strike="noStrike" baseline="0" dirty="0">
                <a:latin typeface="Newton-Regular"/>
              </a:rPr>
            </a:br>
            <a:r>
              <a:rPr lang="ru-RU" sz="3200" b="0" i="0" u="none" strike="noStrike" baseline="0" dirty="0">
                <a:latin typeface="Newton-Regular"/>
              </a:rPr>
              <a:t>–– стратегия финансовых факторов;</a:t>
            </a:r>
            <a:br>
              <a:rPr lang="ru-RU" sz="3200" b="0" i="0" u="none" strike="noStrike" baseline="0" dirty="0">
                <a:latin typeface="Newton-Regular"/>
              </a:rPr>
            </a:br>
            <a:r>
              <a:rPr lang="ru-RU" sz="3200" b="0" i="0" u="none" strike="noStrike" baseline="0" dirty="0">
                <a:latin typeface="Newton-Regular"/>
              </a:rPr>
              <a:t>–– стратегия инвестиционных факторов;</a:t>
            </a:r>
            <a:br>
              <a:rPr lang="ru-RU" sz="3200" b="0" i="0" u="none" strike="noStrike" baseline="0" dirty="0">
                <a:latin typeface="Newton-Regular"/>
              </a:rPr>
            </a:br>
            <a:r>
              <a:rPr lang="ru-RU" sz="3200" b="0" i="0" u="none" strike="noStrike" baseline="0" dirty="0">
                <a:latin typeface="Newton-Regular"/>
              </a:rPr>
              <a:t>–– стратегия кадровых факторов;</a:t>
            </a:r>
            <a:br>
              <a:rPr lang="ru-RU" sz="3200" b="0" i="0" u="none" strike="noStrike" baseline="0" dirty="0">
                <a:latin typeface="Newton-Regular"/>
              </a:rPr>
            </a:br>
            <a:r>
              <a:rPr lang="ru-RU" sz="3200" b="0" i="0" u="none" strike="noStrike" baseline="0" dirty="0">
                <a:latin typeface="Newton-Regular"/>
              </a:rPr>
              <a:t>–– стратегия информационных факторов.</a:t>
            </a:r>
            <a:endParaRPr lang="ru-RU" sz="3200" dirty="0"/>
          </a:p>
        </p:txBody>
      </p:sp>
    </p:spTree>
    <p:extLst>
      <p:ext uri="{BB962C8B-B14F-4D97-AF65-F5344CB8AC3E}">
        <p14:creationId xmlns:p14="http://schemas.microsoft.com/office/powerpoint/2010/main" val="923196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5A8819-2B6A-4DD1-9694-999DF193D681}"/>
              </a:ext>
            </a:extLst>
          </p:cNvPr>
          <p:cNvSpPr>
            <a:spLocks noGrp="1"/>
          </p:cNvSpPr>
          <p:nvPr>
            <p:ph type="title"/>
          </p:nvPr>
        </p:nvSpPr>
        <p:spPr>
          <a:xfrm>
            <a:off x="1069848" y="484632"/>
            <a:ext cx="10058400" cy="5701564"/>
          </a:xfrm>
        </p:spPr>
        <p:txBody>
          <a:bodyPr>
            <a:normAutofit/>
          </a:bodyPr>
          <a:lstStyle/>
          <a:p>
            <a:r>
              <a:rPr lang="ru-RU" sz="2800" b="0" i="0" u="none" strike="noStrike" baseline="0" dirty="0">
                <a:latin typeface="Newton-Regular"/>
              </a:rPr>
              <a:t>Вышеперечисленные стратегии (интеграционные, антикризисные и стратегии факторов производства) являются по своей сути подготовкой социально-экономической и правовой базы для планируемых серьезных преобразований компании. Конечно, это далеко не полный перечень существующих стратегий — это основные виды. Так, выделяют стратегии в зависимости от размеров организации, рыночной структуры и т.д.</a:t>
            </a:r>
            <a:endParaRPr lang="ru-RU" sz="2800" dirty="0"/>
          </a:p>
        </p:txBody>
      </p:sp>
    </p:spTree>
    <p:extLst>
      <p:ext uri="{BB962C8B-B14F-4D97-AF65-F5344CB8AC3E}">
        <p14:creationId xmlns:p14="http://schemas.microsoft.com/office/powerpoint/2010/main" val="3169802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83E4A0-8C7D-4BD9-813C-BCE1E94D0010}"/>
              </a:ext>
            </a:extLst>
          </p:cNvPr>
          <p:cNvSpPr>
            <a:spLocks noGrp="1"/>
          </p:cNvSpPr>
          <p:nvPr>
            <p:ph type="title"/>
          </p:nvPr>
        </p:nvSpPr>
        <p:spPr/>
        <p:txBody>
          <a:bodyPr>
            <a:normAutofit/>
          </a:bodyPr>
          <a:lstStyle/>
          <a:p>
            <a:r>
              <a:rPr lang="ru-RU" sz="4000" b="1" i="0" u="none" strike="noStrike" baseline="0" dirty="0">
                <a:latin typeface="Newton-Bold"/>
              </a:rPr>
              <a:t>Использование средств маркетинга в антикризисном управлении</a:t>
            </a:r>
            <a:endParaRPr lang="ru-RU" sz="4000" dirty="0"/>
          </a:p>
        </p:txBody>
      </p:sp>
      <p:sp>
        <p:nvSpPr>
          <p:cNvPr id="3" name="Текст 2">
            <a:extLst>
              <a:ext uri="{FF2B5EF4-FFF2-40B4-BE49-F238E27FC236}">
                <a16:creationId xmlns:a16="http://schemas.microsoft.com/office/drawing/2014/main" id="{0156D128-D7E6-49A8-945E-A50C02CA4E45}"/>
              </a:ext>
            </a:extLst>
          </p:cNvPr>
          <p:cNvSpPr>
            <a:spLocks noGrp="1"/>
          </p:cNvSpPr>
          <p:nvPr>
            <p:ph type="body" idx="1"/>
          </p:nvPr>
        </p:nvSpPr>
        <p:spPr/>
        <p:txBody>
          <a:bodyPr/>
          <a:lstStyle/>
          <a:p>
            <a:endParaRPr lang="ru-RU"/>
          </a:p>
        </p:txBody>
      </p:sp>
    </p:spTree>
    <p:extLst>
      <p:ext uri="{BB962C8B-B14F-4D97-AF65-F5344CB8AC3E}">
        <p14:creationId xmlns:p14="http://schemas.microsoft.com/office/powerpoint/2010/main" val="1717902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D726FC-B795-4AA1-A893-8F4F4ABFAAE6}"/>
              </a:ext>
            </a:extLst>
          </p:cNvPr>
          <p:cNvSpPr>
            <a:spLocks noGrp="1"/>
          </p:cNvSpPr>
          <p:nvPr>
            <p:ph type="title"/>
          </p:nvPr>
        </p:nvSpPr>
        <p:spPr>
          <a:xfrm>
            <a:off x="1069848" y="484632"/>
            <a:ext cx="10058400" cy="5617588"/>
          </a:xfrm>
        </p:spPr>
        <p:txBody>
          <a:bodyPr>
            <a:noAutofit/>
          </a:bodyPr>
          <a:lstStyle/>
          <a:p>
            <a:r>
              <a:rPr lang="ru-RU" sz="3200" b="0" i="0" u="none" strike="noStrike" baseline="0" dirty="0">
                <a:latin typeface="Newton-Regular"/>
              </a:rPr>
              <a:t>Маркетинг представляет собой не только систему мониторинга и анализа рыночной среды, но и является системой управления. Безусловно, это не приоритетная управленческая структура в организации, однако следует отметить, что в зависимости от разных стадий антикризисного менеджмента используются различные маркетинговые средства.</a:t>
            </a:r>
            <a:br>
              <a:rPr lang="ru-RU" sz="3200" b="0" i="0" u="none" strike="noStrike" baseline="0" dirty="0">
                <a:latin typeface="Newton-Regular"/>
              </a:rPr>
            </a:br>
            <a:r>
              <a:rPr lang="ru-RU" sz="3200" b="1" i="0" u="none" strike="noStrike" baseline="0" dirty="0">
                <a:solidFill>
                  <a:srgbClr val="FF0000"/>
                </a:solidFill>
                <a:latin typeface="Newton-Regular"/>
              </a:rPr>
              <a:t>В свете этого можно выделить 3 основных состояния: предкризисное, кризисное и посткризисное управление.</a:t>
            </a:r>
            <a:endParaRPr lang="ru-RU" sz="3200" b="1" dirty="0">
              <a:solidFill>
                <a:srgbClr val="FF0000"/>
              </a:solidFill>
            </a:endParaRPr>
          </a:p>
        </p:txBody>
      </p:sp>
    </p:spTree>
    <p:extLst>
      <p:ext uri="{BB962C8B-B14F-4D97-AF65-F5344CB8AC3E}">
        <p14:creationId xmlns:p14="http://schemas.microsoft.com/office/powerpoint/2010/main" val="3930463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CDE8B8-6AC7-40DE-88C7-00D76E321388}"/>
              </a:ext>
            </a:extLst>
          </p:cNvPr>
          <p:cNvSpPr>
            <a:spLocks noGrp="1"/>
          </p:cNvSpPr>
          <p:nvPr>
            <p:ph type="title"/>
          </p:nvPr>
        </p:nvSpPr>
        <p:spPr/>
        <p:txBody>
          <a:bodyPr/>
          <a:lstStyle/>
          <a:p>
            <a:r>
              <a:rPr lang="ru-RU" sz="1800" b="1" i="1" u="none" strike="noStrike" baseline="0" dirty="0">
                <a:latin typeface="Newton-BoldItalic"/>
              </a:rPr>
              <a:t>Предкризисное управление</a:t>
            </a:r>
            <a:r>
              <a:rPr lang="ru-RU" sz="1800" b="0" i="0" u="none" strike="noStrike" baseline="0" dirty="0">
                <a:latin typeface="Newton-Regular"/>
              </a:rPr>
              <a:t>.</a:t>
            </a:r>
            <a:endParaRPr lang="ru-RU" dirty="0"/>
          </a:p>
        </p:txBody>
      </p:sp>
      <p:sp>
        <p:nvSpPr>
          <p:cNvPr id="3" name="Объект 2">
            <a:extLst>
              <a:ext uri="{FF2B5EF4-FFF2-40B4-BE49-F238E27FC236}">
                <a16:creationId xmlns:a16="http://schemas.microsoft.com/office/drawing/2014/main" id="{341093BE-9D88-41F0-9D67-DF29C26624FE}"/>
              </a:ext>
            </a:extLst>
          </p:cNvPr>
          <p:cNvSpPr>
            <a:spLocks noGrp="1"/>
          </p:cNvSpPr>
          <p:nvPr>
            <p:ph idx="1"/>
          </p:nvPr>
        </p:nvSpPr>
        <p:spPr/>
        <p:txBody>
          <a:bodyPr>
            <a:normAutofit/>
          </a:bodyPr>
          <a:lstStyle/>
          <a:p>
            <a:pPr marL="0" indent="0" algn="l">
              <a:buNone/>
            </a:pPr>
            <a:r>
              <a:rPr lang="ru-RU" sz="4000" b="0" i="0" u="none" strike="noStrike" baseline="0" dirty="0">
                <a:latin typeface="Newton-Regular"/>
              </a:rPr>
              <a:t>На этом этапе основными задачами маркетинга являются предотвращение кризисной ситуации и построение основных стратегических планов.</a:t>
            </a:r>
            <a:endParaRPr lang="ru-RU" sz="4000" dirty="0"/>
          </a:p>
        </p:txBody>
      </p:sp>
    </p:spTree>
    <p:extLst>
      <p:ext uri="{BB962C8B-B14F-4D97-AF65-F5344CB8AC3E}">
        <p14:creationId xmlns:p14="http://schemas.microsoft.com/office/powerpoint/2010/main" val="1056809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FD42B0-6BEE-4C0E-A254-689AB4BFD324}"/>
              </a:ext>
            </a:extLst>
          </p:cNvPr>
          <p:cNvSpPr>
            <a:spLocks noGrp="1"/>
          </p:cNvSpPr>
          <p:nvPr>
            <p:ph type="ctrTitle"/>
          </p:nvPr>
        </p:nvSpPr>
        <p:spPr>
          <a:xfrm>
            <a:off x="1051560" y="1586203"/>
            <a:ext cx="9966960" cy="2881827"/>
          </a:xfrm>
        </p:spPr>
        <p:txBody>
          <a:bodyPr>
            <a:normAutofit/>
          </a:bodyPr>
          <a:lstStyle/>
          <a:p>
            <a:r>
              <a:rPr lang="ru-RU" sz="4400" b="1" i="0" u="none" strike="noStrike" baseline="0" dirty="0">
                <a:latin typeface="Newton-Bold"/>
              </a:rPr>
              <a:t>Тема. Маркетинг в антикризисном управлении</a:t>
            </a:r>
            <a:endParaRPr lang="ru-RU" sz="4400" dirty="0"/>
          </a:p>
        </p:txBody>
      </p:sp>
      <p:sp>
        <p:nvSpPr>
          <p:cNvPr id="3" name="Подзаголовок 2">
            <a:extLst>
              <a:ext uri="{FF2B5EF4-FFF2-40B4-BE49-F238E27FC236}">
                <a16:creationId xmlns:a16="http://schemas.microsoft.com/office/drawing/2014/main" id="{DA423499-2CCC-4B91-879A-468AF337489D}"/>
              </a:ext>
            </a:extLst>
          </p:cNvPr>
          <p:cNvSpPr>
            <a:spLocks noGrp="1"/>
          </p:cNvSpPr>
          <p:nvPr>
            <p:ph type="subTitle" idx="1"/>
          </p:nvPr>
        </p:nvSpPr>
        <p:spPr>
          <a:xfrm>
            <a:off x="1051560" y="4254759"/>
            <a:ext cx="7891272" cy="2416628"/>
          </a:xfrm>
        </p:spPr>
        <p:txBody>
          <a:bodyPr>
            <a:normAutofit fontScale="92500" lnSpcReduction="10000"/>
          </a:bodyPr>
          <a:lstStyle/>
          <a:p>
            <a:pPr marL="457200" indent="-457200">
              <a:buFont typeface="+mj-lt"/>
              <a:buAutoNum type="arabicPeriod"/>
            </a:pPr>
            <a:r>
              <a:rPr lang="ru-RU" dirty="0"/>
              <a:t>Значение маркетинговой деятельности в период кризиса </a:t>
            </a:r>
          </a:p>
          <a:p>
            <a:pPr marL="457200" indent="-457200">
              <a:buFont typeface="+mj-lt"/>
              <a:buAutoNum type="arabicPeriod"/>
            </a:pPr>
            <a:r>
              <a:rPr lang="ru-RU" dirty="0"/>
              <a:t>Цель маркетинга в антикризисном управлении</a:t>
            </a:r>
          </a:p>
          <a:p>
            <a:pPr marL="457200" indent="-457200">
              <a:buFont typeface="+mj-lt"/>
              <a:buAutoNum type="arabicPeriod"/>
            </a:pPr>
            <a:r>
              <a:rPr lang="ru-RU" dirty="0"/>
              <a:t>Формирование маркетинговых стратегий в антикризисном управлении и их классификация</a:t>
            </a:r>
          </a:p>
          <a:p>
            <a:pPr marL="457200" indent="-457200">
              <a:buFont typeface="+mj-lt"/>
              <a:buAutoNum type="arabicPeriod"/>
            </a:pPr>
            <a:r>
              <a:rPr lang="ru-RU" dirty="0"/>
              <a:t>Использование средств маркетинга в антикризисном управлении</a:t>
            </a:r>
          </a:p>
          <a:p>
            <a:pPr marL="457200" indent="-457200">
              <a:buFont typeface="+mj-lt"/>
              <a:buAutoNum type="arabicPeriod"/>
            </a:pPr>
            <a:r>
              <a:rPr lang="ru-RU" dirty="0"/>
              <a:t>Приоритетные задачи маркетинга в кризисной ситуации</a:t>
            </a:r>
          </a:p>
          <a:p>
            <a:pPr marL="457200" indent="-457200">
              <a:buFont typeface="+mj-lt"/>
              <a:buAutoNum type="arabicPeriod"/>
            </a:pPr>
            <a:endParaRPr lang="ru-RU" dirty="0"/>
          </a:p>
          <a:p>
            <a:pPr marL="457200" indent="-457200">
              <a:buFont typeface="+mj-lt"/>
              <a:buAutoNum type="arabicPeriod"/>
            </a:pPr>
            <a:endParaRPr lang="ru-RU" dirty="0"/>
          </a:p>
          <a:p>
            <a:pPr marL="457200" indent="-457200">
              <a:buFont typeface="+mj-lt"/>
              <a:buAutoNum type="arabicPeriod"/>
            </a:pPr>
            <a:endParaRPr lang="ru-RU" dirty="0"/>
          </a:p>
          <a:p>
            <a:pPr marL="457200" indent="-457200">
              <a:buFont typeface="+mj-lt"/>
              <a:buAutoNum type="arabicPeriod"/>
            </a:pPr>
            <a:endParaRPr lang="ru-RU" dirty="0"/>
          </a:p>
          <a:p>
            <a:pPr marL="457200" indent="-457200">
              <a:buFont typeface="+mj-lt"/>
              <a:buAutoNum type="arabicPeriod"/>
            </a:pPr>
            <a:endParaRPr lang="ru-RU" dirty="0"/>
          </a:p>
          <a:p>
            <a:pPr marL="457200" indent="-457200">
              <a:buFont typeface="+mj-lt"/>
              <a:buAutoNum type="arabicPeriod"/>
            </a:pPr>
            <a:endParaRPr lang="ru-RU" dirty="0"/>
          </a:p>
          <a:p>
            <a:pPr marL="457200" indent="-457200">
              <a:buFont typeface="+mj-lt"/>
              <a:buAutoNum type="arabicPeriod"/>
            </a:pPr>
            <a:endParaRPr lang="ru-RU" dirty="0"/>
          </a:p>
          <a:p>
            <a:pPr marL="457200" indent="-457200">
              <a:buFont typeface="+mj-lt"/>
              <a:buAutoNum type="arabicPeriod"/>
            </a:pPr>
            <a:endParaRPr lang="ru-RU" dirty="0"/>
          </a:p>
        </p:txBody>
      </p:sp>
    </p:spTree>
    <p:extLst>
      <p:ext uri="{BB962C8B-B14F-4D97-AF65-F5344CB8AC3E}">
        <p14:creationId xmlns:p14="http://schemas.microsoft.com/office/powerpoint/2010/main" val="41814952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75B0D4-A33C-40C4-AB25-B187EED33798}"/>
              </a:ext>
            </a:extLst>
          </p:cNvPr>
          <p:cNvSpPr>
            <a:spLocks noGrp="1"/>
          </p:cNvSpPr>
          <p:nvPr>
            <p:ph type="title"/>
          </p:nvPr>
        </p:nvSpPr>
        <p:spPr/>
        <p:txBody>
          <a:bodyPr/>
          <a:lstStyle/>
          <a:p>
            <a:r>
              <a:rPr lang="ru-RU" sz="1800" b="0" i="0" u="none" strike="noStrike" baseline="0" dirty="0">
                <a:latin typeface="Newton-Regular"/>
              </a:rPr>
              <a:t>Основными методами управления являются:</a:t>
            </a:r>
            <a:endParaRPr lang="ru-RU" dirty="0"/>
          </a:p>
        </p:txBody>
      </p:sp>
      <p:sp>
        <p:nvSpPr>
          <p:cNvPr id="3" name="Объект 2">
            <a:extLst>
              <a:ext uri="{FF2B5EF4-FFF2-40B4-BE49-F238E27FC236}">
                <a16:creationId xmlns:a16="http://schemas.microsoft.com/office/drawing/2014/main" id="{8F125105-7F87-44F6-AD8C-08EB7B428588}"/>
              </a:ext>
            </a:extLst>
          </p:cNvPr>
          <p:cNvSpPr>
            <a:spLocks noGrp="1"/>
          </p:cNvSpPr>
          <p:nvPr>
            <p:ph idx="1"/>
          </p:nvPr>
        </p:nvSpPr>
        <p:spPr/>
        <p:txBody>
          <a:bodyPr>
            <a:normAutofit/>
          </a:bodyPr>
          <a:lstStyle/>
          <a:p>
            <a:pPr marL="0" indent="0" algn="l">
              <a:buNone/>
            </a:pPr>
            <a:r>
              <a:rPr lang="ru-RU" sz="2400" b="0" i="0" u="none" strike="noStrike" baseline="0" dirty="0">
                <a:latin typeface="Newton-Regular"/>
              </a:rPr>
              <a:t>–– разработка стратегии, направленной на предотвращение кризисов;</a:t>
            </a:r>
          </a:p>
          <a:p>
            <a:pPr marL="0" indent="0" algn="l">
              <a:buNone/>
            </a:pPr>
            <a:r>
              <a:rPr lang="ru-RU" sz="2400" b="0" i="0" u="none" strike="noStrike" baseline="0" dirty="0">
                <a:latin typeface="Newton-Regular"/>
              </a:rPr>
              <a:t>–– формирование основных маркетинговых стратегий (рыночных</a:t>
            </a:r>
          </a:p>
          <a:p>
            <a:pPr marL="0" indent="0" algn="l">
              <a:buNone/>
            </a:pPr>
            <a:r>
              <a:rPr lang="ru-RU" sz="2400" b="0" i="0" u="none" strike="noStrike" baseline="0" dirty="0">
                <a:latin typeface="Newton-Regular"/>
              </a:rPr>
              <a:t>и стратегий посредством маркетинга);</a:t>
            </a:r>
          </a:p>
          <a:p>
            <a:pPr marL="0" indent="0" algn="l">
              <a:buNone/>
            </a:pPr>
            <a:r>
              <a:rPr lang="ru-RU" sz="2400" b="0" i="0" u="none" strike="noStrike" baseline="0" dirty="0">
                <a:latin typeface="Newton-Regular"/>
              </a:rPr>
              <a:t>–– разработка программ стимулирования и мотивации труда;</a:t>
            </a:r>
          </a:p>
          <a:p>
            <a:pPr marL="0" indent="0" algn="l">
              <a:buNone/>
            </a:pPr>
            <a:r>
              <a:rPr lang="ru-RU" sz="2400" b="0" i="0" u="none" strike="noStrike" baseline="0" dirty="0">
                <a:latin typeface="Newton-Regular"/>
              </a:rPr>
              <a:t>–– диагностика состояния среды бизнеса и факторов риска.</a:t>
            </a:r>
            <a:endParaRPr lang="ru-RU" sz="2400" dirty="0"/>
          </a:p>
        </p:txBody>
      </p:sp>
    </p:spTree>
    <p:extLst>
      <p:ext uri="{BB962C8B-B14F-4D97-AF65-F5344CB8AC3E}">
        <p14:creationId xmlns:p14="http://schemas.microsoft.com/office/powerpoint/2010/main" val="42911090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ACC105-A031-48A3-827E-1E84D1768E83}"/>
              </a:ext>
            </a:extLst>
          </p:cNvPr>
          <p:cNvSpPr>
            <a:spLocks noGrp="1"/>
          </p:cNvSpPr>
          <p:nvPr>
            <p:ph type="title"/>
          </p:nvPr>
        </p:nvSpPr>
        <p:spPr>
          <a:xfrm>
            <a:off x="1069848" y="484632"/>
            <a:ext cx="10058400" cy="5542944"/>
          </a:xfrm>
        </p:spPr>
        <p:txBody>
          <a:bodyPr>
            <a:normAutofit/>
          </a:bodyPr>
          <a:lstStyle/>
          <a:p>
            <a:r>
              <a:rPr lang="ru-RU" sz="2800" b="0" i="0" u="none" strike="noStrike" baseline="0" dirty="0">
                <a:latin typeface="Newton-Regular"/>
              </a:rPr>
              <a:t>Такие методы позволяют исследовать основные социально-экономические тенденции, получать опыт, который в дальнейших периодах обеспечивает более быстрое и эффективное реагирование на возникновение различных ситуаций на рынке и с помощью различных средств управления позволяет избегать негативных последствий.</a:t>
            </a:r>
            <a:endParaRPr lang="ru-RU" sz="2800" dirty="0"/>
          </a:p>
        </p:txBody>
      </p:sp>
    </p:spTree>
    <p:extLst>
      <p:ext uri="{BB962C8B-B14F-4D97-AF65-F5344CB8AC3E}">
        <p14:creationId xmlns:p14="http://schemas.microsoft.com/office/powerpoint/2010/main" val="4907673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7625E7-5F30-401E-8542-BB966C39C7E4}"/>
              </a:ext>
            </a:extLst>
          </p:cNvPr>
          <p:cNvSpPr>
            <a:spLocks noGrp="1"/>
          </p:cNvSpPr>
          <p:nvPr>
            <p:ph type="title"/>
          </p:nvPr>
        </p:nvSpPr>
        <p:spPr/>
        <p:txBody>
          <a:bodyPr/>
          <a:lstStyle/>
          <a:p>
            <a:r>
              <a:rPr lang="ru-RU" sz="1800" b="1" i="1" u="none" strike="noStrike" baseline="0" dirty="0">
                <a:latin typeface="Newton-BoldItalic"/>
              </a:rPr>
              <a:t>Кризисное управление</a:t>
            </a:r>
            <a:r>
              <a:rPr lang="ru-RU" sz="1800" b="0" i="0" u="none" strike="noStrike" baseline="0" dirty="0">
                <a:latin typeface="Newton-Regular"/>
              </a:rPr>
              <a:t>.</a:t>
            </a:r>
            <a:endParaRPr lang="ru-RU" dirty="0"/>
          </a:p>
        </p:txBody>
      </p:sp>
      <p:sp>
        <p:nvSpPr>
          <p:cNvPr id="3" name="Объект 2">
            <a:extLst>
              <a:ext uri="{FF2B5EF4-FFF2-40B4-BE49-F238E27FC236}">
                <a16:creationId xmlns:a16="http://schemas.microsoft.com/office/drawing/2014/main" id="{EB44B93F-7FB3-4434-849B-C8CFBCAF9C0E}"/>
              </a:ext>
            </a:extLst>
          </p:cNvPr>
          <p:cNvSpPr>
            <a:spLocks noGrp="1"/>
          </p:cNvSpPr>
          <p:nvPr>
            <p:ph idx="1"/>
          </p:nvPr>
        </p:nvSpPr>
        <p:spPr/>
        <p:txBody>
          <a:bodyPr>
            <a:normAutofit/>
          </a:bodyPr>
          <a:lstStyle/>
          <a:p>
            <a:pPr marL="0" indent="0" algn="l">
              <a:buNone/>
            </a:pPr>
            <a:r>
              <a:rPr lang="ru-RU" sz="4000" b="0" i="0" u="none" strike="noStrike" baseline="0" dirty="0">
                <a:latin typeface="Newton-Regular"/>
              </a:rPr>
              <a:t>Основной целью является скорейший и как</a:t>
            </a:r>
          </a:p>
          <a:p>
            <a:pPr marL="0" indent="0" algn="l">
              <a:buNone/>
            </a:pPr>
            <a:r>
              <a:rPr lang="ru-RU" sz="4000" b="0" i="0" u="none" strike="noStrike" baseline="0" dirty="0">
                <a:latin typeface="Newton-Regular"/>
              </a:rPr>
              <a:t>можно менее болезненный выход из кризиса.</a:t>
            </a:r>
            <a:endParaRPr lang="ru-RU" sz="4000" dirty="0"/>
          </a:p>
        </p:txBody>
      </p:sp>
    </p:spTree>
    <p:extLst>
      <p:ext uri="{BB962C8B-B14F-4D97-AF65-F5344CB8AC3E}">
        <p14:creationId xmlns:p14="http://schemas.microsoft.com/office/powerpoint/2010/main" val="2960589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B72E95-7406-4778-810B-82E21C2BA637}"/>
              </a:ext>
            </a:extLst>
          </p:cNvPr>
          <p:cNvSpPr>
            <a:spLocks noGrp="1"/>
          </p:cNvSpPr>
          <p:nvPr>
            <p:ph type="title"/>
          </p:nvPr>
        </p:nvSpPr>
        <p:spPr/>
        <p:txBody>
          <a:bodyPr/>
          <a:lstStyle/>
          <a:p>
            <a:r>
              <a:rPr lang="ru-RU" sz="1800" b="0" i="0" u="none" strike="noStrike" baseline="0" dirty="0">
                <a:latin typeface="Newton-Regular"/>
              </a:rPr>
              <a:t>Методы управления:</a:t>
            </a:r>
            <a:endParaRPr lang="ru-RU" dirty="0"/>
          </a:p>
        </p:txBody>
      </p:sp>
      <p:sp>
        <p:nvSpPr>
          <p:cNvPr id="3" name="Объект 2">
            <a:extLst>
              <a:ext uri="{FF2B5EF4-FFF2-40B4-BE49-F238E27FC236}">
                <a16:creationId xmlns:a16="http://schemas.microsoft.com/office/drawing/2014/main" id="{A1153E2B-DFC0-4245-B170-58E8D6FAB640}"/>
              </a:ext>
            </a:extLst>
          </p:cNvPr>
          <p:cNvSpPr>
            <a:spLocks noGrp="1"/>
          </p:cNvSpPr>
          <p:nvPr>
            <p:ph idx="1"/>
          </p:nvPr>
        </p:nvSpPr>
        <p:spPr/>
        <p:txBody>
          <a:bodyPr>
            <a:normAutofit/>
          </a:bodyPr>
          <a:lstStyle/>
          <a:p>
            <a:pPr marL="0" indent="0" algn="l">
              <a:buNone/>
            </a:pPr>
            <a:r>
              <a:rPr lang="ru-RU" sz="2400" b="0" i="0" u="none" strike="noStrike" baseline="0" dirty="0">
                <a:latin typeface="Newton-Regular"/>
              </a:rPr>
              <a:t>–– антикризисные стратегии и программы по выходу из кризиса;</a:t>
            </a:r>
          </a:p>
          <a:p>
            <a:pPr marL="0" indent="0" algn="l">
              <a:buNone/>
            </a:pPr>
            <a:r>
              <a:rPr lang="ru-RU" sz="2400" b="0" i="0" u="none" strike="noStrike" baseline="0" dirty="0">
                <a:latin typeface="Newton-Regular"/>
              </a:rPr>
              <a:t>–– стратегии, снижающие негативное влияние кризиса на состояние</a:t>
            </a:r>
          </a:p>
          <a:p>
            <a:pPr marL="0" indent="0" algn="l">
              <a:buNone/>
            </a:pPr>
            <a:r>
              <a:rPr lang="ru-RU" sz="2400" b="0" i="0" u="none" strike="noStrike" baseline="0" dirty="0">
                <a:latin typeface="Newton-Regular"/>
              </a:rPr>
              <a:t>организации;</a:t>
            </a:r>
          </a:p>
          <a:p>
            <a:pPr marL="0" indent="0" algn="l">
              <a:buNone/>
            </a:pPr>
            <a:r>
              <a:rPr lang="ru-RU" sz="2400" b="0" i="0" u="none" strike="noStrike" baseline="0" dirty="0">
                <a:latin typeface="Newton-Regular"/>
              </a:rPr>
              <a:t>–– планы и стратегии, разрабатываемые для каждой конкретной ситуации (если кризис достаточно глубокий и длительный);</a:t>
            </a:r>
          </a:p>
          <a:p>
            <a:pPr marL="0" indent="0" algn="l">
              <a:buNone/>
            </a:pPr>
            <a:r>
              <a:rPr lang="ru-RU" sz="2400" b="0" i="0" u="none" strike="noStrike" baseline="0" dirty="0">
                <a:latin typeface="Newton-Regular"/>
              </a:rPr>
              <a:t>–– программы по минимизации затрат;</a:t>
            </a:r>
          </a:p>
          <a:p>
            <a:pPr marL="0" indent="0" algn="l">
              <a:buNone/>
            </a:pPr>
            <a:r>
              <a:rPr lang="ru-RU" sz="2400" b="0" i="0" u="none" strike="noStrike" baseline="0" dirty="0">
                <a:latin typeface="Newton-Regular"/>
              </a:rPr>
              <a:t>–– мониторинг наиболее неустойчивых структур.</a:t>
            </a:r>
            <a:endParaRPr lang="ru-RU" sz="2400" dirty="0"/>
          </a:p>
        </p:txBody>
      </p:sp>
    </p:spTree>
    <p:extLst>
      <p:ext uri="{BB962C8B-B14F-4D97-AF65-F5344CB8AC3E}">
        <p14:creationId xmlns:p14="http://schemas.microsoft.com/office/powerpoint/2010/main" val="1445841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F09CEE-C613-46A8-BD24-C4002EC25777}"/>
              </a:ext>
            </a:extLst>
          </p:cNvPr>
          <p:cNvSpPr>
            <a:spLocks noGrp="1"/>
          </p:cNvSpPr>
          <p:nvPr>
            <p:ph type="title"/>
          </p:nvPr>
        </p:nvSpPr>
        <p:spPr>
          <a:xfrm>
            <a:off x="1069848" y="484632"/>
            <a:ext cx="10058400" cy="5421646"/>
          </a:xfrm>
        </p:spPr>
        <p:txBody>
          <a:bodyPr>
            <a:normAutofit/>
          </a:bodyPr>
          <a:lstStyle/>
          <a:p>
            <a:r>
              <a:rPr lang="ru-RU" sz="3200" b="0" i="0" u="none" strike="noStrike" baseline="0" dirty="0">
                <a:latin typeface="Newton-Regular"/>
              </a:rPr>
              <a:t>В сфере маркетингового управления приоритет отдается ситуационным программам, так как они в большей степени адаптированы к конкретным условиям и, следовательно, являются более эффективными.</a:t>
            </a:r>
            <a:endParaRPr lang="ru-RU" sz="3200" dirty="0"/>
          </a:p>
        </p:txBody>
      </p:sp>
    </p:spTree>
    <p:extLst>
      <p:ext uri="{BB962C8B-B14F-4D97-AF65-F5344CB8AC3E}">
        <p14:creationId xmlns:p14="http://schemas.microsoft.com/office/powerpoint/2010/main" val="21065876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4C3785-6AA1-46AE-8238-B73886C9E709}"/>
              </a:ext>
            </a:extLst>
          </p:cNvPr>
          <p:cNvSpPr>
            <a:spLocks noGrp="1"/>
          </p:cNvSpPr>
          <p:nvPr>
            <p:ph type="title"/>
          </p:nvPr>
        </p:nvSpPr>
        <p:spPr/>
        <p:txBody>
          <a:bodyPr/>
          <a:lstStyle/>
          <a:p>
            <a:r>
              <a:rPr lang="ru-RU" sz="1800" b="1" i="1" u="none" strike="noStrike" baseline="0" dirty="0">
                <a:latin typeface="Newton-BoldItalic"/>
              </a:rPr>
              <a:t>Посткризисное управление</a:t>
            </a:r>
            <a:r>
              <a:rPr lang="ru-RU" sz="1800" b="0" i="0" u="none" strike="noStrike" baseline="0" dirty="0">
                <a:latin typeface="Newton-Regular"/>
              </a:rPr>
              <a:t>. Здесь акцент делается на реабилитации и стабилизации положения организации, вследствие чего актуальны:</a:t>
            </a:r>
            <a:endParaRPr lang="ru-RU" dirty="0"/>
          </a:p>
        </p:txBody>
      </p:sp>
      <p:sp>
        <p:nvSpPr>
          <p:cNvPr id="3" name="Объект 2">
            <a:extLst>
              <a:ext uri="{FF2B5EF4-FFF2-40B4-BE49-F238E27FC236}">
                <a16:creationId xmlns:a16="http://schemas.microsoft.com/office/drawing/2014/main" id="{F6D10A29-084D-4873-A8F2-D136F0218DFC}"/>
              </a:ext>
            </a:extLst>
          </p:cNvPr>
          <p:cNvSpPr>
            <a:spLocks noGrp="1"/>
          </p:cNvSpPr>
          <p:nvPr>
            <p:ph idx="1"/>
          </p:nvPr>
        </p:nvSpPr>
        <p:spPr/>
        <p:txBody>
          <a:bodyPr>
            <a:normAutofit/>
          </a:bodyPr>
          <a:lstStyle/>
          <a:p>
            <a:pPr marL="0" indent="0" algn="l">
              <a:buNone/>
            </a:pPr>
            <a:r>
              <a:rPr lang="ru-RU" sz="2800" b="0" i="0" u="none" strike="noStrike" baseline="0" dirty="0">
                <a:latin typeface="Newton-Regular"/>
              </a:rPr>
              <a:t>–– стабилизационные программы;</a:t>
            </a:r>
          </a:p>
          <a:p>
            <a:pPr marL="0" indent="0" algn="l">
              <a:buNone/>
            </a:pPr>
            <a:r>
              <a:rPr lang="ru-RU" sz="2800" b="0" i="0" u="none" strike="noStrike" baseline="0" dirty="0">
                <a:latin typeface="Newton-Regular"/>
              </a:rPr>
              <a:t>–– стратегии, направленные на обновление проблемных зон;</a:t>
            </a:r>
          </a:p>
          <a:p>
            <a:pPr marL="0" indent="0" algn="l">
              <a:buNone/>
            </a:pPr>
            <a:r>
              <a:rPr lang="ru-RU" sz="2800" b="0" i="0" u="none" strike="noStrike" baseline="0" dirty="0">
                <a:latin typeface="Newton-Regular"/>
              </a:rPr>
              <a:t>–– стратегии, направленные на оценку сильных и слабых сторон</a:t>
            </a:r>
          </a:p>
          <a:p>
            <a:pPr marL="0" indent="0" algn="l">
              <a:buNone/>
            </a:pPr>
            <a:r>
              <a:rPr lang="ru-RU" sz="2800" b="0" i="0" u="none" strike="noStrike" baseline="0" dirty="0">
                <a:latin typeface="Newton-Regular"/>
              </a:rPr>
              <a:t>организации, а также на поиск новых рыночных возможностей;</a:t>
            </a:r>
          </a:p>
          <a:p>
            <a:pPr marL="0" indent="0" algn="l">
              <a:buNone/>
            </a:pPr>
            <a:r>
              <a:rPr lang="ru-RU" sz="2800" b="0" i="0" u="none" strike="noStrike" baseline="0" dirty="0">
                <a:latin typeface="Newton-Regular"/>
              </a:rPr>
              <a:t>–– инновационные стратегии.</a:t>
            </a:r>
            <a:endParaRPr lang="ru-RU" sz="2800" dirty="0"/>
          </a:p>
        </p:txBody>
      </p:sp>
    </p:spTree>
    <p:extLst>
      <p:ext uri="{BB962C8B-B14F-4D97-AF65-F5344CB8AC3E}">
        <p14:creationId xmlns:p14="http://schemas.microsoft.com/office/powerpoint/2010/main" val="3273196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1E77F2-63CF-4489-B915-B8EE031922CE}"/>
              </a:ext>
            </a:extLst>
          </p:cNvPr>
          <p:cNvSpPr>
            <a:spLocks noGrp="1"/>
          </p:cNvSpPr>
          <p:nvPr>
            <p:ph type="title"/>
          </p:nvPr>
        </p:nvSpPr>
        <p:spPr>
          <a:xfrm>
            <a:off x="1069848" y="484631"/>
            <a:ext cx="10058400" cy="5654911"/>
          </a:xfrm>
        </p:spPr>
        <p:txBody>
          <a:bodyPr>
            <a:normAutofit/>
          </a:bodyPr>
          <a:lstStyle/>
          <a:p>
            <a:r>
              <a:rPr lang="ru-RU" sz="2800" b="0" i="0" u="none" strike="noStrike" baseline="0" dirty="0">
                <a:latin typeface="Newton-Regular"/>
              </a:rPr>
              <a:t>В антикризисном управлении важное место принадлежит такому средству маркетинга, как информационные и  коммуникационные структуры.</a:t>
            </a:r>
            <a:br>
              <a:rPr lang="ru-RU" sz="2800" b="0" i="0" u="none" strike="noStrike" baseline="0" dirty="0">
                <a:latin typeface="Newton-Regular"/>
              </a:rPr>
            </a:br>
            <a:r>
              <a:rPr lang="ru-RU" sz="2800" b="0" i="0" u="none" strike="noStrike" baseline="0" dirty="0">
                <a:latin typeface="Newton-Regular"/>
              </a:rPr>
              <a:t>Информация в настоящее время занимает передовые позиции в менеджменте, тем более в антикризисном, где так важна своевременная и точная оценка ситуации.</a:t>
            </a:r>
            <a:br>
              <a:rPr lang="ru-RU" sz="2800" b="0" i="0" u="none" strike="noStrike" baseline="0" dirty="0">
                <a:latin typeface="Newton-Regular"/>
              </a:rPr>
            </a:br>
            <a:r>
              <a:rPr lang="ru-RU" sz="2800" b="0" i="0" u="none" strike="noStrike" baseline="0" dirty="0">
                <a:latin typeface="Newton-Regular"/>
              </a:rPr>
              <a:t>Поскольку сам маркетинг подразумевает исследование рынка, понятно, что на первом месте стоит </a:t>
            </a:r>
            <a:r>
              <a:rPr lang="ru-RU" sz="2800" b="1" i="1" u="none" strike="noStrike" baseline="0" dirty="0">
                <a:solidFill>
                  <a:srgbClr val="FF0000"/>
                </a:solidFill>
                <a:latin typeface="Newton-Italic"/>
              </a:rPr>
              <a:t>качество информации</a:t>
            </a:r>
            <a:r>
              <a:rPr lang="ru-RU" sz="2800" b="0" i="0" u="none" strike="noStrike" baseline="0" dirty="0">
                <a:latin typeface="Newton-Regular"/>
              </a:rPr>
              <a:t>, так как на основе получаемых данных разрабатываются антикризисные стратегии  принимаются решения.</a:t>
            </a:r>
            <a:endParaRPr lang="ru-RU" sz="2800" dirty="0"/>
          </a:p>
        </p:txBody>
      </p:sp>
    </p:spTree>
    <p:extLst>
      <p:ext uri="{BB962C8B-B14F-4D97-AF65-F5344CB8AC3E}">
        <p14:creationId xmlns:p14="http://schemas.microsoft.com/office/powerpoint/2010/main" val="36783342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F507EC-FC5A-4376-9034-1AF11AFC46DF}"/>
              </a:ext>
            </a:extLst>
          </p:cNvPr>
          <p:cNvSpPr>
            <a:spLocks noGrp="1"/>
          </p:cNvSpPr>
          <p:nvPr>
            <p:ph type="title"/>
          </p:nvPr>
        </p:nvSpPr>
        <p:spPr>
          <a:xfrm>
            <a:off x="1069848" y="484632"/>
            <a:ext cx="10058400" cy="802992"/>
          </a:xfrm>
        </p:spPr>
        <p:txBody>
          <a:bodyPr>
            <a:normAutofit/>
          </a:bodyPr>
          <a:lstStyle/>
          <a:p>
            <a:r>
              <a:rPr lang="ru-RU" sz="3600" b="0" i="1" u="none" strike="noStrike" baseline="0" dirty="0">
                <a:latin typeface="Newton-Italic"/>
              </a:rPr>
              <a:t>Коммуникация</a:t>
            </a:r>
            <a:endParaRPr lang="ru-RU" sz="3600" dirty="0"/>
          </a:p>
        </p:txBody>
      </p:sp>
      <p:sp>
        <p:nvSpPr>
          <p:cNvPr id="3" name="Объект 2">
            <a:extLst>
              <a:ext uri="{FF2B5EF4-FFF2-40B4-BE49-F238E27FC236}">
                <a16:creationId xmlns:a16="http://schemas.microsoft.com/office/drawing/2014/main" id="{5C18A9BC-3BAC-44BC-A71D-DE013A01D0D0}"/>
              </a:ext>
            </a:extLst>
          </p:cNvPr>
          <p:cNvSpPr>
            <a:spLocks noGrp="1"/>
          </p:cNvSpPr>
          <p:nvPr>
            <p:ph idx="1"/>
          </p:nvPr>
        </p:nvSpPr>
        <p:spPr>
          <a:xfrm>
            <a:off x="1069848" y="1287624"/>
            <a:ext cx="10058400" cy="4884576"/>
          </a:xfrm>
        </p:spPr>
        <p:txBody>
          <a:bodyPr>
            <a:normAutofit/>
          </a:bodyPr>
          <a:lstStyle/>
          <a:p>
            <a:pPr marL="0" indent="0" algn="l">
              <a:buNone/>
            </a:pPr>
            <a:r>
              <a:rPr lang="ru-RU" sz="2800" b="0" i="0" u="none" strike="noStrike" baseline="0" dirty="0">
                <a:latin typeface="Newton-Regular"/>
              </a:rPr>
              <a:t>это способ движения информации, посредством которого устанавливаются связи. В антикризисном управлении коммуникации являются средством оценки и движения информации преимущественно для маркетинговых служб; точнее сказать, коммуникация — это основное средство маркетинга по работе с информацией. В основном используются внешние виды коммуникаций — непосредственное взаимодействие с рыночными структурами, СМИ, населением.</a:t>
            </a:r>
            <a:endParaRPr lang="ru-RU" sz="2800" dirty="0"/>
          </a:p>
        </p:txBody>
      </p:sp>
    </p:spTree>
    <p:extLst>
      <p:ext uri="{BB962C8B-B14F-4D97-AF65-F5344CB8AC3E}">
        <p14:creationId xmlns:p14="http://schemas.microsoft.com/office/powerpoint/2010/main" val="2654324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9377B3-1BCC-4E87-A31A-5EB07C39BE69}"/>
              </a:ext>
            </a:extLst>
          </p:cNvPr>
          <p:cNvSpPr>
            <a:spLocks noGrp="1"/>
          </p:cNvSpPr>
          <p:nvPr>
            <p:ph type="title"/>
          </p:nvPr>
        </p:nvSpPr>
        <p:spPr>
          <a:xfrm>
            <a:off x="1069848" y="484632"/>
            <a:ext cx="10058400" cy="5608258"/>
          </a:xfrm>
        </p:spPr>
        <p:txBody>
          <a:bodyPr>
            <a:normAutofit/>
          </a:bodyPr>
          <a:lstStyle/>
          <a:p>
            <a:r>
              <a:rPr lang="ru-RU" sz="2400" b="0" i="0" u="none" strike="noStrike" baseline="0" dirty="0">
                <a:latin typeface="Newton-Regular"/>
              </a:rPr>
              <a:t>Конечно, существуют и внутренние коммуникации — это взаимосвязи между отделами и подразделениями организации, однако приоритет принадлежит все-таки внешним. В работе с информацией большое значение имеют методы ее использования и обработки. Эффективность использования зависит от оснащенности организации техническими средствами и новейшими разработками, которые значительно сокращают сроки обработки и повышают качество получаемых данных.</a:t>
            </a:r>
            <a:endParaRPr lang="ru-RU" sz="2400" dirty="0"/>
          </a:p>
        </p:txBody>
      </p:sp>
    </p:spTree>
    <p:extLst>
      <p:ext uri="{BB962C8B-B14F-4D97-AF65-F5344CB8AC3E}">
        <p14:creationId xmlns:p14="http://schemas.microsoft.com/office/powerpoint/2010/main" val="42217520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3370C7-E4C8-45B3-A76F-B119AED6484E}"/>
              </a:ext>
            </a:extLst>
          </p:cNvPr>
          <p:cNvSpPr>
            <a:spLocks noGrp="1"/>
          </p:cNvSpPr>
          <p:nvPr>
            <p:ph type="title"/>
          </p:nvPr>
        </p:nvSpPr>
        <p:spPr>
          <a:xfrm>
            <a:off x="1069848" y="484632"/>
            <a:ext cx="10058400" cy="5645580"/>
          </a:xfrm>
        </p:spPr>
        <p:txBody>
          <a:bodyPr>
            <a:normAutofit/>
          </a:bodyPr>
          <a:lstStyle/>
          <a:p>
            <a:r>
              <a:rPr lang="ru-RU" sz="4000" b="0" i="0" u="none" strike="noStrike" baseline="0" dirty="0">
                <a:latin typeface="Newton-Regular"/>
              </a:rPr>
              <a:t>Говоря о средствах маркетинга в антикризисном управлении, нельзя</a:t>
            </a:r>
            <a:br>
              <a:rPr lang="ru-RU" sz="4000" b="0" i="0" u="none" strike="noStrike" baseline="0" dirty="0">
                <a:latin typeface="Newton-Regular"/>
              </a:rPr>
            </a:br>
            <a:r>
              <a:rPr lang="ru-RU" sz="4000" b="0" i="0" u="none" strike="noStrike" baseline="0" dirty="0">
                <a:latin typeface="Newton-Regular"/>
              </a:rPr>
              <a:t>не сказать о рекламе как о наиболее распространенном и эффективном</a:t>
            </a:r>
            <a:br>
              <a:rPr lang="ru-RU" sz="4000" b="0" i="0" u="none" strike="noStrike" baseline="0" dirty="0">
                <a:latin typeface="Newton-Regular"/>
              </a:rPr>
            </a:br>
            <a:r>
              <a:rPr lang="ru-RU" sz="4000" b="0" i="0" u="none" strike="noStrike" baseline="0" dirty="0">
                <a:latin typeface="Newton-Regular"/>
              </a:rPr>
              <a:t>средстве коммуникации.</a:t>
            </a:r>
            <a:endParaRPr lang="ru-RU" sz="4000" dirty="0"/>
          </a:p>
        </p:txBody>
      </p:sp>
    </p:spTree>
    <p:extLst>
      <p:ext uri="{BB962C8B-B14F-4D97-AF65-F5344CB8AC3E}">
        <p14:creationId xmlns:p14="http://schemas.microsoft.com/office/powerpoint/2010/main" val="3865230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19C3FF-7567-4B4E-B248-BBEA36C0EF13}"/>
              </a:ext>
            </a:extLst>
          </p:cNvPr>
          <p:cNvSpPr>
            <a:spLocks noGrp="1"/>
          </p:cNvSpPr>
          <p:nvPr>
            <p:ph type="title"/>
          </p:nvPr>
        </p:nvSpPr>
        <p:spPr>
          <a:xfrm>
            <a:off x="1069848" y="484632"/>
            <a:ext cx="10058400" cy="728348"/>
          </a:xfrm>
        </p:spPr>
        <p:txBody>
          <a:bodyPr>
            <a:normAutofit/>
          </a:bodyPr>
          <a:lstStyle/>
          <a:p>
            <a:r>
              <a:rPr lang="ru-RU" sz="3200" b="1" i="1" u="none" strike="noStrike" baseline="0" dirty="0">
                <a:latin typeface="Newton-Italic"/>
              </a:rPr>
              <a:t>Цель маркетинга </a:t>
            </a:r>
            <a:r>
              <a:rPr lang="ru-RU" sz="3200" b="1" i="0" u="none" strike="noStrike" baseline="0" dirty="0">
                <a:latin typeface="Newton-Regular"/>
              </a:rPr>
              <a:t>в антикризисном управлении</a:t>
            </a:r>
            <a:endParaRPr lang="ru-RU" sz="3200" b="1" dirty="0"/>
          </a:p>
        </p:txBody>
      </p:sp>
      <p:sp>
        <p:nvSpPr>
          <p:cNvPr id="3" name="Объект 2">
            <a:extLst>
              <a:ext uri="{FF2B5EF4-FFF2-40B4-BE49-F238E27FC236}">
                <a16:creationId xmlns:a16="http://schemas.microsoft.com/office/drawing/2014/main" id="{2887C1D2-F15E-471C-8BAF-7B4BCF57E7BC}"/>
              </a:ext>
            </a:extLst>
          </p:cNvPr>
          <p:cNvSpPr>
            <a:spLocks noGrp="1"/>
          </p:cNvSpPr>
          <p:nvPr>
            <p:ph idx="1"/>
          </p:nvPr>
        </p:nvSpPr>
        <p:spPr>
          <a:xfrm>
            <a:off x="1069848" y="1212980"/>
            <a:ext cx="10058400" cy="4959220"/>
          </a:xfrm>
        </p:spPr>
        <p:txBody>
          <a:bodyPr>
            <a:normAutofit/>
          </a:bodyPr>
          <a:lstStyle/>
          <a:p>
            <a:pPr algn="l"/>
            <a:r>
              <a:rPr lang="ru-RU" sz="3200" b="0" i="0" u="none" strike="noStrike" baseline="0" dirty="0">
                <a:latin typeface="Newton-Regular"/>
              </a:rPr>
              <a:t>обеспечить в первую очередь производство и продажу таких товаров, которые пользуются наибольшим и устойчивым спросом на рынке и приносят предприятию основную массу прибыли. Наиболее полно и лучше, чем конкуренты, удовлетворять запросы потребителей возможно, если в выбранных направлениях деятельности компания имеет или может иметь сильные и устойчивые конкурентные преимущества, основанные на своих стержневых компетенциях.</a:t>
            </a:r>
            <a:endParaRPr lang="ru-RU" sz="3200" dirty="0"/>
          </a:p>
        </p:txBody>
      </p:sp>
    </p:spTree>
    <p:extLst>
      <p:ext uri="{BB962C8B-B14F-4D97-AF65-F5344CB8AC3E}">
        <p14:creationId xmlns:p14="http://schemas.microsoft.com/office/powerpoint/2010/main" val="23459393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B424A7-F792-40C4-8519-494782DDDCAD}"/>
              </a:ext>
            </a:extLst>
          </p:cNvPr>
          <p:cNvSpPr>
            <a:spLocks noGrp="1"/>
          </p:cNvSpPr>
          <p:nvPr>
            <p:ph type="title"/>
          </p:nvPr>
        </p:nvSpPr>
        <p:spPr>
          <a:xfrm>
            <a:off x="1069848" y="484632"/>
            <a:ext cx="10058400" cy="672364"/>
          </a:xfrm>
        </p:spPr>
        <p:txBody>
          <a:bodyPr>
            <a:noAutofit/>
          </a:bodyPr>
          <a:lstStyle/>
          <a:p>
            <a:pPr algn="ctr"/>
            <a:r>
              <a:rPr lang="ru-RU" sz="4400" b="1" i="1" u="none" strike="noStrike" baseline="0" dirty="0">
                <a:latin typeface="Newton-Italic"/>
              </a:rPr>
              <a:t>Реклама</a:t>
            </a:r>
            <a:endParaRPr lang="ru-RU" sz="4400" b="1" dirty="0"/>
          </a:p>
        </p:txBody>
      </p:sp>
      <p:sp>
        <p:nvSpPr>
          <p:cNvPr id="3" name="Объект 2">
            <a:extLst>
              <a:ext uri="{FF2B5EF4-FFF2-40B4-BE49-F238E27FC236}">
                <a16:creationId xmlns:a16="http://schemas.microsoft.com/office/drawing/2014/main" id="{622D91F6-A7E0-4336-BF55-86AD0A6BA794}"/>
              </a:ext>
            </a:extLst>
          </p:cNvPr>
          <p:cNvSpPr>
            <a:spLocks noGrp="1"/>
          </p:cNvSpPr>
          <p:nvPr>
            <p:ph idx="1"/>
          </p:nvPr>
        </p:nvSpPr>
        <p:spPr>
          <a:xfrm>
            <a:off x="1069848" y="1250302"/>
            <a:ext cx="10058400" cy="4921898"/>
          </a:xfrm>
        </p:spPr>
        <p:txBody>
          <a:bodyPr>
            <a:normAutofit/>
          </a:bodyPr>
          <a:lstStyle/>
          <a:p>
            <a:pPr marL="0" indent="0" algn="l">
              <a:buNone/>
            </a:pPr>
            <a:r>
              <a:rPr lang="ru-RU" sz="3200" b="0" i="0" u="none" strike="noStrike" baseline="0" dirty="0">
                <a:latin typeface="Newton-Regular"/>
              </a:rPr>
              <a:t>это вид коммуникации, действующий на рынке и обеспечивающий движение товара к потребителю посредством предоставления информации об основных характеристиках товара — разумеется, наиболее положительных. Реклама устанавливает взаимосвязь между производителем и потребителем, тем самым являясь средством управления, обеспечивающим развитие производства и рыночных отношений.</a:t>
            </a:r>
            <a:endParaRPr lang="ru-RU" sz="3200" dirty="0"/>
          </a:p>
        </p:txBody>
      </p:sp>
    </p:spTree>
    <p:extLst>
      <p:ext uri="{BB962C8B-B14F-4D97-AF65-F5344CB8AC3E}">
        <p14:creationId xmlns:p14="http://schemas.microsoft.com/office/powerpoint/2010/main" val="6843405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B3690A-13C9-4217-B3E4-80420EDB530C}"/>
              </a:ext>
            </a:extLst>
          </p:cNvPr>
          <p:cNvSpPr>
            <a:spLocks noGrp="1"/>
          </p:cNvSpPr>
          <p:nvPr>
            <p:ph type="title"/>
          </p:nvPr>
        </p:nvSpPr>
        <p:spPr/>
        <p:txBody>
          <a:bodyPr>
            <a:normAutofit/>
          </a:bodyPr>
          <a:lstStyle/>
          <a:p>
            <a:r>
              <a:rPr lang="ru-RU" sz="3600" b="1" i="0" u="none" strike="noStrike" baseline="0" dirty="0">
                <a:latin typeface="Newton-Bold"/>
              </a:rPr>
              <a:t>Приоритетные задачи маркетинга в кризисной ситуации</a:t>
            </a:r>
            <a:endParaRPr lang="ru-RU" sz="3600" dirty="0"/>
          </a:p>
        </p:txBody>
      </p:sp>
      <p:sp>
        <p:nvSpPr>
          <p:cNvPr id="3" name="Текст 2">
            <a:extLst>
              <a:ext uri="{FF2B5EF4-FFF2-40B4-BE49-F238E27FC236}">
                <a16:creationId xmlns:a16="http://schemas.microsoft.com/office/drawing/2014/main" id="{38E3A78A-FEBE-4553-9C7A-E1E1D8F92278}"/>
              </a:ext>
            </a:extLst>
          </p:cNvPr>
          <p:cNvSpPr>
            <a:spLocks noGrp="1"/>
          </p:cNvSpPr>
          <p:nvPr>
            <p:ph type="body" idx="1"/>
          </p:nvPr>
        </p:nvSpPr>
        <p:spPr/>
        <p:txBody>
          <a:bodyPr/>
          <a:lstStyle/>
          <a:p>
            <a:endParaRPr lang="ru-RU"/>
          </a:p>
        </p:txBody>
      </p:sp>
    </p:spTree>
    <p:extLst>
      <p:ext uri="{BB962C8B-B14F-4D97-AF65-F5344CB8AC3E}">
        <p14:creationId xmlns:p14="http://schemas.microsoft.com/office/powerpoint/2010/main" val="21035875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E403E0-7FF3-4B55-A827-5BA2689C7A81}"/>
              </a:ext>
            </a:extLst>
          </p:cNvPr>
          <p:cNvSpPr>
            <a:spLocks noGrp="1"/>
          </p:cNvSpPr>
          <p:nvPr>
            <p:ph type="title"/>
          </p:nvPr>
        </p:nvSpPr>
        <p:spPr>
          <a:xfrm>
            <a:off x="1069848" y="484632"/>
            <a:ext cx="10058400" cy="5878846"/>
          </a:xfrm>
        </p:spPr>
        <p:txBody>
          <a:bodyPr>
            <a:normAutofit/>
          </a:bodyPr>
          <a:lstStyle/>
          <a:p>
            <a:r>
              <a:rPr lang="ru-RU" sz="3600" b="0" i="0" u="none" strike="noStrike" baseline="0" dirty="0">
                <a:latin typeface="Newton-Regular"/>
              </a:rPr>
              <a:t>Как уже отмечалось, маркетинг является одним из основных механизмов антикризисного управления. При этом очень важно верно определять задачи маркетинга в разные периоды развития кризиса в целях оперативного и эффективного воздействия на рынок. Выделим характерные периоды развития кризиса рынка и определим маркетинговые</a:t>
            </a:r>
            <a:br>
              <a:rPr lang="ru-RU" sz="3600" b="0" i="0" u="none" strike="noStrike" baseline="0" dirty="0">
                <a:latin typeface="Newton-Regular"/>
              </a:rPr>
            </a:br>
            <a:r>
              <a:rPr lang="ru-RU" sz="3600" b="0" i="0" u="none" strike="noStrike" baseline="0" dirty="0">
                <a:latin typeface="Newton-Regular"/>
              </a:rPr>
              <a:t>приоритеты.</a:t>
            </a:r>
            <a:endParaRPr lang="ru-RU" sz="3600" dirty="0"/>
          </a:p>
        </p:txBody>
      </p:sp>
    </p:spTree>
    <p:extLst>
      <p:ext uri="{BB962C8B-B14F-4D97-AF65-F5344CB8AC3E}">
        <p14:creationId xmlns:p14="http://schemas.microsoft.com/office/powerpoint/2010/main" val="27631688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FD4FA5-F691-44E1-943B-4966F99F05BB}"/>
              </a:ext>
            </a:extLst>
          </p:cNvPr>
          <p:cNvSpPr>
            <a:spLocks noGrp="1"/>
          </p:cNvSpPr>
          <p:nvPr>
            <p:ph type="title"/>
          </p:nvPr>
        </p:nvSpPr>
        <p:spPr/>
        <p:txBody>
          <a:bodyPr/>
          <a:lstStyle/>
          <a:p>
            <a:r>
              <a:rPr lang="ru-RU" sz="1800" b="1" i="1" u="none" strike="noStrike" baseline="0" dirty="0">
                <a:latin typeface="Newton-BoldItalic"/>
              </a:rPr>
              <a:t>1. Маркетинговые приоритеты в период замедления роста рынка</a:t>
            </a:r>
            <a:r>
              <a:rPr lang="ru-RU" sz="1800" b="0" i="0" u="none" strike="noStrike" baseline="0" dirty="0">
                <a:latin typeface="Newton-Regular"/>
              </a:rPr>
              <a:t>.</a:t>
            </a:r>
            <a:endParaRPr lang="ru-RU" dirty="0"/>
          </a:p>
        </p:txBody>
      </p:sp>
      <p:sp>
        <p:nvSpPr>
          <p:cNvPr id="3" name="Объект 2">
            <a:extLst>
              <a:ext uri="{FF2B5EF4-FFF2-40B4-BE49-F238E27FC236}">
                <a16:creationId xmlns:a16="http://schemas.microsoft.com/office/drawing/2014/main" id="{D7139804-A6B8-4FDA-A334-7FFE6A75C12E}"/>
              </a:ext>
            </a:extLst>
          </p:cNvPr>
          <p:cNvSpPr>
            <a:spLocks noGrp="1"/>
          </p:cNvSpPr>
          <p:nvPr>
            <p:ph idx="1"/>
          </p:nvPr>
        </p:nvSpPr>
        <p:spPr/>
        <p:txBody>
          <a:bodyPr>
            <a:noAutofit/>
          </a:bodyPr>
          <a:lstStyle/>
          <a:p>
            <a:pPr marL="0" indent="0" algn="l">
              <a:buNone/>
            </a:pPr>
            <a:r>
              <a:rPr lang="ru-RU" sz="2800" b="0" i="0" u="none" strike="noStrike" baseline="0" dirty="0">
                <a:latin typeface="Newton-Regular"/>
              </a:rPr>
              <a:t>В этот период: а) замедляется рост спроса и возрастает его эластичность от цены и уровня сервиса; </a:t>
            </a:r>
          </a:p>
          <a:p>
            <a:pPr marL="0" indent="0" algn="l">
              <a:buNone/>
            </a:pPr>
            <a:r>
              <a:rPr lang="ru-RU" sz="2800" b="0" i="0" u="none" strike="noStrike" baseline="0" dirty="0">
                <a:latin typeface="Newton-Regular"/>
              </a:rPr>
              <a:t>б) усложняются процессы проведения инноваций из-за недостатка собственных средств для их проведения; </a:t>
            </a:r>
          </a:p>
          <a:p>
            <a:pPr marL="0" indent="0" algn="l">
              <a:buNone/>
            </a:pPr>
            <a:r>
              <a:rPr lang="ru-RU" sz="2800" b="0" i="0" u="none" strike="noStrike" baseline="0" dirty="0">
                <a:latin typeface="Newton-Regular"/>
              </a:rPr>
              <a:t>в) снижается рентабельность хозяйственной деятельности;</a:t>
            </a:r>
          </a:p>
          <a:p>
            <a:pPr marL="0" indent="0" algn="l">
              <a:buNone/>
            </a:pPr>
            <a:r>
              <a:rPr lang="ru-RU" sz="2800" b="0" i="0" u="none" strike="noStrike" baseline="0" dirty="0">
                <a:latin typeface="Newton-Regular"/>
              </a:rPr>
              <a:t> г) обостряется конкуренция; </a:t>
            </a:r>
          </a:p>
          <a:p>
            <a:pPr marL="0" indent="0" algn="l">
              <a:buNone/>
            </a:pPr>
            <a:r>
              <a:rPr lang="ru-RU" sz="2800" b="0" i="0" u="none" strike="noStrike" baseline="0" dirty="0">
                <a:latin typeface="Newton-Regular"/>
              </a:rPr>
              <a:t>д) усиливаются процессы слияния и поглощения предприятий.</a:t>
            </a:r>
            <a:endParaRPr lang="ru-RU" sz="2800" dirty="0"/>
          </a:p>
        </p:txBody>
      </p:sp>
    </p:spTree>
    <p:extLst>
      <p:ext uri="{BB962C8B-B14F-4D97-AF65-F5344CB8AC3E}">
        <p14:creationId xmlns:p14="http://schemas.microsoft.com/office/powerpoint/2010/main" val="2841207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35FF53-9D3A-418F-94CD-0F2B02BEF8E1}"/>
              </a:ext>
            </a:extLst>
          </p:cNvPr>
          <p:cNvSpPr>
            <a:spLocks noGrp="1"/>
          </p:cNvSpPr>
          <p:nvPr>
            <p:ph type="title"/>
          </p:nvPr>
        </p:nvSpPr>
        <p:spPr>
          <a:xfrm>
            <a:off x="1069848" y="484632"/>
            <a:ext cx="10058400" cy="579058"/>
          </a:xfrm>
        </p:spPr>
        <p:txBody>
          <a:bodyPr/>
          <a:lstStyle/>
          <a:p>
            <a:r>
              <a:rPr lang="ru-RU" sz="1800" b="0" i="0" u="none" strike="noStrike" baseline="0" dirty="0">
                <a:latin typeface="Newton-Regular"/>
              </a:rPr>
              <a:t>В этот период приоритетными задачами маркетинга могут быть:</a:t>
            </a:r>
            <a:endParaRPr lang="ru-RU" dirty="0"/>
          </a:p>
        </p:txBody>
      </p:sp>
      <p:sp>
        <p:nvSpPr>
          <p:cNvPr id="3" name="Объект 2">
            <a:extLst>
              <a:ext uri="{FF2B5EF4-FFF2-40B4-BE49-F238E27FC236}">
                <a16:creationId xmlns:a16="http://schemas.microsoft.com/office/drawing/2014/main" id="{8A4546E5-B139-4E91-BAD5-5F99DC79D713}"/>
              </a:ext>
            </a:extLst>
          </p:cNvPr>
          <p:cNvSpPr>
            <a:spLocks noGrp="1"/>
          </p:cNvSpPr>
          <p:nvPr>
            <p:ph idx="1"/>
          </p:nvPr>
        </p:nvSpPr>
        <p:spPr>
          <a:xfrm>
            <a:off x="1069848" y="989045"/>
            <a:ext cx="10058400" cy="5183155"/>
          </a:xfrm>
        </p:spPr>
        <p:txBody>
          <a:bodyPr>
            <a:normAutofit/>
          </a:bodyPr>
          <a:lstStyle/>
          <a:p>
            <a:pPr marL="0" indent="0" algn="l">
              <a:buNone/>
            </a:pPr>
            <a:r>
              <a:rPr lang="ru-RU" b="0" i="0" u="none" strike="noStrike" baseline="0" dirty="0">
                <a:latin typeface="Newton-Regular"/>
              </a:rPr>
              <a:t>–– экономия затрат на маркетинг с целью избегания убыточных проектов и сосредоточение маркетинговой деятельности на тех группах товаров, по которым есть конкурентные преимущества;</a:t>
            </a:r>
          </a:p>
          <a:p>
            <a:pPr marL="0" indent="0" algn="l">
              <a:buNone/>
            </a:pPr>
            <a:r>
              <a:rPr lang="ru-RU" b="0" i="0" u="none" strike="noStrike" baseline="0" dirty="0">
                <a:latin typeface="Newton-Regular"/>
              </a:rPr>
              <a:t>–– коррекция ценовой политики в соответствии со стратегией конкурентов;</a:t>
            </a:r>
          </a:p>
          <a:p>
            <a:pPr marL="0" indent="0" algn="l">
              <a:buNone/>
            </a:pPr>
            <a:r>
              <a:rPr lang="ru-RU" b="0" i="0" u="none" strike="noStrike" baseline="0" dirty="0">
                <a:latin typeface="Newton-Regular"/>
              </a:rPr>
              <a:t>–– смещение акцентов в инновациях на ресурсосбережение — замедление темпов рынка заставляет заниматься снижением издержек;</a:t>
            </a:r>
          </a:p>
          <a:p>
            <a:pPr marL="0" indent="0" algn="l">
              <a:buNone/>
            </a:pPr>
            <a:r>
              <a:rPr lang="ru-RU" b="0" i="0" u="none" strike="noStrike" baseline="0" dirty="0">
                <a:latin typeface="Newton-Regular"/>
              </a:rPr>
              <a:t>–– увеличение объема продаж лояльным (преданным, постоянным) покупателям за счет повышения качества продукции и услуг, выпуска модификаций, удовлетворяющих специфическим запросам клиентов;</a:t>
            </a:r>
          </a:p>
          <a:p>
            <a:pPr marL="0" indent="0" algn="l">
              <a:buNone/>
            </a:pPr>
            <a:r>
              <a:rPr lang="ru-RU" b="0" i="0" u="none" strike="noStrike" baseline="0" dirty="0">
                <a:latin typeface="Newton-Regular"/>
              </a:rPr>
              <a:t>–– ориентация маркетинга на приобретение активов слабых конкурентов, что позволяет увеличить прибыль;</a:t>
            </a:r>
          </a:p>
          <a:p>
            <a:pPr marL="0" indent="0" algn="l">
              <a:buNone/>
            </a:pPr>
            <a:r>
              <a:rPr lang="ru-RU" b="0" i="0" u="none" strike="noStrike" baseline="0" dirty="0">
                <a:latin typeface="Newton-Regular"/>
              </a:rPr>
              <a:t>–– выход на внешние рынки, что может принести дополнительные объемы продаж за счет дешевой рабочей силы и сырья, использования более современной технологии.</a:t>
            </a:r>
            <a:endParaRPr lang="ru-RU" dirty="0"/>
          </a:p>
        </p:txBody>
      </p:sp>
    </p:spTree>
    <p:extLst>
      <p:ext uri="{BB962C8B-B14F-4D97-AF65-F5344CB8AC3E}">
        <p14:creationId xmlns:p14="http://schemas.microsoft.com/office/powerpoint/2010/main" val="4639919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46A4E0-9291-4BF1-8B68-371C30E8E807}"/>
              </a:ext>
            </a:extLst>
          </p:cNvPr>
          <p:cNvSpPr>
            <a:spLocks noGrp="1"/>
          </p:cNvSpPr>
          <p:nvPr>
            <p:ph type="title"/>
          </p:nvPr>
        </p:nvSpPr>
        <p:spPr>
          <a:xfrm>
            <a:off x="1069848" y="484632"/>
            <a:ext cx="10058400" cy="448429"/>
          </a:xfrm>
        </p:spPr>
        <p:txBody>
          <a:bodyPr/>
          <a:lstStyle/>
          <a:p>
            <a:r>
              <a:rPr lang="ru-RU" sz="1800" b="1" i="1" u="none" strike="noStrike" baseline="0" dirty="0">
                <a:latin typeface="Newton-BoldItalic"/>
              </a:rPr>
              <a:t>2. Маркетинговые приоритеты в условиях застойного рынка</a:t>
            </a:r>
            <a:r>
              <a:rPr lang="ru-RU" sz="1800" b="0" i="0" u="none" strike="noStrike" baseline="0" dirty="0">
                <a:latin typeface="Newton-Regular"/>
              </a:rPr>
              <a:t>.</a:t>
            </a:r>
            <a:endParaRPr lang="ru-RU" dirty="0"/>
          </a:p>
        </p:txBody>
      </p:sp>
      <p:sp>
        <p:nvSpPr>
          <p:cNvPr id="3" name="Объект 2">
            <a:extLst>
              <a:ext uri="{FF2B5EF4-FFF2-40B4-BE49-F238E27FC236}">
                <a16:creationId xmlns:a16="http://schemas.microsoft.com/office/drawing/2014/main" id="{7C68D5B4-9214-4442-AD5C-7519C99CF2E4}"/>
              </a:ext>
            </a:extLst>
          </p:cNvPr>
          <p:cNvSpPr>
            <a:spLocks noGrp="1"/>
          </p:cNvSpPr>
          <p:nvPr>
            <p:ph idx="1"/>
          </p:nvPr>
        </p:nvSpPr>
        <p:spPr>
          <a:xfrm>
            <a:off x="1069848" y="1054359"/>
            <a:ext cx="10058400" cy="5117841"/>
          </a:xfrm>
        </p:spPr>
        <p:txBody>
          <a:bodyPr/>
          <a:lstStyle/>
          <a:p>
            <a:pPr marL="0" indent="0" algn="l">
              <a:buNone/>
            </a:pPr>
            <a:r>
              <a:rPr lang="ru-RU" sz="1800" b="0" i="0" u="none" strike="noStrike" baseline="0" dirty="0">
                <a:latin typeface="Newton-Regular"/>
              </a:rPr>
              <a:t>На рынке наблюдается стабилизация или падение спроса, конкуренция становится агрессивной, уменьшается количество слияний и приобретений фирм, цены стабилизируются. Приоритетными задачами маркетинга становятся:</a:t>
            </a:r>
          </a:p>
          <a:p>
            <a:pPr marL="0" indent="0" algn="l">
              <a:buNone/>
            </a:pPr>
            <a:r>
              <a:rPr lang="ru-RU" sz="3600" b="0" i="0" u="none" strike="noStrike" baseline="0" dirty="0">
                <a:latin typeface="Newton-Regular"/>
              </a:rPr>
              <a:t>–– концентрация на обслуживании растущих сегментов рынка, прибыль обеспечивается за счет преимуществ отдельных сегментов рынка;</a:t>
            </a:r>
          </a:p>
          <a:p>
            <a:pPr marL="0" indent="0" algn="l">
              <a:buNone/>
            </a:pPr>
            <a:r>
              <a:rPr lang="ru-RU" sz="3600" b="0" i="0" u="none" strike="noStrike" baseline="0" dirty="0">
                <a:latin typeface="Newton-Regular"/>
              </a:rPr>
              <a:t>–– стремление к инновациям, открывающим возможности неценовой конкуренции;</a:t>
            </a:r>
          </a:p>
          <a:p>
            <a:pPr marL="0" indent="0" algn="l">
              <a:buNone/>
            </a:pPr>
            <a:r>
              <a:rPr lang="ru-RU" sz="3600" b="0" i="0" u="none" strike="noStrike" baseline="0" dirty="0">
                <a:latin typeface="Newton-Regular"/>
              </a:rPr>
              <a:t>–– повышение эффективности производства и продаж за счет снижения себестоимости.</a:t>
            </a:r>
            <a:endParaRPr lang="ru-RU" sz="3600" dirty="0"/>
          </a:p>
        </p:txBody>
      </p:sp>
    </p:spTree>
    <p:extLst>
      <p:ext uri="{BB962C8B-B14F-4D97-AF65-F5344CB8AC3E}">
        <p14:creationId xmlns:p14="http://schemas.microsoft.com/office/powerpoint/2010/main" val="793778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287184-395D-4303-92A4-91A18417E5CE}"/>
              </a:ext>
            </a:extLst>
          </p:cNvPr>
          <p:cNvSpPr>
            <a:spLocks noGrp="1"/>
          </p:cNvSpPr>
          <p:nvPr>
            <p:ph type="title"/>
          </p:nvPr>
        </p:nvSpPr>
        <p:spPr>
          <a:xfrm>
            <a:off x="1069848" y="484632"/>
            <a:ext cx="10058400" cy="532405"/>
          </a:xfrm>
        </p:spPr>
        <p:txBody>
          <a:bodyPr/>
          <a:lstStyle/>
          <a:p>
            <a:r>
              <a:rPr lang="ru-RU" sz="1800" b="1" i="1" u="none" strike="noStrike" baseline="0" dirty="0">
                <a:latin typeface="Newton-BoldItalic"/>
              </a:rPr>
              <a:t>3. Маркетинговые приоритеты в условиях кризиса</a:t>
            </a:r>
            <a:r>
              <a:rPr lang="ru-RU" sz="1800" b="0" i="0" u="none" strike="noStrike" baseline="0" dirty="0">
                <a:latin typeface="Newton-Regular"/>
              </a:rPr>
              <a:t>.</a:t>
            </a:r>
            <a:endParaRPr lang="ru-RU" dirty="0"/>
          </a:p>
        </p:txBody>
      </p:sp>
      <p:sp>
        <p:nvSpPr>
          <p:cNvPr id="3" name="Объект 2">
            <a:extLst>
              <a:ext uri="{FF2B5EF4-FFF2-40B4-BE49-F238E27FC236}">
                <a16:creationId xmlns:a16="http://schemas.microsoft.com/office/drawing/2014/main" id="{3BF11CAF-E68E-4EBE-8D2C-3838157178E0}"/>
              </a:ext>
            </a:extLst>
          </p:cNvPr>
          <p:cNvSpPr>
            <a:spLocks noGrp="1"/>
          </p:cNvSpPr>
          <p:nvPr>
            <p:ph idx="1"/>
          </p:nvPr>
        </p:nvSpPr>
        <p:spPr>
          <a:xfrm>
            <a:off x="1069848" y="1129004"/>
            <a:ext cx="10058400" cy="5043196"/>
          </a:xfrm>
        </p:spPr>
        <p:txBody>
          <a:bodyPr>
            <a:normAutofit lnSpcReduction="10000"/>
          </a:bodyPr>
          <a:lstStyle/>
          <a:p>
            <a:pPr marL="0" indent="0" algn="l">
              <a:buNone/>
            </a:pPr>
            <a:r>
              <a:rPr lang="ru-RU" sz="1800" b="0" i="0" u="none" strike="noStrike" baseline="0" dirty="0">
                <a:latin typeface="Newton-Regular"/>
              </a:rPr>
              <a:t>Основные условия стратегии развития предприятия:</a:t>
            </a:r>
          </a:p>
          <a:p>
            <a:pPr marL="0" indent="0" algn="l">
              <a:buNone/>
            </a:pPr>
            <a:r>
              <a:rPr lang="ru-RU" sz="2400" b="0" i="0" u="none" strike="noStrike" baseline="0" dirty="0">
                <a:latin typeface="Newton-Regular"/>
              </a:rPr>
              <a:t>–– создание новой продукции, выход на новые рынки. Если в условиях кризиса надеяться только на использование плодов предшествующей успешной деятельности, то такая стратегия приведет к провалу. Выход из кризиса начинается с инноваций;</a:t>
            </a:r>
          </a:p>
          <a:p>
            <a:pPr marL="0" indent="0" algn="l">
              <a:buNone/>
            </a:pPr>
            <a:r>
              <a:rPr lang="ru-RU" sz="2400" b="0" i="0" u="none" strike="noStrike" baseline="0" dirty="0">
                <a:latin typeface="Newton-Regular"/>
              </a:rPr>
              <a:t>–– изменение отношения к потребностям клиентов, их дифференциация. В условиях кризиса не надо стараться угодить всем, ориентироваться сразу на всех потенциальных потребителей. Некоторые из них настолько привередливы (их ожидания постоянно растут, они хотят еще лучшего), что от них лучше отказаться (хотя бы на время);</a:t>
            </a:r>
          </a:p>
          <a:p>
            <a:pPr marL="0" indent="0" algn="l">
              <a:buNone/>
            </a:pPr>
            <a:r>
              <a:rPr lang="ru-RU" sz="2400" b="0" i="0" u="none" strike="noStrike" baseline="0" dirty="0">
                <a:latin typeface="Newton-Regular"/>
              </a:rPr>
              <a:t>–– использование профессионалов, в конечном счете это окажется эффективнее;</a:t>
            </a:r>
          </a:p>
          <a:p>
            <a:pPr marL="0" indent="0" algn="l">
              <a:buNone/>
            </a:pPr>
            <a:r>
              <a:rPr lang="ru-RU" sz="2400" b="0" i="0" u="none" strike="noStrike" baseline="0" dirty="0">
                <a:latin typeface="Newton-Regular"/>
              </a:rPr>
              <a:t>–– обслуживание конкретного сегмента рынка и применение индивидуального подхода к клиенту.</a:t>
            </a:r>
            <a:endParaRPr lang="ru-RU" sz="2400" dirty="0"/>
          </a:p>
        </p:txBody>
      </p:sp>
    </p:spTree>
    <p:extLst>
      <p:ext uri="{BB962C8B-B14F-4D97-AF65-F5344CB8AC3E}">
        <p14:creationId xmlns:p14="http://schemas.microsoft.com/office/powerpoint/2010/main" val="7110931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8D36FC-64AF-4856-9F48-91B2E9553FF7}"/>
              </a:ext>
            </a:extLst>
          </p:cNvPr>
          <p:cNvSpPr>
            <a:spLocks noGrp="1"/>
          </p:cNvSpPr>
          <p:nvPr>
            <p:ph type="title"/>
          </p:nvPr>
        </p:nvSpPr>
        <p:spPr>
          <a:xfrm>
            <a:off x="1069848" y="484631"/>
            <a:ext cx="10058400" cy="5347001"/>
          </a:xfrm>
        </p:spPr>
        <p:txBody>
          <a:bodyPr>
            <a:normAutofit/>
          </a:bodyPr>
          <a:lstStyle/>
          <a:p>
            <a:r>
              <a:rPr lang="ru-RU" sz="3600" b="0" i="0" u="none" strike="noStrike" baseline="0" dirty="0">
                <a:latin typeface="Newton-Regular"/>
              </a:rPr>
              <a:t>При разработке новых стратегий развития предприятиям нужно иметь четкое представление об изменениях в поведении потребителей на рынке.</a:t>
            </a:r>
            <a:endParaRPr lang="ru-RU" sz="3600" dirty="0"/>
          </a:p>
        </p:txBody>
      </p:sp>
    </p:spTree>
    <p:extLst>
      <p:ext uri="{BB962C8B-B14F-4D97-AF65-F5344CB8AC3E}">
        <p14:creationId xmlns:p14="http://schemas.microsoft.com/office/powerpoint/2010/main" val="77822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2DFAB5-6C77-48DA-829C-B7AD246F2DB8}"/>
              </a:ext>
            </a:extLst>
          </p:cNvPr>
          <p:cNvSpPr>
            <a:spLocks noGrp="1"/>
          </p:cNvSpPr>
          <p:nvPr>
            <p:ph type="title"/>
          </p:nvPr>
        </p:nvSpPr>
        <p:spPr>
          <a:xfrm>
            <a:off x="1069848" y="484632"/>
            <a:ext cx="10058400" cy="625711"/>
          </a:xfrm>
        </p:spPr>
        <p:txBody>
          <a:bodyPr/>
          <a:lstStyle/>
          <a:p>
            <a:pPr algn="ctr"/>
            <a:r>
              <a:rPr lang="ru-RU" sz="1800" b="1" i="1" u="none" strike="noStrike" baseline="0" dirty="0">
                <a:latin typeface="Newton-BoldItalic"/>
              </a:rPr>
              <a:t>Перемены в поведении потребителей</a:t>
            </a:r>
            <a:r>
              <a:rPr lang="ru-RU" sz="1800" b="0" i="0" u="none" strike="noStrike" baseline="0" dirty="0">
                <a:latin typeface="Newton-Regular"/>
              </a:rPr>
              <a:t>.</a:t>
            </a:r>
            <a:endParaRPr lang="ru-RU" dirty="0"/>
          </a:p>
        </p:txBody>
      </p:sp>
      <p:sp>
        <p:nvSpPr>
          <p:cNvPr id="3" name="Объект 2">
            <a:extLst>
              <a:ext uri="{FF2B5EF4-FFF2-40B4-BE49-F238E27FC236}">
                <a16:creationId xmlns:a16="http://schemas.microsoft.com/office/drawing/2014/main" id="{352F34EA-8CBE-4CBE-A10E-C4D62F3CE420}"/>
              </a:ext>
            </a:extLst>
          </p:cNvPr>
          <p:cNvSpPr>
            <a:spLocks noGrp="1"/>
          </p:cNvSpPr>
          <p:nvPr>
            <p:ph idx="1"/>
          </p:nvPr>
        </p:nvSpPr>
        <p:spPr>
          <a:xfrm>
            <a:off x="1069848" y="1110343"/>
            <a:ext cx="10058400" cy="5061857"/>
          </a:xfrm>
        </p:spPr>
        <p:txBody>
          <a:bodyPr>
            <a:normAutofit/>
          </a:bodyPr>
          <a:lstStyle/>
          <a:p>
            <a:pPr marL="0" indent="0" algn="l">
              <a:buNone/>
            </a:pPr>
            <a:r>
              <a:rPr lang="ru-RU" sz="2400" b="0" i="0" u="none" strike="noStrike" baseline="0" dirty="0">
                <a:latin typeface="Newton-Regular"/>
              </a:rPr>
              <a:t>Поведение покупателей в условиях кризиса меняется следующим образом. Исчезает интерес к товарам хорошо известных фирм, поскольку известные марки дороги и сбыт их падает; покупатель переходит от известных международных и национальных марок к частным маркам региональных производителей.</a:t>
            </a:r>
          </a:p>
          <a:p>
            <a:pPr marL="0" indent="0" algn="l">
              <a:buNone/>
            </a:pPr>
            <a:r>
              <a:rPr lang="ru-RU" sz="2400" b="0" i="0" u="none" strike="noStrike" baseline="0" dirty="0">
                <a:latin typeface="Newton-Regular"/>
              </a:rPr>
              <a:t>Производители известных марок должны быть готовы предложить более дешевые разновидности этих марок. Покупатели становятся равнодушными к упаковке и готовы покупать нужные товары в более дешевой упаковке. Падает интерес к рекламным и маркетинговым мероприятиям, следовательно, продавцам приходится искать новые формы воздействия на поведение покупателей.</a:t>
            </a:r>
            <a:endParaRPr lang="ru-RU" sz="2400" dirty="0"/>
          </a:p>
        </p:txBody>
      </p:sp>
    </p:spTree>
    <p:extLst>
      <p:ext uri="{BB962C8B-B14F-4D97-AF65-F5344CB8AC3E}">
        <p14:creationId xmlns:p14="http://schemas.microsoft.com/office/powerpoint/2010/main" val="682964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98811-5B43-444A-A44B-12ECEF8BA9EF}"/>
              </a:ext>
            </a:extLst>
          </p:cNvPr>
          <p:cNvSpPr>
            <a:spLocks noGrp="1"/>
          </p:cNvSpPr>
          <p:nvPr>
            <p:ph type="title"/>
          </p:nvPr>
        </p:nvSpPr>
        <p:spPr>
          <a:xfrm>
            <a:off x="1069848" y="484631"/>
            <a:ext cx="10058400" cy="5962821"/>
          </a:xfrm>
        </p:spPr>
        <p:txBody>
          <a:bodyPr>
            <a:normAutofit/>
          </a:bodyPr>
          <a:lstStyle/>
          <a:p>
            <a:r>
              <a:rPr lang="ru-RU" sz="2000" b="0" i="0" u="none" strike="noStrike" baseline="0" dirty="0">
                <a:latin typeface="Newton-Regular"/>
              </a:rPr>
              <a:t>Потребитель предпочитает покупать все на рынке, супермаркеты переживают тяжелые времена, следовательно, продавцам приходится осваивать новые каналы продвижения и распределения товаров.</a:t>
            </a:r>
            <a:br>
              <a:rPr lang="ru-RU" sz="2000" b="0" i="0" u="none" strike="noStrike" baseline="0" dirty="0">
                <a:latin typeface="Newton-Regular"/>
              </a:rPr>
            </a:br>
            <a:r>
              <a:rPr lang="ru-RU" sz="2000" b="0" i="0" u="none" strike="noStrike" baseline="0" dirty="0">
                <a:latin typeface="Newton-Regular"/>
              </a:rPr>
              <a:t>В кризис появляются и новые потребности. Если покупатели в условиях роста экономики ориентировались на престиж и дизайн, то теперь для них более важными будут такие факторы, как долговечность</a:t>
            </a:r>
            <a:br>
              <a:rPr lang="ru-RU" sz="2000" b="0" i="0" u="none" strike="noStrike" baseline="0" dirty="0">
                <a:latin typeface="Newton-Regular"/>
              </a:rPr>
            </a:br>
            <a:r>
              <a:rPr lang="ru-RU" sz="2000" b="0" i="0" u="none" strike="noStrike" baseline="0" dirty="0">
                <a:latin typeface="Newton-Regular"/>
              </a:rPr>
              <a:t>и возможность экономии на расходных материалах. Роль маркетинга —</a:t>
            </a:r>
            <a:br>
              <a:rPr lang="ru-RU" sz="2000" b="0" i="0" u="none" strike="noStrike" baseline="0" dirty="0">
                <a:latin typeface="Newton-Regular"/>
              </a:rPr>
            </a:br>
            <a:r>
              <a:rPr lang="ru-RU" sz="2000" b="0" i="0" u="none" strike="noStrike" baseline="0" dirty="0">
                <a:latin typeface="Newton-Regular"/>
              </a:rPr>
              <a:t>определить эти изменяющиеся потребности и предложить именно то</a:t>
            </a:r>
            <a:br>
              <a:rPr lang="ru-RU" sz="2000" b="0" i="0" u="none" strike="noStrike" baseline="0" dirty="0">
                <a:latin typeface="Newton-Regular"/>
              </a:rPr>
            </a:br>
            <a:r>
              <a:rPr lang="ru-RU" sz="2000" b="0" i="0" u="none" strike="noStrike" baseline="0" dirty="0">
                <a:latin typeface="Newton-Regular"/>
              </a:rPr>
              <a:t>решение, которое сейчас нужно потенциальным клиентам. При этом</a:t>
            </a:r>
            <a:br>
              <a:rPr lang="ru-RU" sz="2000" b="0" i="0" u="none" strike="noStrike" baseline="0" dirty="0">
                <a:latin typeface="Newton-Regular"/>
              </a:rPr>
            </a:br>
            <a:r>
              <a:rPr lang="ru-RU" sz="2000" b="0" i="0" u="none" strike="noStrike" baseline="0" dirty="0">
                <a:latin typeface="Newton-Regular"/>
              </a:rPr>
              <a:t>желательно предпринять все необходимые шаги для удержания потребителей ДО того, как это сделают конкуренты.</a:t>
            </a:r>
            <a:endParaRPr lang="ru-RU" sz="2000" dirty="0"/>
          </a:p>
        </p:txBody>
      </p:sp>
    </p:spTree>
    <p:extLst>
      <p:ext uri="{BB962C8B-B14F-4D97-AF65-F5344CB8AC3E}">
        <p14:creationId xmlns:p14="http://schemas.microsoft.com/office/powerpoint/2010/main" val="426509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D4C46F-CF95-438E-91AC-6BD004FB0E28}"/>
              </a:ext>
            </a:extLst>
          </p:cNvPr>
          <p:cNvSpPr>
            <a:spLocks noGrp="1"/>
          </p:cNvSpPr>
          <p:nvPr>
            <p:ph type="title"/>
          </p:nvPr>
        </p:nvSpPr>
        <p:spPr>
          <a:xfrm>
            <a:off x="1069848" y="484632"/>
            <a:ext cx="10058400" cy="625711"/>
          </a:xfrm>
        </p:spPr>
        <p:txBody>
          <a:bodyPr>
            <a:normAutofit fontScale="90000"/>
          </a:bodyPr>
          <a:lstStyle/>
          <a:p>
            <a:r>
              <a:rPr lang="ru-RU" sz="4400" b="1" i="1" u="none" strike="noStrike" baseline="0" dirty="0">
                <a:latin typeface="Newton-Italic"/>
              </a:rPr>
              <a:t>Задачи маркетинга</a:t>
            </a:r>
            <a:r>
              <a:rPr lang="ru-RU" sz="4400" b="1" i="0" u="none" strike="noStrike" baseline="0" dirty="0">
                <a:latin typeface="Newton-Regular"/>
              </a:rPr>
              <a:t>:</a:t>
            </a:r>
            <a:endParaRPr lang="ru-RU" sz="4400" b="1" dirty="0"/>
          </a:p>
        </p:txBody>
      </p:sp>
      <p:sp>
        <p:nvSpPr>
          <p:cNvPr id="3" name="Объект 2">
            <a:extLst>
              <a:ext uri="{FF2B5EF4-FFF2-40B4-BE49-F238E27FC236}">
                <a16:creationId xmlns:a16="http://schemas.microsoft.com/office/drawing/2014/main" id="{DC39E0E7-DFD3-4CA9-9467-B011818E7A9B}"/>
              </a:ext>
            </a:extLst>
          </p:cNvPr>
          <p:cNvSpPr>
            <a:spLocks noGrp="1"/>
          </p:cNvSpPr>
          <p:nvPr>
            <p:ph idx="1"/>
          </p:nvPr>
        </p:nvSpPr>
        <p:spPr>
          <a:xfrm>
            <a:off x="1069848" y="1194318"/>
            <a:ext cx="10058400" cy="4977882"/>
          </a:xfrm>
        </p:spPr>
        <p:txBody>
          <a:bodyPr>
            <a:normAutofit/>
          </a:bodyPr>
          <a:lstStyle/>
          <a:p>
            <a:pPr algn="l"/>
            <a:r>
              <a:rPr lang="ru-RU" sz="4400" b="0" i="0" u="none" strike="noStrike" baseline="0" dirty="0">
                <a:latin typeface="Newton-Regular"/>
              </a:rPr>
              <a:t>комплексное изучение рынка, оценка спроса и неудовлетворенных потребностей, разработка маркетинговой стратегии и комплекса маркетинговых средств (товар, цена, каналы распределения, коммуникации) для ее реализации.</a:t>
            </a:r>
            <a:endParaRPr lang="ru-RU" sz="4400" dirty="0"/>
          </a:p>
        </p:txBody>
      </p:sp>
    </p:spTree>
    <p:extLst>
      <p:ext uri="{BB962C8B-B14F-4D97-AF65-F5344CB8AC3E}">
        <p14:creationId xmlns:p14="http://schemas.microsoft.com/office/powerpoint/2010/main" val="38172545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DEE8B1-AFB2-496E-939D-B10327B6DCB5}"/>
              </a:ext>
            </a:extLst>
          </p:cNvPr>
          <p:cNvSpPr>
            <a:spLocks noGrp="1"/>
          </p:cNvSpPr>
          <p:nvPr>
            <p:ph type="title"/>
          </p:nvPr>
        </p:nvSpPr>
        <p:spPr>
          <a:xfrm>
            <a:off x="1069848" y="484632"/>
            <a:ext cx="10058400" cy="523074"/>
          </a:xfrm>
        </p:spPr>
        <p:txBody>
          <a:bodyPr/>
          <a:lstStyle/>
          <a:p>
            <a:r>
              <a:rPr lang="ru-RU" sz="1800" b="1" i="1" u="none" strike="noStrike" baseline="0" dirty="0">
                <a:latin typeface="Newton-BoldItalic"/>
              </a:rPr>
              <a:t>Кризис — время больших возможностей</a:t>
            </a:r>
            <a:r>
              <a:rPr lang="ru-RU" sz="1800" b="0" i="0" u="none" strike="noStrike" baseline="0" dirty="0">
                <a:latin typeface="Newton-Regular"/>
              </a:rPr>
              <a:t>.</a:t>
            </a:r>
            <a:endParaRPr lang="ru-RU" dirty="0"/>
          </a:p>
        </p:txBody>
      </p:sp>
      <p:sp>
        <p:nvSpPr>
          <p:cNvPr id="3" name="Объект 2">
            <a:extLst>
              <a:ext uri="{FF2B5EF4-FFF2-40B4-BE49-F238E27FC236}">
                <a16:creationId xmlns:a16="http://schemas.microsoft.com/office/drawing/2014/main" id="{930A53FF-2F0B-44AC-9480-D1F02EA9C5E7}"/>
              </a:ext>
            </a:extLst>
          </p:cNvPr>
          <p:cNvSpPr>
            <a:spLocks noGrp="1"/>
          </p:cNvSpPr>
          <p:nvPr>
            <p:ph idx="1"/>
          </p:nvPr>
        </p:nvSpPr>
        <p:spPr>
          <a:xfrm>
            <a:off x="1069848" y="1007706"/>
            <a:ext cx="10058400" cy="5164494"/>
          </a:xfrm>
        </p:spPr>
        <p:txBody>
          <a:bodyPr>
            <a:normAutofit/>
          </a:bodyPr>
          <a:lstStyle/>
          <a:p>
            <a:pPr marL="0" indent="0" algn="l">
              <a:buNone/>
            </a:pPr>
            <a:r>
              <a:rPr lang="ru-RU" sz="2400" b="0" i="0" u="none" strike="noStrike" baseline="0" dirty="0">
                <a:latin typeface="Newton-Regular"/>
              </a:rPr>
              <a:t>Известно, что спад — это время передела рынка. Кто-то теряет свои позиции и уходит с рынка, а кто-то захватывает эти позиции. Каждое предприятие, вероятно, что-то теряет в условиях кризиса, но и у каждого предприятия появляются в это же время новые возможности. Нужна новая разумная стратегия поведения, которая не сводится к попытке компенсировать неизбежные потери ценами, а ориентируется на использование открывающихся на рынке больших возможностей. Однако эти возможности сумеют использовать только те компании, которые сумеют приспособиться к новым условиям.</a:t>
            </a:r>
            <a:endParaRPr lang="ru-RU" sz="2400" dirty="0"/>
          </a:p>
        </p:txBody>
      </p:sp>
    </p:spTree>
    <p:extLst>
      <p:ext uri="{BB962C8B-B14F-4D97-AF65-F5344CB8AC3E}">
        <p14:creationId xmlns:p14="http://schemas.microsoft.com/office/powerpoint/2010/main" val="5970013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001CB3-F95D-48AB-8C61-38B57C3D48A4}"/>
              </a:ext>
            </a:extLst>
          </p:cNvPr>
          <p:cNvSpPr>
            <a:spLocks noGrp="1"/>
          </p:cNvSpPr>
          <p:nvPr>
            <p:ph type="title"/>
          </p:nvPr>
        </p:nvSpPr>
        <p:spPr>
          <a:xfrm>
            <a:off x="1069848" y="484632"/>
            <a:ext cx="10058400" cy="830984"/>
          </a:xfrm>
        </p:spPr>
        <p:txBody>
          <a:bodyPr/>
          <a:lstStyle/>
          <a:p>
            <a:r>
              <a:rPr lang="ru-RU" sz="1800" b="0" i="0" u="none" strike="noStrike" baseline="0" dirty="0">
                <a:latin typeface="Newton-Regular"/>
              </a:rPr>
              <a:t>Это возможно, если управление организацией будет строиться на известных всему миру принципах успешной деятельности во время кризисов:</a:t>
            </a:r>
            <a:endParaRPr lang="ru-RU" dirty="0"/>
          </a:p>
        </p:txBody>
      </p:sp>
      <p:sp>
        <p:nvSpPr>
          <p:cNvPr id="3" name="Объект 2">
            <a:extLst>
              <a:ext uri="{FF2B5EF4-FFF2-40B4-BE49-F238E27FC236}">
                <a16:creationId xmlns:a16="http://schemas.microsoft.com/office/drawing/2014/main" id="{855586EE-B1AD-452E-9421-819A0887CDD9}"/>
              </a:ext>
            </a:extLst>
          </p:cNvPr>
          <p:cNvSpPr>
            <a:spLocks noGrp="1"/>
          </p:cNvSpPr>
          <p:nvPr>
            <p:ph idx="1"/>
          </p:nvPr>
        </p:nvSpPr>
        <p:spPr>
          <a:xfrm>
            <a:off x="1069848" y="1315616"/>
            <a:ext cx="10058400" cy="4856584"/>
          </a:xfrm>
        </p:spPr>
        <p:txBody>
          <a:bodyPr>
            <a:normAutofit/>
          </a:bodyPr>
          <a:lstStyle/>
          <a:p>
            <a:pPr marL="0" indent="0" algn="l">
              <a:buNone/>
            </a:pPr>
            <a:r>
              <a:rPr lang="ru-RU" sz="2400" b="0" i="0" u="none" strike="noStrike" baseline="0" dirty="0">
                <a:latin typeface="Newton-Regular"/>
              </a:rPr>
              <a:t>–– целеустремленное и рациональное управление организацией;</a:t>
            </a:r>
          </a:p>
          <a:p>
            <a:pPr marL="0" indent="0" algn="l">
              <a:buNone/>
            </a:pPr>
            <a:r>
              <a:rPr lang="ru-RU" sz="2400" b="0" i="0" u="none" strike="noStrike" baseline="0" dirty="0">
                <a:latin typeface="Newton-Regular"/>
              </a:rPr>
              <a:t>–– адекватная маркетинговая политика;</a:t>
            </a:r>
          </a:p>
          <a:p>
            <a:pPr marL="0" indent="0" algn="l">
              <a:buNone/>
            </a:pPr>
            <a:r>
              <a:rPr lang="ru-RU" sz="2400" b="0" i="0" u="none" strike="noStrike" baseline="0" dirty="0">
                <a:latin typeface="Newton-Regular"/>
              </a:rPr>
              <a:t>–– более жесткое управление финансами организации; сила организации в его способности быстро менять методы работы;</a:t>
            </a:r>
          </a:p>
          <a:p>
            <a:pPr marL="0" indent="0" algn="l">
              <a:buNone/>
            </a:pPr>
            <a:r>
              <a:rPr lang="ru-RU" sz="2400" b="0" i="0" u="none" strike="noStrike" baseline="0" dirty="0">
                <a:latin typeface="Newton-Regular"/>
              </a:rPr>
              <a:t>–– отказ от производственно-сбытового маркетинга (цель которого — загрузить производственные мощности, сохранить коллектив, выполнить план и т.п.) и переход к рыночному маркетингу, ориентированному на завоевание определенных позиций на рынке;</a:t>
            </a:r>
          </a:p>
          <a:p>
            <a:pPr marL="0" indent="0" algn="l">
              <a:buNone/>
            </a:pPr>
            <a:r>
              <a:rPr lang="ru-RU" sz="2400" b="0" i="0" u="none" strike="noStrike" baseline="0" dirty="0">
                <a:latin typeface="Newton-Regular"/>
              </a:rPr>
              <a:t>–– переход к гибким производственным системам, которые позволяют перестраивать производство в соответствии с требованиями рынка, а для этого нужны большие инвестиции.</a:t>
            </a:r>
            <a:endParaRPr lang="ru-RU" sz="2400" dirty="0"/>
          </a:p>
        </p:txBody>
      </p:sp>
    </p:spTree>
    <p:extLst>
      <p:ext uri="{BB962C8B-B14F-4D97-AF65-F5344CB8AC3E}">
        <p14:creationId xmlns:p14="http://schemas.microsoft.com/office/powerpoint/2010/main" val="17341750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33865C-C0CB-466C-8212-13D41F29C8BA}"/>
              </a:ext>
            </a:extLst>
          </p:cNvPr>
          <p:cNvSpPr>
            <a:spLocks noGrp="1"/>
          </p:cNvSpPr>
          <p:nvPr>
            <p:ph type="title"/>
          </p:nvPr>
        </p:nvSpPr>
        <p:spPr>
          <a:xfrm>
            <a:off x="1069848" y="484632"/>
            <a:ext cx="10058400" cy="5001768"/>
          </a:xfrm>
        </p:spPr>
        <p:txBody>
          <a:bodyPr>
            <a:normAutofit/>
          </a:bodyPr>
          <a:lstStyle/>
          <a:p>
            <a:r>
              <a:rPr lang="ru-RU" sz="3200" b="0" i="0" u="none" strike="noStrike" baseline="0" dirty="0">
                <a:latin typeface="TimesNewRoman"/>
              </a:rPr>
              <a:t>Частью антикризисных мер является антикризисный маркетинг</a:t>
            </a:r>
            <a:r>
              <a:rPr lang="ru-RU" sz="3200" b="0" i="0" u="none" strike="noStrike" baseline="0" dirty="0">
                <a:latin typeface="Times-Roman"/>
              </a:rPr>
              <a:t>. </a:t>
            </a:r>
            <a:r>
              <a:rPr lang="ru-RU" sz="3200" b="1" i="0" u="none" strike="noStrike" baseline="0" dirty="0">
                <a:solidFill>
                  <a:srgbClr val="FF0000"/>
                </a:solidFill>
                <a:latin typeface="TimesNewRoman"/>
              </a:rPr>
              <a:t>Антикризисный маркетинг </a:t>
            </a:r>
            <a:r>
              <a:rPr lang="ru-RU" sz="3200" b="0" i="0" u="none" strike="noStrike" baseline="0" dirty="0">
                <a:latin typeface="Times-Roman"/>
              </a:rPr>
              <a:t>– </a:t>
            </a:r>
            <a:r>
              <a:rPr lang="ru-RU" sz="3200" b="0" i="0" u="none" strike="noStrike" baseline="0" dirty="0">
                <a:latin typeface="TimesNewRoman"/>
              </a:rPr>
              <a:t>это комплекс различных средств на </a:t>
            </a:r>
            <a:r>
              <a:rPr lang="ru-RU" sz="3200" b="0" i="0" u="none" strike="noStrike" baseline="0" dirty="0">
                <a:latin typeface="Times-Roman"/>
              </a:rPr>
              <a:t>«</a:t>
            </a:r>
            <a:r>
              <a:rPr lang="ru-RU" sz="3200" b="0" i="0" u="none" strike="noStrike" baseline="0" dirty="0">
                <a:latin typeface="TimesNewRoman"/>
              </a:rPr>
              <a:t>черный день</a:t>
            </a:r>
            <a:r>
              <a:rPr lang="ru-RU" sz="3200" b="0" i="0" u="none" strike="noStrike" baseline="0" dirty="0">
                <a:latin typeface="Times-Roman"/>
              </a:rPr>
              <a:t>», </a:t>
            </a:r>
            <a:r>
              <a:rPr lang="ru-RU" sz="3200" b="0" i="0" u="none" strike="noStrike" baseline="0" dirty="0">
                <a:latin typeface="TimesNewRoman"/>
              </a:rPr>
              <a:t>которые быстро можно реализовать в условиях кризиса организации</a:t>
            </a:r>
            <a:r>
              <a:rPr lang="ru-RU" sz="3200" b="0" i="0" u="none" strike="noStrike" baseline="0" dirty="0">
                <a:latin typeface="Times-Roman"/>
              </a:rPr>
              <a:t>, </a:t>
            </a:r>
            <a:r>
              <a:rPr lang="ru-RU" sz="3200" b="0" i="0" u="none" strike="noStrike" baseline="0" dirty="0">
                <a:latin typeface="TimesNewRoman"/>
              </a:rPr>
              <a:t>компании</a:t>
            </a:r>
            <a:r>
              <a:rPr lang="ru-RU" sz="3200" b="0" i="0" u="none" strike="noStrike" baseline="0" dirty="0">
                <a:latin typeface="Times-Roman"/>
              </a:rPr>
              <a:t>, </a:t>
            </a:r>
            <a:r>
              <a:rPr lang="ru-RU" sz="3200" b="0" i="0" u="none" strike="noStrike" baseline="0" dirty="0">
                <a:latin typeface="TimesNewRoman"/>
              </a:rPr>
              <a:t>чтобы вывести ее на прежний уровень</a:t>
            </a:r>
            <a:endParaRPr lang="ru-RU" sz="3200" dirty="0"/>
          </a:p>
        </p:txBody>
      </p:sp>
    </p:spTree>
    <p:extLst>
      <p:ext uri="{BB962C8B-B14F-4D97-AF65-F5344CB8AC3E}">
        <p14:creationId xmlns:p14="http://schemas.microsoft.com/office/powerpoint/2010/main" val="31955899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3C6B31-5083-4D33-AFB4-73870918652C}"/>
              </a:ext>
            </a:extLst>
          </p:cNvPr>
          <p:cNvSpPr>
            <a:spLocks noGrp="1"/>
          </p:cNvSpPr>
          <p:nvPr>
            <p:ph type="title"/>
          </p:nvPr>
        </p:nvSpPr>
        <p:spPr>
          <a:xfrm>
            <a:off x="1069848" y="484632"/>
            <a:ext cx="10058400" cy="691025"/>
          </a:xfrm>
        </p:spPr>
        <p:txBody>
          <a:bodyPr/>
          <a:lstStyle/>
          <a:p>
            <a:r>
              <a:rPr lang="ru-RU" sz="1800" b="0" i="0" u="none" strike="noStrike" baseline="0" dirty="0">
                <a:latin typeface="TimesNewRoman"/>
              </a:rPr>
              <a:t>Существует большой перечень инструментов</a:t>
            </a:r>
            <a:r>
              <a:rPr lang="ru-RU" sz="1800" b="0" i="0" u="none" strike="noStrike" baseline="0" dirty="0">
                <a:latin typeface="Times-Roman"/>
              </a:rPr>
              <a:t>, </a:t>
            </a:r>
            <a:r>
              <a:rPr lang="ru-RU" sz="1800" b="0" i="0" u="none" strike="noStrike" baseline="0" dirty="0">
                <a:latin typeface="TimesNewRoman"/>
              </a:rPr>
              <a:t>который может позволить</a:t>
            </a:r>
            <a:br>
              <a:rPr lang="ru-RU" sz="1800" b="0" i="0" u="none" strike="noStrike" baseline="0" dirty="0">
                <a:latin typeface="TimesNewRoman"/>
              </a:rPr>
            </a:br>
            <a:r>
              <a:rPr lang="ru-RU" sz="1800" b="0" i="0" u="none" strike="noStrike" baseline="0" dirty="0">
                <a:latin typeface="TimesNewRoman"/>
              </a:rPr>
              <a:t>избежать кризиса в компании</a:t>
            </a:r>
            <a:r>
              <a:rPr lang="ru-RU" sz="1800" b="0" i="0" u="none" strike="noStrike" baseline="0" dirty="0">
                <a:latin typeface="Times-Roman"/>
              </a:rPr>
              <a:t>. </a:t>
            </a:r>
            <a:r>
              <a:rPr lang="ru-RU" sz="1800" b="0" i="0" u="none" strike="noStrike" baseline="0" dirty="0">
                <a:latin typeface="TimesNewRoman"/>
              </a:rPr>
              <a:t>Приведем некоторые из них</a:t>
            </a:r>
            <a:endParaRPr lang="ru-RU" dirty="0"/>
          </a:p>
        </p:txBody>
      </p:sp>
      <p:sp>
        <p:nvSpPr>
          <p:cNvPr id="3" name="Объект 2">
            <a:extLst>
              <a:ext uri="{FF2B5EF4-FFF2-40B4-BE49-F238E27FC236}">
                <a16:creationId xmlns:a16="http://schemas.microsoft.com/office/drawing/2014/main" id="{4F59411C-45DC-4111-8590-37D1AD9462E8}"/>
              </a:ext>
            </a:extLst>
          </p:cNvPr>
          <p:cNvSpPr>
            <a:spLocks noGrp="1"/>
          </p:cNvSpPr>
          <p:nvPr>
            <p:ph idx="1"/>
          </p:nvPr>
        </p:nvSpPr>
        <p:spPr>
          <a:xfrm>
            <a:off x="1069848" y="1175657"/>
            <a:ext cx="10058400" cy="4996543"/>
          </a:xfrm>
        </p:spPr>
        <p:txBody>
          <a:bodyPr>
            <a:normAutofit/>
          </a:bodyPr>
          <a:lstStyle/>
          <a:p>
            <a:pPr marL="0" indent="0" algn="l">
              <a:buNone/>
            </a:pPr>
            <a:r>
              <a:rPr lang="ru-RU" sz="1800" b="0" i="0" u="none" strike="noStrike" baseline="0" dirty="0">
                <a:latin typeface="Times-Roman"/>
              </a:rPr>
              <a:t>1. </a:t>
            </a:r>
            <a:r>
              <a:rPr lang="ru-RU" sz="1800" b="0" i="0" u="none" strike="noStrike" baseline="0" dirty="0">
                <a:latin typeface="TimesNewRoman"/>
              </a:rPr>
              <a:t>Пересмотр финансовых расходов</a:t>
            </a:r>
            <a:r>
              <a:rPr lang="ru-RU" sz="1800" b="0" i="0" u="none" strike="noStrike" baseline="0" dirty="0">
                <a:latin typeface="Times-Roman"/>
              </a:rPr>
              <a:t>. </a:t>
            </a:r>
            <a:r>
              <a:rPr lang="ru-RU" sz="1800" b="0" i="0" u="none" strike="noStrike" baseline="0" dirty="0">
                <a:latin typeface="TimesNewRoman"/>
              </a:rPr>
              <a:t>С учетом нестабильной ситуации в мире</a:t>
            </a:r>
            <a:r>
              <a:rPr lang="ru-RU" sz="1800" b="0" i="0" u="none" strike="noStrike" baseline="0" dirty="0">
                <a:latin typeface="Times-Roman"/>
              </a:rPr>
              <a:t>, </a:t>
            </a:r>
            <a:r>
              <a:rPr lang="ru-RU" sz="1800" b="0" i="0" u="none" strike="noStrike" baseline="0" dirty="0">
                <a:latin typeface="TimesNewRoman"/>
              </a:rPr>
              <a:t>компаниям приходится пересматривать финансовую составляющую и отмечать статьи</a:t>
            </a:r>
            <a:r>
              <a:rPr lang="ru-RU" sz="1800" b="0" i="0" u="none" strike="noStrike" baseline="0" dirty="0">
                <a:latin typeface="Times-Roman"/>
              </a:rPr>
              <a:t>, </a:t>
            </a:r>
            <a:r>
              <a:rPr lang="ru-RU" sz="1800" b="0" i="0" u="none" strike="noStrike" baseline="0" dirty="0">
                <a:latin typeface="TimesNewRoman"/>
              </a:rPr>
              <a:t>где можно сэкономить бюджет</a:t>
            </a:r>
            <a:r>
              <a:rPr lang="ru-RU" sz="1800" b="0" i="0" u="none" strike="noStrike" baseline="0" dirty="0">
                <a:latin typeface="Times-Roman"/>
              </a:rPr>
              <a:t>. </a:t>
            </a:r>
            <a:r>
              <a:rPr lang="ru-RU" sz="1800" b="0" i="0" u="none" strike="noStrike" baseline="0" dirty="0">
                <a:latin typeface="TimesNewRoman"/>
              </a:rPr>
              <a:t>Так</a:t>
            </a:r>
            <a:r>
              <a:rPr lang="ru-RU" sz="1800" b="0" i="0" u="none" strike="noStrike" baseline="0" dirty="0">
                <a:latin typeface="Times-Roman"/>
              </a:rPr>
              <a:t>, </a:t>
            </a:r>
            <a:r>
              <a:rPr lang="ru-RU" sz="1800" b="0" i="0" u="none" strike="noStrike" baseline="0" dirty="0">
                <a:latin typeface="TimesNewRoman"/>
              </a:rPr>
              <a:t>предоставление рассрочки</a:t>
            </a:r>
            <a:r>
              <a:rPr lang="ru-RU" sz="1800" b="0" i="0" u="none" strike="noStrike" baseline="0" dirty="0">
                <a:latin typeface="Times-Roman"/>
              </a:rPr>
              <a:t>, </a:t>
            </a:r>
            <a:r>
              <a:rPr lang="ru-RU" sz="1800" b="0" i="0" u="none" strike="noStrike" baseline="0" dirty="0">
                <a:latin typeface="TimesNewRoman"/>
              </a:rPr>
              <a:t>вывод нерентабельной продукции из ассортимента</a:t>
            </a:r>
            <a:r>
              <a:rPr lang="ru-RU" sz="1800" b="0" i="0" u="none" strike="noStrike" baseline="0" dirty="0">
                <a:latin typeface="Times-Roman"/>
              </a:rPr>
              <a:t>, </a:t>
            </a:r>
            <a:r>
              <a:rPr lang="ru-RU" sz="1800" b="0" i="0" u="none" strike="noStrike" baseline="0" dirty="0">
                <a:latin typeface="TimesNewRoman"/>
              </a:rPr>
              <a:t>отказ от больших площадей</a:t>
            </a:r>
            <a:r>
              <a:rPr lang="ru-RU" sz="1800" b="0" i="0" u="none" strike="noStrike" baseline="0" dirty="0">
                <a:latin typeface="Times-Roman"/>
              </a:rPr>
              <a:t>, </a:t>
            </a:r>
            <a:r>
              <a:rPr lang="ru-RU" sz="1800" b="0" i="0" u="none" strike="noStrike" baseline="0" dirty="0">
                <a:latin typeface="TimesNewRoman"/>
              </a:rPr>
              <a:t>сокращение штата работников</a:t>
            </a:r>
            <a:r>
              <a:rPr lang="ru-RU" sz="1800" b="0" i="0" u="none" strike="noStrike" baseline="0" dirty="0">
                <a:latin typeface="Times-Roman"/>
              </a:rPr>
              <a:t>. </a:t>
            </a:r>
            <a:r>
              <a:rPr lang="ru-RU" sz="1800" b="0" i="0" u="none" strike="noStrike" baseline="0" dirty="0">
                <a:latin typeface="TimesNewRoman"/>
              </a:rPr>
              <a:t>Все эти способы могут привести к сокращению финансовых расходов организации</a:t>
            </a:r>
            <a:r>
              <a:rPr lang="ru-RU" sz="1800" b="0" i="0" u="none" strike="noStrike" baseline="0" dirty="0">
                <a:latin typeface="Times-Roman"/>
              </a:rPr>
              <a:t>.</a:t>
            </a:r>
          </a:p>
          <a:p>
            <a:pPr marL="0" indent="0" algn="l">
              <a:buNone/>
            </a:pPr>
            <a:r>
              <a:rPr lang="ru-RU" sz="1800" b="0" i="0" u="none" strike="noStrike" baseline="0" dirty="0">
                <a:latin typeface="Times-Roman"/>
              </a:rPr>
              <a:t>2. </a:t>
            </a:r>
            <a:r>
              <a:rPr lang="ru-RU" sz="1800" b="0" i="0" u="none" strike="noStrike" baseline="0" dirty="0">
                <a:latin typeface="TimesNewRoman"/>
              </a:rPr>
              <a:t>Поиск новых форматов деятельности</a:t>
            </a:r>
            <a:r>
              <a:rPr lang="ru-RU" sz="1800" b="0" i="0" u="none" strike="noStrike" baseline="0" dirty="0">
                <a:latin typeface="Times-Roman"/>
              </a:rPr>
              <a:t>. </a:t>
            </a:r>
            <a:r>
              <a:rPr lang="ru-RU" sz="1800" b="0" i="0" u="none" strike="noStrike" baseline="0" dirty="0">
                <a:latin typeface="TimesNewRoman"/>
              </a:rPr>
              <a:t>С учетом ряда ограничений</a:t>
            </a:r>
            <a:r>
              <a:rPr lang="ru-RU" sz="1800" b="0" i="0" u="none" strike="noStrike" baseline="0" dirty="0">
                <a:latin typeface="Times-Roman"/>
              </a:rPr>
              <a:t>, </a:t>
            </a:r>
            <a:r>
              <a:rPr lang="ru-RU" sz="1800" b="0" i="0" u="none" strike="noStrike" baseline="0" dirty="0">
                <a:latin typeface="TimesNewRoman"/>
              </a:rPr>
              <a:t>тяжелого финансового состояния населения</a:t>
            </a:r>
            <a:r>
              <a:rPr lang="ru-RU" sz="1800" b="0" i="0" u="none" strike="noStrike" baseline="0" dirty="0">
                <a:latin typeface="Times-Roman"/>
              </a:rPr>
              <a:t>, </a:t>
            </a:r>
            <a:r>
              <a:rPr lang="ru-RU" sz="1800" b="0" i="0" u="none" strike="noStrike" baseline="0" dirty="0">
                <a:latin typeface="TimesNewRoman"/>
              </a:rPr>
              <a:t>компаниям необходимо пересматривать свою деятельность</a:t>
            </a:r>
            <a:r>
              <a:rPr lang="ru-RU" sz="1800" b="0" i="0" u="none" strike="noStrike" baseline="0" dirty="0">
                <a:latin typeface="Times-Roman"/>
              </a:rPr>
              <a:t>. </a:t>
            </a:r>
            <a:r>
              <a:rPr lang="ru-RU" sz="1800" b="0" i="0" u="none" strike="noStrike" baseline="0" dirty="0">
                <a:latin typeface="TimesNewRoman"/>
              </a:rPr>
              <a:t>С учетом современных технологий большое количество вещей можно перенести в онлайн среду</a:t>
            </a:r>
            <a:r>
              <a:rPr lang="ru-RU" sz="1800" b="0" i="0" u="none" strike="noStrike" baseline="0" dirty="0">
                <a:latin typeface="Times-Roman"/>
              </a:rPr>
              <a:t>. </a:t>
            </a:r>
            <a:r>
              <a:rPr lang="ru-RU" sz="1800" b="0" i="0" u="none" strike="noStrike" baseline="0" dirty="0">
                <a:latin typeface="TimesNewRoman"/>
              </a:rPr>
              <a:t>Так</a:t>
            </a:r>
            <a:r>
              <a:rPr lang="ru-RU" sz="1800" b="0" i="0" u="none" strike="noStrike" baseline="0" dirty="0">
                <a:latin typeface="Times-Roman"/>
              </a:rPr>
              <a:t>, </a:t>
            </a:r>
            <a:r>
              <a:rPr lang="ru-RU" sz="1800" b="0" i="0" u="none" strike="noStrike" baseline="0" dirty="0">
                <a:latin typeface="TimesNewRoman"/>
              </a:rPr>
              <a:t>мероприятия</a:t>
            </a:r>
            <a:r>
              <a:rPr lang="ru-RU" sz="1800" b="0" i="0" u="none" strike="noStrike" baseline="0" dirty="0">
                <a:latin typeface="Times-Roman"/>
              </a:rPr>
              <a:t>, </a:t>
            </a:r>
            <a:r>
              <a:rPr lang="ru-RU" sz="1800" b="0" i="0" u="none" strike="noStrike" baseline="0" dirty="0">
                <a:latin typeface="TimesNewRoman"/>
              </a:rPr>
              <a:t>встречи</a:t>
            </a:r>
            <a:r>
              <a:rPr lang="ru-RU" sz="1800" b="0" i="0" u="none" strike="noStrike" baseline="0" dirty="0">
                <a:latin typeface="Times-Roman"/>
              </a:rPr>
              <a:t>, </a:t>
            </a:r>
            <a:r>
              <a:rPr lang="ru-RU" sz="1800" b="0" i="0" u="none" strike="noStrike" baseline="0" dirty="0">
                <a:latin typeface="TimesNewRoman"/>
              </a:rPr>
              <a:t>конференции можно проводить в дистанционном формате</a:t>
            </a:r>
            <a:r>
              <a:rPr lang="ru-RU" sz="1800" b="0" i="0" u="none" strike="noStrike" baseline="0" dirty="0">
                <a:latin typeface="Times-Roman"/>
              </a:rPr>
              <a:t>. </a:t>
            </a:r>
            <a:r>
              <a:rPr lang="ru-RU" sz="1800" b="0" i="0" u="none" strike="noStrike" baseline="0" dirty="0">
                <a:latin typeface="TimesNewRoman"/>
              </a:rPr>
              <a:t>Многие организации</a:t>
            </a:r>
            <a:r>
              <a:rPr lang="ru-RU" sz="1800" b="0" i="0" u="none" strike="noStrike" baseline="0" dirty="0">
                <a:latin typeface="Times-Roman"/>
              </a:rPr>
              <a:t>, </a:t>
            </a:r>
            <a:r>
              <a:rPr lang="ru-RU" sz="1800" b="0" i="0" u="none" strike="noStrike" baseline="0" dirty="0">
                <a:latin typeface="TimesNewRoman"/>
              </a:rPr>
              <a:t>которые работают в сфере общепита начали создавать безопасную доставку</a:t>
            </a:r>
            <a:r>
              <a:rPr lang="ru-RU" sz="1800" b="0" i="0" u="none" strike="noStrike" baseline="0" dirty="0">
                <a:latin typeface="Times-Roman"/>
              </a:rPr>
              <a:t>.</a:t>
            </a:r>
          </a:p>
          <a:p>
            <a:pPr marL="0" indent="0" algn="l">
              <a:buNone/>
            </a:pPr>
            <a:r>
              <a:rPr lang="ru-RU" sz="1800" b="0" i="0" u="none" strike="noStrike" baseline="0" dirty="0">
                <a:latin typeface="Times-Roman"/>
              </a:rPr>
              <a:t>3. </a:t>
            </a:r>
            <a:r>
              <a:rPr lang="ru-RU" sz="1800" b="0" i="0" u="none" strike="noStrike" baseline="0" dirty="0">
                <a:latin typeface="TimesNewRoman"/>
              </a:rPr>
              <a:t>В тяжелых условиях и в условиях пандемии стало важным постоянно поддерживать контакты с потребителями</a:t>
            </a:r>
            <a:r>
              <a:rPr lang="ru-RU" sz="1800" b="0" i="0" u="none" strike="noStrike" baseline="0" dirty="0">
                <a:latin typeface="Times-Roman"/>
              </a:rPr>
              <a:t>. </a:t>
            </a:r>
            <a:r>
              <a:rPr lang="ru-RU" sz="1800" b="0" i="0" u="none" strike="noStrike" baseline="0" dirty="0">
                <a:latin typeface="TimesNewRoman"/>
              </a:rPr>
              <a:t>Это необходимо для того</a:t>
            </a:r>
            <a:r>
              <a:rPr lang="ru-RU" sz="1800" b="0" i="0" u="none" strike="noStrike" baseline="0" dirty="0">
                <a:latin typeface="Times-Roman"/>
              </a:rPr>
              <a:t>, </a:t>
            </a:r>
            <a:r>
              <a:rPr lang="ru-RU" sz="1800" b="0" i="0" u="none" strike="noStrike" baseline="0" dirty="0">
                <a:latin typeface="TimesNewRoman"/>
              </a:rPr>
              <a:t>чтобы клиент не забыл о вашем существовании</a:t>
            </a:r>
            <a:r>
              <a:rPr lang="ru-RU" sz="1800" b="0" i="0" u="none" strike="noStrike" baseline="0" dirty="0">
                <a:latin typeface="Times-Roman"/>
              </a:rPr>
              <a:t>. </a:t>
            </a:r>
            <a:r>
              <a:rPr lang="ru-RU" sz="1800" b="0" i="0" u="none" strike="noStrike" baseline="0" dirty="0">
                <a:latin typeface="TimesNewRoman"/>
              </a:rPr>
              <a:t>На данном этапе важно убедить клиента в том</a:t>
            </a:r>
            <a:r>
              <a:rPr lang="ru-RU" sz="1800" b="0" i="0" u="none" strike="noStrike" baseline="0" dirty="0">
                <a:latin typeface="Times-Roman"/>
              </a:rPr>
              <a:t>, </a:t>
            </a:r>
            <a:r>
              <a:rPr lang="ru-RU" sz="1800" b="0" i="0" u="none" strike="noStrike" baseline="0" dirty="0">
                <a:latin typeface="TimesNewRoman"/>
              </a:rPr>
              <a:t>что предлагаемый продукт или услуга обязательно пригодится в настоящий период времени</a:t>
            </a:r>
            <a:r>
              <a:rPr lang="ru-RU" sz="1800" b="0" i="0" u="none" strike="noStrike" baseline="0" dirty="0">
                <a:latin typeface="Times-Roman"/>
              </a:rPr>
              <a:t>.</a:t>
            </a:r>
            <a:endParaRPr lang="ru-RU" dirty="0"/>
          </a:p>
        </p:txBody>
      </p:sp>
    </p:spTree>
    <p:extLst>
      <p:ext uri="{BB962C8B-B14F-4D97-AF65-F5344CB8AC3E}">
        <p14:creationId xmlns:p14="http://schemas.microsoft.com/office/powerpoint/2010/main" val="32572236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A5EE19-A226-49A0-9787-2F2B1F19B38B}"/>
              </a:ext>
            </a:extLst>
          </p:cNvPr>
          <p:cNvSpPr>
            <a:spLocks noGrp="1"/>
          </p:cNvSpPr>
          <p:nvPr>
            <p:ph type="title"/>
          </p:nvPr>
        </p:nvSpPr>
        <p:spPr>
          <a:xfrm>
            <a:off x="1069848" y="484631"/>
            <a:ext cx="10058400" cy="5804201"/>
          </a:xfrm>
        </p:spPr>
        <p:txBody>
          <a:bodyPr/>
          <a:lstStyle/>
          <a:p>
            <a:pPr algn="l"/>
            <a:r>
              <a:rPr lang="ru-RU" sz="1800" b="0" i="0" u="none" strike="noStrike" baseline="0" dirty="0">
                <a:latin typeface="Times-Roman"/>
              </a:rPr>
              <a:t>4. </a:t>
            </a:r>
            <a:r>
              <a:rPr lang="ru-RU" sz="1800" b="0" i="0" u="none" strike="noStrike" baseline="0" dirty="0">
                <a:latin typeface="TimesNewRoman"/>
              </a:rPr>
              <a:t>Не стоит рассматривать людей без опыта работы</a:t>
            </a:r>
            <a:r>
              <a:rPr lang="ru-RU" sz="1800" b="0" i="0" u="none" strike="noStrike" baseline="0" dirty="0">
                <a:latin typeface="Times-Roman"/>
              </a:rPr>
              <a:t>. </a:t>
            </a:r>
            <a:r>
              <a:rPr lang="ru-RU" sz="1800" b="0" i="0" u="none" strike="noStrike" baseline="0" dirty="0">
                <a:latin typeface="TimesNewRoman"/>
              </a:rPr>
              <a:t>Поскольку в период</a:t>
            </a:r>
            <a:br>
              <a:rPr lang="ru-RU" sz="1800" b="0" i="0" u="none" strike="noStrike" baseline="0" dirty="0">
                <a:latin typeface="TimesNewRoman"/>
              </a:rPr>
            </a:br>
            <a:r>
              <a:rPr lang="ru-RU" sz="1800" b="0" i="0" u="none" strike="noStrike" baseline="0" dirty="0">
                <a:latin typeface="TimesNewRoman"/>
              </a:rPr>
              <a:t>пандемии обучение новых сотрудников является достаточно проблематичной задачей</a:t>
            </a:r>
            <a:r>
              <a:rPr lang="ru-RU" sz="1800" b="0" i="0" u="none" strike="noStrike" baseline="0" dirty="0">
                <a:latin typeface="Times-Roman"/>
              </a:rPr>
              <a:t>, </a:t>
            </a:r>
            <a:r>
              <a:rPr lang="ru-RU" sz="1800" b="0" i="0" u="none" strike="noStrike" baseline="0" dirty="0">
                <a:latin typeface="TimesNewRoman"/>
              </a:rPr>
              <a:t>то если необходимо пополнить штат кем</a:t>
            </a:r>
            <a:r>
              <a:rPr lang="ru-RU" sz="1800" b="0" i="0" u="none" strike="noStrike" baseline="0" dirty="0">
                <a:latin typeface="Times-Roman"/>
              </a:rPr>
              <a:t>-</a:t>
            </a:r>
            <a:r>
              <a:rPr lang="ru-RU" sz="1800" b="0" i="0" u="none" strike="noStrike" baseline="0" dirty="0">
                <a:latin typeface="TimesNewRoman"/>
              </a:rPr>
              <a:t>то новым</a:t>
            </a:r>
            <a:r>
              <a:rPr lang="ru-RU" sz="1800" b="0" i="0" u="none" strike="noStrike" baseline="0" dirty="0">
                <a:latin typeface="Times-Roman"/>
              </a:rPr>
              <a:t>, </a:t>
            </a:r>
            <a:r>
              <a:rPr lang="ru-RU" sz="1800" b="0" i="0" u="none" strike="noStrike" baseline="0" dirty="0">
                <a:latin typeface="TimesNewRoman"/>
              </a:rPr>
              <a:t>то стоит обращать свое внимание на опытных кандидатов</a:t>
            </a:r>
            <a:r>
              <a:rPr lang="ru-RU" sz="1800" b="0" i="0" u="none" strike="noStrike" baseline="0" dirty="0">
                <a:latin typeface="Times-Roman"/>
              </a:rPr>
              <a:t>. </a:t>
            </a:r>
            <a:r>
              <a:rPr lang="ru-RU" sz="1800" b="0" i="0" u="none" strike="noStrike" baseline="0" dirty="0">
                <a:latin typeface="TimesNewRoman"/>
              </a:rPr>
              <a:t>Здесь также необходимо иметь в виду</a:t>
            </a:r>
            <a:r>
              <a:rPr lang="ru-RU" sz="1800" b="0" i="0" u="none" strike="noStrike" baseline="0" dirty="0">
                <a:latin typeface="Times-Roman"/>
              </a:rPr>
              <a:t>, </a:t>
            </a:r>
            <a:r>
              <a:rPr lang="ru-RU" sz="1800" b="0" i="0" u="none" strike="noStrike" baseline="0" dirty="0">
                <a:latin typeface="TimesNewRoman"/>
              </a:rPr>
              <a:t>что многие работники</a:t>
            </a:r>
            <a:br>
              <a:rPr lang="ru-RU" sz="1800" b="0" i="0" u="none" strike="noStrike" baseline="0" dirty="0">
                <a:latin typeface="TimesNewRoman"/>
              </a:rPr>
            </a:br>
            <a:r>
              <a:rPr lang="ru-RU" sz="1800" b="0" i="0" u="none" strike="noStrike" baseline="0" dirty="0">
                <a:latin typeface="TimesNewRoman"/>
              </a:rPr>
              <a:t>в последнее время попали под сокращение и ищут новую работу</a:t>
            </a:r>
            <a:r>
              <a:rPr lang="ru-RU" sz="1800" b="0" i="0" u="none" strike="noStrike" baseline="0" dirty="0">
                <a:latin typeface="Times-Roman"/>
              </a:rPr>
              <a:t>, </a:t>
            </a:r>
            <a:r>
              <a:rPr lang="ru-RU" sz="1800" b="0" i="0" u="none" strike="noStrike" baseline="0" dirty="0">
                <a:latin typeface="TimesNewRoman"/>
              </a:rPr>
              <a:t>поэтому можно будет присмотреться к данным кандидатам</a:t>
            </a:r>
            <a:r>
              <a:rPr lang="ru-RU" sz="1800" b="0" i="0" u="none" strike="noStrike" baseline="0" dirty="0">
                <a:latin typeface="Times-Roman"/>
              </a:rPr>
              <a:t>.</a:t>
            </a:r>
            <a:br>
              <a:rPr lang="ru-RU" sz="1800" b="0" i="0" u="none" strike="noStrike" baseline="0" dirty="0">
                <a:latin typeface="Times-Roman"/>
              </a:rPr>
            </a:br>
            <a:r>
              <a:rPr lang="ru-RU" sz="1800" b="0" i="0" u="none" strike="noStrike" baseline="0" dirty="0">
                <a:latin typeface="Times-Roman"/>
              </a:rPr>
              <a:t>5. </a:t>
            </a:r>
            <a:r>
              <a:rPr lang="ru-RU" sz="1800" b="0" i="0" u="none" strike="noStrike" baseline="0" dirty="0">
                <a:latin typeface="TimesNewRoman"/>
              </a:rPr>
              <a:t>Проведение аудита внутри организации</a:t>
            </a:r>
            <a:r>
              <a:rPr lang="ru-RU" sz="1800" b="0" i="0" u="none" strike="noStrike" baseline="0" dirty="0">
                <a:latin typeface="Times-Roman"/>
              </a:rPr>
              <a:t>. </a:t>
            </a:r>
            <a:r>
              <a:rPr lang="ru-RU" sz="1800" b="0" i="0" u="none" strike="noStrike" baseline="0" dirty="0">
                <a:latin typeface="TimesNewRoman"/>
              </a:rPr>
              <a:t>Необходимо проанализировать</a:t>
            </a:r>
            <a:br>
              <a:rPr lang="ru-RU" sz="1800" b="0" i="0" u="none" strike="noStrike" baseline="0" dirty="0">
                <a:latin typeface="TimesNewRoman"/>
              </a:rPr>
            </a:br>
            <a:r>
              <a:rPr lang="ru-RU" sz="1800" b="0" i="0" u="none" strike="noStrike" baseline="0" dirty="0">
                <a:latin typeface="TimesNewRoman"/>
              </a:rPr>
              <a:t>разного рода расходы</a:t>
            </a:r>
            <a:r>
              <a:rPr lang="ru-RU" sz="1800" b="0" i="0" u="none" strike="noStrike" baseline="0" dirty="0">
                <a:latin typeface="Times-Roman"/>
              </a:rPr>
              <a:t>. </a:t>
            </a:r>
            <a:r>
              <a:rPr lang="ru-RU" sz="1800" b="0" i="0" u="none" strike="noStrike" baseline="0" dirty="0">
                <a:latin typeface="TimesNewRoman"/>
              </a:rPr>
              <a:t>Будь то это транспортные расходы</a:t>
            </a:r>
            <a:r>
              <a:rPr lang="ru-RU" sz="1800" b="0" i="0" u="none" strike="noStrike" baseline="0" dirty="0">
                <a:latin typeface="Times-Roman"/>
              </a:rPr>
              <a:t>, </a:t>
            </a:r>
            <a:r>
              <a:rPr lang="ru-RU" sz="1800" b="0" i="0" u="none" strike="noStrike" baseline="0" dirty="0">
                <a:latin typeface="TimesNewRoman"/>
              </a:rPr>
              <a:t>маркетинговые расходы</a:t>
            </a:r>
            <a:r>
              <a:rPr lang="ru-RU" sz="1800" b="0" i="0" u="none" strike="noStrike" baseline="0" dirty="0">
                <a:latin typeface="Times-Roman"/>
              </a:rPr>
              <a:t>, </a:t>
            </a:r>
            <a:r>
              <a:rPr lang="ru-RU" sz="1800" b="0" i="0" u="none" strike="noStrike" baseline="0" dirty="0">
                <a:latin typeface="TimesNewRoman"/>
              </a:rPr>
              <a:t>расходы производства и прочее</a:t>
            </a:r>
            <a:r>
              <a:rPr lang="ru-RU" sz="1800" b="0" i="0" u="none" strike="noStrike" baseline="0" dirty="0">
                <a:latin typeface="Times-Roman"/>
              </a:rPr>
              <a:t>. </a:t>
            </a:r>
            <a:r>
              <a:rPr lang="ru-RU" sz="1800" b="0" i="0" u="none" strike="noStrike" baseline="0" dirty="0">
                <a:latin typeface="TimesNewRoman"/>
              </a:rPr>
              <a:t>После этого проанализировать слабые места и найти выход</a:t>
            </a:r>
            <a:r>
              <a:rPr lang="ru-RU" sz="1800" b="0" i="0" u="none" strike="noStrike" baseline="0" dirty="0">
                <a:latin typeface="Times-Roman"/>
              </a:rPr>
              <a:t>.</a:t>
            </a:r>
            <a:br>
              <a:rPr lang="ru-RU" sz="1800" b="0" i="0" u="none" strike="noStrike" baseline="0" dirty="0">
                <a:latin typeface="Times-Roman"/>
              </a:rPr>
            </a:br>
            <a:r>
              <a:rPr lang="ru-RU" sz="1800" b="0" i="0" u="none" strike="noStrike" baseline="0" dirty="0">
                <a:latin typeface="TimesNewRoman"/>
              </a:rPr>
              <a:t>Кроме этого</a:t>
            </a:r>
            <a:r>
              <a:rPr lang="ru-RU" sz="1800" b="0" i="0" u="none" strike="noStrike" baseline="0" dirty="0">
                <a:latin typeface="Times-Roman"/>
              </a:rPr>
              <a:t>, </a:t>
            </a:r>
            <a:r>
              <a:rPr lang="ru-RU" sz="1800" b="0" i="0" u="none" strike="noStrike" baseline="0" dirty="0">
                <a:latin typeface="TimesNewRoman"/>
              </a:rPr>
              <a:t>на разные рынки приходят новые участники каждый год</a:t>
            </a:r>
            <a:r>
              <a:rPr lang="ru-RU" sz="1800" b="0" i="0" u="none" strike="noStrike" baseline="0" dirty="0">
                <a:latin typeface="Times-Roman"/>
              </a:rPr>
              <a:t>,</a:t>
            </a:r>
            <a:br>
              <a:rPr lang="ru-RU" sz="1800" b="0" i="0" u="none" strike="noStrike" baseline="0" dirty="0">
                <a:latin typeface="Times-Roman"/>
              </a:rPr>
            </a:br>
            <a:r>
              <a:rPr lang="ru-RU" sz="1800" b="0" i="0" u="none" strike="noStrike" baseline="0" dirty="0">
                <a:latin typeface="TimesNewRoman"/>
              </a:rPr>
              <a:t>некоторые меняют вид деятельности</a:t>
            </a:r>
            <a:r>
              <a:rPr lang="ru-RU" sz="1800" b="0" i="0" u="none" strike="noStrike" baseline="0" dirty="0">
                <a:latin typeface="Times-Roman"/>
              </a:rPr>
              <a:t>. </a:t>
            </a:r>
            <a:r>
              <a:rPr lang="ru-RU" sz="1800" b="0" i="0" u="none" strike="noStrike" baseline="0" dirty="0">
                <a:latin typeface="TimesNewRoman"/>
              </a:rPr>
              <a:t>При этом нужно руководствоваться наиболее популярными сегментами бизнеса</a:t>
            </a:r>
            <a:r>
              <a:rPr lang="ru-RU" sz="1800" b="0" i="0" u="none" strike="noStrike" baseline="0" dirty="0">
                <a:latin typeface="Times-Roman"/>
              </a:rPr>
              <a:t>, </a:t>
            </a:r>
            <a:r>
              <a:rPr lang="ru-RU" sz="1800" b="0" i="0" u="none" strike="noStrike" baseline="0" dirty="0">
                <a:latin typeface="TimesNewRoman"/>
              </a:rPr>
              <a:t>которые показывают наибольший рост в тот или иной год</a:t>
            </a:r>
            <a:r>
              <a:rPr lang="ru-RU" sz="1800" b="0" i="0" u="none" strike="noStrike" baseline="0" dirty="0">
                <a:latin typeface="Times-Roman"/>
              </a:rPr>
              <a:t>.</a:t>
            </a:r>
            <a:endParaRPr lang="ru-RU" dirty="0"/>
          </a:p>
        </p:txBody>
      </p:sp>
    </p:spTree>
    <p:extLst>
      <p:ext uri="{BB962C8B-B14F-4D97-AF65-F5344CB8AC3E}">
        <p14:creationId xmlns:p14="http://schemas.microsoft.com/office/powerpoint/2010/main" val="13657816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143509-A2FE-4977-8757-A24E3851E309}"/>
              </a:ext>
            </a:extLst>
          </p:cNvPr>
          <p:cNvSpPr>
            <a:spLocks noGrp="1"/>
          </p:cNvSpPr>
          <p:nvPr>
            <p:ph type="title"/>
          </p:nvPr>
        </p:nvSpPr>
        <p:spPr>
          <a:xfrm>
            <a:off x="1069848" y="484632"/>
            <a:ext cx="10058400" cy="728348"/>
          </a:xfrm>
        </p:spPr>
        <p:txBody>
          <a:bodyPr/>
          <a:lstStyle/>
          <a:p>
            <a:pPr algn="ctr"/>
            <a:r>
              <a:rPr lang="ru-RU" sz="1800" b="1" i="0" u="none" strike="noStrike" baseline="0" dirty="0">
                <a:latin typeface="Newton-Bold"/>
              </a:rPr>
              <a:t>Контрольные вопросы</a:t>
            </a:r>
            <a:endParaRPr lang="ru-RU" dirty="0"/>
          </a:p>
        </p:txBody>
      </p:sp>
      <p:sp>
        <p:nvSpPr>
          <p:cNvPr id="3" name="Объект 2">
            <a:extLst>
              <a:ext uri="{FF2B5EF4-FFF2-40B4-BE49-F238E27FC236}">
                <a16:creationId xmlns:a16="http://schemas.microsoft.com/office/drawing/2014/main" id="{867EF7B1-BFF0-4CE5-8B59-1A3817D9B45D}"/>
              </a:ext>
            </a:extLst>
          </p:cNvPr>
          <p:cNvSpPr>
            <a:spLocks noGrp="1"/>
          </p:cNvSpPr>
          <p:nvPr>
            <p:ph idx="1"/>
          </p:nvPr>
        </p:nvSpPr>
        <p:spPr>
          <a:xfrm>
            <a:off x="1069848" y="1119673"/>
            <a:ext cx="10058400" cy="5052527"/>
          </a:xfrm>
        </p:spPr>
        <p:txBody>
          <a:bodyPr>
            <a:normAutofit lnSpcReduction="10000"/>
          </a:bodyPr>
          <a:lstStyle/>
          <a:p>
            <a:pPr marL="0" indent="0" algn="l">
              <a:buNone/>
            </a:pPr>
            <a:r>
              <a:rPr lang="ru-RU" sz="1800" b="0" i="0" u="none" strike="noStrike" baseline="0" dirty="0">
                <a:latin typeface="Newton-Regular"/>
              </a:rPr>
              <a:t>1. В чем заключается цель антикризисного маркетинга?</a:t>
            </a:r>
          </a:p>
          <a:p>
            <a:pPr marL="0" indent="0" algn="l">
              <a:buNone/>
            </a:pPr>
            <a:r>
              <a:rPr lang="ru-RU" sz="1800" b="0" i="0" u="none" strike="noStrike" baseline="0" dirty="0">
                <a:latin typeface="Newton-Regular"/>
              </a:rPr>
              <a:t>2. Каковы задачи маркетинга в антикризисном управлении?</a:t>
            </a:r>
          </a:p>
          <a:p>
            <a:pPr marL="0" indent="0" algn="l">
              <a:buNone/>
            </a:pPr>
            <a:r>
              <a:rPr lang="ru-RU" sz="1800" b="0" i="0" u="none" strike="noStrike" baseline="0" dirty="0">
                <a:latin typeface="Newton-Regular"/>
              </a:rPr>
              <a:t>3. Каковы особенности маркетинговых исследований в кризисной ситуации?</a:t>
            </a:r>
          </a:p>
          <a:p>
            <a:pPr marL="0" indent="0" algn="l">
              <a:buNone/>
            </a:pPr>
            <a:r>
              <a:rPr lang="ru-RU" sz="1800" b="0" i="0" u="none" strike="noStrike" baseline="0" dirty="0">
                <a:latin typeface="Newton-Regular"/>
              </a:rPr>
              <a:t>4. Какова цель маркетинговой стратегии в кризисной ситуации?</a:t>
            </a:r>
          </a:p>
          <a:p>
            <a:pPr marL="0" indent="0" algn="l">
              <a:buNone/>
            </a:pPr>
            <a:r>
              <a:rPr lang="ru-RU" sz="1800" b="0" i="0" u="none" strike="noStrike" baseline="0" dirty="0">
                <a:latin typeface="Newton-Regular"/>
              </a:rPr>
              <a:t>5. Назовите основные стадии формирования маркетинговой стратегии.</a:t>
            </a:r>
          </a:p>
          <a:p>
            <a:pPr marL="0" indent="0" algn="l">
              <a:buNone/>
            </a:pPr>
            <a:r>
              <a:rPr lang="ru-RU" sz="1800" b="0" i="0" u="none" strike="noStrike" baseline="0" dirty="0">
                <a:latin typeface="Newton-Regular"/>
              </a:rPr>
              <a:t>6. По каким признакам классифицируются маркетинговые стратегии?</a:t>
            </a:r>
          </a:p>
          <a:p>
            <a:pPr marL="0" indent="0" algn="l">
              <a:buNone/>
            </a:pPr>
            <a:r>
              <a:rPr lang="ru-RU" sz="1800" b="0" i="0" u="none" strike="noStrike" baseline="0" dirty="0">
                <a:latin typeface="Newton-Regular"/>
              </a:rPr>
              <a:t>7. На что ориентированы рыночные стратегии?</a:t>
            </a:r>
          </a:p>
          <a:p>
            <a:pPr marL="0" indent="0" algn="l">
              <a:buNone/>
            </a:pPr>
            <a:r>
              <a:rPr lang="ru-RU" sz="1800" b="0" i="0" u="none" strike="noStrike" baseline="0" dirty="0">
                <a:latin typeface="Newton-Regular"/>
              </a:rPr>
              <a:t>8. Каковы основные задачи маркетинга на различных стадиях антикризисного управления?</a:t>
            </a:r>
          </a:p>
          <a:p>
            <a:pPr marL="0" indent="0" algn="l">
              <a:buNone/>
            </a:pPr>
            <a:r>
              <a:rPr lang="ru-RU" sz="1800" b="0" i="0" u="none" strike="noStrike" baseline="0" dirty="0">
                <a:latin typeface="Newton-Regular"/>
              </a:rPr>
              <a:t>9. Какова роль маркетинговых коммуникаций в антикризисном управлении?</a:t>
            </a:r>
          </a:p>
          <a:p>
            <a:pPr marL="0" indent="0" algn="l">
              <a:buNone/>
            </a:pPr>
            <a:r>
              <a:rPr lang="ru-RU" sz="1800" b="0" i="0" u="none" strike="noStrike" baseline="0" dirty="0">
                <a:latin typeface="Newton-Regular"/>
              </a:rPr>
              <a:t>10. Каковы приоритетные задачи маркетинга в период замедления роста рынка?</a:t>
            </a:r>
          </a:p>
          <a:p>
            <a:pPr marL="0" indent="0" algn="l">
              <a:buNone/>
            </a:pPr>
            <a:r>
              <a:rPr lang="ru-RU" sz="1800" b="0" i="0" u="none" strike="noStrike" baseline="0" dirty="0">
                <a:latin typeface="Newton-Regular"/>
              </a:rPr>
              <a:t>11. Каковы приоритетные задачи маркетинга в условиях застойного рынка?</a:t>
            </a:r>
          </a:p>
          <a:p>
            <a:pPr marL="0" indent="0" algn="l">
              <a:buNone/>
            </a:pPr>
            <a:r>
              <a:rPr lang="ru-RU" sz="1800" b="0" i="0" u="none" strike="noStrike" baseline="0" dirty="0">
                <a:latin typeface="Newton-Regular"/>
              </a:rPr>
              <a:t>12. Каковы приоритетные задачи маркетинга в период кризиса?</a:t>
            </a:r>
          </a:p>
          <a:p>
            <a:pPr marL="0" indent="0" algn="l">
              <a:buNone/>
            </a:pPr>
            <a:r>
              <a:rPr lang="ru-RU" sz="1800" b="0" i="0" u="none" strike="noStrike" baseline="0" dirty="0">
                <a:latin typeface="Newton-Regular"/>
              </a:rPr>
              <a:t>13. Назовите особенности поведение потребителей в период кризиса.</a:t>
            </a:r>
            <a:endParaRPr lang="ru-RU" dirty="0"/>
          </a:p>
        </p:txBody>
      </p:sp>
    </p:spTree>
    <p:extLst>
      <p:ext uri="{BB962C8B-B14F-4D97-AF65-F5344CB8AC3E}">
        <p14:creationId xmlns:p14="http://schemas.microsoft.com/office/powerpoint/2010/main" val="4925110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C6C640-D4F1-4808-BA53-D7F99B96BD8A}"/>
              </a:ext>
            </a:extLst>
          </p:cNvPr>
          <p:cNvSpPr>
            <a:spLocks noGrp="1"/>
          </p:cNvSpPr>
          <p:nvPr>
            <p:ph type="title"/>
          </p:nvPr>
        </p:nvSpPr>
        <p:spPr>
          <a:xfrm>
            <a:off x="2032000" y="404814"/>
            <a:ext cx="7664450" cy="720725"/>
          </a:xfrm>
        </p:spPr>
        <p:txBody>
          <a:bodyPr/>
          <a:lstStyle/>
          <a:p>
            <a:pPr>
              <a:defRPr/>
            </a:pPr>
            <a:r>
              <a:rPr lang="ru-RU" sz="2000" dirty="0"/>
              <a:t>Список рекомендуемой литературы</a:t>
            </a:r>
          </a:p>
        </p:txBody>
      </p:sp>
      <p:sp>
        <p:nvSpPr>
          <p:cNvPr id="3" name="Объект 2">
            <a:extLst>
              <a:ext uri="{FF2B5EF4-FFF2-40B4-BE49-F238E27FC236}">
                <a16:creationId xmlns:a16="http://schemas.microsoft.com/office/drawing/2014/main" id="{84D0DFF4-4B42-4118-926C-134BB903EE48}"/>
              </a:ext>
            </a:extLst>
          </p:cNvPr>
          <p:cNvSpPr>
            <a:spLocks noGrp="1"/>
          </p:cNvSpPr>
          <p:nvPr>
            <p:ph idx="4294967295"/>
          </p:nvPr>
        </p:nvSpPr>
        <p:spPr>
          <a:xfrm>
            <a:off x="578498" y="1125538"/>
            <a:ext cx="9910115" cy="4824412"/>
          </a:xfrm>
        </p:spPr>
        <p:txBody>
          <a:bodyPr>
            <a:noAutofit/>
          </a:bodyPr>
          <a:lstStyle/>
          <a:p>
            <a:pPr marL="0" indent="0">
              <a:lnSpc>
                <a:spcPct val="100000"/>
              </a:lnSpc>
              <a:spcBef>
                <a:spcPts val="0"/>
              </a:spcBef>
              <a:buNone/>
            </a:pPr>
            <a:r>
              <a:rPr lang="ru-RU" altLang="ru-RU" sz="1100" b="1" dirty="0"/>
              <a:t>А) Основная литература</a:t>
            </a:r>
          </a:p>
          <a:p>
            <a:pPr marL="0" indent="0" algn="just">
              <a:lnSpc>
                <a:spcPct val="100000"/>
              </a:lnSpc>
              <a:spcBef>
                <a:spcPts val="0"/>
              </a:spcBef>
              <a:buNone/>
            </a:pPr>
            <a:r>
              <a:rPr lang="ru-RU" altLang="ru-RU" sz="1100" dirty="0">
                <a:latin typeface="Times New Roman" panose="02020603050405020304" pitchFamily="18" charset="0"/>
                <a:ea typeface="Calibri" panose="020F0502020204030204" pitchFamily="34" charset="0"/>
                <a:cs typeface="Times New Roman" panose="02020603050405020304" pitchFamily="18" charset="0"/>
              </a:rPr>
              <a:t>Романов А. А. Маркетинг : учебное пособие / А. А. Романов, В. П. Басенко, Б. М. Жуков. - Москва : Издательско-торговая корпорация "Дашков и К°", 2016. - 439, [1] с. - </a:t>
            </a:r>
            <a:r>
              <a:rPr lang="ru-RU" altLang="ru-RU" sz="1100" dirty="0" err="1">
                <a:latin typeface="Times New Roman" panose="02020603050405020304" pitchFamily="18" charset="0"/>
                <a:ea typeface="Calibri" panose="020F0502020204030204" pitchFamily="34" charset="0"/>
                <a:cs typeface="Times New Roman" panose="02020603050405020304" pitchFamily="18" charset="0"/>
              </a:rPr>
              <a:t>Библиогр</a:t>
            </a:r>
            <a:r>
              <a:rPr lang="ru-RU" altLang="ru-RU" sz="1100" dirty="0">
                <a:latin typeface="Times New Roman" panose="02020603050405020304" pitchFamily="18" charset="0"/>
                <a:ea typeface="Calibri" panose="020F0502020204030204" pitchFamily="34" charset="0"/>
                <a:cs typeface="Times New Roman" panose="02020603050405020304" pitchFamily="18" charset="0"/>
              </a:rPr>
              <a:t>.: с. 436-439 (48 назв.). - ISBN 978-5-394-01311-9 (в пер.) : 278.30 р. - Текст : непосредственный. Учебные отделы, A995523-ОХФ, A995524-ОХФ-ЧЗ-6, УДК  339.138(075.8)  </a:t>
            </a:r>
            <a:endParaRPr lang="ru-RU" altLang="ru-RU" sz="1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ru-RU" altLang="ru-RU" sz="1100" b="1" dirty="0"/>
              <a:t>Б) Дополнительная литература</a:t>
            </a:r>
          </a:p>
          <a:p>
            <a:pPr marL="0" indent="0">
              <a:lnSpc>
                <a:spcPct val="100000"/>
              </a:lnSpc>
              <a:spcBef>
                <a:spcPts val="0"/>
              </a:spcBef>
              <a:buNone/>
            </a:pPr>
            <a:endParaRPr lang="ru-RU" altLang="ru-RU" sz="1100" dirty="0"/>
          </a:p>
          <a:p>
            <a:pPr marL="0" indent="0" algn="just">
              <a:lnSpc>
                <a:spcPct val="100000"/>
              </a:lnSpc>
              <a:spcBef>
                <a:spcPts val="0"/>
              </a:spcBef>
              <a:buNone/>
            </a:pPr>
            <a:r>
              <a:rPr lang="ru-RU" altLang="ru-RU" sz="1100" dirty="0" err="1">
                <a:latin typeface="Times New Roman" panose="02020603050405020304" pitchFamily="18" charset="0"/>
                <a:cs typeface="Calibri" panose="020F0502020204030204" pitchFamily="34" charset="0"/>
              </a:rPr>
              <a:t>Чувакова</a:t>
            </a:r>
            <a:r>
              <a:rPr lang="ru-RU" altLang="ru-RU" sz="1100" dirty="0">
                <a:latin typeface="Times New Roman" panose="02020603050405020304" pitchFamily="18" charset="0"/>
                <a:cs typeface="Calibri" panose="020F0502020204030204" pitchFamily="34" charset="0"/>
              </a:rPr>
              <a:t> С. Г. Стратегический маркетинг : учебное пособие / С. Г. </a:t>
            </a:r>
            <a:r>
              <a:rPr lang="ru-RU" altLang="ru-RU" sz="1100" dirty="0" err="1">
                <a:latin typeface="Times New Roman" panose="02020603050405020304" pitchFamily="18" charset="0"/>
                <a:cs typeface="Calibri" panose="020F0502020204030204" pitchFamily="34" charset="0"/>
              </a:rPr>
              <a:t>Чувакова</a:t>
            </a:r>
            <a:r>
              <a:rPr lang="ru-RU" altLang="ru-RU" sz="1100" dirty="0">
                <a:latin typeface="Times New Roman" panose="02020603050405020304" pitchFamily="18" charset="0"/>
                <a:cs typeface="Calibri" panose="020F0502020204030204" pitchFamily="34" charset="0"/>
              </a:rPr>
              <a:t>. - 2-е изд. - Москва : Издательско-торговая корпорация "Дашков и К°", 2016. - 270, [2] с. : табл. - </a:t>
            </a:r>
            <a:r>
              <a:rPr lang="ru-RU" altLang="ru-RU" sz="1100" dirty="0" err="1">
                <a:latin typeface="Times New Roman" panose="02020603050405020304" pitchFamily="18" charset="0"/>
                <a:cs typeface="Calibri" panose="020F0502020204030204" pitchFamily="34" charset="0"/>
              </a:rPr>
              <a:t>Библиогр</a:t>
            </a:r>
            <a:r>
              <a:rPr lang="ru-RU" altLang="ru-RU" sz="1100" dirty="0">
                <a:latin typeface="Times New Roman" panose="02020603050405020304" pitchFamily="18" charset="0"/>
                <a:cs typeface="Calibri" panose="020F0502020204030204" pitchFamily="34" charset="0"/>
              </a:rPr>
              <a:t>.: с. 270-271 (27 назв.). - ISBN 978-5-394-01433-8 : 193.60 р. Учебные отделы, A995497-ОХФ, A995498-ОХФ-ЧЗ-6, УДК  339.138(075.8)  </a:t>
            </a:r>
            <a:endParaRPr lang="ru-RU" altLang="ru-RU" sz="1100" dirty="0">
              <a:latin typeface="Calibri" panose="020F0502020204030204" pitchFamily="34" charset="0"/>
              <a:cs typeface="Calibri" panose="020F0502020204030204" pitchFamily="34" charset="0"/>
            </a:endParaRPr>
          </a:p>
          <a:p>
            <a:pPr marL="0" indent="0" algn="just">
              <a:lnSpc>
                <a:spcPct val="100000"/>
              </a:lnSpc>
              <a:spcBef>
                <a:spcPts val="0"/>
              </a:spcBef>
              <a:buNone/>
            </a:pPr>
            <a:r>
              <a:rPr lang="ru-RU" altLang="ru-RU" sz="1100" dirty="0">
                <a:latin typeface="Times New Roman" panose="02020603050405020304" pitchFamily="18" charset="0"/>
                <a:cs typeface="Calibri" panose="020F0502020204030204" pitchFamily="34" charset="0"/>
              </a:rPr>
              <a:t>Нуралиев С. У. Маркетинг : учебник / С. У. Нуралиев, Д. С. Нуралиева. - Москва : Издательско-торговая корпорация "Дашков и К°", 2016. - 361, [3] с. - (Учебные издания для бакалавров). - </a:t>
            </a:r>
            <a:r>
              <a:rPr lang="ru-RU" altLang="ru-RU" sz="1100" dirty="0" err="1">
                <a:latin typeface="Times New Roman" panose="02020603050405020304" pitchFamily="18" charset="0"/>
                <a:cs typeface="Calibri" panose="020F0502020204030204" pitchFamily="34" charset="0"/>
              </a:rPr>
              <a:t>Библиогр</a:t>
            </a:r>
            <a:r>
              <a:rPr lang="ru-RU" altLang="ru-RU" sz="1100" dirty="0">
                <a:latin typeface="Times New Roman" panose="02020603050405020304" pitchFamily="18" charset="0"/>
                <a:cs typeface="Calibri" panose="020F0502020204030204" pitchFamily="34" charset="0"/>
              </a:rPr>
              <a:t>.: с. 359-361 (46 назв.). - ISBN 978-5-394-02115-2 (в пер.) : 275.00 р. - Текст : непосредственный. </a:t>
            </a:r>
            <a:r>
              <a:rPr lang="en-US" altLang="ru-RU" sz="1100" dirty="0">
                <a:latin typeface="Times New Roman" panose="02020603050405020304" pitchFamily="18" charset="0"/>
                <a:cs typeface="Calibri" panose="020F0502020204030204" pitchFamily="34" charset="0"/>
              </a:rPr>
              <a:t>A</a:t>
            </a:r>
            <a:r>
              <a:rPr lang="ru-RU" altLang="ru-RU" sz="1100" dirty="0">
                <a:latin typeface="Times New Roman" panose="02020603050405020304" pitchFamily="18" charset="0"/>
                <a:cs typeface="Calibri" panose="020F0502020204030204" pitchFamily="34" charset="0"/>
              </a:rPr>
              <a:t>993637-ОХФ, </a:t>
            </a:r>
            <a:r>
              <a:rPr lang="en-US" altLang="ru-RU" sz="1100" dirty="0">
                <a:latin typeface="Times New Roman" panose="02020603050405020304" pitchFamily="18" charset="0"/>
                <a:cs typeface="Calibri" panose="020F0502020204030204" pitchFamily="34" charset="0"/>
              </a:rPr>
              <a:t>A</a:t>
            </a:r>
            <a:r>
              <a:rPr lang="ru-RU" altLang="ru-RU" sz="1100" dirty="0">
                <a:latin typeface="Times New Roman" panose="02020603050405020304" pitchFamily="18" charset="0"/>
                <a:cs typeface="Calibri" panose="020F0502020204030204" pitchFamily="34" charset="0"/>
              </a:rPr>
              <a:t>993638-ОХФ-ЧЗ-4, </a:t>
            </a:r>
            <a:r>
              <a:rPr lang="en-US" altLang="ru-RU" sz="1100" dirty="0">
                <a:latin typeface="Times New Roman" panose="02020603050405020304" pitchFamily="18" charset="0"/>
                <a:cs typeface="Calibri" panose="020F0502020204030204" pitchFamily="34" charset="0"/>
              </a:rPr>
              <a:t>A</a:t>
            </a:r>
            <a:r>
              <a:rPr lang="ru-RU" altLang="ru-RU" sz="1100" dirty="0">
                <a:latin typeface="Times New Roman" panose="02020603050405020304" pitchFamily="18" charset="0"/>
                <a:cs typeface="Calibri" panose="020F0502020204030204" pitchFamily="34" charset="0"/>
              </a:rPr>
              <a:t>993639-ОХФ-ЧЗ-6. УДК  339.138(075.8)  </a:t>
            </a:r>
            <a:endParaRPr lang="ru-RU" altLang="ru-RU" sz="1100" dirty="0">
              <a:latin typeface="Calibri" panose="020F0502020204030204" pitchFamily="34" charset="0"/>
              <a:cs typeface="Calibri" panose="020F0502020204030204" pitchFamily="34" charset="0"/>
            </a:endParaRPr>
          </a:p>
          <a:p>
            <a:pPr marL="0" indent="0" algn="just">
              <a:lnSpc>
                <a:spcPct val="100000"/>
              </a:lnSpc>
              <a:spcBef>
                <a:spcPts val="0"/>
              </a:spcBef>
              <a:buNone/>
            </a:pPr>
            <a:r>
              <a:rPr lang="ru-RU" altLang="ru-RU" sz="1100" dirty="0">
                <a:latin typeface="Times New Roman" panose="02020603050405020304" pitchFamily="18" charset="0"/>
                <a:cs typeface="Calibri" panose="020F0502020204030204" pitchFamily="34" charset="0"/>
              </a:rPr>
              <a:t>Шевченко Д. А. Основы современного маркетинга : учебник / Д.А. Шевченко. - 2. - Москва : Издательско-торговая корпорация "Дашков и К", 2021. - 613 с. - ISBN 978-5-394-03977-5 : ~Б. ц. - http://znanium.com/catalog/document/?pid=1232438&amp;id=371140 </a:t>
            </a:r>
            <a:endParaRPr lang="ru-RU" altLang="ru-RU" sz="1100" dirty="0">
              <a:latin typeface="Calibri" panose="020F0502020204030204" pitchFamily="34" charset="0"/>
              <a:cs typeface="Calibri" panose="020F0502020204030204" pitchFamily="34" charset="0"/>
            </a:endParaRPr>
          </a:p>
          <a:p>
            <a:pPr marL="0" indent="0" algn="just">
              <a:lnSpc>
                <a:spcPct val="100000"/>
              </a:lnSpc>
              <a:spcBef>
                <a:spcPts val="0"/>
              </a:spcBef>
              <a:buNone/>
            </a:pPr>
            <a:r>
              <a:rPr lang="ru-RU" altLang="ru-RU" sz="1100" dirty="0">
                <a:latin typeface="Times New Roman" panose="02020603050405020304" pitchFamily="18" charset="0"/>
                <a:cs typeface="Calibri" panose="020F0502020204030204" pitchFamily="34" charset="0"/>
              </a:rPr>
              <a:t>Егоров Ю. Н. Основы маркетинга : учебник / Ю.Н. Егоров. - 2, </a:t>
            </a:r>
            <a:r>
              <a:rPr lang="ru-RU" altLang="ru-RU" sz="1100" dirty="0" err="1">
                <a:latin typeface="Times New Roman" panose="02020603050405020304" pitchFamily="18" charset="0"/>
                <a:cs typeface="Calibri" panose="020F0502020204030204" pitchFamily="34" charset="0"/>
              </a:rPr>
              <a:t>перераб</a:t>
            </a:r>
            <a:r>
              <a:rPr lang="ru-RU" altLang="ru-RU" sz="1100" dirty="0">
                <a:latin typeface="Times New Roman" panose="02020603050405020304" pitchFamily="18" charset="0"/>
                <a:cs typeface="Calibri" panose="020F0502020204030204" pitchFamily="34" charset="0"/>
              </a:rPr>
              <a:t>. и доп. - Москва : ООО "Научно-издательский центр ИНФРА-М", 2021. - 292 с. - ISBN 978-5-16-014862-5. - ISBN 978-5-16-108966-8 : ~Б. ц.. УДК  339.138(075.32) ББК 65.290-2я723. http://znanium.com/catalog/document/?pid=1372729&amp;id=375783</a:t>
            </a:r>
            <a:endParaRPr lang="ru-RU" altLang="ru-RU" sz="1100" dirty="0">
              <a:latin typeface="Calibri" panose="020F0502020204030204" pitchFamily="34" charset="0"/>
              <a:cs typeface="Calibri" panose="020F0502020204030204" pitchFamily="34" charset="0"/>
            </a:endParaRPr>
          </a:p>
          <a:p>
            <a:pPr marL="0" indent="0" algn="just">
              <a:lnSpc>
                <a:spcPct val="100000"/>
              </a:lnSpc>
              <a:spcBef>
                <a:spcPts val="0"/>
              </a:spcBef>
              <a:buNone/>
            </a:pPr>
            <a:r>
              <a:rPr lang="ru-RU" altLang="ru-RU" sz="1100" dirty="0">
                <a:latin typeface="Times New Roman" panose="02020603050405020304" pitchFamily="18" charset="0"/>
                <a:cs typeface="Calibri" panose="020F0502020204030204" pitchFamily="34" charset="0"/>
              </a:rPr>
              <a:t>6. Секерин В. Д. Инновационный маркетинг : учебник / В.Д. Секерин. - 1. - Москва : ООО "Научно-издательский центр ИНФРА-М", 2020. - 237 с. - ISBN 978-5-16-011323-4. - ISBN 978-5-16-103497-2 : ~Б. ц.  УДК 339.138(075.8) ББК 65.290-2я73 http://znanium.com/catalog/document/?pid=1081623&amp;id=353911</a:t>
            </a:r>
            <a:endParaRPr lang="ru-RU" altLang="ru-RU" sz="1100" dirty="0">
              <a:latin typeface="Calibri" panose="020F0502020204030204" pitchFamily="34" charset="0"/>
              <a:cs typeface="Calibri" panose="020F0502020204030204" pitchFamily="34" charset="0"/>
            </a:endParaRPr>
          </a:p>
          <a:p>
            <a:pPr marL="0" indent="0" algn="just">
              <a:lnSpc>
                <a:spcPct val="100000"/>
              </a:lnSpc>
              <a:spcBef>
                <a:spcPts val="0"/>
              </a:spcBef>
              <a:buNone/>
            </a:pPr>
            <a:r>
              <a:rPr lang="ru-RU" altLang="ru-RU" sz="1100" dirty="0">
                <a:latin typeface="Times New Roman" panose="02020603050405020304" pitchFamily="18" charset="0"/>
                <a:cs typeface="Calibri" panose="020F0502020204030204" pitchFamily="34" charset="0"/>
              </a:rPr>
              <a:t>7. Соловьев Б. А. Маркетинг : учебник / Б. А. Соловьев. - 1. - Москва : ООО "Научно-издательский центр ИНФРА-М", 2020. - 337 с. - ISBN 978-5-16-003647-2. - ISBN 978-5-16-103937-3 : ~Б. ц. УДК 339.138(075.8) ББК 65.290-2я73 http://znanium.com/catalog/document/?pid=1078335&amp;id=353828</a:t>
            </a:r>
            <a:endParaRPr lang="ru-RU" altLang="ru-RU" sz="1100" dirty="0">
              <a:latin typeface="Calibri" panose="020F0502020204030204" pitchFamily="34" charset="0"/>
              <a:cs typeface="Calibri" panose="020F0502020204030204" pitchFamily="34" charset="0"/>
            </a:endParaRPr>
          </a:p>
          <a:p>
            <a:pPr marL="0" indent="0" algn="just">
              <a:lnSpc>
                <a:spcPct val="100000"/>
              </a:lnSpc>
              <a:spcBef>
                <a:spcPts val="0"/>
              </a:spcBef>
              <a:buNone/>
            </a:pPr>
            <a:r>
              <a:rPr lang="ru-RU" altLang="ru-RU" sz="1100" dirty="0">
                <a:latin typeface="Times New Roman" panose="02020603050405020304" pitchFamily="18" charset="0"/>
                <a:cs typeface="Calibri" panose="020F0502020204030204" pitchFamily="34" charset="0"/>
              </a:rPr>
              <a:t>8. </a:t>
            </a:r>
            <a:r>
              <a:rPr lang="ru-RU" altLang="ru-RU" sz="1100" dirty="0" err="1">
                <a:latin typeface="Times New Roman" panose="02020603050405020304" pitchFamily="18" charset="0"/>
                <a:cs typeface="Calibri" panose="020F0502020204030204" pitchFamily="34" charset="0"/>
              </a:rPr>
              <a:t>Цахаев</a:t>
            </a:r>
            <a:r>
              <a:rPr lang="ru-RU" altLang="ru-RU" sz="1100" dirty="0">
                <a:latin typeface="Times New Roman" panose="02020603050405020304" pitchFamily="18" charset="0"/>
                <a:cs typeface="Calibri" panose="020F0502020204030204" pitchFamily="34" charset="0"/>
              </a:rPr>
              <a:t> Р. К. Маркетинг : учебник / Р.К. </a:t>
            </a:r>
            <a:r>
              <a:rPr lang="ru-RU" altLang="ru-RU" sz="1100" dirty="0" err="1">
                <a:latin typeface="Times New Roman" panose="02020603050405020304" pitchFamily="18" charset="0"/>
                <a:cs typeface="Calibri" panose="020F0502020204030204" pitchFamily="34" charset="0"/>
              </a:rPr>
              <a:t>Цахаев</a:t>
            </a:r>
            <a:r>
              <a:rPr lang="ru-RU" altLang="ru-RU" sz="1100" dirty="0">
                <a:latin typeface="Times New Roman" panose="02020603050405020304" pitchFamily="18" charset="0"/>
                <a:cs typeface="Calibri" panose="020F0502020204030204" pitchFamily="34" charset="0"/>
              </a:rPr>
              <a:t>. - 5. - Москва : Издательско-торговая корпорация "Дашков и К", 2020. - 548 с. - ISBN 978-5-394-03478-7 : ~Б. ц. - http://znanium.com/catalog/document/?pid=1093486&amp;id=358528</a:t>
            </a:r>
            <a:endParaRPr lang="ru-RU" altLang="ru-RU" sz="1100" dirty="0">
              <a:latin typeface="Calibri" panose="020F0502020204030204" pitchFamily="34" charset="0"/>
              <a:cs typeface="Calibri" panose="020F0502020204030204" pitchFamily="34" charset="0"/>
            </a:endParaRPr>
          </a:p>
          <a:p>
            <a:pPr marL="0" indent="0" algn="just">
              <a:lnSpc>
                <a:spcPct val="100000"/>
              </a:lnSpc>
              <a:spcBef>
                <a:spcPts val="0"/>
              </a:spcBef>
              <a:buNone/>
            </a:pPr>
            <a:r>
              <a:rPr lang="ru-RU" altLang="ru-RU" sz="1100" dirty="0">
                <a:latin typeface="Times New Roman" panose="02020603050405020304" pitchFamily="18" charset="0"/>
                <a:cs typeface="Calibri" panose="020F0502020204030204" pitchFamily="34" charset="0"/>
              </a:rPr>
              <a:t>9. Егоров Ю. Н. Основы маркетинга : учебник / Ю.Н. Егоров. - 2, </a:t>
            </a:r>
            <a:r>
              <a:rPr lang="ru-RU" altLang="ru-RU" sz="1100" dirty="0" err="1">
                <a:latin typeface="Times New Roman" panose="02020603050405020304" pitchFamily="18" charset="0"/>
                <a:cs typeface="Calibri" panose="020F0502020204030204" pitchFamily="34" charset="0"/>
              </a:rPr>
              <a:t>перераб</a:t>
            </a:r>
            <a:r>
              <a:rPr lang="ru-RU" altLang="ru-RU" sz="1100" dirty="0">
                <a:latin typeface="Times New Roman" panose="02020603050405020304" pitchFamily="18" charset="0"/>
                <a:cs typeface="Calibri" panose="020F0502020204030204" pitchFamily="34" charset="0"/>
              </a:rPr>
              <a:t>. и доп. - Москва : ООО "Научно-издательский центр ИНФРА-М", 2020. - 292 с. - ISBN 978-5-16-010404-1. - ISBN 978-5-16-101915-3 : ~Б. ц. УДК  339.1(075.8) ББК 65.290-2я73. http://znanium.com/catalog/document/?pid=1069190&amp;id=354794</a:t>
            </a:r>
            <a:endParaRPr lang="ru-RU" altLang="ru-RU" sz="1100" dirty="0">
              <a:latin typeface="Calibri" panose="020F0502020204030204" pitchFamily="34" charset="0"/>
              <a:cs typeface="Calibri" panose="020F0502020204030204" pitchFamily="34" charset="0"/>
            </a:endParaRPr>
          </a:p>
          <a:p>
            <a:pPr marL="0" indent="0" algn="just">
              <a:lnSpc>
                <a:spcPct val="100000"/>
              </a:lnSpc>
              <a:spcBef>
                <a:spcPts val="0"/>
              </a:spcBef>
              <a:buNone/>
            </a:pPr>
            <a:r>
              <a:rPr lang="ru-RU" altLang="ru-RU" sz="1100" dirty="0">
                <a:latin typeface="Times New Roman" panose="02020603050405020304" pitchFamily="18" charset="0"/>
                <a:cs typeface="Calibri" panose="020F0502020204030204" pitchFamily="34" charset="0"/>
              </a:rPr>
              <a:t>10.Лукина А. В. Маркетинг : учебное пособие / А. В. Лукина. - 3, исп. и доп. - Москва : Издательство "ФОРУМ", 2020. - 240 с. - ISBN 978-5-91134-769-7. - ISBN 978-5-16-101508-7. - ISBN 978-5-16-006891-6 : ~Б. ц. УДК  339.1 ББК 65.290-2. http://znanium.com/catalog/document/?pid=1009593&amp;id=354829</a:t>
            </a:r>
            <a:endParaRPr lang="ru-RU" altLang="ru-RU" sz="1100" dirty="0">
              <a:latin typeface="Calibri" panose="020F0502020204030204" pitchFamily="34" charset="0"/>
              <a:cs typeface="Calibri" panose="020F0502020204030204" pitchFamily="34" charset="0"/>
            </a:endParaRPr>
          </a:p>
          <a:p>
            <a:pPr marL="0" indent="0">
              <a:lnSpc>
                <a:spcPct val="100000"/>
              </a:lnSpc>
              <a:spcBef>
                <a:spcPts val="0"/>
              </a:spcBef>
              <a:buNone/>
            </a:pPr>
            <a:endParaRPr lang="ru-RU" altLang="ru-RU" sz="1100" dirty="0"/>
          </a:p>
        </p:txBody>
      </p:sp>
      <p:sp>
        <p:nvSpPr>
          <p:cNvPr id="4" name="Номер слайда 3">
            <a:extLst>
              <a:ext uri="{FF2B5EF4-FFF2-40B4-BE49-F238E27FC236}">
                <a16:creationId xmlns:a16="http://schemas.microsoft.com/office/drawing/2014/main" id="{3ED5014B-6A3C-4742-BE81-B8430D7E4204}"/>
              </a:ext>
            </a:extLst>
          </p:cNvPr>
          <p:cNvSpPr>
            <a:spLocks noGrp="1"/>
          </p:cNvSpPr>
          <p:nvPr>
            <p:ph type="sldNum" sz="quarter" idx="16"/>
          </p:nvPr>
        </p:nvSpPr>
        <p:spPr/>
        <p:txBody>
          <a:bodyPr/>
          <a:lstStyle/>
          <a:p>
            <a:pPr>
              <a:defRPr/>
            </a:pPr>
            <a:fld id="{0B070762-2F14-44E3-876B-C0A9ABEEA14C}" type="slidenum">
              <a:rPr lang="ru-RU"/>
              <a:pPr>
                <a:defRPr/>
              </a:pPr>
              <a:t>56</a:t>
            </a:fld>
            <a:endParaRPr lang="ru-RU"/>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0F21FF-927E-4E81-9182-3A8A94394B10}"/>
              </a:ext>
            </a:extLst>
          </p:cNvPr>
          <p:cNvSpPr>
            <a:spLocks noGrp="1"/>
          </p:cNvSpPr>
          <p:nvPr>
            <p:ph type="title"/>
          </p:nvPr>
        </p:nvSpPr>
        <p:spPr>
          <a:xfrm>
            <a:off x="2767013" y="1314451"/>
            <a:ext cx="6900862" cy="4348163"/>
          </a:xfrm>
        </p:spPr>
        <p:txBody>
          <a:bodyPr>
            <a:noAutofit/>
          </a:bodyPr>
          <a:lstStyle/>
          <a:p>
            <a:pPr>
              <a:defRPr/>
            </a:pPr>
            <a:br>
              <a:rPr lang="ru-RU" sz="4000" dirty="0">
                <a:solidFill>
                  <a:schemeClr val="tx1"/>
                </a:solidFill>
              </a:rPr>
            </a:br>
            <a:r>
              <a:rPr lang="ru-RU" sz="4000" dirty="0">
                <a:solidFill>
                  <a:schemeClr val="tx1"/>
                </a:solidFill>
              </a:rPr>
              <a:t>Е. В. </a:t>
            </a:r>
            <a:r>
              <a:rPr lang="ru-RU" sz="4000" dirty="0" err="1">
                <a:solidFill>
                  <a:schemeClr val="tx1"/>
                </a:solidFill>
              </a:rPr>
              <a:t>Коротковская</a:t>
            </a:r>
            <a:br>
              <a:rPr lang="ru-RU" sz="4000" dirty="0">
                <a:solidFill>
                  <a:schemeClr val="tx1"/>
                </a:solidFill>
              </a:rPr>
            </a:br>
            <a:br>
              <a:rPr lang="ru-RU" sz="4000" dirty="0">
                <a:solidFill>
                  <a:schemeClr val="tx1"/>
                </a:solidFill>
              </a:rPr>
            </a:br>
            <a:r>
              <a:rPr lang="ru-RU" sz="4000" dirty="0">
                <a:solidFill>
                  <a:schemeClr val="tx1"/>
                </a:solidFill>
              </a:rPr>
              <a:t>«Маркетинг. Часть 11» </a:t>
            </a:r>
            <a:br>
              <a:rPr lang="ru-RU" sz="4000" dirty="0">
                <a:solidFill>
                  <a:schemeClr val="tx1"/>
                </a:solidFill>
              </a:rPr>
            </a:br>
            <a:br>
              <a:rPr lang="ru-RU" sz="4000" dirty="0">
                <a:solidFill>
                  <a:schemeClr val="tx1"/>
                </a:solidFill>
              </a:rPr>
            </a:br>
            <a:r>
              <a:rPr lang="ru-RU" sz="4000" i="1" dirty="0">
                <a:solidFill>
                  <a:schemeClr val="tx1"/>
                </a:solidFill>
              </a:rPr>
              <a:t>Учебное пособие в презентациях</a:t>
            </a:r>
            <a:br>
              <a:rPr lang="ru-RU" sz="4000" dirty="0">
                <a:solidFill>
                  <a:schemeClr val="tx1"/>
                </a:solidFill>
              </a:rPr>
            </a:br>
            <a:endParaRPr lang="ru-RU" sz="4000" dirty="0"/>
          </a:p>
        </p:txBody>
      </p:sp>
      <p:sp>
        <p:nvSpPr>
          <p:cNvPr id="3" name="Номер слайда 2">
            <a:extLst>
              <a:ext uri="{FF2B5EF4-FFF2-40B4-BE49-F238E27FC236}">
                <a16:creationId xmlns:a16="http://schemas.microsoft.com/office/drawing/2014/main" id="{BEE54C1F-BA4B-4B43-93DD-ED2C3F21D46D}"/>
              </a:ext>
            </a:extLst>
          </p:cNvPr>
          <p:cNvSpPr>
            <a:spLocks noGrp="1"/>
          </p:cNvSpPr>
          <p:nvPr>
            <p:ph type="sldNum" sz="quarter" idx="12"/>
          </p:nvPr>
        </p:nvSpPr>
        <p:spPr/>
        <p:txBody>
          <a:bodyPr/>
          <a:lstStyle/>
          <a:p>
            <a:pPr>
              <a:defRPr/>
            </a:pPr>
            <a:fld id="{EDC31799-98BF-4FCE-8277-9050755B1717}" type="slidenum">
              <a:rPr lang="ru-RU" smtClean="0"/>
              <a:pPr>
                <a:defRPr/>
              </a:pPr>
              <a:t>57</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7A9834-4982-42E5-A07C-89E41D592BEA}"/>
              </a:ext>
            </a:extLst>
          </p:cNvPr>
          <p:cNvSpPr>
            <a:spLocks noGrp="1"/>
          </p:cNvSpPr>
          <p:nvPr>
            <p:ph type="title"/>
          </p:nvPr>
        </p:nvSpPr>
        <p:spPr/>
        <p:txBody>
          <a:bodyPr/>
          <a:lstStyle/>
          <a:p>
            <a:r>
              <a:rPr lang="ru-RU" sz="1800" b="0" i="0" u="none" strike="noStrike" baseline="0" dirty="0">
                <a:latin typeface="Newton-Regular"/>
              </a:rPr>
              <a:t>Для того чтобы рассмотреть маркетинг в свете антикризисного управления, необходимо дать его общую оценку.</a:t>
            </a:r>
            <a:endParaRPr lang="ru-RU" dirty="0"/>
          </a:p>
        </p:txBody>
      </p:sp>
      <p:sp>
        <p:nvSpPr>
          <p:cNvPr id="3" name="Объект 2">
            <a:extLst>
              <a:ext uri="{FF2B5EF4-FFF2-40B4-BE49-F238E27FC236}">
                <a16:creationId xmlns:a16="http://schemas.microsoft.com/office/drawing/2014/main" id="{73FE8186-AECB-4AE6-86AD-072144CFF904}"/>
              </a:ext>
            </a:extLst>
          </p:cNvPr>
          <p:cNvSpPr>
            <a:spLocks noGrp="1"/>
          </p:cNvSpPr>
          <p:nvPr>
            <p:ph idx="1"/>
          </p:nvPr>
        </p:nvSpPr>
        <p:spPr/>
        <p:txBody>
          <a:bodyPr>
            <a:normAutofit/>
          </a:bodyPr>
          <a:lstStyle/>
          <a:p>
            <a:pPr marL="0" indent="0" algn="ctr">
              <a:buNone/>
            </a:pPr>
            <a:r>
              <a:rPr lang="ru-RU" sz="4000" b="0" i="1" u="none" strike="noStrike" baseline="0" dirty="0">
                <a:latin typeface="Newton-Italic"/>
              </a:rPr>
              <a:t>Маркетинговая деятельность </a:t>
            </a:r>
            <a:r>
              <a:rPr lang="ru-RU" sz="4000" b="0" i="0" u="none" strike="noStrike" baseline="0" dirty="0">
                <a:latin typeface="Newton-Regular"/>
              </a:rPr>
              <a:t>сводится к исследованию рынка, спроса и предложения и последующей разработке программы организации по действиям на рынке.</a:t>
            </a:r>
            <a:endParaRPr lang="ru-RU" sz="4000" dirty="0"/>
          </a:p>
        </p:txBody>
      </p:sp>
    </p:spTree>
    <p:extLst>
      <p:ext uri="{BB962C8B-B14F-4D97-AF65-F5344CB8AC3E}">
        <p14:creationId xmlns:p14="http://schemas.microsoft.com/office/powerpoint/2010/main" val="361244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7F066-AE5B-49E1-A94F-2A2C8C754D4A}"/>
              </a:ext>
            </a:extLst>
          </p:cNvPr>
          <p:cNvSpPr>
            <a:spLocks noGrp="1"/>
          </p:cNvSpPr>
          <p:nvPr>
            <p:ph type="title"/>
          </p:nvPr>
        </p:nvSpPr>
        <p:spPr>
          <a:xfrm>
            <a:off x="1069848" y="484632"/>
            <a:ext cx="10058400" cy="1278854"/>
          </a:xfrm>
        </p:spPr>
        <p:txBody>
          <a:bodyPr>
            <a:normAutofit/>
          </a:bodyPr>
          <a:lstStyle/>
          <a:p>
            <a:pPr algn="ctr"/>
            <a:r>
              <a:rPr lang="ru-RU" sz="3200" b="1" i="0" u="none" strike="noStrike" baseline="0" dirty="0">
                <a:latin typeface="Newton-Regular"/>
              </a:rPr>
              <a:t>В общем виде маркетинговая деятельность предприятия имеет четыре составляющих:</a:t>
            </a:r>
            <a:endParaRPr lang="ru-RU" sz="3200" b="1" dirty="0"/>
          </a:p>
        </p:txBody>
      </p:sp>
      <p:sp>
        <p:nvSpPr>
          <p:cNvPr id="3" name="Объект 2">
            <a:extLst>
              <a:ext uri="{FF2B5EF4-FFF2-40B4-BE49-F238E27FC236}">
                <a16:creationId xmlns:a16="http://schemas.microsoft.com/office/drawing/2014/main" id="{E5871C52-74C4-43F8-A0B3-4C4790B6F67A}"/>
              </a:ext>
            </a:extLst>
          </p:cNvPr>
          <p:cNvSpPr>
            <a:spLocks noGrp="1"/>
          </p:cNvSpPr>
          <p:nvPr>
            <p:ph idx="1"/>
          </p:nvPr>
        </p:nvSpPr>
        <p:spPr>
          <a:xfrm>
            <a:off x="1069848" y="1763486"/>
            <a:ext cx="10058400" cy="4408714"/>
          </a:xfrm>
        </p:spPr>
        <p:txBody>
          <a:bodyPr>
            <a:normAutofit/>
          </a:bodyPr>
          <a:lstStyle/>
          <a:p>
            <a:pPr marL="0" indent="0" algn="l">
              <a:buNone/>
            </a:pPr>
            <a:r>
              <a:rPr lang="ru-RU" sz="4000" b="0" i="0" u="none" strike="noStrike" baseline="0" dirty="0">
                <a:latin typeface="Newton-Regular"/>
              </a:rPr>
              <a:t>–– анализ возможностей рынка;</a:t>
            </a:r>
          </a:p>
          <a:p>
            <a:pPr marL="0" indent="0" algn="l">
              <a:buNone/>
            </a:pPr>
            <a:r>
              <a:rPr lang="ru-RU" sz="4000" b="0" i="0" u="none" strike="noStrike" baseline="0" dirty="0">
                <a:latin typeface="Newton-Regular"/>
              </a:rPr>
              <a:t>–– разработка маркетинговых стратегий;</a:t>
            </a:r>
          </a:p>
          <a:p>
            <a:pPr marL="0" indent="0" algn="l">
              <a:buNone/>
            </a:pPr>
            <a:r>
              <a:rPr lang="ru-RU" sz="4000" b="0" i="0" u="none" strike="noStrike" baseline="0" dirty="0">
                <a:latin typeface="Newton-Regular"/>
              </a:rPr>
              <a:t>–– формирование программы маркетинга;</a:t>
            </a:r>
          </a:p>
          <a:p>
            <a:pPr marL="0" indent="0" algn="l">
              <a:buNone/>
            </a:pPr>
            <a:r>
              <a:rPr lang="ru-RU" sz="4000" b="0" i="0" u="none" strike="noStrike" baseline="0" dirty="0">
                <a:latin typeface="Newton-Regular"/>
              </a:rPr>
              <a:t>–– координация и контроль маркетинговой деятельности.</a:t>
            </a:r>
            <a:endParaRPr lang="ru-RU" sz="4000" dirty="0"/>
          </a:p>
        </p:txBody>
      </p:sp>
    </p:spTree>
    <p:extLst>
      <p:ext uri="{BB962C8B-B14F-4D97-AF65-F5344CB8AC3E}">
        <p14:creationId xmlns:p14="http://schemas.microsoft.com/office/powerpoint/2010/main" val="260452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04A85C-77BE-4712-8845-9362A19924AF}"/>
              </a:ext>
            </a:extLst>
          </p:cNvPr>
          <p:cNvSpPr>
            <a:spLocks noGrp="1"/>
          </p:cNvSpPr>
          <p:nvPr>
            <p:ph type="title"/>
          </p:nvPr>
        </p:nvSpPr>
        <p:spPr>
          <a:xfrm>
            <a:off x="1069848" y="484631"/>
            <a:ext cx="10058400" cy="2585139"/>
          </a:xfrm>
        </p:spPr>
        <p:txBody>
          <a:bodyPr>
            <a:normAutofit/>
          </a:bodyPr>
          <a:lstStyle/>
          <a:p>
            <a:r>
              <a:rPr lang="ru-RU" sz="3600" b="1" i="0" u="none" strike="noStrike" baseline="0" dirty="0">
                <a:latin typeface="Newton-Regular"/>
              </a:rPr>
              <a:t>Однако на практике не существует единой технологии маркетинговой деятельности на предприятии, и каждая фирма выбирает тот путь, который подходит именно для её целей.</a:t>
            </a:r>
            <a:endParaRPr lang="ru-RU" sz="3600" b="1" dirty="0"/>
          </a:p>
        </p:txBody>
      </p:sp>
      <p:sp>
        <p:nvSpPr>
          <p:cNvPr id="3" name="Объект 2">
            <a:extLst>
              <a:ext uri="{FF2B5EF4-FFF2-40B4-BE49-F238E27FC236}">
                <a16:creationId xmlns:a16="http://schemas.microsoft.com/office/drawing/2014/main" id="{63F74408-4569-487F-B8B3-1FE69253ED5D}"/>
              </a:ext>
            </a:extLst>
          </p:cNvPr>
          <p:cNvSpPr>
            <a:spLocks noGrp="1"/>
          </p:cNvSpPr>
          <p:nvPr>
            <p:ph idx="1"/>
          </p:nvPr>
        </p:nvSpPr>
        <p:spPr>
          <a:xfrm>
            <a:off x="1069848" y="3429000"/>
            <a:ext cx="10058400" cy="2743200"/>
          </a:xfrm>
        </p:spPr>
        <p:txBody>
          <a:bodyPr>
            <a:normAutofit/>
          </a:bodyPr>
          <a:lstStyle/>
          <a:p>
            <a:pPr marL="0" indent="0" algn="l">
              <a:buNone/>
            </a:pPr>
            <a:r>
              <a:rPr lang="ru-RU" sz="3200" b="0" i="0" u="none" strike="noStrike" baseline="0" dirty="0">
                <a:latin typeface="Newton-Regular"/>
              </a:rPr>
              <a:t>В настоящее время маркетинг является неотъемлемой частью антикризисного управления. Стратегия организации, ее ценовая политика, объемы производства и выпуска продукции, расширение ассортимента — это лишь малая часть применения маркетинга.</a:t>
            </a:r>
            <a:endParaRPr lang="ru-RU" sz="3200" dirty="0"/>
          </a:p>
        </p:txBody>
      </p:sp>
    </p:spTree>
    <p:extLst>
      <p:ext uri="{BB962C8B-B14F-4D97-AF65-F5344CB8AC3E}">
        <p14:creationId xmlns:p14="http://schemas.microsoft.com/office/powerpoint/2010/main" val="3208379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BD1A15-F6EE-4FA7-8D61-ECE061112FFE}"/>
              </a:ext>
            </a:extLst>
          </p:cNvPr>
          <p:cNvSpPr>
            <a:spLocks noGrp="1"/>
          </p:cNvSpPr>
          <p:nvPr>
            <p:ph type="title"/>
          </p:nvPr>
        </p:nvSpPr>
        <p:spPr>
          <a:xfrm>
            <a:off x="1069848" y="484631"/>
            <a:ext cx="10058400" cy="5654911"/>
          </a:xfrm>
        </p:spPr>
        <p:txBody>
          <a:bodyPr>
            <a:noAutofit/>
          </a:bodyPr>
          <a:lstStyle/>
          <a:p>
            <a:r>
              <a:rPr lang="ru-RU" sz="2800" b="0" i="0" u="none" strike="noStrike" baseline="0" dirty="0">
                <a:latin typeface="Newton-Regular"/>
              </a:rPr>
              <a:t>В период кризиса, когда так важно разработать эффективную антикризисную стратегию, </a:t>
            </a:r>
            <a:r>
              <a:rPr lang="ru-RU" sz="2800" b="0" i="1" u="none" strike="noStrike" baseline="0" dirty="0">
                <a:latin typeface="Newton-Italic"/>
              </a:rPr>
              <a:t>большое внимание принадлежит маркетинговым исследованиям как средству диагностики рыночных возможностей и позиций организации, ее сильных и слабых сторон, а также исследования возможностей и угроз со стороны рынка</a:t>
            </a:r>
            <a:r>
              <a:rPr lang="ru-RU" sz="2800" b="0" i="0" u="none" strike="noStrike" baseline="0" dirty="0">
                <a:latin typeface="Newton-Regular"/>
              </a:rPr>
              <a:t>.</a:t>
            </a:r>
            <a:br>
              <a:rPr lang="ru-RU" sz="2800" b="0" i="0" u="none" strike="noStrike" baseline="0" dirty="0">
                <a:latin typeface="Newton-Regular"/>
              </a:rPr>
            </a:br>
            <a:r>
              <a:rPr lang="ru-RU" sz="2800" b="0" i="0" u="none" strike="noStrike" baseline="0" dirty="0">
                <a:latin typeface="Newton-Regular"/>
              </a:rPr>
              <a:t>Для того чтобы обеспечить необходимый уровень антикризисного управления, необходимо рассмотреть комплекс средств маркетинга, которые по сути своей являются факторами рыночной инфраструктуры.</a:t>
            </a:r>
            <a:endParaRPr lang="ru-RU" sz="2800" dirty="0"/>
          </a:p>
        </p:txBody>
      </p:sp>
    </p:spTree>
    <p:extLst>
      <p:ext uri="{BB962C8B-B14F-4D97-AF65-F5344CB8AC3E}">
        <p14:creationId xmlns:p14="http://schemas.microsoft.com/office/powerpoint/2010/main" val="1241894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129</TotalTime>
  <Words>4466</Words>
  <Application>Microsoft Office PowerPoint</Application>
  <PresentationFormat>Широкоэкранный</PresentationFormat>
  <Paragraphs>196</Paragraphs>
  <Slides>57</Slides>
  <Notes>1</Notes>
  <HiddenSlides>0</HiddenSlides>
  <MMClips>0</MMClips>
  <ScaleCrop>false</ScaleCrop>
  <HeadingPairs>
    <vt:vector size="6" baseType="variant">
      <vt:variant>
        <vt:lpstr>Использованные шрифты</vt:lpstr>
      </vt:variant>
      <vt:variant>
        <vt:i4>12</vt:i4>
      </vt:variant>
      <vt:variant>
        <vt:lpstr>Тема</vt:lpstr>
      </vt:variant>
      <vt:variant>
        <vt:i4>1</vt:i4>
      </vt:variant>
      <vt:variant>
        <vt:lpstr>Заголовки слайдов</vt:lpstr>
      </vt:variant>
      <vt:variant>
        <vt:i4>57</vt:i4>
      </vt:variant>
    </vt:vector>
  </HeadingPairs>
  <TitlesOfParts>
    <vt:vector size="70" baseType="lpstr">
      <vt:lpstr>Calibri</vt:lpstr>
      <vt:lpstr>Cambria</vt:lpstr>
      <vt:lpstr>Newton-Bold</vt:lpstr>
      <vt:lpstr>Newton-BoldItalic</vt:lpstr>
      <vt:lpstr>Newton-Italic</vt:lpstr>
      <vt:lpstr>Newton-Regular</vt:lpstr>
      <vt:lpstr>Rockwell</vt:lpstr>
      <vt:lpstr>Rockwell Condensed</vt:lpstr>
      <vt:lpstr>Times New Roman</vt:lpstr>
      <vt:lpstr>TimesNewRoman</vt:lpstr>
      <vt:lpstr>Times-Roman</vt:lpstr>
      <vt:lpstr>Wingdings</vt:lpstr>
      <vt:lpstr>Дерево</vt:lpstr>
      <vt:lpstr>Е. В. Коротковская  «Маркетинг. Часть 11» </vt:lpstr>
      <vt:lpstr>УДК 33.338.2 ББК 65стд1-32  Л 69  А69 Коротковская Е.В. Маркетинг. Часть 11. Учебное пособие в презентациях. Для студентов, обучающихся по экономическим специальностям. Саратов, СГУ 2021 – 57 с.  ISBN   Учебное пособие, включающее в себя презентации лекций, подготовлено в соответствии с положениями и требованиями Государственного образовательного стандарта высшего образования. Эффективность современного предприятия обусловлена целым рядом факторов, среди которых важное место занимает маркетинг. В современных условиях знания в области маркетинга позволяют фирмам правильно ориентироваться в экономике, глубже понимать своего потребителя и деловых партнеров. В пособии рассмотрены ключевые аспекты маркетинга.  Цель данного издания – способствовать повышению уровня подготовки студентов, донести теоретические основы и развить умения принимать оптимальные маркетинговые решения, увязанные с конкретными ситуациями, складывающимися на рынке. Знания теоретических основ маркетинга позволят специалистам стимулировать сбыт товаров и услуг, изучать, формировать и прогнозировать спрос, разрабатывать и анализировать сбытовую и ценовую политику организаций, планировать и осуществлять мероприятия, направленные на реализацию маркетинговой стратегии предприятия, выявлять потенциальных конкурентов и оценивать преимущества в конкурентной борьбе, определять стратегические действия фирмы.  Материал учебного пособия может использоваться как в самостоятельной работе, так и при подготовке лекций, докладов и публичных выступлений.   Пособие предназначено для студентов высших учебных заведений, обучающихся по экономическим специальностям очной и заочной форм обучения, бакалавров, обучающихся по направлению «Экономика» , по направлению подготовки бакалавров: 38.03.01 – «Экономика»,  профиль «Экономика предпринимательства», «Финансы и кредит».  Рекомендуем к печати: научно-методический совет экономического факультета (протокол №  4  от  24.11.2021 г.) УДК 33.338.2      ББК 65стд1-32  Е.В. Коротковская</vt:lpstr>
      <vt:lpstr>Тема. Маркетинг в антикризисном управлении</vt:lpstr>
      <vt:lpstr>Цель маркетинга в антикризисном управлении</vt:lpstr>
      <vt:lpstr>Задачи маркетинга:</vt:lpstr>
      <vt:lpstr>Для того чтобы рассмотреть маркетинг в свете антикризисного управления, необходимо дать его общую оценку.</vt:lpstr>
      <vt:lpstr>В общем виде маркетинговая деятельность предприятия имеет четыре составляющих:</vt:lpstr>
      <vt:lpstr>Однако на практике не существует единой технологии маркетинговой деятельности на предприятии, и каждая фирма выбирает тот путь, который подходит именно для её целей.</vt:lpstr>
      <vt:lpstr>В период кризиса, когда так важно разработать эффективную антикризисную стратегию, большое внимание принадлежит маркетинговым исследованиям как средству диагностики рыночных возможностей и позиций организации, ее сильных и слабых сторон, а также исследования возможностей и угроз со стороны рынка. Для того чтобы обеспечить необходимый уровень антикризисного управления, необходимо рассмотреть комплекс средств маркетинга, которые по сути своей являются факторами рыночной инфраструктуры.</vt:lpstr>
      <vt:lpstr>1. Товар</vt:lpstr>
      <vt:lpstr>2. Цена</vt:lpstr>
      <vt:lpstr>3. Место товара на рынке</vt:lpstr>
      <vt:lpstr>4. Маркетинговые коммуникации</vt:lpstr>
      <vt:lpstr>Помимо исследования рынка, маркетинг при разработке антикризисной политики рассматривает также в н у т р е н н ю ю с р е д у организации, а именно:</vt:lpstr>
      <vt:lpstr>Это и есть те структуры, от которых зависят качественно-количественные характеристики товара; они также исследуются на наличие возможных осложнений для их своевременного устранения. Одной из первостепенных задач маркетинга при антикризисном управлении является исследование в н е ш н е й рыночной  с р е д ы организации, в первую очередь микросреды. Речь идет о таких важных субъектах, как поставщики, конкуренты, партнеры. От их компетентности и надежности очень многое зависит, особенно когда компания находится в кризисе. Необходимо анализировать действующие связи и взаимоотношения и формировать новые, выгодные условия.</vt:lpstr>
      <vt:lpstr>Большим плюсом в этом будет исследование стратегий конкурентов, их тактики и поведения на рынке. В задачи антикризисного управления входит также наблюдение за состоянием уровня развития техники и технологий для сохранения конкурентоспособности организации и повышения качества продукции. Эти наблюдения также входят в функции маркетинга; сюда включается не только научно-техническое развитие, но и социальные, политические, культурные изменения, к которым компания очень чувствительна в период кризиса.</vt:lpstr>
      <vt:lpstr>Как известно, отдельную роль в антикризисном управлении играет и н ф о р м а ц и я.</vt:lpstr>
      <vt:lpstr>Формирование маркетинговых стратегий в антикризисном управлении и их классификация</vt:lpstr>
      <vt:lpstr>Маркетинговая стратегия в кризисной ситуации</vt:lpstr>
      <vt:lpstr>Маркетинговая стратегия</vt:lpstr>
      <vt:lpstr>Целью маркетинговой стратегии</vt:lpstr>
      <vt:lpstr>Маркетинговая стратегия в своем формировании проходит через четыре основные стадии:</vt:lpstr>
      <vt:lpstr>Поскольку необходимо рассматривать маркетинговые стратегии в сфере антикризисного менеджмента, следует отметить, что они занимают значительное место в общей антикризисной стратегии и часто являются определяющими в вопросе о методе выхода организации из кризиса.</vt:lpstr>
      <vt:lpstr>Маркетинговые стратегии удобнее всего классифицировать по признакам; ввиду сказанного можно представить следующую классификацию.</vt:lpstr>
      <vt:lpstr>3. Антикризисные стратегии: –– стратегия, направленная на предотвращение банкротства; –– стратегия преодоления кризисной ситуации; –– стратегия, предназначенная для устранения последствий кризиса. 4. Стратегии факторов производства: –– стратегия производственных факторов; –– стратегия финансовых факторов; –– стратегия инвестиционных факторов; –– стратегия кадровых факторов; –– стратегия информационных факторов.</vt:lpstr>
      <vt:lpstr>Вышеперечисленные стратегии (интеграционные, антикризисные и стратегии факторов производства) являются по своей сути подготовкой социально-экономической и правовой базы для планируемых серьезных преобразований компании. Конечно, это далеко не полный перечень существующих стратегий — это основные виды. Так, выделяют стратегии в зависимости от размеров организации, рыночной структуры и т.д.</vt:lpstr>
      <vt:lpstr>Использование средств маркетинга в антикризисном управлении</vt:lpstr>
      <vt:lpstr>Маркетинг представляет собой не только систему мониторинга и анализа рыночной среды, но и является системой управления. Безусловно, это не приоритетная управленческая структура в организации, однако следует отметить, что в зависимости от разных стадий антикризисного менеджмента используются различные маркетинговые средства. В свете этого можно выделить 3 основных состояния: предкризисное, кризисное и посткризисное управление.</vt:lpstr>
      <vt:lpstr>Предкризисное управление.</vt:lpstr>
      <vt:lpstr>Основными методами управления являются:</vt:lpstr>
      <vt:lpstr>Такие методы позволяют исследовать основные социально-экономические тенденции, получать опыт, который в дальнейших периодах обеспечивает более быстрое и эффективное реагирование на возникновение различных ситуаций на рынке и с помощью различных средств управления позволяет избегать негативных последствий.</vt:lpstr>
      <vt:lpstr>Кризисное управление.</vt:lpstr>
      <vt:lpstr>Методы управления:</vt:lpstr>
      <vt:lpstr>В сфере маркетингового управления приоритет отдается ситуационным программам, так как они в большей степени адаптированы к конкретным условиям и, следовательно, являются более эффективными.</vt:lpstr>
      <vt:lpstr>Посткризисное управление. Здесь акцент делается на реабилитации и стабилизации положения организации, вследствие чего актуальны:</vt:lpstr>
      <vt:lpstr>В антикризисном управлении важное место принадлежит такому средству маркетинга, как информационные и  коммуникационные структуры. Информация в настоящее время занимает передовые позиции в менеджменте, тем более в антикризисном, где так важна своевременная и точная оценка ситуации. Поскольку сам маркетинг подразумевает исследование рынка, понятно, что на первом месте стоит качество информации, так как на основе получаемых данных разрабатываются антикризисные стратегии  принимаются решения.</vt:lpstr>
      <vt:lpstr>Коммуникация</vt:lpstr>
      <vt:lpstr>Конечно, существуют и внутренние коммуникации — это взаимосвязи между отделами и подразделениями организации, однако приоритет принадлежит все-таки внешним. В работе с информацией большое значение имеют методы ее использования и обработки. Эффективность использования зависит от оснащенности организации техническими средствами и новейшими разработками, которые значительно сокращают сроки обработки и повышают качество получаемых данных.</vt:lpstr>
      <vt:lpstr>Говоря о средствах маркетинга в антикризисном управлении, нельзя не сказать о рекламе как о наиболее распространенном и эффективном средстве коммуникации.</vt:lpstr>
      <vt:lpstr>Реклама</vt:lpstr>
      <vt:lpstr>Приоритетные задачи маркетинга в кризисной ситуации</vt:lpstr>
      <vt:lpstr>Как уже отмечалось, маркетинг является одним из основных механизмов антикризисного управления. При этом очень важно верно определять задачи маркетинга в разные периоды развития кризиса в целях оперативного и эффективного воздействия на рынок. Выделим характерные периоды развития кризиса рынка и определим маркетинговые приоритеты.</vt:lpstr>
      <vt:lpstr>1. Маркетинговые приоритеты в период замедления роста рынка.</vt:lpstr>
      <vt:lpstr>В этот период приоритетными задачами маркетинга могут быть:</vt:lpstr>
      <vt:lpstr>2. Маркетинговые приоритеты в условиях застойного рынка.</vt:lpstr>
      <vt:lpstr>3. Маркетинговые приоритеты в условиях кризиса.</vt:lpstr>
      <vt:lpstr>При разработке новых стратегий развития предприятиям нужно иметь четкое представление об изменениях в поведении потребителей на рынке.</vt:lpstr>
      <vt:lpstr>Перемены в поведении потребителей.</vt:lpstr>
      <vt:lpstr>Потребитель предпочитает покупать все на рынке, супермаркеты переживают тяжелые времена, следовательно, продавцам приходится осваивать новые каналы продвижения и распределения товаров. В кризис появляются и новые потребности. Если покупатели в условиях роста экономики ориентировались на престиж и дизайн, то теперь для них более важными будут такие факторы, как долговечность и возможность экономии на расходных материалах. Роль маркетинга — определить эти изменяющиеся потребности и предложить именно то решение, которое сейчас нужно потенциальным клиентам. При этом желательно предпринять все необходимые шаги для удержания потребителей ДО того, как это сделают конкуренты.</vt:lpstr>
      <vt:lpstr>Кризис — время больших возможностей.</vt:lpstr>
      <vt:lpstr>Это возможно, если управление организацией будет строиться на известных всему миру принципах успешной деятельности во время кризисов:</vt:lpstr>
      <vt:lpstr>Частью антикризисных мер является антикризисный маркетинг. Антикризисный маркетинг – это комплекс различных средств на «черный день», которые быстро можно реализовать в условиях кризиса организации, компании, чтобы вывести ее на прежний уровень</vt:lpstr>
      <vt:lpstr>Существует большой перечень инструментов, который может позволить избежать кризиса в компании. Приведем некоторые из них</vt:lpstr>
      <vt:lpstr>4. Не стоит рассматривать людей без опыта работы. Поскольку в период пандемии обучение новых сотрудников является достаточно проблематичной задачей, то если необходимо пополнить штат кем-то новым, то стоит обращать свое внимание на опытных кандидатов. Здесь также необходимо иметь в виду, что многие работники в последнее время попали под сокращение и ищут новую работу, поэтому можно будет присмотреться к данным кандидатам. 5. Проведение аудита внутри организации. Необходимо проанализировать разного рода расходы. Будь то это транспортные расходы, маркетинговые расходы, расходы производства и прочее. После этого проанализировать слабые места и найти выход. Кроме этого, на разные рынки приходят новые участники каждый год, некоторые меняют вид деятельности. При этом нужно руководствоваться наиболее популярными сегментами бизнеса, которые показывают наибольший рост в тот или иной год.</vt:lpstr>
      <vt:lpstr>Контрольные вопросы</vt:lpstr>
      <vt:lpstr>Список рекомендуемой литературы</vt:lpstr>
      <vt:lpstr> Е. В. Коротковская  «Маркетинг. Часть 11»   Учебное пособие в презентациях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 в антикризисном управлении</dc:title>
  <dc:creator>user</dc:creator>
  <cp:lastModifiedBy>user</cp:lastModifiedBy>
  <cp:revision>50</cp:revision>
  <dcterms:created xsi:type="dcterms:W3CDTF">2021-11-21T09:42:35Z</dcterms:created>
  <dcterms:modified xsi:type="dcterms:W3CDTF">2021-12-14T13:00:57Z</dcterms:modified>
</cp:coreProperties>
</file>