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61"/>
  </p:notesMasterIdLst>
  <p:sldIdLst>
    <p:sldId id="313" r:id="rId2"/>
    <p:sldId id="314" r:id="rId3"/>
    <p:sldId id="315" r:id="rId4"/>
    <p:sldId id="258" r:id="rId5"/>
    <p:sldId id="259" r:id="rId6"/>
    <p:sldId id="261" r:id="rId7"/>
    <p:sldId id="262" r:id="rId8"/>
    <p:sldId id="264" r:id="rId9"/>
    <p:sldId id="263" r:id="rId10"/>
    <p:sldId id="265" r:id="rId11"/>
    <p:sldId id="260"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286" r:id="rId32"/>
    <p:sldId id="287" r:id="rId33"/>
    <p:sldId id="288" r:id="rId34"/>
    <p:sldId id="290" r:id="rId35"/>
    <p:sldId id="303" r:id="rId36"/>
    <p:sldId id="304" r:id="rId37"/>
    <p:sldId id="291" r:id="rId38"/>
    <p:sldId id="292" r:id="rId39"/>
    <p:sldId id="293" r:id="rId40"/>
    <p:sldId id="305" r:id="rId41"/>
    <p:sldId id="294" r:id="rId42"/>
    <p:sldId id="295" r:id="rId43"/>
    <p:sldId id="296" r:id="rId44"/>
    <p:sldId id="297" r:id="rId45"/>
    <p:sldId id="298" r:id="rId46"/>
    <p:sldId id="299" r:id="rId47"/>
    <p:sldId id="300" r:id="rId48"/>
    <p:sldId id="306" r:id="rId49"/>
    <p:sldId id="307" r:id="rId50"/>
    <p:sldId id="301" r:id="rId51"/>
    <p:sldId id="308" r:id="rId52"/>
    <p:sldId id="302" r:id="rId53"/>
    <p:sldId id="309" r:id="rId54"/>
    <p:sldId id="310" r:id="rId55"/>
    <p:sldId id="311" r:id="rId56"/>
    <p:sldId id="312" r:id="rId57"/>
    <p:sldId id="341" r:id="rId58"/>
    <p:sldId id="342" r:id="rId59"/>
    <p:sldId id="343" r:id="rId6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34273-3B9A-4D89-B33F-C516F0B0EBE5}" type="datetimeFigureOut">
              <a:rPr lang="ru-RU" smtClean="0"/>
              <a:t>14.12.2021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02EB5-F1A1-4081-ABF5-660E5256A2FE}" type="slidenum">
              <a:rPr lang="ru-RU" smtClean="0"/>
              <a:t>‹#›</a:t>
            </a:fld>
            <a:endParaRPr lang="ru-RU"/>
          </a:p>
        </p:txBody>
      </p:sp>
    </p:spTree>
    <p:extLst>
      <p:ext uri="{BB962C8B-B14F-4D97-AF65-F5344CB8AC3E}">
        <p14:creationId xmlns:p14="http://schemas.microsoft.com/office/powerpoint/2010/main" val="46447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A31A3D5-AE41-4A01-ABD1-CAF1AB2F9F78}" type="slidenum">
              <a:rPr lang="ru-RU" altLang="ru-RU" smtClean="0"/>
              <a:pPr>
                <a:defRPr/>
              </a:pPr>
              <a:t>2</a:t>
            </a:fld>
            <a:endParaRPr lang="ru-RU" altLang="ru-RU"/>
          </a:p>
        </p:txBody>
      </p:sp>
    </p:spTree>
    <p:extLst>
      <p:ext uri="{BB962C8B-B14F-4D97-AF65-F5344CB8AC3E}">
        <p14:creationId xmlns:p14="http://schemas.microsoft.com/office/powerpoint/2010/main" val="180643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89879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72326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C50EDD-6B2E-4075-9057-AAFADE1CC32C}"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8363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21700CA-592D-4554-83BE-6B86EC9ECB1A}"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199979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21700CA-592D-4554-83BE-6B86EC9ECB1A}"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C50EDD-6B2E-4075-9057-AAFADE1CC32C}"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5728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21700CA-592D-4554-83BE-6B86EC9ECB1A}"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1702736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4185530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389464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pic>
        <p:nvPicPr>
          <p:cNvPr id="4" name="Picture 2" descr="Droplets-HD-Content-R1d.png">
            <a:extLst>
              <a:ext uri="{FF2B5EF4-FFF2-40B4-BE49-F238E27FC236}">
                <a16:creationId xmlns:a16="http://schemas.microsoft.com/office/drawing/2014/main" id="{F8D3ABFD-44A9-4B1E-8E9C-ED2E68E55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785C7EA4-2F13-4E41-8562-FC053A4FF8F3}"/>
              </a:ext>
            </a:extLst>
          </p:cNvPr>
          <p:cNvSpPr>
            <a:spLocks noGrp="1"/>
          </p:cNvSpPr>
          <p:nvPr>
            <p:ph type="dt" sz="half" idx="14"/>
          </p:nvPr>
        </p:nvSpPr>
        <p:spPr/>
        <p:txBody>
          <a:bodyPr/>
          <a:lstStyle>
            <a:lvl1pPr>
              <a:defRPr smtClean="0"/>
            </a:lvl1pPr>
          </a:lstStyle>
          <a:p>
            <a:pPr>
              <a:defRPr/>
            </a:pPr>
            <a:fld id="{9C5E26CA-6A94-4CDE-B720-EC8157BD22C8}" type="datetimeFigureOut">
              <a:rPr lang="ru-RU"/>
              <a:pPr>
                <a:defRPr/>
              </a:pPr>
              <a:t>14.12.2021</a:t>
            </a:fld>
            <a:endParaRPr lang="ru-RU"/>
          </a:p>
        </p:txBody>
      </p:sp>
      <p:sp>
        <p:nvSpPr>
          <p:cNvPr id="6" name="Footer Placeholder 4">
            <a:extLst>
              <a:ext uri="{FF2B5EF4-FFF2-40B4-BE49-F238E27FC236}">
                <a16:creationId xmlns:a16="http://schemas.microsoft.com/office/drawing/2014/main" id="{158686B2-E186-4FAD-9919-E40F68E86D3B}"/>
              </a:ext>
            </a:extLst>
          </p:cNvPr>
          <p:cNvSpPr>
            <a:spLocks noGrp="1"/>
          </p:cNvSpPr>
          <p:nvPr>
            <p:ph type="ftr" sz="quarter" idx="15"/>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148CCCDD-2259-4829-900E-67B9575FEEF8}"/>
              </a:ext>
            </a:extLst>
          </p:cNvPr>
          <p:cNvSpPr>
            <a:spLocks noGrp="1"/>
          </p:cNvSpPr>
          <p:nvPr>
            <p:ph type="sldNum" sz="quarter" idx="16"/>
          </p:nvPr>
        </p:nvSpPr>
        <p:spPr/>
        <p:txBody>
          <a:bodyPr/>
          <a:lstStyle>
            <a:lvl1pPr>
              <a:defRPr smtClean="0"/>
            </a:lvl1pPr>
          </a:lstStyle>
          <a:p>
            <a:pPr>
              <a:defRPr/>
            </a:pPr>
            <a:fld id="{24275DA1-051C-4F2C-8183-11F9972770B7}" type="slidenum">
              <a:rPr lang="ru-RU"/>
              <a:pPr>
                <a:defRPr/>
              </a:pPr>
              <a:t>‹#›</a:t>
            </a:fld>
            <a:endParaRPr lang="ru-RU"/>
          </a:p>
        </p:txBody>
      </p:sp>
    </p:spTree>
    <p:extLst>
      <p:ext uri="{BB962C8B-B14F-4D97-AF65-F5344CB8AC3E}">
        <p14:creationId xmlns:p14="http://schemas.microsoft.com/office/powerpoint/2010/main" val="149762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75502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21700CA-592D-4554-83BE-6B86EC9ECB1A}"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11518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21700CA-592D-4554-83BE-6B86EC9ECB1A}"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357964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21700CA-592D-4554-83BE-6B86EC9ECB1A}" type="datetimeFigureOut">
              <a:rPr lang="ru-RU" smtClean="0"/>
              <a:t>14.12.2021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294697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21700CA-592D-4554-83BE-6B86EC9ECB1A}" type="datetimeFigureOut">
              <a:rPr lang="ru-RU" smtClean="0"/>
              <a:t>14.12.2021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350783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700CA-592D-4554-83BE-6B86EC9ECB1A}" type="datetimeFigureOut">
              <a:rPr lang="ru-RU" smtClean="0"/>
              <a:t>14.12.2021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398827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21700CA-592D-4554-83BE-6B86EC9ECB1A}"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294605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21700CA-592D-4554-83BE-6B86EC9ECB1A}"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C50EDD-6B2E-4075-9057-AAFADE1CC32C}" type="slidenum">
              <a:rPr lang="ru-RU" smtClean="0"/>
              <a:t>‹#›</a:t>
            </a:fld>
            <a:endParaRPr lang="ru-RU"/>
          </a:p>
        </p:txBody>
      </p:sp>
    </p:spTree>
    <p:extLst>
      <p:ext uri="{BB962C8B-B14F-4D97-AF65-F5344CB8AC3E}">
        <p14:creationId xmlns:p14="http://schemas.microsoft.com/office/powerpoint/2010/main" val="82269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1700CA-592D-4554-83BE-6B86EC9ECB1A}" type="datetimeFigureOut">
              <a:rPr lang="ru-RU" smtClean="0"/>
              <a:t>14.12.2021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C50EDD-6B2E-4075-9057-AAFADE1CC32C}" type="slidenum">
              <a:rPr lang="ru-RU" smtClean="0"/>
              <a:t>‹#›</a:t>
            </a:fld>
            <a:endParaRPr lang="ru-RU"/>
          </a:p>
        </p:txBody>
      </p:sp>
    </p:spTree>
    <p:extLst>
      <p:ext uri="{BB962C8B-B14F-4D97-AF65-F5344CB8AC3E}">
        <p14:creationId xmlns:p14="http://schemas.microsoft.com/office/powerpoint/2010/main" val="1761018558"/>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6B37B6DF-359F-4353-9BB4-0DD14F912575}"/>
              </a:ext>
            </a:extLst>
          </p:cNvPr>
          <p:cNvSpPr>
            <a:spLocks noGrp="1" noChangeArrowheads="1"/>
          </p:cNvSpPr>
          <p:nvPr>
            <p:ph type="ctrTitle"/>
          </p:nvPr>
        </p:nvSpPr>
        <p:spPr>
          <a:xfrm>
            <a:off x="2306639" y="1458913"/>
            <a:ext cx="6643687" cy="1820862"/>
          </a:xfrm>
        </p:spPr>
        <p:txBody>
          <a:bodyPr/>
          <a:lstStyle/>
          <a:p>
            <a:r>
              <a:rPr lang="ru-RU" altLang="ru-RU" sz="2800" b="1" dirty="0">
                <a:solidFill>
                  <a:schemeClr val="tx1"/>
                </a:solidFill>
              </a:rPr>
              <a:t>Е. В. </a:t>
            </a:r>
            <a:r>
              <a:rPr lang="ru-RU" altLang="ru-RU" sz="2800" b="1" dirty="0" err="1">
                <a:solidFill>
                  <a:schemeClr val="tx1"/>
                </a:solidFill>
              </a:rPr>
              <a:t>Коротковская</a:t>
            </a:r>
            <a:br>
              <a:rPr lang="ru-RU" altLang="ru-RU" sz="2800" b="1" dirty="0">
                <a:solidFill>
                  <a:schemeClr val="tx1"/>
                </a:solidFill>
              </a:rPr>
            </a:br>
            <a:br>
              <a:rPr lang="ru-RU" altLang="ru-RU" sz="2800" b="1" dirty="0">
                <a:solidFill>
                  <a:schemeClr val="tx1"/>
                </a:solidFill>
              </a:rPr>
            </a:br>
            <a:r>
              <a:rPr lang="ru-RU" altLang="ru-RU" sz="2800" b="1" dirty="0">
                <a:solidFill>
                  <a:schemeClr val="tx1"/>
                </a:solidFill>
              </a:rPr>
              <a:t>«Маркетинг. Часть 10» </a:t>
            </a:r>
          </a:p>
        </p:txBody>
      </p:sp>
      <p:sp>
        <p:nvSpPr>
          <p:cNvPr id="3" name="Подзаголовок 2">
            <a:extLst>
              <a:ext uri="{FF2B5EF4-FFF2-40B4-BE49-F238E27FC236}">
                <a16:creationId xmlns:a16="http://schemas.microsoft.com/office/drawing/2014/main" id="{CF2FC50F-025D-4D27-A209-82196D0B5B8C}"/>
              </a:ext>
            </a:extLst>
          </p:cNvPr>
          <p:cNvSpPr>
            <a:spLocks noGrp="1"/>
          </p:cNvSpPr>
          <p:nvPr>
            <p:ph type="subTitle" idx="1"/>
          </p:nvPr>
        </p:nvSpPr>
        <p:spPr>
          <a:xfrm>
            <a:off x="2836864" y="3800475"/>
            <a:ext cx="6518275" cy="1028700"/>
          </a:xfrm>
        </p:spPr>
        <p:txBody>
          <a:bodyPr>
            <a:normAutofit/>
          </a:bodyPr>
          <a:lstStyle/>
          <a:p>
            <a:pPr>
              <a:defRPr/>
            </a:pPr>
            <a:r>
              <a:rPr lang="ru-RU" sz="2100" dirty="0"/>
              <a:t>Учебное пособие в презентациях</a:t>
            </a:r>
          </a:p>
        </p:txBody>
      </p:sp>
      <p:sp>
        <p:nvSpPr>
          <p:cNvPr id="4" name="Номер слайда 3">
            <a:extLst>
              <a:ext uri="{FF2B5EF4-FFF2-40B4-BE49-F238E27FC236}">
                <a16:creationId xmlns:a16="http://schemas.microsoft.com/office/drawing/2014/main" id="{2EB59A79-B6FB-4B12-9A4E-89D03D92BFDB}"/>
              </a:ext>
            </a:extLst>
          </p:cNvPr>
          <p:cNvSpPr>
            <a:spLocks noGrp="1"/>
          </p:cNvSpPr>
          <p:nvPr>
            <p:ph type="sldNum" sz="quarter" idx="12"/>
          </p:nvPr>
        </p:nvSpPr>
        <p:spPr/>
        <p:txBody>
          <a:bodyPr/>
          <a:lstStyle/>
          <a:p>
            <a:pPr>
              <a:defRPr/>
            </a:pPr>
            <a:fld id="{C6666837-050F-4202-82D2-ACC7B5165B49}" type="slidenum">
              <a:rPr lang="ru-RU" smtClean="0"/>
              <a:pPr>
                <a:defRPr/>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4876578"/>
          </a:xfrm>
        </p:spPr>
        <p:txBody>
          <a:bodyPr>
            <a:normAutofit/>
          </a:bodyPr>
          <a:lstStyle/>
          <a:p>
            <a:r>
              <a:rPr lang="ru-RU" sz="4800" dirty="0"/>
              <a:t>В целом товары подразделяются на товары широкого потребления</a:t>
            </a:r>
            <a:br>
              <a:rPr lang="ru-RU" sz="4800" dirty="0"/>
            </a:br>
            <a:r>
              <a:rPr lang="ru-RU" sz="4800" dirty="0"/>
              <a:t>и товары производственного назначения.</a:t>
            </a:r>
          </a:p>
        </p:txBody>
      </p:sp>
    </p:spTree>
    <p:extLst>
      <p:ext uri="{BB962C8B-B14F-4D97-AF65-F5344CB8AC3E}">
        <p14:creationId xmlns:p14="http://schemas.microsoft.com/office/powerpoint/2010/main" val="294763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solidFill>
                  <a:schemeClr val="tx1"/>
                </a:solidFill>
              </a:rPr>
              <a:t>Товары широкого потребления </a:t>
            </a:r>
            <a:r>
              <a:rPr lang="ru-RU" sz="2400" dirty="0">
                <a:solidFill>
                  <a:schemeClr val="tx1"/>
                </a:solidFill>
              </a:rPr>
              <a:t>–</a:t>
            </a:r>
            <a:br>
              <a:rPr lang="ru-RU" sz="2400" dirty="0">
                <a:solidFill>
                  <a:schemeClr val="tx1"/>
                </a:solidFill>
              </a:rPr>
            </a:br>
            <a:r>
              <a:rPr lang="ru-RU" sz="2400" dirty="0">
                <a:solidFill>
                  <a:schemeClr val="tx1"/>
                </a:solidFill>
              </a:rPr>
              <a:t>товары, приобретаемые конечным потребителем для личного пользования.</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6" y="1904999"/>
            <a:ext cx="8737062" cy="4367213"/>
          </a:xfrm>
        </p:spPr>
      </p:pic>
    </p:spTree>
    <p:extLst>
      <p:ext uri="{BB962C8B-B14F-4D97-AF65-F5344CB8AC3E}">
        <p14:creationId xmlns:p14="http://schemas.microsoft.com/office/powerpoint/2010/main" val="3795763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i="1" dirty="0">
                <a:solidFill>
                  <a:schemeClr val="tx1"/>
                </a:solidFill>
              </a:rPr>
              <a:t>Товары производственного назначения </a:t>
            </a:r>
            <a:r>
              <a:rPr lang="ru-RU" sz="2000" dirty="0">
                <a:solidFill>
                  <a:schemeClr val="tx1"/>
                </a:solidFill>
              </a:rPr>
              <a:t>– это товары, которые</a:t>
            </a:r>
            <a:br>
              <a:rPr lang="ru-RU" sz="2000" dirty="0">
                <a:solidFill>
                  <a:schemeClr val="tx1"/>
                </a:solidFill>
              </a:rPr>
            </a:br>
            <a:r>
              <a:rPr lang="ru-RU" sz="2000" dirty="0">
                <a:solidFill>
                  <a:schemeClr val="tx1"/>
                </a:solidFill>
              </a:rPr>
              <a:t>приобретают для дальнейшей переработки или использования</a:t>
            </a:r>
            <a:br>
              <a:rPr lang="ru-RU" sz="2000" dirty="0">
                <a:solidFill>
                  <a:schemeClr val="tx1"/>
                </a:solidFill>
              </a:rPr>
            </a:br>
            <a:r>
              <a:rPr lang="ru-RU" sz="2000" dirty="0">
                <a:solidFill>
                  <a:schemeClr val="tx1"/>
                </a:solidFill>
              </a:rPr>
              <a:t>в хозяйственной деятельности.</a:t>
            </a:r>
          </a:p>
        </p:txBody>
      </p:sp>
      <p:sp>
        <p:nvSpPr>
          <p:cNvPr id="3" name="Объект 2"/>
          <p:cNvSpPr>
            <a:spLocks noGrp="1"/>
          </p:cNvSpPr>
          <p:nvPr>
            <p:ph idx="1"/>
          </p:nvPr>
        </p:nvSpPr>
        <p:spPr/>
        <p:txBody>
          <a:bodyPr>
            <a:normAutofit/>
          </a:bodyPr>
          <a:lstStyle/>
          <a:p>
            <a:r>
              <a:rPr lang="ru-RU" sz="2400" dirty="0"/>
              <a:t>Таким образом, различие между товарами широкого потребления и товарами производственного назначения заключается в цели, для которой приобретают этот товар. Если потребитель приобретает газонокосилку, чтобы подстригать траву вокруг своего дома, – это товар широкого потребления. Но если потребитель приобретает ту же газонокосилку, чтобы заняться ландшафтным дизайном, инструмент становится промышленным товаром.</a:t>
            </a:r>
          </a:p>
        </p:txBody>
      </p:sp>
    </p:spTree>
    <p:extLst>
      <p:ext uri="{BB962C8B-B14F-4D97-AF65-F5344CB8AC3E}">
        <p14:creationId xmlns:p14="http://schemas.microsoft.com/office/powerpoint/2010/main" val="2335067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6062440"/>
          </a:xfrm>
        </p:spPr>
        <p:txBody>
          <a:bodyPr>
            <a:normAutofit/>
          </a:bodyPr>
          <a:lstStyle/>
          <a:p>
            <a:r>
              <a:rPr lang="ru-RU" sz="1800" b="1" dirty="0">
                <a:solidFill>
                  <a:schemeClr val="tx1"/>
                </a:solidFill>
              </a:rPr>
              <a:t>Классификация товаров широкого потребления</a:t>
            </a:r>
            <a:br>
              <a:rPr lang="ru-RU" sz="1800" b="1" dirty="0">
                <a:solidFill>
                  <a:schemeClr val="tx1"/>
                </a:solidFill>
              </a:rPr>
            </a:br>
            <a:r>
              <a:rPr lang="ru-RU" sz="1800" dirty="0">
                <a:solidFill>
                  <a:schemeClr val="tx1"/>
                </a:solidFill>
              </a:rPr>
              <a:t>1) По времени использования товары широкого потребления делятся</a:t>
            </a:r>
            <a:br>
              <a:rPr lang="ru-RU" sz="1800" dirty="0">
                <a:solidFill>
                  <a:schemeClr val="tx1"/>
                </a:solidFill>
              </a:rPr>
            </a:br>
            <a:r>
              <a:rPr lang="ru-RU" sz="1800" dirty="0">
                <a:solidFill>
                  <a:schemeClr val="tx1"/>
                </a:solidFill>
              </a:rPr>
              <a:t>на товары кратковременного и долговременного пользования.</a:t>
            </a:r>
            <a:br>
              <a:rPr lang="ru-RU" sz="1800" dirty="0">
                <a:solidFill>
                  <a:schemeClr val="tx1"/>
                </a:solidFill>
              </a:rPr>
            </a:br>
            <a:r>
              <a:rPr lang="ru-RU" sz="1800" i="1" dirty="0">
                <a:solidFill>
                  <a:schemeClr val="tx1"/>
                </a:solidFill>
              </a:rPr>
              <a:t>Товар кратковременного пользования </a:t>
            </a:r>
            <a:r>
              <a:rPr lang="ru-RU" sz="1800" dirty="0">
                <a:solidFill>
                  <a:schemeClr val="tx1"/>
                </a:solidFill>
              </a:rPr>
              <a:t>– товар широкого потребления,</a:t>
            </a:r>
            <a:br>
              <a:rPr lang="ru-RU" sz="1800" dirty="0">
                <a:solidFill>
                  <a:schemeClr val="tx1"/>
                </a:solidFill>
              </a:rPr>
            </a:br>
            <a:r>
              <a:rPr lang="ru-RU" sz="1800" dirty="0">
                <a:solidFill>
                  <a:schemeClr val="tx1"/>
                </a:solidFill>
              </a:rPr>
              <a:t>который, как правило, потребляется за один или несколько раз (напитки,</a:t>
            </a:r>
            <a:br>
              <a:rPr lang="ru-RU" sz="1800" dirty="0">
                <a:solidFill>
                  <a:schemeClr val="tx1"/>
                </a:solidFill>
              </a:rPr>
            </a:br>
            <a:r>
              <a:rPr lang="ru-RU" sz="1800" dirty="0">
                <a:solidFill>
                  <a:schemeClr val="tx1"/>
                </a:solidFill>
              </a:rPr>
              <a:t>мыло, пищевые продукты).</a:t>
            </a:r>
            <a:br>
              <a:rPr lang="ru-RU" sz="1800" dirty="0">
                <a:solidFill>
                  <a:schemeClr val="tx1"/>
                </a:solidFill>
              </a:rPr>
            </a:br>
            <a:r>
              <a:rPr lang="ru-RU" sz="1800" i="1" dirty="0">
                <a:solidFill>
                  <a:schemeClr val="tx1"/>
                </a:solidFill>
              </a:rPr>
              <a:t>Товар долговременного пользования </a:t>
            </a:r>
            <a:r>
              <a:rPr lang="ru-RU" sz="1800" dirty="0">
                <a:solidFill>
                  <a:schemeClr val="tx1"/>
                </a:solidFill>
              </a:rPr>
              <a:t>– товар широкого потребления,</a:t>
            </a:r>
            <a:br>
              <a:rPr lang="ru-RU" sz="1800" dirty="0">
                <a:solidFill>
                  <a:schemeClr val="tx1"/>
                </a:solidFill>
              </a:rPr>
            </a:br>
            <a:r>
              <a:rPr lang="ru-RU" sz="1800" dirty="0">
                <a:solidFill>
                  <a:schemeClr val="tx1"/>
                </a:solidFill>
              </a:rPr>
              <a:t>которым обычно пользуются в течение длительного времени</a:t>
            </a:r>
            <a:br>
              <a:rPr lang="ru-RU" sz="1800" dirty="0">
                <a:solidFill>
                  <a:schemeClr val="tx1"/>
                </a:solidFill>
              </a:rPr>
            </a:br>
            <a:r>
              <a:rPr lang="ru-RU" sz="1800" dirty="0">
                <a:solidFill>
                  <a:schemeClr val="tx1"/>
                </a:solidFill>
              </a:rPr>
              <a:t>(холодильники, автомобили, мебель).</a:t>
            </a:r>
            <a:br>
              <a:rPr lang="ru-RU" sz="1800" dirty="0">
                <a:solidFill>
                  <a:schemeClr val="tx1"/>
                </a:solidFill>
              </a:rPr>
            </a:br>
            <a:br>
              <a:rPr lang="ru-RU" sz="1800" dirty="0">
                <a:solidFill>
                  <a:schemeClr val="tx1"/>
                </a:solidFill>
              </a:rPr>
            </a:br>
            <a:r>
              <a:rPr lang="ru-RU" sz="1800" dirty="0">
                <a:solidFill>
                  <a:schemeClr val="tx1"/>
                </a:solidFill>
              </a:rPr>
              <a:t>2) По характеру предъявляемого спроса товары широкого</a:t>
            </a:r>
            <a:br>
              <a:rPr lang="ru-RU" sz="1800" dirty="0">
                <a:solidFill>
                  <a:schemeClr val="tx1"/>
                </a:solidFill>
              </a:rPr>
            </a:br>
            <a:r>
              <a:rPr lang="ru-RU" sz="1800" dirty="0">
                <a:solidFill>
                  <a:schemeClr val="tx1"/>
                </a:solidFill>
              </a:rPr>
              <a:t>потребления подразделяются на товары повседневного спроса, товары</a:t>
            </a:r>
            <a:br>
              <a:rPr lang="ru-RU" sz="1800" dirty="0">
                <a:solidFill>
                  <a:schemeClr val="tx1"/>
                </a:solidFill>
              </a:rPr>
            </a:br>
            <a:r>
              <a:rPr lang="ru-RU" sz="1800" dirty="0">
                <a:solidFill>
                  <a:schemeClr val="tx1"/>
                </a:solidFill>
              </a:rPr>
              <a:t>предварительного выбора, товары особого спроса и товары пассивного</a:t>
            </a:r>
            <a:br>
              <a:rPr lang="ru-RU" sz="1800" dirty="0">
                <a:solidFill>
                  <a:schemeClr val="tx1"/>
                </a:solidFill>
              </a:rPr>
            </a:br>
            <a:r>
              <a:rPr lang="ru-RU" sz="1800" dirty="0">
                <a:solidFill>
                  <a:schemeClr val="tx1"/>
                </a:solidFill>
              </a:rPr>
              <a:t>спроса. Маркетинг таких товаров отличается так же, как различаются и</a:t>
            </a:r>
            <a:br>
              <a:rPr lang="ru-RU" sz="1800" dirty="0">
                <a:solidFill>
                  <a:schemeClr val="tx1"/>
                </a:solidFill>
              </a:rPr>
            </a:br>
            <a:r>
              <a:rPr lang="ru-RU" sz="1800" dirty="0">
                <a:solidFill>
                  <a:schemeClr val="tx1"/>
                </a:solidFill>
              </a:rPr>
              <a:t>способы их приобретения</a:t>
            </a:r>
          </a:p>
        </p:txBody>
      </p:sp>
    </p:spTree>
    <p:extLst>
      <p:ext uri="{BB962C8B-B14F-4D97-AF65-F5344CB8AC3E}">
        <p14:creationId xmlns:p14="http://schemas.microsoft.com/office/powerpoint/2010/main" val="2494338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76" y="624109"/>
            <a:ext cx="9647236" cy="6048153"/>
          </a:xfrm>
        </p:spPr>
        <p:txBody>
          <a:bodyPr>
            <a:noAutofit/>
          </a:bodyPr>
          <a:lstStyle/>
          <a:p>
            <a:r>
              <a:rPr lang="ru-RU" sz="2000" dirty="0">
                <a:solidFill>
                  <a:schemeClr val="tx1"/>
                </a:solidFill>
              </a:rPr>
              <a:t>Товары повседневного спроса дополнительно подразделяются</a:t>
            </a:r>
            <a:br>
              <a:rPr lang="ru-RU" sz="2000" dirty="0">
                <a:solidFill>
                  <a:schemeClr val="tx1"/>
                </a:solidFill>
              </a:rPr>
            </a:br>
            <a:r>
              <a:rPr lang="ru-RU" sz="2000" dirty="0">
                <a:solidFill>
                  <a:schemeClr val="tx1"/>
                </a:solidFill>
              </a:rPr>
              <a:t>на основные товары постоянного спроса, товары </a:t>
            </a:r>
            <a:r>
              <a:rPr lang="ru-RU" sz="2000" b="1" dirty="0">
                <a:solidFill>
                  <a:schemeClr val="tx1"/>
                </a:solidFill>
              </a:rPr>
              <a:t>импульсной покупки</a:t>
            </a:r>
            <a:br>
              <a:rPr lang="ru-RU" sz="2000" dirty="0">
                <a:solidFill>
                  <a:schemeClr val="tx1"/>
                </a:solidFill>
              </a:rPr>
            </a:br>
            <a:r>
              <a:rPr lang="ru-RU" sz="2000" dirty="0">
                <a:solidFill>
                  <a:schemeClr val="tx1"/>
                </a:solidFill>
              </a:rPr>
              <a:t>и </a:t>
            </a:r>
            <a:r>
              <a:rPr lang="ru-RU" sz="2000" b="1" dirty="0">
                <a:solidFill>
                  <a:schemeClr val="tx1"/>
                </a:solidFill>
              </a:rPr>
              <a:t>товары для экстренных случаев</a:t>
            </a:r>
            <a:r>
              <a:rPr lang="ru-RU" sz="2000" dirty="0">
                <a:solidFill>
                  <a:schemeClr val="tx1"/>
                </a:solidFill>
              </a:rPr>
              <a:t>. </a:t>
            </a:r>
            <a:r>
              <a:rPr lang="ru-RU" sz="2000" i="1" dirty="0">
                <a:solidFill>
                  <a:schemeClr val="tx1"/>
                </a:solidFill>
              </a:rPr>
              <a:t>Основные товары постоянного спроса </a:t>
            </a:r>
            <a:r>
              <a:rPr lang="ru-RU" sz="2000" dirty="0">
                <a:solidFill>
                  <a:schemeClr val="tx1"/>
                </a:solidFill>
              </a:rPr>
              <a:t>(молоко, зубную пасту, хлеб и т. п.) люди покупают регулярно. </a:t>
            </a:r>
            <a:br>
              <a:rPr lang="ru-RU" sz="2000" dirty="0">
                <a:solidFill>
                  <a:schemeClr val="tx1"/>
                </a:solidFill>
              </a:rPr>
            </a:br>
            <a:br>
              <a:rPr lang="ru-RU" sz="2000" dirty="0">
                <a:solidFill>
                  <a:schemeClr val="tx1"/>
                </a:solidFill>
              </a:rPr>
            </a:br>
            <a:r>
              <a:rPr lang="ru-RU" sz="2000" i="1" dirty="0">
                <a:solidFill>
                  <a:schemeClr val="tx1"/>
                </a:solidFill>
              </a:rPr>
              <a:t>Товары импульсной покупки </a:t>
            </a:r>
            <a:r>
              <a:rPr lang="ru-RU" sz="2000" dirty="0">
                <a:solidFill>
                  <a:schemeClr val="tx1"/>
                </a:solidFill>
              </a:rPr>
              <a:t>приобретают почти без предварительного</a:t>
            </a:r>
            <a:br>
              <a:rPr lang="ru-RU" sz="2000" dirty="0">
                <a:solidFill>
                  <a:schemeClr val="tx1"/>
                </a:solidFill>
              </a:rPr>
            </a:br>
            <a:r>
              <a:rPr lang="ru-RU" sz="2000" dirty="0">
                <a:solidFill>
                  <a:schemeClr val="tx1"/>
                </a:solidFill>
              </a:rPr>
              <a:t>планирования и усилий на поиски. Как правило, такие товары обычно</a:t>
            </a:r>
            <a:br>
              <a:rPr lang="ru-RU" sz="2000" dirty="0">
                <a:solidFill>
                  <a:schemeClr val="tx1"/>
                </a:solidFill>
              </a:rPr>
            </a:br>
            <a:r>
              <a:rPr lang="ru-RU" sz="2000" dirty="0">
                <a:solidFill>
                  <a:schemeClr val="tx1"/>
                </a:solidFill>
              </a:rPr>
              <a:t>предлагаются во многих точках продажи, поскольку потребители редко</a:t>
            </a:r>
            <a:br>
              <a:rPr lang="ru-RU" sz="2000" dirty="0">
                <a:solidFill>
                  <a:schemeClr val="tx1"/>
                </a:solidFill>
              </a:rPr>
            </a:br>
            <a:r>
              <a:rPr lang="ru-RU" sz="2000" dirty="0">
                <a:solidFill>
                  <a:schemeClr val="tx1"/>
                </a:solidFill>
              </a:rPr>
              <a:t>специально ищут их. Скажем, шоколадные батончики или журналы</a:t>
            </a:r>
            <a:br>
              <a:rPr lang="ru-RU" sz="2000" dirty="0">
                <a:solidFill>
                  <a:schemeClr val="tx1"/>
                </a:solidFill>
              </a:rPr>
            </a:br>
            <a:r>
              <a:rPr lang="ru-RU" sz="2000" dirty="0">
                <a:solidFill>
                  <a:schemeClr val="tx1"/>
                </a:solidFill>
              </a:rPr>
              <a:t>выкладывают рядом с кассой, потому что иначе потребитель может</a:t>
            </a:r>
            <a:br>
              <a:rPr lang="ru-RU" sz="2000" dirty="0">
                <a:solidFill>
                  <a:schemeClr val="tx1"/>
                </a:solidFill>
              </a:rPr>
            </a:br>
            <a:r>
              <a:rPr lang="ru-RU" sz="2000" dirty="0">
                <a:solidFill>
                  <a:schemeClr val="tx1"/>
                </a:solidFill>
              </a:rPr>
              <a:t>и не вспомнить о них. </a:t>
            </a:r>
            <a:r>
              <a:rPr lang="ru-RU" sz="2000" i="1" dirty="0">
                <a:solidFill>
                  <a:schemeClr val="tx1"/>
                </a:solidFill>
              </a:rPr>
              <a:t>Товары для экстренных случаев </a:t>
            </a:r>
            <a:r>
              <a:rPr lang="ru-RU" sz="2000" dirty="0">
                <a:solidFill>
                  <a:schemeClr val="tx1"/>
                </a:solidFill>
              </a:rPr>
              <a:t>покупают</a:t>
            </a:r>
            <a:br>
              <a:rPr lang="ru-RU" sz="2000" dirty="0">
                <a:solidFill>
                  <a:schemeClr val="tx1"/>
                </a:solidFill>
              </a:rPr>
            </a:br>
            <a:r>
              <a:rPr lang="ru-RU" sz="2000" dirty="0">
                <a:solidFill>
                  <a:schemeClr val="tx1"/>
                </a:solidFill>
              </a:rPr>
              <a:t>при возникновении острой нужды в них (например, зонтики во время</a:t>
            </a:r>
            <a:br>
              <a:rPr lang="ru-RU" sz="2000" dirty="0">
                <a:solidFill>
                  <a:schemeClr val="tx1"/>
                </a:solidFill>
              </a:rPr>
            </a:br>
            <a:r>
              <a:rPr lang="ru-RU" sz="2000" dirty="0">
                <a:solidFill>
                  <a:schemeClr val="tx1"/>
                </a:solidFill>
              </a:rPr>
              <a:t>ливня, сапоги и лопаты во время первых снежных заносов).</a:t>
            </a:r>
            <a:br>
              <a:rPr lang="ru-RU" sz="2000" dirty="0">
                <a:solidFill>
                  <a:schemeClr val="tx1"/>
                </a:solidFill>
              </a:rPr>
            </a:br>
            <a:r>
              <a:rPr lang="ru-RU" sz="2000" dirty="0">
                <a:solidFill>
                  <a:schemeClr val="tx1"/>
                </a:solidFill>
              </a:rPr>
              <a:t>Производители таких товаров предлагают их во множестве торговых</a:t>
            </a:r>
            <a:br>
              <a:rPr lang="ru-RU" sz="2000" dirty="0">
                <a:solidFill>
                  <a:schemeClr val="tx1"/>
                </a:solidFill>
              </a:rPr>
            </a:br>
            <a:r>
              <a:rPr lang="ru-RU" sz="2000" dirty="0">
                <a:solidFill>
                  <a:schemeClr val="tx1"/>
                </a:solidFill>
              </a:rPr>
              <a:t>точек, чтобы товар всегда оказался под рукой, если он понадобится</a:t>
            </a:r>
            <a:br>
              <a:rPr lang="ru-RU" sz="2000" dirty="0">
                <a:solidFill>
                  <a:schemeClr val="tx1"/>
                </a:solidFill>
              </a:rPr>
            </a:br>
            <a:r>
              <a:rPr lang="ru-RU" sz="2000" dirty="0">
                <a:solidFill>
                  <a:schemeClr val="tx1"/>
                </a:solidFill>
              </a:rPr>
              <a:t>потребителю.</a:t>
            </a:r>
          </a:p>
        </p:txBody>
      </p:sp>
    </p:spTree>
    <p:extLst>
      <p:ext uri="{BB962C8B-B14F-4D97-AF65-F5344CB8AC3E}">
        <p14:creationId xmlns:p14="http://schemas.microsoft.com/office/powerpoint/2010/main" val="193298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4526" y="624110"/>
            <a:ext cx="9590086" cy="6119590"/>
          </a:xfrm>
        </p:spPr>
        <p:txBody>
          <a:bodyPr>
            <a:normAutofit/>
          </a:bodyPr>
          <a:lstStyle/>
          <a:p>
            <a:r>
              <a:rPr lang="ru-RU" sz="2000" dirty="0">
                <a:solidFill>
                  <a:schemeClr val="tx1"/>
                </a:solidFill>
              </a:rPr>
              <a:t>Товары предварительного выбора дополнительно подразделяются</a:t>
            </a:r>
            <a:br>
              <a:rPr lang="ru-RU" sz="2000" dirty="0">
                <a:solidFill>
                  <a:schemeClr val="tx1"/>
                </a:solidFill>
              </a:rPr>
            </a:br>
            <a:r>
              <a:rPr lang="ru-RU" sz="2000" dirty="0">
                <a:solidFill>
                  <a:schemeClr val="tx1"/>
                </a:solidFill>
              </a:rPr>
              <a:t>на однородные и неоднородные. Покупатель рассматривает </a:t>
            </a:r>
            <a:r>
              <a:rPr lang="ru-RU" sz="2000" i="1" dirty="0">
                <a:solidFill>
                  <a:schemeClr val="tx1"/>
                </a:solidFill>
              </a:rPr>
              <a:t>однородные товары </a:t>
            </a:r>
            <a:r>
              <a:rPr lang="ru-RU" sz="2000" dirty="0">
                <a:solidFill>
                  <a:schemeClr val="tx1"/>
                </a:solidFill>
              </a:rPr>
              <a:t>(например, кухонные плиты или холодильники) как изделия схожие по качеству, но отличающиеся по цене в достаточной степени, чтобы их сравнение между собой при покупке было оправдано. </a:t>
            </a:r>
            <a:br>
              <a:rPr lang="ru-RU" sz="2000" dirty="0">
                <a:solidFill>
                  <a:schemeClr val="tx1"/>
                </a:solidFill>
              </a:rPr>
            </a:br>
            <a:r>
              <a:rPr lang="ru-RU" sz="2000" dirty="0">
                <a:solidFill>
                  <a:schemeClr val="tx1"/>
                </a:solidFill>
              </a:rPr>
              <a:t>Продавец таких товаров в разговоре с покупателем должен «обосновать цену».</a:t>
            </a:r>
            <a:br>
              <a:rPr lang="ru-RU" sz="2000" dirty="0">
                <a:solidFill>
                  <a:schemeClr val="tx1"/>
                </a:solidFill>
              </a:rPr>
            </a:br>
            <a:r>
              <a:rPr lang="ru-RU" sz="2000" dirty="0">
                <a:solidFill>
                  <a:schemeClr val="tx1"/>
                </a:solidFill>
              </a:rPr>
              <a:t>Однако при покупке </a:t>
            </a:r>
            <a:r>
              <a:rPr lang="ru-RU" sz="2000" i="1" dirty="0">
                <a:solidFill>
                  <a:schemeClr val="tx1"/>
                </a:solidFill>
              </a:rPr>
              <a:t>неоднородных товаров</a:t>
            </a:r>
            <a:r>
              <a:rPr lang="ru-RU" sz="2000" dirty="0">
                <a:solidFill>
                  <a:schemeClr val="tx1"/>
                </a:solidFill>
              </a:rPr>
              <a:t>, например, одежды</a:t>
            </a:r>
            <a:br>
              <a:rPr lang="ru-RU" sz="2000" dirty="0">
                <a:solidFill>
                  <a:schemeClr val="tx1"/>
                </a:solidFill>
              </a:rPr>
            </a:br>
            <a:r>
              <a:rPr lang="ru-RU" sz="2000" dirty="0">
                <a:solidFill>
                  <a:schemeClr val="tx1"/>
                </a:solidFill>
              </a:rPr>
              <a:t>или мебели, их характеристики зачастую оказываются важнее цены. Если покупателю нужен новый костюм, то фасон, посадка на фигуре и вид этого костюма, скорее всего, окажутся более значимыми, чем небольшая разница в цене. Именно поэтому продавец неоднородных товаров предварительного выбора должен иметь широкий ассортимент, чтобы удовлетворить индивидуальные вкусы, и держать штат хорошо подготовленных продавцов, которые могли бы снабдить потребителя необходимой информацией и дать ему совет.</a:t>
            </a:r>
          </a:p>
        </p:txBody>
      </p:sp>
    </p:spTree>
    <p:extLst>
      <p:ext uri="{BB962C8B-B14F-4D97-AF65-F5344CB8AC3E}">
        <p14:creationId xmlns:p14="http://schemas.microsoft.com/office/powerpoint/2010/main" val="977813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81210"/>
            <a:ext cx="8911687" cy="1280890"/>
          </a:xfrm>
        </p:spPr>
        <p:txBody>
          <a:bodyPr>
            <a:noAutofit/>
          </a:bodyPr>
          <a:lstStyle/>
          <a:p>
            <a:r>
              <a:rPr lang="ru-RU" sz="2800" b="1" dirty="0"/>
              <a:t>Управление товарным ассортиментом.</a:t>
            </a:r>
            <a:br>
              <a:rPr lang="ru-RU" sz="2800" b="1" dirty="0"/>
            </a:br>
            <a:r>
              <a:rPr lang="ru-RU" sz="2800" b="1" dirty="0"/>
              <a:t>Товарные стратегии</a:t>
            </a:r>
            <a:endParaRPr lang="ru-RU" sz="2800" dirty="0"/>
          </a:p>
        </p:txBody>
      </p:sp>
      <p:sp>
        <p:nvSpPr>
          <p:cNvPr id="3" name="Объект 2"/>
          <p:cNvSpPr>
            <a:spLocks noGrp="1"/>
          </p:cNvSpPr>
          <p:nvPr>
            <p:ph idx="1"/>
          </p:nvPr>
        </p:nvSpPr>
        <p:spPr>
          <a:xfrm>
            <a:off x="2589212" y="1562100"/>
            <a:ext cx="8915400" cy="4349122"/>
          </a:xfrm>
        </p:spPr>
        <p:txBody>
          <a:bodyPr>
            <a:normAutofit/>
          </a:bodyPr>
          <a:lstStyle/>
          <a:p>
            <a:pPr marL="0" indent="0">
              <a:buNone/>
            </a:pPr>
            <a:r>
              <a:rPr lang="ru-RU" sz="3200" b="1" i="1" dirty="0">
                <a:solidFill>
                  <a:schemeClr val="tx1"/>
                </a:solidFill>
              </a:rPr>
              <a:t>Товарный ассортимент </a:t>
            </a:r>
            <a:r>
              <a:rPr lang="ru-RU" sz="3200" b="1" dirty="0">
                <a:solidFill>
                  <a:schemeClr val="tx1"/>
                </a:solidFill>
              </a:rPr>
              <a:t>– </a:t>
            </a:r>
            <a:r>
              <a:rPr lang="ru-RU" sz="3200" dirty="0">
                <a:solidFill>
                  <a:schemeClr val="tx1"/>
                </a:solidFill>
              </a:rPr>
              <a:t>группа товаров, тесно связанных между собой сходными принципами функционирования, продажей одинаковым группам покупателей, маркетинговым способом продвижения на рынок или принадлежностью к одному и тому же диапазону цен</a:t>
            </a:r>
          </a:p>
        </p:txBody>
      </p:sp>
    </p:spTree>
    <p:extLst>
      <p:ext uri="{BB962C8B-B14F-4D97-AF65-F5344CB8AC3E}">
        <p14:creationId xmlns:p14="http://schemas.microsoft.com/office/powerpoint/2010/main" val="967424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Управление товарным ассортиментом</a:t>
            </a:r>
            <a:endParaRPr lang="ru-RU" dirty="0"/>
          </a:p>
        </p:txBody>
      </p:sp>
      <p:sp>
        <p:nvSpPr>
          <p:cNvPr id="3" name="Объект 2"/>
          <p:cNvSpPr>
            <a:spLocks noGrp="1"/>
          </p:cNvSpPr>
          <p:nvPr>
            <p:ph idx="1"/>
          </p:nvPr>
        </p:nvSpPr>
        <p:spPr/>
        <p:txBody>
          <a:bodyPr>
            <a:noAutofit/>
          </a:bodyPr>
          <a:lstStyle/>
          <a:p>
            <a:pPr marL="0" indent="0">
              <a:buNone/>
            </a:pPr>
            <a:r>
              <a:rPr lang="ru-RU" sz="2800" dirty="0">
                <a:solidFill>
                  <a:schemeClr val="tx1"/>
                </a:solidFill>
              </a:rPr>
              <a:t>Управление товарным ассортиментом предполагает принятие</a:t>
            </a:r>
          </a:p>
          <a:p>
            <a:pPr marL="0" indent="0">
              <a:buNone/>
            </a:pPr>
            <a:r>
              <a:rPr lang="ru-RU" sz="2800" dirty="0">
                <a:solidFill>
                  <a:schemeClr val="tx1"/>
                </a:solidFill>
              </a:rPr>
              <a:t>решений по трем направлениям: расширение, насыщение и обновление</a:t>
            </a:r>
          </a:p>
          <a:p>
            <a:pPr marL="0" indent="0">
              <a:buNone/>
            </a:pPr>
            <a:r>
              <a:rPr lang="ru-RU" sz="2800" dirty="0">
                <a:solidFill>
                  <a:schemeClr val="tx1"/>
                </a:solidFill>
              </a:rPr>
              <a:t>ассортимента.</a:t>
            </a:r>
          </a:p>
          <a:p>
            <a:pPr marL="0" indent="0">
              <a:buNone/>
            </a:pPr>
            <a:r>
              <a:rPr lang="ru-RU" sz="2800" dirty="0">
                <a:solidFill>
                  <a:schemeClr val="tx1"/>
                </a:solidFill>
              </a:rPr>
              <a:t>1) </a:t>
            </a:r>
            <a:r>
              <a:rPr lang="ru-RU" sz="2800" i="1" dirty="0">
                <a:solidFill>
                  <a:schemeClr val="tx1"/>
                </a:solidFill>
              </a:rPr>
              <a:t>Расширение товарного ассортимента </a:t>
            </a:r>
            <a:r>
              <a:rPr lang="ru-RU" sz="2800" dirty="0">
                <a:solidFill>
                  <a:schemeClr val="tx1"/>
                </a:solidFill>
              </a:rPr>
              <a:t>– увеличение количества выпускаемых товаров.</a:t>
            </a:r>
          </a:p>
        </p:txBody>
      </p:sp>
    </p:spTree>
    <p:extLst>
      <p:ext uri="{BB962C8B-B14F-4D97-AF65-F5344CB8AC3E}">
        <p14:creationId xmlns:p14="http://schemas.microsoft.com/office/powerpoint/2010/main" val="1524324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991003"/>
          </a:xfrm>
        </p:spPr>
        <p:txBody>
          <a:bodyPr>
            <a:normAutofit/>
          </a:bodyPr>
          <a:lstStyle/>
          <a:p>
            <a:r>
              <a:rPr lang="ru-RU" sz="2800" dirty="0">
                <a:solidFill>
                  <a:schemeClr val="tx1"/>
                </a:solidFill>
              </a:rPr>
              <a:t>К более широкому ассортименту обычно стремятся те компании, которые желают позиционировать себя на рынке в качестве поставщиков полного товарного ассортимента, стремятся увеличить свою долю</a:t>
            </a:r>
            <a:br>
              <a:rPr lang="ru-RU" sz="2800" dirty="0">
                <a:solidFill>
                  <a:schemeClr val="tx1"/>
                </a:solidFill>
              </a:rPr>
            </a:br>
            <a:r>
              <a:rPr lang="ru-RU" sz="2800" dirty="0">
                <a:solidFill>
                  <a:schemeClr val="tx1"/>
                </a:solidFill>
              </a:rPr>
              <a:t>на рынке или обеспечить рост самого рынка. Компании же, заинтересованные в получении высоких кратковременных доходов, напротив, обычно имеют суженный ассортимент, состоящий из отдельных</a:t>
            </a:r>
            <a:br>
              <a:rPr lang="ru-RU" sz="2800" dirty="0">
                <a:solidFill>
                  <a:schemeClr val="tx1"/>
                </a:solidFill>
              </a:rPr>
            </a:br>
            <a:r>
              <a:rPr lang="ru-RU" sz="2800" dirty="0">
                <a:solidFill>
                  <a:schemeClr val="tx1"/>
                </a:solidFill>
              </a:rPr>
              <a:t>товаров. Компания может наращивать свой товарный ассортимент: вниз, вверх либо в обоих направлениях одновременно</a:t>
            </a:r>
          </a:p>
        </p:txBody>
      </p:sp>
    </p:spTree>
    <p:extLst>
      <p:ext uri="{BB962C8B-B14F-4D97-AF65-F5344CB8AC3E}">
        <p14:creationId xmlns:p14="http://schemas.microsoft.com/office/powerpoint/2010/main" val="181203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Решения по расширению товарного ассортимента</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6" y="1743075"/>
            <a:ext cx="9022812" cy="4772025"/>
          </a:xfrm>
        </p:spPr>
      </p:pic>
    </p:spTree>
    <p:extLst>
      <p:ext uri="{BB962C8B-B14F-4D97-AF65-F5344CB8AC3E}">
        <p14:creationId xmlns:p14="http://schemas.microsoft.com/office/powerpoint/2010/main" val="191064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34596E-EC7E-439E-9AE4-047FA53B5E92}"/>
              </a:ext>
            </a:extLst>
          </p:cNvPr>
          <p:cNvSpPr>
            <a:spLocks noGrp="1"/>
          </p:cNvSpPr>
          <p:nvPr>
            <p:ph type="title"/>
          </p:nvPr>
        </p:nvSpPr>
        <p:spPr>
          <a:xfrm>
            <a:off x="1703388" y="152400"/>
            <a:ext cx="9754604" cy="5581650"/>
          </a:xfrm>
        </p:spPr>
        <p:txBody>
          <a:bodyPr>
            <a:noAutofit/>
          </a:bodyPr>
          <a:lstStyle/>
          <a:p>
            <a:pPr algn="l">
              <a:defRPr/>
            </a:pPr>
            <a:r>
              <a:rPr lang="ru-RU" sz="1050" b="1" dirty="0">
                <a:solidFill>
                  <a:schemeClr val="tx1"/>
                </a:solidFill>
                <a:effectLst/>
              </a:rPr>
              <a:t>УДК 33.338.2</a:t>
            </a:r>
            <a:br>
              <a:rPr lang="ru-RU" sz="1050" b="1" dirty="0">
                <a:solidFill>
                  <a:schemeClr val="tx1"/>
                </a:solidFill>
                <a:effectLst/>
              </a:rPr>
            </a:br>
            <a:r>
              <a:rPr lang="ru-RU" sz="1050" b="1" dirty="0">
                <a:solidFill>
                  <a:schemeClr val="tx1"/>
                </a:solidFill>
                <a:effectLst/>
              </a:rPr>
              <a:t>ББК 65стд1-32</a:t>
            </a:r>
            <a:br>
              <a:rPr lang="ru-RU" sz="1050" b="1" dirty="0">
                <a:solidFill>
                  <a:srgbClr val="FF0000"/>
                </a:solidFill>
              </a:rPr>
            </a:br>
            <a:br>
              <a:rPr lang="ru-RU" sz="1100" b="1" dirty="0">
                <a:solidFill>
                  <a:srgbClr val="FF0000"/>
                </a:solidFill>
              </a:rPr>
            </a:br>
            <a:r>
              <a:rPr lang="ru-RU" sz="1100" b="1" dirty="0">
                <a:solidFill>
                  <a:srgbClr val="FF0000"/>
                </a:solidFill>
              </a:rPr>
              <a:t>Л 69</a:t>
            </a:r>
            <a:br>
              <a:rPr lang="ru-RU" sz="1100" b="1" dirty="0">
                <a:solidFill>
                  <a:schemeClr val="tx1"/>
                </a:solidFill>
              </a:rPr>
            </a:br>
            <a:br>
              <a:rPr lang="ru-RU" sz="1100" b="1" dirty="0">
                <a:solidFill>
                  <a:schemeClr val="tx1"/>
                </a:solidFill>
              </a:rPr>
            </a:br>
            <a:r>
              <a:rPr lang="ru-RU" sz="1100" b="1" dirty="0">
                <a:solidFill>
                  <a:schemeClr val="tx1"/>
                </a:solidFill>
              </a:rPr>
              <a:t>А</a:t>
            </a:r>
            <a:r>
              <a:rPr lang="ru-RU" sz="1100" b="1" dirty="0">
                <a:solidFill>
                  <a:srgbClr val="FF0000"/>
                </a:solidFill>
              </a:rPr>
              <a:t>69 </a:t>
            </a:r>
            <a:r>
              <a:rPr lang="ru-RU" sz="1100" b="1" dirty="0" err="1">
                <a:solidFill>
                  <a:schemeClr val="tx1"/>
                </a:solidFill>
              </a:rPr>
              <a:t>Коротковская</a:t>
            </a:r>
            <a:r>
              <a:rPr lang="ru-RU" sz="1100" b="1" dirty="0">
                <a:solidFill>
                  <a:schemeClr val="tx1"/>
                </a:solidFill>
              </a:rPr>
              <a:t> Е.В.</a:t>
            </a:r>
            <a:br>
              <a:rPr lang="ru-RU" sz="1100" b="1" dirty="0">
                <a:solidFill>
                  <a:schemeClr val="tx1"/>
                </a:solidFill>
              </a:rPr>
            </a:br>
            <a:r>
              <a:rPr lang="ru-RU" sz="1100" b="1" dirty="0">
                <a:solidFill>
                  <a:schemeClr val="tx1"/>
                </a:solidFill>
              </a:rPr>
              <a:t>Маркетинг. Часть 10. Учебное пособие в презентациях. Для студентов, обучающихся по экономическим специальностям.</a:t>
            </a:r>
            <a:br>
              <a:rPr lang="ru-RU" sz="1100" b="1" dirty="0">
                <a:solidFill>
                  <a:schemeClr val="tx1"/>
                </a:solidFill>
              </a:rPr>
            </a:br>
            <a:r>
              <a:rPr lang="ru-RU" sz="1100" b="1" dirty="0">
                <a:solidFill>
                  <a:schemeClr val="tx1"/>
                </a:solidFill>
              </a:rPr>
              <a:t>Саратов, СГУ 2021 – 59 с. </a:t>
            </a:r>
            <a:br>
              <a:rPr lang="ru-RU" sz="1100" b="1" dirty="0">
                <a:solidFill>
                  <a:schemeClr val="tx1"/>
                </a:solidFill>
              </a:rPr>
            </a:br>
            <a:r>
              <a:rPr lang="en-US" sz="1100" b="1" dirty="0">
                <a:solidFill>
                  <a:schemeClr val="tx1"/>
                </a:solidFill>
              </a:rPr>
              <a:t>ISBN </a:t>
            </a:r>
            <a:br>
              <a:rPr lang="en-US" sz="1100" b="1" dirty="0">
                <a:solidFill>
                  <a:schemeClr val="tx1"/>
                </a:solidFill>
              </a:rPr>
            </a:br>
            <a:br>
              <a:rPr lang="ru-RU" sz="1100" b="1" dirty="0">
                <a:solidFill>
                  <a:schemeClr val="tx1"/>
                </a:solidFill>
              </a:rPr>
            </a:br>
            <a:r>
              <a:rPr lang="ru-RU" sz="1100" b="1" dirty="0">
                <a:solidFill>
                  <a:schemeClr val="tx1"/>
                </a:solidFill>
              </a:rPr>
              <a:t>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a:t>
            </a:r>
            <a:br>
              <a:rPr lang="ru-RU" sz="1100" b="1" dirty="0">
                <a:solidFill>
                  <a:schemeClr val="tx1"/>
                </a:solidFill>
              </a:rPr>
            </a:br>
            <a:r>
              <a:rPr lang="ru-RU" sz="1100" b="1" dirty="0">
                <a:solidFill>
                  <a:schemeClr val="tx1"/>
                </a:solidFill>
              </a:rPr>
              <a:t>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a:t>
            </a:r>
            <a:br>
              <a:rPr lang="ru-RU" sz="1100" b="1" dirty="0">
                <a:solidFill>
                  <a:schemeClr val="tx1"/>
                </a:solidFill>
              </a:rPr>
            </a:br>
            <a:r>
              <a:rPr lang="ru-RU" sz="1100" b="1" dirty="0">
                <a:solidFill>
                  <a:schemeClr val="tx1"/>
                </a:solidFill>
              </a:rPr>
              <a:t>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a:t>
            </a:r>
            <a:br>
              <a:rPr lang="ru-RU" sz="1100" b="1" dirty="0">
                <a:solidFill>
                  <a:schemeClr val="tx1"/>
                </a:solidFill>
              </a:rPr>
            </a:br>
            <a:br>
              <a:rPr lang="ru-RU" sz="1100" b="1" dirty="0">
                <a:solidFill>
                  <a:schemeClr val="tx1"/>
                </a:solidFill>
              </a:rPr>
            </a:br>
            <a:r>
              <a:rPr lang="ru-RU" sz="1100" b="1" dirty="0">
                <a:solidFill>
                  <a:schemeClr val="tx1"/>
                </a:solidFill>
              </a:rPr>
              <a:t>Рекомендуем к печати:</a:t>
            </a:r>
            <a:br>
              <a:rPr lang="ru-RU" sz="1100" b="1" dirty="0">
                <a:solidFill>
                  <a:schemeClr val="tx1"/>
                </a:solidFill>
              </a:rPr>
            </a:br>
            <a:r>
              <a:rPr lang="ru-RU" sz="1100" b="1" dirty="0">
                <a:solidFill>
                  <a:schemeClr val="tx1"/>
                </a:solidFill>
              </a:rPr>
              <a:t>научно-методический совет экономического факультета (протокол №  4  от 24.11.2021 г.)</a:t>
            </a:r>
            <a:br>
              <a:rPr lang="ru-RU" sz="1100" b="1" dirty="0">
                <a:solidFill>
                  <a:schemeClr val="tx1"/>
                </a:solidFill>
              </a:rPr>
            </a:br>
            <a:r>
              <a:rPr lang="ru-RU" sz="1100" b="1" dirty="0">
                <a:solidFill>
                  <a:schemeClr val="tx1"/>
                </a:solidFill>
                <a:effectLst/>
              </a:rPr>
              <a:t>УДК 33.338.2  ББК 65стд1-32</a:t>
            </a:r>
            <a:br>
              <a:rPr lang="ru-RU" sz="1100" b="1" dirty="0">
                <a:solidFill>
                  <a:schemeClr val="tx1"/>
                </a:solidFill>
              </a:rPr>
            </a:br>
            <a:br>
              <a:rPr lang="ru-RU" sz="1050" b="1" dirty="0">
                <a:solidFill>
                  <a:schemeClr val="tx1"/>
                </a:solidFill>
              </a:rPr>
            </a:br>
            <a:r>
              <a:rPr lang="ru-RU" sz="1200" b="1" dirty="0">
                <a:solidFill>
                  <a:schemeClr val="tx1"/>
                </a:solidFill>
              </a:rPr>
              <a:t>Е.В. </a:t>
            </a:r>
            <a:r>
              <a:rPr lang="ru-RU" sz="1200" b="1" dirty="0" err="1">
                <a:solidFill>
                  <a:schemeClr val="tx1"/>
                </a:solidFill>
              </a:rPr>
              <a:t>Коротковская</a:t>
            </a:r>
            <a:endParaRPr lang="ru-RU" sz="1200" b="1" dirty="0">
              <a:solidFill>
                <a:schemeClr val="tx1"/>
              </a:solidFill>
            </a:endParaRPr>
          </a:p>
        </p:txBody>
      </p:sp>
      <p:sp>
        <p:nvSpPr>
          <p:cNvPr id="3" name="Номер слайда 2">
            <a:extLst>
              <a:ext uri="{FF2B5EF4-FFF2-40B4-BE49-F238E27FC236}">
                <a16:creationId xmlns:a16="http://schemas.microsoft.com/office/drawing/2014/main" id="{359E08F5-C998-4E9D-B605-767898FC59EC}"/>
              </a:ext>
            </a:extLst>
          </p:cNvPr>
          <p:cNvSpPr>
            <a:spLocks noGrp="1"/>
          </p:cNvSpPr>
          <p:nvPr>
            <p:ph type="sldNum" sz="quarter" idx="12"/>
          </p:nvPr>
        </p:nvSpPr>
        <p:spPr/>
        <p:txBody>
          <a:bodyPr/>
          <a:lstStyle/>
          <a:p>
            <a:pPr>
              <a:defRPr/>
            </a:pPr>
            <a:fld id="{193B6120-4AC4-47A4-8EB3-7B54F146F941}" type="slidenum">
              <a:rPr lang="ru-RU" smtClean="0"/>
              <a:pPr>
                <a:defRPr/>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6005290"/>
          </a:xfrm>
        </p:spPr>
        <p:txBody>
          <a:bodyPr>
            <a:normAutofit/>
          </a:bodyPr>
          <a:lstStyle/>
          <a:p>
            <a:r>
              <a:rPr lang="ru-RU" sz="2200" i="1" dirty="0">
                <a:solidFill>
                  <a:schemeClr val="tx1"/>
                </a:solidFill>
              </a:rPr>
              <a:t>Расширение ассортимента вниз </a:t>
            </a:r>
            <a:r>
              <a:rPr lang="ru-RU" sz="2200" dirty="0">
                <a:solidFill>
                  <a:schemeClr val="tx1"/>
                </a:solidFill>
              </a:rPr>
              <a:t>происходит тогда, когда</a:t>
            </a:r>
            <a:br>
              <a:rPr lang="ru-RU" sz="2200" dirty="0">
                <a:solidFill>
                  <a:schemeClr val="tx1"/>
                </a:solidFill>
              </a:rPr>
            </a:br>
            <a:r>
              <a:rPr lang="ru-RU" sz="2200" dirty="0">
                <a:solidFill>
                  <a:schemeClr val="tx1"/>
                </a:solidFill>
              </a:rPr>
              <a:t>расположенная в верхнем сегменте рынка компания постепенно</a:t>
            </a:r>
            <a:br>
              <a:rPr lang="ru-RU" sz="2200" dirty="0">
                <a:solidFill>
                  <a:schemeClr val="tx1"/>
                </a:solidFill>
              </a:rPr>
            </a:br>
            <a:r>
              <a:rPr lang="ru-RU" sz="2200" dirty="0">
                <a:solidFill>
                  <a:schemeClr val="tx1"/>
                </a:solidFill>
              </a:rPr>
              <a:t>расширяет свой ассортимент в нижележащие эшелоны. Поначалу компания может войти в верхний сегмент с тем, чтобы создать своим товарам образ качественных, и лишь затем распространить свою деятельность в нижний сегмент. Расширение ассортимента вниз может оказаться и ответом на атаку конкурентов на верхний сегмент. </a:t>
            </a:r>
            <a:br>
              <a:rPr lang="ru-RU" sz="2200" dirty="0">
                <a:solidFill>
                  <a:schemeClr val="tx1"/>
                </a:solidFill>
              </a:rPr>
            </a:br>
            <a:br>
              <a:rPr lang="ru-RU" sz="2200" dirty="0">
                <a:solidFill>
                  <a:schemeClr val="tx1"/>
                </a:solidFill>
              </a:rPr>
            </a:br>
            <a:r>
              <a:rPr lang="ru-RU" sz="2200" dirty="0">
                <a:solidFill>
                  <a:schemeClr val="tx1"/>
                </a:solidFill>
              </a:rPr>
              <a:t>Еще один вариант: компания выпускает товары, предназначенные для нижнего сектора рынка занять конкуренты. Кроме того, сосредоточение на нижнем сегменте рынка может обеспечить компании более быстрый рост. </a:t>
            </a:r>
          </a:p>
        </p:txBody>
      </p:sp>
    </p:spTree>
    <p:extLst>
      <p:ext uri="{BB962C8B-B14F-4D97-AF65-F5344CB8AC3E}">
        <p14:creationId xmlns:p14="http://schemas.microsoft.com/office/powerpoint/2010/main" val="2638713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solidFill>
                  <a:schemeClr val="tx1"/>
                </a:solidFill>
              </a:rPr>
              <a:t>Расширяя вниз ассортимент своих товаров, компания рискует столкнуться с несколькими проблемами:</a:t>
            </a:r>
          </a:p>
        </p:txBody>
      </p:sp>
      <p:sp>
        <p:nvSpPr>
          <p:cNvPr id="3" name="Объект 2"/>
          <p:cNvSpPr>
            <a:spLocks noGrp="1"/>
          </p:cNvSpPr>
          <p:nvPr>
            <p:ph idx="1"/>
          </p:nvPr>
        </p:nvSpPr>
        <p:spPr/>
        <p:txBody>
          <a:bodyPr>
            <a:normAutofit/>
          </a:bodyPr>
          <a:lstStyle/>
          <a:p>
            <a:pPr marL="0" indent="0">
              <a:buNone/>
            </a:pPr>
            <a:r>
              <a:rPr lang="ru-RU" sz="2000" dirty="0">
                <a:solidFill>
                  <a:schemeClr val="tx1"/>
                </a:solidFill>
              </a:rPr>
              <a:t> конкуренты будут спровоцированы к продвижению вверх;</a:t>
            </a:r>
          </a:p>
          <a:p>
            <a:pPr marL="0" indent="0">
              <a:buNone/>
            </a:pPr>
            <a:r>
              <a:rPr lang="ru-RU" sz="2000" dirty="0">
                <a:solidFill>
                  <a:schemeClr val="tx1"/>
                </a:solidFill>
              </a:rPr>
              <a:t> дилеры могут не захотеть (или не смочь) работать с низкокачественными товарами;</a:t>
            </a:r>
          </a:p>
          <a:p>
            <a:pPr marL="0" indent="0">
              <a:buNone/>
            </a:pPr>
            <a:r>
              <a:rPr lang="ru-RU" sz="2000" dirty="0">
                <a:solidFill>
                  <a:schemeClr val="tx1"/>
                </a:solidFill>
              </a:rPr>
              <a:t> такое движение способно вызвать замешательство покупателей;</a:t>
            </a:r>
          </a:p>
          <a:p>
            <a:pPr marL="0" indent="0">
              <a:buNone/>
            </a:pPr>
            <a:r>
              <a:rPr lang="ru-RU" sz="2000" dirty="0">
                <a:solidFill>
                  <a:schemeClr val="tx1"/>
                </a:solidFill>
              </a:rPr>
              <a:t> новый товар для нижнего сегмента рынка способен поглотить</a:t>
            </a:r>
          </a:p>
          <a:p>
            <a:pPr marL="0" indent="0">
              <a:buNone/>
            </a:pPr>
            <a:r>
              <a:rPr lang="ru-RU" sz="2000" dirty="0">
                <a:solidFill>
                  <a:schemeClr val="tx1"/>
                </a:solidFill>
              </a:rPr>
              <a:t>продажи товаров высокого качества (проявить «каннибализм»), поставив компанию в значительно худшее положение.</a:t>
            </a:r>
          </a:p>
        </p:txBody>
      </p:sp>
    </p:spTree>
    <p:extLst>
      <p:ext uri="{BB962C8B-B14F-4D97-AF65-F5344CB8AC3E}">
        <p14:creationId xmlns:p14="http://schemas.microsoft.com/office/powerpoint/2010/main" val="3745675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633815"/>
          </a:xfrm>
        </p:spPr>
        <p:txBody>
          <a:bodyPr>
            <a:normAutofit/>
          </a:bodyPr>
          <a:lstStyle/>
          <a:p>
            <a:r>
              <a:rPr lang="ru-RU" sz="3200" dirty="0">
                <a:solidFill>
                  <a:schemeClr val="tx1"/>
                </a:solidFill>
              </a:rPr>
              <a:t>У компаний, действующих в нижнем сегменте рынка, может</a:t>
            </a:r>
            <a:br>
              <a:rPr lang="ru-RU" sz="3200" dirty="0">
                <a:solidFill>
                  <a:schemeClr val="tx1"/>
                </a:solidFill>
              </a:rPr>
            </a:br>
            <a:r>
              <a:rPr lang="ru-RU" sz="3200" dirty="0">
                <a:solidFill>
                  <a:schemeClr val="tx1"/>
                </a:solidFill>
              </a:rPr>
              <a:t>возникнуть желание расширить </a:t>
            </a:r>
            <a:r>
              <a:rPr lang="ru-RU" sz="3200" b="1" i="1" dirty="0">
                <a:solidFill>
                  <a:schemeClr val="tx1"/>
                </a:solidFill>
              </a:rPr>
              <a:t>ассортимент вверх</a:t>
            </a:r>
            <a:r>
              <a:rPr lang="ru-RU" sz="3200" dirty="0">
                <a:solidFill>
                  <a:schemeClr val="tx1"/>
                </a:solidFill>
              </a:rPr>
              <a:t>. Их, вполне вероятно,</a:t>
            </a:r>
            <a:br>
              <a:rPr lang="ru-RU" sz="3200" dirty="0">
                <a:solidFill>
                  <a:schemeClr val="tx1"/>
                </a:solidFill>
              </a:rPr>
            </a:br>
            <a:r>
              <a:rPr lang="ru-RU" sz="3200" dirty="0">
                <a:solidFill>
                  <a:schemeClr val="tx1"/>
                </a:solidFill>
              </a:rPr>
              <a:t>привлекут более высокие темпы роста или более высокие прибыли в этой</a:t>
            </a:r>
            <a:br>
              <a:rPr lang="ru-RU" sz="3200" dirty="0">
                <a:solidFill>
                  <a:schemeClr val="tx1"/>
                </a:solidFill>
              </a:rPr>
            </a:br>
            <a:r>
              <a:rPr lang="ru-RU" sz="3200" dirty="0">
                <a:solidFill>
                  <a:schemeClr val="tx1"/>
                </a:solidFill>
              </a:rPr>
              <a:t>части рынка, или возможность позиционировать себя как производителя</a:t>
            </a:r>
            <a:br>
              <a:rPr lang="ru-RU" sz="3200" dirty="0">
                <a:solidFill>
                  <a:schemeClr val="tx1"/>
                </a:solidFill>
              </a:rPr>
            </a:br>
            <a:r>
              <a:rPr lang="ru-RU" sz="3200" dirty="0">
                <a:solidFill>
                  <a:schemeClr val="tx1"/>
                </a:solidFill>
              </a:rPr>
              <a:t>полной линейки товаров.</a:t>
            </a:r>
          </a:p>
        </p:txBody>
      </p:sp>
    </p:spTree>
    <p:extLst>
      <p:ext uri="{BB962C8B-B14F-4D97-AF65-F5344CB8AC3E}">
        <p14:creationId xmlns:p14="http://schemas.microsoft.com/office/powerpoint/2010/main" val="399169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762403"/>
          </a:xfrm>
        </p:spPr>
        <p:txBody>
          <a:bodyPr>
            <a:normAutofit/>
          </a:bodyPr>
          <a:lstStyle/>
          <a:p>
            <a:r>
              <a:rPr lang="ru-RU" sz="2000" b="1" dirty="0">
                <a:solidFill>
                  <a:schemeClr val="tx1"/>
                </a:solidFill>
              </a:rPr>
              <a:t>2) </a:t>
            </a:r>
            <a:r>
              <a:rPr lang="ru-RU" sz="2000" b="1" i="1" dirty="0">
                <a:solidFill>
                  <a:schemeClr val="tx1"/>
                </a:solidFill>
              </a:rPr>
              <a:t>Насыщение товарного ассортимента </a:t>
            </a:r>
            <a:r>
              <a:rPr lang="ru-RU" sz="2000" dirty="0">
                <a:solidFill>
                  <a:schemeClr val="tx1"/>
                </a:solidFill>
              </a:rPr>
              <a:t>– увеличение</a:t>
            </a:r>
            <a:br>
              <a:rPr lang="ru-RU" sz="2000" dirty="0">
                <a:solidFill>
                  <a:schemeClr val="tx1"/>
                </a:solidFill>
              </a:rPr>
            </a:br>
            <a:r>
              <a:rPr lang="ru-RU" sz="2000" dirty="0">
                <a:solidFill>
                  <a:schemeClr val="tx1"/>
                </a:solidFill>
              </a:rPr>
              <a:t>разновидностей товара за счет добавления новых моделей к уже</a:t>
            </a:r>
            <a:br>
              <a:rPr lang="ru-RU" sz="2000" dirty="0">
                <a:solidFill>
                  <a:schemeClr val="tx1"/>
                </a:solidFill>
              </a:rPr>
            </a:br>
            <a:r>
              <a:rPr lang="ru-RU" sz="2000" dirty="0">
                <a:solidFill>
                  <a:schemeClr val="tx1"/>
                </a:solidFill>
              </a:rPr>
              <a:t>существующим. Возможные мотивы компаний: стремление</a:t>
            </a:r>
            <a:br>
              <a:rPr lang="ru-RU" sz="2000" dirty="0">
                <a:solidFill>
                  <a:schemeClr val="tx1"/>
                </a:solidFill>
              </a:rPr>
            </a:br>
            <a:r>
              <a:rPr lang="ru-RU" sz="2000" dirty="0">
                <a:solidFill>
                  <a:schemeClr val="tx1"/>
                </a:solidFill>
              </a:rPr>
              <a:t>к дополнительной прибыли, попытка удовлетворить дилеров, желание  задействовать избыточные производственные мощности, попытки стать ведущей компанией с исчерпывающим ассортиментом или стремление ликвидировать пробелы в ассортименте, чтобы сдержать натиск конкурентов. Основная проблема, которая может возникнуть при насыщении ассортимента, – «каннибализм», чтобы ее избежать,</a:t>
            </a:r>
            <a:br>
              <a:rPr lang="ru-RU" sz="2000" dirty="0">
                <a:solidFill>
                  <a:schemeClr val="tx1"/>
                </a:solidFill>
              </a:rPr>
            </a:br>
            <a:r>
              <a:rPr lang="ru-RU" sz="2000" dirty="0">
                <a:solidFill>
                  <a:schemeClr val="tx1"/>
                </a:solidFill>
              </a:rPr>
              <a:t>компании нужно обязательно убедиться, что новые модели значительно отличаются от уже существующих.</a:t>
            </a:r>
          </a:p>
        </p:txBody>
      </p:sp>
    </p:spTree>
    <p:extLst>
      <p:ext uri="{BB962C8B-B14F-4D97-AF65-F5344CB8AC3E}">
        <p14:creationId xmlns:p14="http://schemas.microsoft.com/office/powerpoint/2010/main" val="1751620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762403"/>
          </a:xfrm>
        </p:spPr>
        <p:txBody>
          <a:bodyPr>
            <a:noAutofit/>
          </a:bodyPr>
          <a:lstStyle/>
          <a:p>
            <a:r>
              <a:rPr lang="ru-RU" sz="2400" dirty="0">
                <a:solidFill>
                  <a:schemeClr val="tx1"/>
                </a:solidFill>
              </a:rPr>
              <a:t>3) </a:t>
            </a:r>
            <a:r>
              <a:rPr lang="ru-RU" sz="2400" i="1" dirty="0">
                <a:solidFill>
                  <a:schemeClr val="tx1"/>
                </a:solidFill>
              </a:rPr>
              <a:t>Обновление товарного ассортимента </a:t>
            </a:r>
            <a:r>
              <a:rPr lang="ru-RU" sz="2400" dirty="0">
                <a:solidFill>
                  <a:schemeClr val="tx1"/>
                </a:solidFill>
              </a:rPr>
              <a:t>целесообразно в случаях, когда длина линейки выпускаемых товаров вполне достаточна, а вот само</a:t>
            </a:r>
            <a:br>
              <a:rPr lang="ru-RU" sz="2400" dirty="0">
                <a:solidFill>
                  <a:schemeClr val="tx1"/>
                </a:solidFill>
              </a:rPr>
            </a:br>
            <a:r>
              <a:rPr lang="ru-RU" sz="2400" dirty="0">
                <a:solidFill>
                  <a:schemeClr val="tx1"/>
                </a:solidFill>
              </a:rPr>
              <a:t>качество товара требует либо модернизации существующих моделей, либо создания совершенно новых. Компания может обновлять либо отдельные</a:t>
            </a:r>
            <a:br>
              <a:rPr lang="ru-RU" sz="2400" dirty="0">
                <a:solidFill>
                  <a:schemeClr val="tx1"/>
                </a:solidFill>
              </a:rPr>
            </a:br>
            <a:r>
              <a:rPr lang="ru-RU" sz="2400" dirty="0">
                <a:solidFill>
                  <a:schemeClr val="tx1"/>
                </a:solidFill>
              </a:rPr>
              <a:t>товары, либо всю ассортиментную линейку целиком. Постепенное обновление позволяет компании определить реакцию покупателей и оптовых продавцов на новый стиль до внесения изменений в весь</a:t>
            </a:r>
            <a:br>
              <a:rPr lang="ru-RU" sz="2400" dirty="0">
                <a:solidFill>
                  <a:schemeClr val="tx1"/>
                </a:solidFill>
              </a:rPr>
            </a:br>
            <a:r>
              <a:rPr lang="ru-RU" sz="2400" dirty="0">
                <a:solidFill>
                  <a:schemeClr val="tx1"/>
                </a:solidFill>
              </a:rPr>
              <a:t>ассортимент; кроме того, оно позволяет снизить текущие расходы компании. Однако оно не пройдет мимо внимания конкурентов, которые займутся модернизацией своего собственного ассортимента.</a:t>
            </a:r>
          </a:p>
        </p:txBody>
      </p:sp>
    </p:spTree>
    <p:extLst>
      <p:ext uri="{BB962C8B-B14F-4D97-AF65-F5344CB8AC3E}">
        <p14:creationId xmlns:p14="http://schemas.microsoft.com/office/powerpoint/2010/main" val="3534720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5662390"/>
          </a:xfrm>
        </p:spPr>
        <p:txBody>
          <a:bodyPr/>
          <a:lstStyle/>
          <a:p>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2923" y="624110"/>
            <a:ext cx="8911687" cy="5662390"/>
          </a:xfrm>
          <a:prstGeom prst="rect">
            <a:avLst/>
          </a:prstGeom>
        </p:spPr>
      </p:pic>
    </p:spTree>
    <p:extLst>
      <p:ext uri="{BB962C8B-B14F-4D97-AF65-F5344CB8AC3E}">
        <p14:creationId xmlns:p14="http://schemas.microsoft.com/office/powerpoint/2010/main" val="2817072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tx1"/>
                </a:solidFill>
              </a:rPr>
              <a:t>Жизненный цикл товара.</a:t>
            </a:r>
            <a:endParaRPr lang="ru-RU" dirty="0">
              <a:solidFill>
                <a:schemeClr val="tx1"/>
              </a:solidFill>
            </a:endParaRPr>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634409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5205190"/>
          </a:xfrm>
        </p:spPr>
        <p:txBody>
          <a:bodyPr>
            <a:normAutofit/>
          </a:bodyPr>
          <a:lstStyle/>
          <a:p>
            <a:r>
              <a:rPr lang="ru-RU" i="1" dirty="0"/>
              <a:t>Жизненный цикл товара (ЖЦТ) </a:t>
            </a:r>
            <a:r>
              <a:rPr lang="ru-RU" dirty="0"/>
              <a:t>– изменение объема продаж</a:t>
            </a:r>
            <a:br>
              <a:rPr lang="ru-RU" dirty="0"/>
            </a:br>
            <a:r>
              <a:rPr lang="ru-RU" dirty="0"/>
              <a:t>и прибыли от продажи товара на протяжении всего времени его</a:t>
            </a:r>
            <a:br>
              <a:rPr lang="ru-RU" dirty="0"/>
            </a:br>
            <a:r>
              <a:rPr lang="ru-RU" dirty="0"/>
              <a:t>существования</a:t>
            </a:r>
          </a:p>
        </p:txBody>
      </p:sp>
    </p:spTree>
    <p:extLst>
      <p:ext uri="{BB962C8B-B14F-4D97-AF65-F5344CB8AC3E}">
        <p14:creationId xmlns:p14="http://schemas.microsoft.com/office/powerpoint/2010/main" val="258612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876078"/>
          </a:xfrm>
        </p:spPr>
        <p:txBody>
          <a:bodyPr/>
          <a:lstStyle/>
          <a:p>
            <a:pPr algn="ctr"/>
            <a:r>
              <a:rPr lang="ru-RU" dirty="0">
                <a:solidFill>
                  <a:schemeClr val="tx1"/>
                </a:solidFill>
              </a:rPr>
              <a:t>Кривая жизненного цикла товара</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4" y="1714500"/>
            <a:ext cx="8911687" cy="4843463"/>
          </a:xfrm>
        </p:spPr>
      </p:pic>
    </p:spTree>
    <p:extLst>
      <p:ext uri="{BB962C8B-B14F-4D97-AF65-F5344CB8AC3E}">
        <p14:creationId xmlns:p14="http://schemas.microsoft.com/office/powerpoint/2010/main" val="2051791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5662390"/>
          </a:xfrm>
        </p:spPr>
        <p:txBody>
          <a:bodyPr>
            <a:noAutofit/>
          </a:bodyPr>
          <a:lstStyle/>
          <a:p>
            <a:r>
              <a:rPr lang="ru-RU" sz="2800" dirty="0">
                <a:solidFill>
                  <a:schemeClr val="tx1"/>
                </a:solidFill>
              </a:rPr>
              <a:t>Концепция жизненного цикла товара подразумевает следующее.</a:t>
            </a:r>
            <a:br>
              <a:rPr lang="ru-RU" sz="2800" dirty="0">
                <a:solidFill>
                  <a:schemeClr val="tx1"/>
                </a:solidFill>
              </a:rPr>
            </a:br>
            <a:r>
              <a:rPr lang="ru-RU" sz="2800" dirty="0">
                <a:solidFill>
                  <a:schemeClr val="tx1"/>
                </a:solidFill>
              </a:rPr>
              <a:t> Срок жизни товара ограничен.</a:t>
            </a:r>
            <a:br>
              <a:rPr lang="ru-RU" sz="2800" dirty="0">
                <a:solidFill>
                  <a:schemeClr val="tx1"/>
                </a:solidFill>
              </a:rPr>
            </a:br>
            <a:r>
              <a:rPr lang="ru-RU" sz="2800" dirty="0">
                <a:solidFill>
                  <a:schemeClr val="tx1"/>
                </a:solidFill>
              </a:rPr>
              <a:t> Жизненный цикл товара на рынке проходит несколько этапов, каждый из которых открывает определенные возможности и ставит свои проблемы.</a:t>
            </a:r>
            <a:br>
              <a:rPr lang="ru-RU" sz="2800" dirty="0">
                <a:solidFill>
                  <a:schemeClr val="tx1"/>
                </a:solidFill>
              </a:rPr>
            </a:br>
            <a:r>
              <a:rPr lang="ru-RU" sz="2800" dirty="0">
                <a:solidFill>
                  <a:schemeClr val="tx1"/>
                </a:solidFill>
              </a:rPr>
              <a:t> На разных этапах жизненного цикла товара прибыль, которую он приносит, варьируется.</a:t>
            </a:r>
            <a:br>
              <a:rPr lang="ru-RU" sz="2800" dirty="0">
                <a:solidFill>
                  <a:schemeClr val="tx1"/>
                </a:solidFill>
              </a:rPr>
            </a:br>
            <a:r>
              <a:rPr lang="ru-RU" sz="2800" dirty="0">
                <a:solidFill>
                  <a:schemeClr val="tx1"/>
                </a:solidFill>
              </a:rPr>
              <a:t>Каждый этап жизненного цикла товара требует особого подхода к стратегии в области маркетинга, финансов, производства, сбыта и управления персоналом</a:t>
            </a:r>
          </a:p>
        </p:txBody>
      </p:sp>
    </p:spTree>
    <p:extLst>
      <p:ext uri="{BB962C8B-B14F-4D97-AF65-F5344CB8AC3E}">
        <p14:creationId xmlns:p14="http://schemas.microsoft.com/office/powerpoint/2010/main" val="383981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CFD2DB-DA37-4DF2-B8B6-D2DC762D770E}"/>
              </a:ext>
            </a:extLst>
          </p:cNvPr>
          <p:cNvSpPr>
            <a:spLocks noGrp="1"/>
          </p:cNvSpPr>
          <p:nvPr>
            <p:ph type="title"/>
          </p:nvPr>
        </p:nvSpPr>
        <p:spPr/>
        <p:txBody>
          <a:bodyPr>
            <a:normAutofit/>
          </a:bodyPr>
          <a:lstStyle/>
          <a:p>
            <a:r>
              <a:rPr lang="ru-RU" sz="3600" b="1"/>
              <a:t>Тема. ТОВАР </a:t>
            </a:r>
            <a:r>
              <a:rPr lang="ru-RU" sz="3600" b="1" dirty="0"/>
              <a:t>В МАРКЕТИНГЕ</a:t>
            </a:r>
            <a:endParaRPr lang="ru-RU" dirty="0"/>
          </a:p>
        </p:txBody>
      </p:sp>
      <p:sp>
        <p:nvSpPr>
          <p:cNvPr id="3" name="Объект 2">
            <a:extLst>
              <a:ext uri="{FF2B5EF4-FFF2-40B4-BE49-F238E27FC236}">
                <a16:creationId xmlns:a16="http://schemas.microsoft.com/office/drawing/2014/main" id="{167D42A5-EB21-4FC1-B005-C02109593212}"/>
              </a:ext>
            </a:extLst>
          </p:cNvPr>
          <p:cNvSpPr>
            <a:spLocks noGrp="1"/>
          </p:cNvSpPr>
          <p:nvPr>
            <p:ph idx="1"/>
          </p:nvPr>
        </p:nvSpPr>
        <p:spPr/>
        <p:txBody>
          <a:bodyPr/>
          <a:lstStyle/>
          <a:p>
            <a:pPr>
              <a:buFont typeface="+mj-lt"/>
              <a:buAutoNum type="arabicPeriod"/>
            </a:pPr>
            <a:r>
              <a:rPr lang="ru-RU" dirty="0">
                <a:solidFill>
                  <a:schemeClr val="tx1"/>
                </a:solidFill>
              </a:rPr>
              <a:t>Уровни товаров в маркетинге</a:t>
            </a:r>
          </a:p>
          <a:p>
            <a:pPr>
              <a:buFont typeface="+mj-lt"/>
              <a:buAutoNum type="arabicPeriod"/>
            </a:pPr>
            <a:r>
              <a:rPr lang="ru-RU" dirty="0">
                <a:solidFill>
                  <a:schemeClr val="tx1"/>
                </a:solidFill>
              </a:rPr>
              <a:t>Управление товарным ассортиментом</a:t>
            </a:r>
          </a:p>
          <a:p>
            <a:pPr>
              <a:buFont typeface="+mj-lt"/>
              <a:buAutoNum type="arabicPeriod"/>
            </a:pPr>
            <a:r>
              <a:rPr lang="ru-RU" dirty="0">
                <a:solidFill>
                  <a:schemeClr val="tx1"/>
                </a:solidFill>
              </a:rPr>
              <a:t>Товарные стратегии</a:t>
            </a:r>
          </a:p>
          <a:p>
            <a:pPr>
              <a:buFont typeface="+mj-lt"/>
              <a:buAutoNum type="arabicPeriod"/>
            </a:pPr>
            <a:r>
              <a:rPr lang="ru-RU" dirty="0">
                <a:solidFill>
                  <a:schemeClr val="tx1"/>
                </a:solidFill>
              </a:rPr>
              <a:t>Товарная номенклатура</a:t>
            </a:r>
          </a:p>
          <a:p>
            <a:pPr>
              <a:buFont typeface="+mj-lt"/>
              <a:buAutoNum type="arabicPeriod"/>
            </a:pPr>
            <a:r>
              <a:rPr lang="ru-RU" dirty="0">
                <a:solidFill>
                  <a:schemeClr val="tx1"/>
                </a:solidFill>
              </a:rPr>
              <a:t>Каналы распределения и методы сбыта</a:t>
            </a:r>
          </a:p>
        </p:txBody>
      </p:sp>
    </p:spTree>
    <p:extLst>
      <p:ext uri="{BB962C8B-B14F-4D97-AF65-F5344CB8AC3E}">
        <p14:creationId xmlns:p14="http://schemas.microsoft.com/office/powerpoint/2010/main" val="2712925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876703"/>
          </a:xfrm>
        </p:spPr>
        <p:txBody>
          <a:bodyPr>
            <a:normAutofit/>
          </a:bodyPr>
          <a:lstStyle/>
          <a:p>
            <a:r>
              <a:rPr lang="ru-RU" sz="2800" dirty="0">
                <a:solidFill>
                  <a:schemeClr val="tx1"/>
                </a:solidFill>
              </a:rPr>
              <a:t>Определить начало и завершение каждого этапа жизненного цикла товара достаточно сложно. Это становится возможным, только когда рост или падение объема продаж очевидны. Однако производителю следует знать, какова примерная продолжительность этапов, характерных для его отрасли. Жесточайшая конкуренция на рынке приводит к уменьшению</a:t>
            </a:r>
            <a:br>
              <a:rPr lang="ru-RU" sz="2800" dirty="0">
                <a:solidFill>
                  <a:schemeClr val="tx1"/>
                </a:solidFill>
              </a:rPr>
            </a:br>
            <a:r>
              <a:rPr lang="ru-RU" sz="2800" dirty="0">
                <a:solidFill>
                  <a:schemeClr val="tx1"/>
                </a:solidFill>
              </a:rPr>
              <a:t>длительности жизненного цикла товара, а это означает, что товары должны приносить прибыль за более короткий период времени.</a:t>
            </a:r>
          </a:p>
        </p:txBody>
      </p:sp>
    </p:spTree>
    <p:extLst>
      <p:ext uri="{BB962C8B-B14F-4D97-AF65-F5344CB8AC3E}">
        <p14:creationId xmlns:p14="http://schemas.microsoft.com/office/powerpoint/2010/main" val="2691578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rPr>
              <a:t>Наиболее распространенные кривые жизненного цикла товара</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2457450"/>
            <a:ext cx="8136987" cy="3557588"/>
          </a:xfrm>
        </p:spPr>
      </p:pic>
    </p:spTree>
    <p:extLst>
      <p:ext uri="{BB962C8B-B14F-4D97-AF65-F5344CB8AC3E}">
        <p14:creationId xmlns:p14="http://schemas.microsoft.com/office/powerpoint/2010/main" val="1898110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6005290"/>
          </a:xfrm>
        </p:spPr>
        <p:txBody>
          <a:bodyPr>
            <a:noAutofit/>
          </a:bodyPr>
          <a:lstStyle/>
          <a:p>
            <a:r>
              <a:rPr lang="ru-RU" sz="2000" dirty="0">
                <a:solidFill>
                  <a:schemeClr val="tx1"/>
                </a:solidFill>
              </a:rPr>
              <a:t>Не все товары имеют жизненный цикл, описываемый кривой,</a:t>
            </a:r>
            <a:br>
              <a:rPr lang="ru-RU" sz="2000" dirty="0">
                <a:solidFill>
                  <a:schemeClr val="tx1"/>
                </a:solidFill>
              </a:rPr>
            </a:br>
            <a:r>
              <a:rPr lang="ru-RU" sz="2000" dirty="0">
                <a:solidFill>
                  <a:schemeClr val="tx1"/>
                </a:solidFill>
              </a:rPr>
              <a:t>по форме напоминающей колокол. Было выявлено до 17 различных форм кривых жизненного цикла товара. Три наиболее часто встречающиеся </a:t>
            </a:r>
            <a:br>
              <a:rPr lang="ru-RU" sz="2000" dirty="0">
                <a:solidFill>
                  <a:schemeClr val="tx1"/>
                </a:solidFill>
              </a:rPr>
            </a:br>
            <a:r>
              <a:rPr lang="ru-RU" sz="2000" dirty="0">
                <a:solidFill>
                  <a:schemeClr val="tx1"/>
                </a:solidFill>
              </a:rPr>
              <a:t>формы представлены на рис., а показана </a:t>
            </a:r>
            <a:r>
              <a:rPr lang="ru-RU" sz="2000" i="1" dirty="0">
                <a:solidFill>
                  <a:schemeClr val="tx1"/>
                </a:solidFill>
              </a:rPr>
              <a:t>кривая «рост – резкое падение – зрелость», </a:t>
            </a:r>
            <a:r>
              <a:rPr lang="ru-RU" sz="2000" dirty="0">
                <a:solidFill>
                  <a:schemeClr val="tx1"/>
                </a:solidFill>
              </a:rPr>
              <a:t>характерная для жизненного цикла бытовых приборов. </a:t>
            </a:r>
            <a:br>
              <a:rPr lang="ru-RU" sz="2000" dirty="0">
                <a:solidFill>
                  <a:schemeClr val="tx1"/>
                </a:solidFill>
              </a:rPr>
            </a:br>
            <a:r>
              <a:rPr lang="ru-RU" sz="2000" i="1" dirty="0">
                <a:solidFill>
                  <a:schemeClr val="tx1"/>
                </a:solidFill>
              </a:rPr>
              <a:t>Кривая с повторным циклом </a:t>
            </a:r>
            <a:r>
              <a:rPr lang="ru-RU" sz="2000" dirty="0">
                <a:solidFill>
                  <a:schemeClr val="tx1"/>
                </a:solidFill>
              </a:rPr>
              <a:t>характерна для новых</a:t>
            </a:r>
            <a:br>
              <a:rPr lang="ru-RU" sz="2000" dirty="0">
                <a:solidFill>
                  <a:schemeClr val="tx1"/>
                </a:solidFill>
              </a:rPr>
            </a:br>
            <a:r>
              <a:rPr lang="ru-RU" sz="2000" dirty="0">
                <a:solidFill>
                  <a:schemeClr val="tx1"/>
                </a:solidFill>
              </a:rPr>
              <a:t>лекарств. Еще одна разновидность кривой жизненного цикла </a:t>
            </a:r>
            <a:r>
              <a:rPr lang="ru-RU" sz="2000" i="1" dirty="0">
                <a:solidFill>
                  <a:schemeClr val="tx1"/>
                </a:solidFill>
              </a:rPr>
              <a:t>–</a:t>
            </a:r>
            <a:br>
              <a:rPr lang="ru-RU" sz="2000" i="1" dirty="0">
                <a:solidFill>
                  <a:schemeClr val="tx1"/>
                </a:solidFill>
              </a:rPr>
            </a:br>
            <a:r>
              <a:rPr lang="ru-RU" sz="2000" i="1" dirty="0">
                <a:solidFill>
                  <a:schemeClr val="tx1"/>
                </a:solidFill>
              </a:rPr>
              <a:t>«гребешковая» кривая жизненного цикла товара</a:t>
            </a:r>
            <a:r>
              <a:rPr lang="ru-RU" sz="2000" dirty="0">
                <a:solidFill>
                  <a:schemeClr val="tx1"/>
                </a:solidFill>
              </a:rPr>
              <a:t>, состоящая</a:t>
            </a:r>
            <a:br>
              <a:rPr lang="ru-RU" sz="2000" dirty="0">
                <a:solidFill>
                  <a:schemeClr val="tx1"/>
                </a:solidFill>
              </a:rPr>
            </a:br>
            <a:r>
              <a:rPr lang="ru-RU" sz="2000" dirty="0">
                <a:solidFill>
                  <a:schemeClr val="tx1"/>
                </a:solidFill>
              </a:rPr>
              <a:t>Объем продаж и прибыли (</a:t>
            </a:r>
            <a:r>
              <a:rPr lang="ru-RU" sz="2000" dirty="0" err="1">
                <a:solidFill>
                  <a:schemeClr val="tx1"/>
                </a:solidFill>
              </a:rPr>
              <a:t>ден.ед</a:t>
            </a:r>
            <a:r>
              <a:rPr lang="ru-RU" sz="2000" dirty="0">
                <a:solidFill>
                  <a:schemeClr val="tx1"/>
                </a:solidFill>
              </a:rPr>
              <a:t>.) из последовательного ряда циклов, обусловленных открытием новых характеристик товара, способов его использования или появлением новых</a:t>
            </a:r>
            <a:br>
              <a:rPr lang="ru-RU" sz="2000" dirty="0">
                <a:solidFill>
                  <a:schemeClr val="tx1"/>
                </a:solidFill>
              </a:rPr>
            </a:br>
            <a:r>
              <a:rPr lang="ru-RU" sz="2000" dirty="0">
                <a:solidFill>
                  <a:schemeClr val="tx1"/>
                </a:solidFill>
              </a:rPr>
              <a:t>потребителей. Существование разных профилей жизненных циклов можно объяснить влиянием следующих факторов: технологий, потребительских привычек и динамизмом компании. Очевидно, что самая большая проблема заключается в умении предвидеть, какой тип эволюции будет превалировать в дальнейшем.</a:t>
            </a:r>
          </a:p>
        </p:txBody>
      </p:sp>
    </p:spTree>
    <p:extLst>
      <p:ext uri="{BB962C8B-B14F-4D97-AF65-F5344CB8AC3E}">
        <p14:creationId xmlns:p14="http://schemas.microsoft.com/office/powerpoint/2010/main" val="543655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862415"/>
          </a:xfrm>
        </p:spPr>
        <p:txBody>
          <a:bodyPr>
            <a:normAutofit fontScale="90000"/>
          </a:bodyPr>
          <a:lstStyle/>
          <a:p>
            <a:r>
              <a:rPr lang="ru-RU" b="1" dirty="0">
                <a:solidFill>
                  <a:schemeClr val="tx1"/>
                </a:solidFill>
              </a:rPr>
              <a:t>Модель жизненного цикла </a:t>
            </a:r>
            <a:r>
              <a:rPr lang="ru-RU" dirty="0">
                <a:solidFill>
                  <a:schemeClr val="tx1"/>
                </a:solidFill>
              </a:rPr>
              <a:t>– это концептуальная структура,</a:t>
            </a:r>
            <a:br>
              <a:rPr lang="ru-RU" dirty="0">
                <a:solidFill>
                  <a:schemeClr val="tx1"/>
                </a:solidFill>
              </a:rPr>
            </a:br>
            <a:r>
              <a:rPr lang="ru-RU" dirty="0">
                <a:solidFill>
                  <a:schemeClr val="tx1"/>
                </a:solidFill>
              </a:rPr>
              <a:t>используемая для анализа развития рынков. Рынки эволюционируют</a:t>
            </a:r>
            <a:br>
              <a:rPr lang="ru-RU" dirty="0">
                <a:solidFill>
                  <a:schemeClr val="tx1"/>
                </a:solidFill>
              </a:rPr>
            </a:br>
            <a:r>
              <a:rPr lang="ru-RU" dirty="0">
                <a:solidFill>
                  <a:schemeClr val="tx1"/>
                </a:solidFill>
              </a:rPr>
              <a:t>потому, что изменяются некоторые силы, и это создает определенное</a:t>
            </a:r>
            <a:br>
              <a:rPr lang="ru-RU" dirty="0">
                <a:solidFill>
                  <a:schemeClr val="tx1"/>
                </a:solidFill>
              </a:rPr>
            </a:br>
            <a:r>
              <a:rPr lang="ru-RU" dirty="0">
                <a:solidFill>
                  <a:schemeClr val="tx1"/>
                </a:solidFill>
              </a:rPr>
              <a:t>давление или стимулирует преобразования. Такие силы важно</a:t>
            </a:r>
            <a:br>
              <a:rPr lang="ru-RU" dirty="0">
                <a:solidFill>
                  <a:schemeClr val="tx1"/>
                </a:solidFill>
              </a:rPr>
            </a:br>
            <a:r>
              <a:rPr lang="ru-RU" dirty="0">
                <a:solidFill>
                  <a:schemeClr val="tx1"/>
                </a:solidFill>
              </a:rPr>
              <a:t>идентифицировать, и в этом смысле как нельзя более полезна модель</a:t>
            </a:r>
            <a:br>
              <a:rPr lang="ru-RU" dirty="0">
                <a:solidFill>
                  <a:schemeClr val="tx1"/>
                </a:solidFill>
              </a:rPr>
            </a:br>
            <a:r>
              <a:rPr lang="ru-RU" dirty="0">
                <a:solidFill>
                  <a:schemeClr val="tx1"/>
                </a:solidFill>
              </a:rPr>
              <a:t>ЖЦТ.</a:t>
            </a:r>
          </a:p>
        </p:txBody>
      </p:sp>
    </p:spTree>
    <p:extLst>
      <p:ext uri="{BB962C8B-B14F-4D97-AF65-F5344CB8AC3E}">
        <p14:creationId xmlns:p14="http://schemas.microsoft.com/office/powerpoint/2010/main" val="3355496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68C7D6-D848-421C-9074-7B322E6727BA}"/>
              </a:ext>
            </a:extLst>
          </p:cNvPr>
          <p:cNvSpPr>
            <a:spLocks noGrp="1"/>
          </p:cNvSpPr>
          <p:nvPr>
            <p:ph type="title"/>
          </p:nvPr>
        </p:nvSpPr>
        <p:spPr/>
        <p:txBody>
          <a:bodyPr>
            <a:normAutofit/>
          </a:bodyPr>
          <a:lstStyle/>
          <a:p>
            <a:pPr algn="ctr"/>
            <a:r>
              <a:rPr lang="ru-RU" sz="3200" b="1" i="0" u="none" strike="noStrike" baseline="0" dirty="0">
                <a:latin typeface="Times New Roman" panose="02020603050405020304" pitchFamily="18" charset="0"/>
              </a:rPr>
              <a:t>Каналы распределения и методы сбыта</a:t>
            </a:r>
            <a:endParaRPr lang="ru-RU" sz="3200" dirty="0"/>
          </a:p>
        </p:txBody>
      </p:sp>
      <p:sp>
        <p:nvSpPr>
          <p:cNvPr id="3" name="Текст 2">
            <a:extLst>
              <a:ext uri="{FF2B5EF4-FFF2-40B4-BE49-F238E27FC236}">
                <a16:creationId xmlns:a16="http://schemas.microsoft.com/office/drawing/2014/main" id="{A2457F3F-E4E5-4ED2-981B-CD000E1B5193}"/>
              </a:ext>
            </a:extLst>
          </p:cNvPr>
          <p:cNvSpPr>
            <a:spLocks noGrp="1"/>
          </p:cNvSpPr>
          <p:nvPr>
            <p:ph type="body" idx="1"/>
          </p:nvPr>
        </p:nvSpPr>
        <p:spPr/>
        <p:txBody>
          <a:bodyPr/>
          <a:lstStyle/>
          <a:p>
            <a:endParaRPr lang="ru-RU"/>
          </a:p>
        </p:txBody>
      </p:sp>
    </p:spTree>
    <p:extLst>
      <p:ext uri="{BB962C8B-B14F-4D97-AF65-F5344CB8AC3E}">
        <p14:creationId xmlns:p14="http://schemas.microsoft.com/office/powerpoint/2010/main" val="947564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434E1B-ACF1-4501-AA91-3973A5DAED07}"/>
              </a:ext>
            </a:extLst>
          </p:cNvPr>
          <p:cNvSpPr>
            <a:spLocks noGrp="1"/>
          </p:cNvSpPr>
          <p:nvPr>
            <p:ph type="title"/>
          </p:nvPr>
        </p:nvSpPr>
        <p:spPr>
          <a:xfrm>
            <a:off x="1856792" y="624110"/>
            <a:ext cx="9647819" cy="5963302"/>
          </a:xfrm>
        </p:spPr>
        <p:txBody>
          <a:bodyPr>
            <a:normAutofit/>
          </a:bodyPr>
          <a:lstStyle/>
          <a:p>
            <a:r>
              <a:rPr lang="ru-RU" sz="1800" dirty="0">
                <a:solidFill>
                  <a:schemeClr val="tx1"/>
                </a:solidFill>
              </a:rPr>
              <a:t>Сбыт предполагает систему мероприятий по распределению произведенной продукции между потребителями. Этот вопрос по-разному решается различными производителями товаров.</a:t>
            </a:r>
            <a:br>
              <a:rPr lang="ru-RU" sz="1800" dirty="0">
                <a:solidFill>
                  <a:schemeClr val="tx1"/>
                </a:solidFill>
              </a:rPr>
            </a:br>
            <a:r>
              <a:rPr lang="ru-RU" sz="1800" dirty="0">
                <a:solidFill>
                  <a:schemeClr val="tx1"/>
                </a:solidFill>
              </a:rPr>
              <a:t>Зачастую товаропроизводитель не всегда может самостоятельно осуществлять перемещение товаров, и не всегда следует ему это делать.</a:t>
            </a:r>
            <a:br>
              <a:rPr lang="ru-RU" sz="1800" dirty="0">
                <a:solidFill>
                  <a:schemeClr val="tx1"/>
                </a:solidFill>
              </a:rPr>
            </a:br>
            <a:r>
              <a:rPr lang="ru-RU" sz="1800" dirty="0">
                <a:solidFill>
                  <a:schemeClr val="tx1"/>
                </a:solidFill>
              </a:rPr>
              <a:t>Во-первых, для обеспечения товародвижения необходимы соответствующие финансовые ресурсы, которые могут и отсутствовать у производителя. Например, многие компании-гиганты, работающие в автомобильной отрасли, продают свою продукцию с помощью тысяч независимых дилеров</a:t>
            </a:r>
            <a:br>
              <a:rPr lang="ru-RU" sz="1800" dirty="0">
                <a:solidFill>
                  <a:schemeClr val="tx1"/>
                </a:solidFill>
              </a:rPr>
            </a:br>
            <a:r>
              <a:rPr lang="ru-RU" sz="1800" dirty="0">
                <a:solidFill>
                  <a:schemeClr val="tx1"/>
                </a:solidFill>
              </a:rPr>
              <a:t>и, несмотря на мощь таких корпораций, им очень трудно было бы выкупить все дилерские предприятия.</a:t>
            </a:r>
            <a:br>
              <a:rPr lang="ru-RU" sz="1800" dirty="0">
                <a:solidFill>
                  <a:schemeClr val="tx1"/>
                </a:solidFill>
              </a:rPr>
            </a:br>
            <a:r>
              <a:rPr lang="ru-RU" sz="1800" dirty="0">
                <a:solidFill>
                  <a:schemeClr val="tx1"/>
                </a:solidFill>
              </a:rPr>
              <a:t>Во-вторых, если соответствующие финансовые ресурсы и имеются, то их более целесообразно вложить в производство, а не в обращение. Если производство обеспечивает норму прибыли в 20 %, а занятие розничной торговлей дает примерно только 10 %, фирма не захочет самостоятельно заниматься розницей.</a:t>
            </a:r>
            <a:br>
              <a:rPr lang="ru-RU" sz="1800" dirty="0">
                <a:solidFill>
                  <a:schemeClr val="tx1"/>
                </a:solidFill>
              </a:rPr>
            </a:br>
            <a:r>
              <a:rPr lang="ru-RU" sz="1800" dirty="0">
                <a:solidFill>
                  <a:schemeClr val="tx1"/>
                </a:solidFill>
              </a:rPr>
              <a:t>В-третьих, очень важно то, что производитель может специализироваться лишь на изготовлении определенной продукции, постоянно учитывая конкретные запросы покупателей и обеспечивая более полное их удовлетворение, в то время как реализация отдельных функций политики распределения передается другим предпринимательским структурам, так называемым посредникам.</a:t>
            </a:r>
          </a:p>
        </p:txBody>
      </p:sp>
    </p:spTree>
    <p:extLst>
      <p:ext uri="{BB962C8B-B14F-4D97-AF65-F5344CB8AC3E}">
        <p14:creationId xmlns:p14="http://schemas.microsoft.com/office/powerpoint/2010/main" val="1184867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428B6D-2852-4526-9604-D6353AC6F4F6}"/>
              </a:ext>
            </a:extLst>
          </p:cNvPr>
          <p:cNvSpPr>
            <a:spLocks noGrp="1"/>
          </p:cNvSpPr>
          <p:nvPr>
            <p:ph type="title"/>
          </p:nvPr>
        </p:nvSpPr>
        <p:spPr>
          <a:xfrm>
            <a:off x="2592924" y="624109"/>
            <a:ext cx="8911687" cy="4759653"/>
          </a:xfrm>
        </p:spPr>
        <p:txBody>
          <a:bodyPr/>
          <a:lstStyle/>
          <a:p>
            <a:r>
              <a:rPr lang="ru-RU" dirty="0"/>
              <a:t>Таким образом, большинство производителей предлагают свои товары рынку через посредников. Каждый из них стремится сформировать собственный канал распределения.</a:t>
            </a:r>
          </a:p>
        </p:txBody>
      </p:sp>
    </p:spTree>
    <p:extLst>
      <p:ext uri="{BB962C8B-B14F-4D97-AF65-F5344CB8AC3E}">
        <p14:creationId xmlns:p14="http://schemas.microsoft.com/office/powerpoint/2010/main" val="2505130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46FA1C-B4AC-4670-8DA4-6C172756D5C0}"/>
              </a:ext>
            </a:extLst>
          </p:cNvPr>
          <p:cNvSpPr>
            <a:spLocks noGrp="1"/>
          </p:cNvSpPr>
          <p:nvPr>
            <p:ph type="title"/>
          </p:nvPr>
        </p:nvSpPr>
        <p:spPr>
          <a:xfrm>
            <a:off x="2592925" y="624110"/>
            <a:ext cx="8911687" cy="691506"/>
          </a:xfrm>
        </p:spPr>
        <p:txBody>
          <a:bodyPr/>
          <a:lstStyle/>
          <a:p>
            <a:r>
              <a:rPr lang="ru-RU" sz="1800" b="0" i="0" u="none" strike="noStrike" baseline="0" dirty="0">
                <a:latin typeface="Times New Roman" panose="02020603050405020304" pitchFamily="18" charset="0"/>
              </a:rPr>
              <a:t>Канал распределения представляет собой путь, по которому товары перемещаются от производителей к потребителям.</a:t>
            </a:r>
            <a:endParaRPr lang="ru-RU" dirty="0"/>
          </a:p>
        </p:txBody>
      </p:sp>
      <p:sp>
        <p:nvSpPr>
          <p:cNvPr id="3" name="Объект 2">
            <a:extLst>
              <a:ext uri="{FF2B5EF4-FFF2-40B4-BE49-F238E27FC236}">
                <a16:creationId xmlns:a16="http://schemas.microsoft.com/office/drawing/2014/main" id="{710188A1-E5B5-4811-ABBB-A4A1E1DB522F}"/>
              </a:ext>
            </a:extLst>
          </p:cNvPr>
          <p:cNvSpPr>
            <a:spLocks noGrp="1"/>
          </p:cNvSpPr>
          <p:nvPr>
            <p:ph idx="1"/>
          </p:nvPr>
        </p:nvSpPr>
        <p:spPr>
          <a:xfrm>
            <a:off x="1352939" y="1315616"/>
            <a:ext cx="10151673" cy="4595606"/>
          </a:xfrm>
        </p:spPr>
        <p:txBody>
          <a:bodyPr>
            <a:normAutofit/>
          </a:bodyPr>
          <a:lstStyle/>
          <a:p>
            <a:r>
              <a:rPr lang="ru-RU" dirty="0">
                <a:solidFill>
                  <a:schemeClr val="tx1"/>
                </a:solidFill>
              </a:rPr>
              <a:t>Канал распределения - совокупность независимых организаций, участвующих в процессе движения товара или услуги от производителя к потребителю. Он позволяет преодолеть расхождения во времени, в месте и праве собственности, отделяющие товары и услуги от покупателей, для которых они предназначены.</a:t>
            </a:r>
          </a:p>
          <a:p>
            <a:r>
              <a:rPr lang="ru-RU" dirty="0">
                <a:solidFill>
                  <a:schemeClr val="tx1"/>
                </a:solidFill>
              </a:rPr>
              <a:t>Канал распределения - совокупность фирм или отдельных лиц, которые принимают на себя или помогают передать кому-то другому право собственности на конкретный товар или услугу на их пути от производителя к потребителю.</a:t>
            </a:r>
          </a:p>
          <a:p>
            <a:r>
              <a:rPr lang="ru-RU" dirty="0">
                <a:solidFill>
                  <a:schemeClr val="tx1"/>
                </a:solidFill>
              </a:rPr>
              <a:t>Использование посредников в сфере обращения выгодно, прежде всего, производителям. В этом случае им приходится иметь дело с ограниченным кругом заинтересованных лиц по реализации продукции. Кроме того, обеспечивается широкая доступность товара при движении его непосредственно до рынка сбыта. С помощью посредников можно сократить количество прямых контактов производителей с потребителями продукции.</a:t>
            </a:r>
          </a:p>
        </p:txBody>
      </p:sp>
    </p:spTree>
    <p:extLst>
      <p:ext uri="{BB962C8B-B14F-4D97-AF65-F5344CB8AC3E}">
        <p14:creationId xmlns:p14="http://schemas.microsoft.com/office/powerpoint/2010/main" val="2516097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7E6920-ADBB-418D-A02F-0F2A6B0E808C}"/>
              </a:ext>
            </a:extLst>
          </p:cNvPr>
          <p:cNvSpPr>
            <a:spLocks noGrp="1"/>
          </p:cNvSpPr>
          <p:nvPr>
            <p:ph type="title"/>
          </p:nvPr>
        </p:nvSpPr>
        <p:spPr>
          <a:xfrm>
            <a:off x="2592925" y="624110"/>
            <a:ext cx="8911687" cy="430249"/>
          </a:xfrm>
        </p:spPr>
        <p:txBody>
          <a:bodyPr/>
          <a:lstStyle/>
          <a:p>
            <a:pPr algn="ctr"/>
            <a:r>
              <a:rPr lang="ru-RU" sz="1800" b="1" i="0" u="none" strike="noStrike" baseline="0" dirty="0">
                <a:latin typeface="Times New Roman" panose="02020603050405020304" pitchFamily="18" charset="0"/>
              </a:rPr>
              <a:t>Основными функциями канала распределения являются следующие:</a:t>
            </a:r>
            <a:endParaRPr lang="ru-RU" b="1" dirty="0"/>
          </a:p>
        </p:txBody>
      </p:sp>
      <p:sp>
        <p:nvSpPr>
          <p:cNvPr id="3" name="Объект 2">
            <a:extLst>
              <a:ext uri="{FF2B5EF4-FFF2-40B4-BE49-F238E27FC236}">
                <a16:creationId xmlns:a16="http://schemas.microsoft.com/office/drawing/2014/main" id="{505CEE22-01B1-438A-9124-DBE18B4022B2}"/>
              </a:ext>
            </a:extLst>
          </p:cNvPr>
          <p:cNvSpPr>
            <a:spLocks noGrp="1"/>
          </p:cNvSpPr>
          <p:nvPr>
            <p:ph idx="1"/>
          </p:nvPr>
        </p:nvSpPr>
        <p:spPr>
          <a:xfrm>
            <a:off x="2589212" y="1212980"/>
            <a:ext cx="8915400" cy="4698242"/>
          </a:xfrm>
        </p:spPr>
        <p:txBody>
          <a:bodyPr>
            <a:normAutofit/>
          </a:bodyPr>
          <a:lstStyle/>
          <a:p>
            <a:pPr marL="0" indent="0">
              <a:buNone/>
            </a:pPr>
            <a:r>
              <a:rPr lang="ru-RU" sz="2400" dirty="0">
                <a:solidFill>
                  <a:schemeClr val="tx1"/>
                </a:solidFill>
              </a:rPr>
              <a:t>1. Исследовательская работа - сбор информации, необходимой для планирования и облегчения обмена.</a:t>
            </a:r>
          </a:p>
          <a:p>
            <a:pPr marL="0" indent="0">
              <a:buNone/>
            </a:pPr>
            <a:r>
              <a:rPr lang="ru-RU" sz="2400" dirty="0">
                <a:solidFill>
                  <a:schemeClr val="tx1"/>
                </a:solidFill>
              </a:rPr>
              <a:t>2. Стимулирование сбыта - создание и распространение увещевательных коммуникаций о товаре.</a:t>
            </a:r>
          </a:p>
          <a:p>
            <a:pPr marL="0" indent="0">
              <a:buNone/>
            </a:pPr>
            <a:r>
              <a:rPr lang="ru-RU" sz="2400" dirty="0">
                <a:solidFill>
                  <a:schemeClr val="tx1"/>
                </a:solidFill>
              </a:rPr>
              <a:t>3. Установление контактов - налаживание и поддержание связи с потенциальными покупателями.</a:t>
            </a:r>
          </a:p>
          <a:p>
            <a:pPr marL="0" indent="0">
              <a:buNone/>
            </a:pPr>
            <a:r>
              <a:rPr lang="ru-RU" sz="2400" dirty="0">
                <a:solidFill>
                  <a:schemeClr val="tx1"/>
                </a:solidFill>
              </a:rPr>
              <a:t>4. Приспособление товара - изменение таких видов деятельности, как производство, сортировка, монтаж и упаковка товара под требования покупателей.</a:t>
            </a:r>
          </a:p>
        </p:txBody>
      </p:sp>
    </p:spTree>
    <p:extLst>
      <p:ext uri="{BB962C8B-B14F-4D97-AF65-F5344CB8AC3E}">
        <p14:creationId xmlns:p14="http://schemas.microsoft.com/office/powerpoint/2010/main" val="3095599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57520-234E-4A0C-854D-BD20BBE42E67}"/>
              </a:ext>
            </a:extLst>
          </p:cNvPr>
          <p:cNvSpPr>
            <a:spLocks noGrp="1"/>
          </p:cNvSpPr>
          <p:nvPr>
            <p:ph type="title"/>
          </p:nvPr>
        </p:nvSpPr>
        <p:spPr>
          <a:xfrm>
            <a:off x="2592925" y="624110"/>
            <a:ext cx="8911687" cy="551547"/>
          </a:xfrm>
        </p:spPr>
        <p:txBody>
          <a:bodyPr/>
          <a:lstStyle/>
          <a:p>
            <a:pPr algn="ctr"/>
            <a:r>
              <a:rPr lang="ru-RU" sz="1800" b="1" i="0" u="none" strike="noStrike" baseline="0" dirty="0">
                <a:latin typeface="Times New Roman" panose="02020603050405020304" pitchFamily="18" charset="0"/>
              </a:rPr>
              <a:t>Основными функциями канала распределения являются следующие:</a:t>
            </a:r>
            <a:endParaRPr lang="ru-RU" b="1" dirty="0"/>
          </a:p>
        </p:txBody>
      </p:sp>
      <p:sp>
        <p:nvSpPr>
          <p:cNvPr id="3" name="Объект 2">
            <a:extLst>
              <a:ext uri="{FF2B5EF4-FFF2-40B4-BE49-F238E27FC236}">
                <a16:creationId xmlns:a16="http://schemas.microsoft.com/office/drawing/2014/main" id="{62A2B3E4-E514-49FD-9F4D-6772919C3214}"/>
              </a:ext>
            </a:extLst>
          </p:cNvPr>
          <p:cNvSpPr>
            <a:spLocks noGrp="1"/>
          </p:cNvSpPr>
          <p:nvPr>
            <p:ph idx="1"/>
          </p:nvPr>
        </p:nvSpPr>
        <p:spPr>
          <a:xfrm>
            <a:off x="2589212" y="1287624"/>
            <a:ext cx="8915400" cy="4623598"/>
          </a:xfrm>
        </p:spPr>
        <p:txBody>
          <a:bodyPr>
            <a:noAutofit/>
          </a:bodyPr>
          <a:lstStyle/>
          <a:p>
            <a:pPr marL="0" indent="0" algn="l">
              <a:buNone/>
            </a:pPr>
            <a:r>
              <a:rPr lang="ru-RU" sz="2400" b="0" i="0" u="none" strike="noStrike" baseline="0" dirty="0">
                <a:solidFill>
                  <a:schemeClr val="tx1"/>
                </a:solidFill>
                <a:latin typeface="Times New Roman" panose="02020603050405020304" pitchFamily="18" charset="0"/>
              </a:rPr>
              <a:t>5. Проведение переговоров - попытки согласования цен и прочих условий для последующего осуществления акта передачи собственности или владения.</a:t>
            </a:r>
          </a:p>
          <a:p>
            <a:pPr marL="0" indent="0" algn="l">
              <a:buNone/>
            </a:pPr>
            <a:r>
              <a:rPr lang="ru-RU" sz="2400" b="0" i="0" u="none" strike="noStrike" baseline="0" dirty="0">
                <a:solidFill>
                  <a:schemeClr val="tx1"/>
                </a:solidFill>
                <a:latin typeface="Times New Roman" panose="02020603050405020304" pitchFamily="18" charset="0"/>
              </a:rPr>
              <a:t>6. Организация товародвижения - транспортировка и складирование товара.</a:t>
            </a:r>
          </a:p>
          <a:p>
            <a:pPr marL="0" indent="0" algn="l">
              <a:buNone/>
            </a:pPr>
            <a:r>
              <a:rPr lang="ru-RU" sz="2400" b="0" i="0" u="none" strike="noStrike" baseline="0" dirty="0">
                <a:solidFill>
                  <a:schemeClr val="tx1"/>
                </a:solidFill>
                <a:latin typeface="Times New Roman" panose="02020603050405020304" pitchFamily="18" charset="0"/>
              </a:rPr>
              <a:t>7. Финансирование - изыскание и использование средств для покрытия издержек по функционированию канала.</a:t>
            </a:r>
          </a:p>
          <a:p>
            <a:pPr marL="0" indent="0" algn="l">
              <a:buNone/>
            </a:pPr>
            <a:r>
              <a:rPr lang="ru-RU" sz="2400" b="0" i="0" u="none" strike="noStrike" baseline="0" dirty="0">
                <a:solidFill>
                  <a:schemeClr val="tx1"/>
                </a:solidFill>
                <a:latin typeface="Times New Roman" panose="02020603050405020304" pitchFamily="18" charset="0"/>
              </a:rPr>
              <a:t>8. Принятие риска - ответственность за функционирование канала.</a:t>
            </a:r>
          </a:p>
          <a:p>
            <a:pPr marL="0" indent="0" algn="l">
              <a:buNone/>
            </a:pPr>
            <a:r>
              <a:rPr lang="ru-RU" sz="2400" b="0" i="0" u="none" strike="noStrike" baseline="0" dirty="0">
                <a:solidFill>
                  <a:schemeClr val="tx1"/>
                </a:solidFill>
                <a:latin typeface="Times New Roman" panose="02020603050405020304" pitchFamily="18" charset="0"/>
              </a:rPr>
              <a:t>Высокий уровень затрат постоянно побуждает предприятия к  поиску оптимальных каналов сбыта.</a:t>
            </a:r>
            <a:endParaRPr lang="ru-RU" sz="2400" dirty="0">
              <a:solidFill>
                <a:schemeClr val="tx1"/>
              </a:solidFill>
            </a:endParaRPr>
          </a:p>
        </p:txBody>
      </p:sp>
    </p:spTree>
    <p:extLst>
      <p:ext uri="{BB962C8B-B14F-4D97-AF65-F5344CB8AC3E}">
        <p14:creationId xmlns:p14="http://schemas.microsoft.com/office/powerpoint/2010/main" val="361652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2119090"/>
          </a:xfrm>
        </p:spPr>
        <p:txBody>
          <a:bodyPr>
            <a:normAutofit fontScale="90000"/>
          </a:bodyPr>
          <a:lstStyle/>
          <a:p>
            <a:r>
              <a:rPr lang="ru-RU" sz="2800" b="1" i="1" dirty="0">
                <a:solidFill>
                  <a:schemeClr val="tx1"/>
                </a:solidFill>
                <a:effectLst>
                  <a:outerShdw blurRad="38100" dist="38100" dir="2700000" algn="tl">
                    <a:srgbClr val="000000">
                      <a:alpha val="43137"/>
                    </a:srgbClr>
                  </a:outerShdw>
                </a:effectLst>
              </a:rPr>
              <a:t>Товар (продукт) </a:t>
            </a:r>
            <a:r>
              <a:rPr lang="ru-RU" sz="2800" b="1" dirty="0">
                <a:solidFill>
                  <a:schemeClr val="tx1"/>
                </a:solidFill>
              </a:rPr>
              <a:t>– </a:t>
            </a:r>
            <a:r>
              <a:rPr lang="ru-RU" sz="2800" dirty="0">
                <a:solidFill>
                  <a:schemeClr val="tx1"/>
                </a:solidFill>
              </a:rPr>
              <a:t>все, что может удовлетворить желание или</a:t>
            </a:r>
            <a:br>
              <a:rPr lang="ru-RU" sz="2800" dirty="0">
                <a:solidFill>
                  <a:schemeClr val="tx1"/>
                </a:solidFill>
              </a:rPr>
            </a:br>
            <a:r>
              <a:rPr lang="ru-RU" sz="2800" dirty="0">
                <a:solidFill>
                  <a:schemeClr val="tx1"/>
                </a:solidFill>
              </a:rPr>
              <a:t>потребность и предлагается рынку с целью привлечения внимания,</a:t>
            </a:r>
            <a:br>
              <a:rPr lang="ru-RU" sz="2800" dirty="0">
                <a:solidFill>
                  <a:schemeClr val="tx1"/>
                </a:solidFill>
              </a:rPr>
            </a:br>
            <a:r>
              <a:rPr lang="ru-RU" sz="2800" dirty="0">
                <a:solidFill>
                  <a:schemeClr val="tx1"/>
                </a:solidFill>
              </a:rPr>
              <a:t>приобретения, использования или потребления.</a:t>
            </a:r>
          </a:p>
        </p:txBody>
      </p:sp>
      <p:sp>
        <p:nvSpPr>
          <p:cNvPr id="3" name="Объект 2"/>
          <p:cNvSpPr>
            <a:spLocks noGrp="1"/>
          </p:cNvSpPr>
          <p:nvPr>
            <p:ph idx="1"/>
          </p:nvPr>
        </p:nvSpPr>
        <p:spPr>
          <a:xfrm>
            <a:off x="2589212" y="3457574"/>
            <a:ext cx="8915400" cy="2453647"/>
          </a:xfrm>
        </p:spPr>
        <p:txBody>
          <a:bodyPr/>
          <a:lstStyle/>
          <a:p>
            <a:r>
              <a:rPr lang="ru-RU" dirty="0"/>
              <a:t>Это могут быть:</a:t>
            </a:r>
          </a:p>
          <a:p>
            <a:r>
              <a:rPr lang="ru-RU" dirty="0"/>
              <a:t>физические объекты, услуги, лица, места, организации и идеи</a:t>
            </a:r>
          </a:p>
        </p:txBody>
      </p:sp>
    </p:spTree>
    <p:extLst>
      <p:ext uri="{BB962C8B-B14F-4D97-AF65-F5344CB8AC3E}">
        <p14:creationId xmlns:p14="http://schemas.microsoft.com/office/powerpoint/2010/main" val="1006839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4F42E2-2EEE-4B30-ABA8-BD2BBC9065D8}"/>
              </a:ext>
            </a:extLst>
          </p:cNvPr>
          <p:cNvSpPr>
            <a:spLocks noGrp="1"/>
          </p:cNvSpPr>
          <p:nvPr>
            <p:ph type="title"/>
          </p:nvPr>
        </p:nvSpPr>
        <p:spPr>
          <a:xfrm>
            <a:off x="1688842" y="624110"/>
            <a:ext cx="9815770" cy="5375474"/>
          </a:xfrm>
        </p:spPr>
        <p:txBody>
          <a:bodyPr>
            <a:normAutofit fontScale="90000"/>
          </a:bodyPr>
          <a:lstStyle/>
          <a:p>
            <a:r>
              <a:rPr lang="ru-RU" dirty="0">
                <a:solidFill>
                  <a:schemeClr val="tx1"/>
                </a:solidFill>
              </a:rPr>
              <a:t>Высокий уровень затрат постоянно побуждает предприятия к поиску</a:t>
            </a:r>
            <a:br>
              <a:rPr lang="ru-RU" dirty="0">
                <a:solidFill>
                  <a:schemeClr val="tx1"/>
                </a:solidFill>
              </a:rPr>
            </a:br>
            <a:r>
              <a:rPr lang="ru-RU" dirty="0">
                <a:solidFill>
                  <a:schemeClr val="tx1"/>
                </a:solidFill>
              </a:rPr>
              <a:t>оптимальных каналов сбыта. При этом очевидно, что функции сбыта можно передать, но их нельзя исключить. С точки зрения фирмы передача указанных функций посредникам оправдана в той мере, в которой они благодаря своей специализации способны выполнять их более эффективно и с меньшими затратами, чем сам производитель.</a:t>
            </a:r>
          </a:p>
        </p:txBody>
      </p:sp>
    </p:spTree>
    <p:extLst>
      <p:ext uri="{BB962C8B-B14F-4D97-AF65-F5344CB8AC3E}">
        <p14:creationId xmlns:p14="http://schemas.microsoft.com/office/powerpoint/2010/main" val="2591161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7BD389-F292-481B-A9A1-A71ABB177968}"/>
              </a:ext>
            </a:extLst>
          </p:cNvPr>
          <p:cNvSpPr>
            <a:spLocks noGrp="1"/>
          </p:cNvSpPr>
          <p:nvPr>
            <p:ph type="title"/>
          </p:nvPr>
        </p:nvSpPr>
        <p:spPr>
          <a:xfrm>
            <a:off x="2592925" y="624110"/>
            <a:ext cx="8911687" cy="840796"/>
          </a:xfrm>
        </p:spPr>
        <p:txBody>
          <a:bodyPr/>
          <a:lstStyle/>
          <a:p>
            <a:r>
              <a:rPr lang="ru-RU" sz="1800" b="0" i="0" u="none" strike="noStrike" baseline="0" dirty="0">
                <a:latin typeface="Times New Roman" panose="02020603050405020304" pitchFamily="18" charset="0"/>
              </a:rPr>
              <a:t>Привилегированное положение сбытовиков (дистрибьюторов) по отношению к производителям обусловлено пятью факторами:</a:t>
            </a:r>
            <a:endParaRPr lang="ru-RU" dirty="0"/>
          </a:p>
        </p:txBody>
      </p:sp>
      <p:sp>
        <p:nvSpPr>
          <p:cNvPr id="3" name="Объект 2">
            <a:extLst>
              <a:ext uri="{FF2B5EF4-FFF2-40B4-BE49-F238E27FC236}">
                <a16:creationId xmlns:a16="http://schemas.microsoft.com/office/drawing/2014/main" id="{C4D23574-01CB-490B-9C49-9B5D3BF0D628}"/>
              </a:ext>
            </a:extLst>
          </p:cNvPr>
          <p:cNvSpPr>
            <a:spLocks noGrp="1"/>
          </p:cNvSpPr>
          <p:nvPr>
            <p:ph idx="1"/>
          </p:nvPr>
        </p:nvSpPr>
        <p:spPr>
          <a:xfrm>
            <a:off x="2589212" y="1782147"/>
            <a:ext cx="8915400" cy="4129075"/>
          </a:xfrm>
        </p:spPr>
        <p:txBody>
          <a:bodyPr/>
          <a:lstStyle/>
          <a:p>
            <a:pPr marL="0" indent="0">
              <a:buNone/>
            </a:pPr>
            <a:r>
              <a:rPr lang="ru-RU" dirty="0">
                <a:solidFill>
                  <a:schemeClr val="tx1"/>
                </a:solidFill>
              </a:rPr>
              <a:t>1) сокращение числа контактов. Сложность процесса обмена увеличивается с ростом его участников. Так, на рис. представлен один из основных источников экономии, обеспечиваемой благодаря использованию посредников.</a:t>
            </a:r>
          </a:p>
          <a:p>
            <a:pPr marL="0" indent="0">
              <a:buNone/>
            </a:pPr>
            <a:r>
              <a:rPr lang="ru-RU" dirty="0">
                <a:solidFill>
                  <a:schemeClr val="tx1"/>
                </a:solidFill>
              </a:rPr>
              <a:t>На рис., </a:t>
            </a:r>
            <a:r>
              <a:rPr lang="ru-RU" b="1" dirty="0">
                <a:solidFill>
                  <a:schemeClr val="tx1"/>
                </a:solidFill>
              </a:rPr>
              <a:t>а</a:t>
            </a:r>
            <a:r>
              <a:rPr lang="ru-RU" dirty="0">
                <a:solidFill>
                  <a:schemeClr val="tx1"/>
                </a:solidFill>
              </a:rPr>
              <a:t> показано, как три производителя пытаются достичь трех клиентов методами прямого маркетинга. Этот вариант требует установления девяти отдельных контактов. На рис., </a:t>
            </a:r>
            <a:r>
              <a:rPr lang="ru-RU" b="1" dirty="0">
                <a:solidFill>
                  <a:schemeClr val="tx1"/>
                </a:solidFill>
              </a:rPr>
              <a:t>б </a:t>
            </a:r>
            <a:r>
              <a:rPr lang="ru-RU" dirty="0">
                <a:solidFill>
                  <a:schemeClr val="tx1"/>
                </a:solidFill>
              </a:rPr>
              <a:t>показана работа также трех производителей через одного дистрибьютора, который устанавливает контакты со всеми тремя клиентами. При такой системе требуется установить только шесть контактов. Вот так посредники помогают сократить объем работы, которую необходимо выполнить;</a:t>
            </a:r>
          </a:p>
        </p:txBody>
      </p:sp>
    </p:spTree>
    <p:extLst>
      <p:ext uri="{BB962C8B-B14F-4D97-AF65-F5344CB8AC3E}">
        <p14:creationId xmlns:p14="http://schemas.microsoft.com/office/powerpoint/2010/main" val="3273876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08D3A5-9716-4E56-AA95-4DDA16E600BA}"/>
              </a:ext>
            </a:extLst>
          </p:cNvPr>
          <p:cNvSpPr>
            <a:spLocks noGrp="1"/>
          </p:cNvSpPr>
          <p:nvPr>
            <p:ph type="title"/>
          </p:nvPr>
        </p:nvSpPr>
        <p:spPr/>
        <p:txBody>
          <a:bodyPr>
            <a:normAutofit/>
          </a:bodyPr>
          <a:lstStyle/>
          <a:p>
            <a:pPr algn="ctr"/>
            <a:r>
              <a:rPr lang="ru-RU" sz="1800" b="0" i="0" u="none" strike="noStrike" baseline="0" dirty="0">
                <a:latin typeface="Times New Roman" panose="02020603050405020304" pitchFamily="18" charset="0"/>
              </a:rPr>
              <a:t>П - производитель; К- клиент; Д – дистрибьютор</a:t>
            </a:r>
            <a:br>
              <a:rPr lang="ru-RU" sz="1800" b="0" i="0" u="none" strike="noStrike" baseline="0" dirty="0">
                <a:latin typeface="Times New Roman" panose="02020603050405020304" pitchFamily="18" charset="0"/>
              </a:rPr>
            </a:br>
            <a:r>
              <a:rPr lang="ru-RU" sz="1800" b="0" i="0" u="none" strike="noStrike" baseline="0" dirty="0">
                <a:latin typeface="Times New Roman" panose="02020603050405020304" pitchFamily="18" charset="0"/>
              </a:rPr>
              <a:t>Возможности сокращения числа необходимых прямых контактов:</a:t>
            </a:r>
            <a:br>
              <a:rPr lang="ru-RU" sz="1800" b="0" i="0" u="none" strike="noStrike" baseline="0" dirty="0">
                <a:latin typeface="Times New Roman" panose="02020603050405020304" pitchFamily="18" charset="0"/>
              </a:rPr>
            </a:br>
            <a:r>
              <a:rPr lang="ru-RU" sz="1800" b="0" i="1" u="none" strike="noStrike" baseline="0" dirty="0">
                <a:latin typeface="Times New Roman" panose="02020603050405020304" pitchFamily="18" charset="0"/>
              </a:rPr>
              <a:t>а </a:t>
            </a:r>
            <a:r>
              <a:rPr lang="ru-RU" sz="1800" b="0" i="0" u="none" strike="noStrike" baseline="0" dirty="0">
                <a:latin typeface="Times New Roman" panose="02020603050405020304" pitchFamily="18" charset="0"/>
              </a:rPr>
              <a:t>- число контактов (П К = 3 3 = 9); </a:t>
            </a:r>
            <a:r>
              <a:rPr lang="ru-RU" sz="1800" b="0" i="1" u="none" strike="noStrike" baseline="0" dirty="0">
                <a:latin typeface="Times New Roman" panose="02020603050405020304" pitchFamily="18" charset="0"/>
              </a:rPr>
              <a:t>б </a:t>
            </a:r>
            <a:r>
              <a:rPr lang="ru-RU" sz="1800" b="0" i="0" u="none" strike="noStrike" baseline="0" dirty="0">
                <a:latin typeface="Times New Roman" panose="02020603050405020304" pitchFamily="18" charset="0"/>
              </a:rPr>
              <a:t>- число контактов (П + К = 3+3 = 6)</a:t>
            </a:r>
            <a:br>
              <a:rPr lang="ru-RU" sz="1800" b="0" i="0" u="none" strike="noStrike" baseline="0" dirty="0">
                <a:latin typeface="Times New Roman" panose="02020603050405020304" pitchFamily="18" charset="0"/>
              </a:rPr>
            </a:br>
            <a:r>
              <a:rPr lang="ru-RU" sz="1800" b="1" i="0" u="none" strike="noStrike" baseline="0" dirty="0">
                <a:solidFill>
                  <a:srgbClr val="FF0000"/>
                </a:solidFill>
                <a:latin typeface="Times New Roman" panose="02020603050405020304" pitchFamily="18" charset="0"/>
              </a:rPr>
              <a:t>а									б</a:t>
            </a:r>
            <a:endParaRPr lang="ru-RU" b="1" dirty="0">
              <a:solidFill>
                <a:srgbClr val="FF0000"/>
              </a:solidFill>
            </a:endParaRPr>
          </a:p>
        </p:txBody>
      </p:sp>
      <p:pic>
        <p:nvPicPr>
          <p:cNvPr id="5" name="Объект 4">
            <a:extLst>
              <a:ext uri="{FF2B5EF4-FFF2-40B4-BE49-F238E27FC236}">
                <a16:creationId xmlns:a16="http://schemas.microsoft.com/office/drawing/2014/main" id="{6A18261B-533A-4D64-8F80-B794D406B4E4}"/>
              </a:ext>
            </a:extLst>
          </p:cNvPr>
          <p:cNvPicPr>
            <a:picLocks noGrp="1" noChangeAspect="1"/>
          </p:cNvPicPr>
          <p:nvPr>
            <p:ph idx="1"/>
          </p:nvPr>
        </p:nvPicPr>
        <p:blipFill>
          <a:blip r:embed="rId2"/>
          <a:stretch>
            <a:fillRect/>
          </a:stretch>
        </p:blipFill>
        <p:spPr>
          <a:xfrm>
            <a:off x="2589213" y="2570686"/>
            <a:ext cx="8915400" cy="2904077"/>
          </a:xfrm>
        </p:spPr>
      </p:pic>
    </p:spTree>
    <p:extLst>
      <p:ext uri="{BB962C8B-B14F-4D97-AF65-F5344CB8AC3E}">
        <p14:creationId xmlns:p14="http://schemas.microsoft.com/office/powerpoint/2010/main" val="1091053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001B3F-0552-458B-B741-1DDCBA252F63}"/>
              </a:ext>
            </a:extLst>
          </p:cNvPr>
          <p:cNvSpPr>
            <a:spLocks noGrp="1"/>
          </p:cNvSpPr>
          <p:nvPr>
            <p:ph type="title"/>
          </p:nvPr>
        </p:nvSpPr>
        <p:spPr>
          <a:xfrm>
            <a:off x="2592925" y="624110"/>
            <a:ext cx="8911687" cy="523555"/>
          </a:xfrm>
        </p:spPr>
        <p:txBody>
          <a:bodyPr>
            <a:normAutofit/>
          </a:bodyPr>
          <a:lstStyle/>
          <a:p>
            <a:pPr algn="ctr"/>
            <a:r>
              <a:rPr lang="ru-RU" sz="2400" b="1" i="0" u="none" strike="noStrike" baseline="0" dirty="0">
                <a:latin typeface="Times New Roman" panose="02020603050405020304" pitchFamily="18" charset="0"/>
              </a:rPr>
              <a:t>2) экономия на масштабе.</a:t>
            </a:r>
            <a:endParaRPr lang="ru-RU" sz="2400" b="1" dirty="0"/>
          </a:p>
        </p:txBody>
      </p:sp>
      <p:sp>
        <p:nvSpPr>
          <p:cNvPr id="3" name="Объект 2">
            <a:extLst>
              <a:ext uri="{FF2B5EF4-FFF2-40B4-BE49-F238E27FC236}">
                <a16:creationId xmlns:a16="http://schemas.microsoft.com/office/drawing/2014/main" id="{5E0601A1-22DB-4A07-9F3B-71C432CEB2BA}"/>
              </a:ext>
            </a:extLst>
          </p:cNvPr>
          <p:cNvSpPr>
            <a:spLocks noGrp="1"/>
          </p:cNvSpPr>
          <p:nvPr>
            <p:ph idx="1"/>
          </p:nvPr>
        </p:nvSpPr>
        <p:spPr>
          <a:xfrm>
            <a:off x="2589212" y="1147665"/>
            <a:ext cx="8915400" cy="4763557"/>
          </a:xfrm>
        </p:spPr>
        <p:txBody>
          <a:bodyPr>
            <a:normAutofit/>
          </a:bodyPr>
          <a:lstStyle/>
          <a:p>
            <a:pPr marL="0" indent="0">
              <a:buNone/>
            </a:pPr>
            <a:r>
              <a:rPr lang="ru-RU" sz="2800" b="0" i="0" u="none" strike="noStrike" baseline="0" dirty="0">
                <a:solidFill>
                  <a:schemeClr val="tx1"/>
                </a:solidFill>
                <a:latin typeface="Times New Roman" panose="02020603050405020304" pitchFamily="18" charset="0"/>
              </a:rPr>
              <a:t>Группируя предложения многих изготовителей, посредник способен выполнять определенные функции в большем объеме, чем отдельный изготовитель. Например, издержки торгового представителя оптовой фирмы могут быть распределены по нескольким производителям. В результате расходы на выполнение функции продажи уменьшатся по сравнению с вариантом, когда каждый производитель должен иметь свой торговый персонал;</a:t>
            </a:r>
            <a:endParaRPr lang="ru-RU" sz="2800" dirty="0">
              <a:solidFill>
                <a:schemeClr val="tx1"/>
              </a:solidFill>
            </a:endParaRPr>
          </a:p>
        </p:txBody>
      </p:sp>
    </p:spTree>
    <p:extLst>
      <p:ext uri="{BB962C8B-B14F-4D97-AF65-F5344CB8AC3E}">
        <p14:creationId xmlns:p14="http://schemas.microsoft.com/office/powerpoint/2010/main" val="30500363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437F87-5EDE-4CCE-BDDD-2A7DA3ECFBD5}"/>
              </a:ext>
            </a:extLst>
          </p:cNvPr>
          <p:cNvSpPr>
            <a:spLocks noGrp="1"/>
          </p:cNvSpPr>
          <p:nvPr>
            <p:ph type="title"/>
          </p:nvPr>
        </p:nvSpPr>
        <p:spPr>
          <a:xfrm>
            <a:off x="2592925" y="624110"/>
            <a:ext cx="8911687" cy="514225"/>
          </a:xfrm>
        </p:spPr>
        <p:txBody>
          <a:bodyPr/>
          <a:lstStyle/>
          <a:p>
            <a:pPr algn="ctr"/>
            <a:r>
              <a:rPr lang="ru-RU" sz="1800" b="1" i="0" u="none" strike="noStrike" baseline="0" dirty="0">
                <a:latin typeface="Times New Roman" panose="02020603050405020304" pitchFamily="18" charset="0"/>
              </a:rPr>
              <a:t>3) уменьшение функционального несоответствия.</a:t>
            </a:r>
            <a:endParaRPr lang="ru-RU" b="1" dirty="0"/>
          </a:p>
        </p:txBody>
      </p:sp>
      <p:sp>
        <p:nvSpPr>
          <p:cNvPr id="3" name="Объект 2">
            <a:extLst>
              <a:ext uri="{FF2B5EF4-FFF2-40B4-BE49-F238E27FC236}">
                <a16:creationId xmlns:a16="http://schemas.microsoft.com/office/drawing/2014/main" id="{CDCEBBAD-3F15-4886-B5A9-B8789E7C0B63}"/>
              </a:ext>
            </a:extLst>
          </p:cNvPr>
          <p:cNvSpPr>
            <a:spLocks noGrp="1"/>
          </p:cNvSpPr>
          <p:nvPr>
            <p:ph idx="1"/>
          </p:nvPr>
        </p:nvSpPr>
        <p:spPr>
          <a:xfrm>
            <a:off x="2589212" y="1436914"/>
            <a:ext cx="8915400" cy="4474308"/>
          </a:xfrm>
        </p:spPr>
        <p:txBody>
          <a:bodyPr>
            <a:normAutofit/>
          </a:bodyPr>
          <a:lstStyle/>
          <a:p>
            <a:pPr marL="0" indent="0" algn="ctr">
              <a:buNone/>
            </a:pPr>
            <a:r>
              <a:rPr lang="ru-RU" sz="2400" dirty="0">
                <a:solidFill>
                  <a:schemeClr val="tx1"/>
                </a:solidFill>
              </a:rPr>
              <a:t>Приобретая большое количество товаров, обеспечивая их хранение и разбиение на мелкие партии, оптовые и розничные торговцы дают возможность изготовителям и потребителям иметь дело с более удобными для них масштабами поставок. В отсутствии посредников изготовитель должен был бы выпускать товары мелкими порциями, чтобы адаптироваться к объему заказов, поступающих от отдельных покупателей. Кроме того, он был бы вынужден создавать большие запасы;</a:t>
            </a:r>
          </a:p>
        </p:txBody>
      </p:sp>
    </p:spTree>
    <p:extLst>
      <p:ext uri="{BB962C8B-B14F-4D97-AF65-F5344CB8AC3E}">
        <p14:creationId xmlns:p14="http://schemas.microsoft.com/office/powerpoint/2010/main" val="3568701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D808EC-BF7D-464E-8F10-DF3378BC5094}"/>
              </a:ext>
            </a:extLst>
          </p:cNvPr>
          <p:cNvSpPr>
            <a:spLocks noGrp="1"/>
          </p:cNvSpPr>
          <p:nvPr>
            <p:ph type="title"/>
          </p:nvPr>
        </p:nvSpPr>
        <p:spPr>
          <a:xfrm>
            <a:off x="2592925" y="624110"/>
            <a:ext cx="8911687" cy="495563"/>
          </a:xfrm>
        </p:spPr>
        <p:txBody>
          <a:bodyPr/>
          <a:lstStyle/>
          <a:p>
            <a:pPr algn="ctr"/>
            <a:r>
              <a:rPr lang="ru-RU" sz="1800" b="1" i="0" u="none" strike="noStrike" baseline="0" dirty="0">
                <a:latin typeface="Times New Roman" panose="02020603050405020304" pitchFamily="18" charset="0"/>
              </a:rPr>
              <a:t>4) улучшение ассортимента.</a:t>
            </a:r>
            <a:endParaRPr lang="ru-RU" b="1" dirty="0"/>
          </a:p>
        </p:txBody>
      </p:sp>
      <p:sp>
        <p:nvSpPr>
          <p:cNvPr id="3" name="Объект 2">
            <a:extLst>
              <a:ext uri="{FF2B5EF4-FFF2-40B4-BE49-F238E27FC236}">
                <a16:creationId xmlns:a16="http://schemas.microsoft.com/office/drawing/2014/main" id="{06542584-5FF2-4F7F-B3C2-B20B48005C95}"/>
              </a:ext>
            </a:extLst>
          </p:cNvPr>
          <p:cNvSpPr>
            <a:spLocks noGrp="1"/>
          </p:cNvSpPr>
          <p:nvPr>
            <p:ph idx="1"/>
          </p:nvPr>
        </p:nvSpPr>
        <p:spPr>
          <a:xfrm>
            <a:off x="2589212" y="1212980"/>
            <a:ext cx="8915400" cy="4698242"/>
          </a:xfrm>
        </p:spPr>
        <p:txBody>
          <a:bodyPr>
            <a:normAutofit/>
          </a:bodyPr>
          <a:lstStyle/>
          <a:p>
            <a:pPr marL="0" indent="0" algn="ctr">
              <a:buNone/>
            </a:pPr>
            <a:r>
              <a:rPr lang="ru-RU" sz="2000" dirty="0">
                <a:solidFill>
                  <a:schemeClr val="tx1"/>
                </a:solidFill>
              </a:rPr>
              <a:t>Обычно потребителям нужны разнообразные товары в небольших количествах, тогда как изготовители производят ограниченный набор товаров в больших объемах. Следовательно, роль посредников состоит в обеспечении разнообразия товаров, чтобы покупатели могли в одной сделке приобрести несколько товаров, сэкономив на этом свое время и необходимые усилия. Аналогичная экономия создается и для производителя. Например, фирма, специализирующаяся на инструментах определенного вида, не сможет открыть собственные магазины, если не начнет предлагать в них широкий ассортимент товаров, обычно имеющихся в магазинах этого типа. Очевидно, что торговцу легче обеспечить этот ассортимент, обратившись к нескольким изготовителям, особенно если они являются конкурентами;</a:t>
            </a:r>
          </a:p>
        </p:txBody>
      </p:sp>
    </p:spTree>
    <p:extLst>
      <p:ext uri="{BB962C8B-B14F-4D97-AF65-F5344CB8AC3E}">
        <p14:creationId xmlns:p14="http://schemas.microsoft.com/office/powerpoint/2010/main" val="3975285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7C84B5-30A6-48C3-980F-F4ABB4A0A99A}"/>
              </a:ext>
            </a:extLst>
          </p:cNvPr>
          <p:cNvSpPr>
            <a:spLocks noGrp="1"/>
          </p:cNvSpPr>
          <p:nvPr>
            <p:ph type="title"/>
          </p:nvPr>
        </p:nvSpPr>
        <p:spPr>
          <a:xfrm>
            <a:off x="2592925" y="624110"/>
            <a:ext cx="8911687" cy="691506"/>
          </a:xfrm>
        </p:spPr>
        <p:txBody>
          <a:bodyPr>
            <a:normAutofit/>
          </a:bodyPr>
          <a:lstStyle/>
          <a:p>
            <a:pPr algn="ctr"/>
            <a:r>
              <a:rPr lang="ru-RU" sz="2400" b="1" dirty="0"/>
              <a:t>5) улучшение обслуживания</a:t>
            </a:r>
          </a:p>
        </p:txBody>
      </p:sp>
      <p:sp>
        <p:nvSpPr>
          <p:cNvPr id="3" name="Объект 2">
            <a:extLst>
              <a:ext uri="{FF2B5EF4-FFF2-40B4-BE49-F238E27FC236}">
                <a16:creationId xmlns:a16="http://schemas.microsoft.com/office/drawing/2014/main" id="{FC309760-E972-4B34-9C2C-4304B09040FB}"/>
              </a:ext>
            </a:extLst>
          </p:cNvPr>
          <p:cNvSpPr>
            <a:spLocks noGrp="1"/>
          </p:cNvSpPr>
          <p:nvPr>
            <p:ph idx="1"/>
          </p:nvPr>
        </p:nvSpPr>
        <p:spPr>
          <a:xfrm>
            <a:off x="2589212" y="1147665"/>
            <a:ext cx="8915400" cy="4763557"/>
          </a:xfrm>
        </p:spPr>
        <p:txBody>
          <a:bodyPr>
            <a:normAutofit/>
          </a:bodyPr>
          <a:lstStyle/>
          <a:p>
            <a:pPr marL="0" indent="0" algn="ctr">
              <a:buNone/>
            </a:pPr>
            <a:r>
              <a:rPr lang="ru-RU" sz="2000" dirty="0">
                <a:solidFill>
                  <a:schemeClr val="tx1"/>
                </a:solidFill>
              </a:rPr>
              <a:t> Как правило, посредник ближе к конечному пользователю и поэтому лучше знает его потребности, так что ему легче приспособиться к местным условиям, обеспечить лучшее послепродажное обслуживание и другие услуги. Однако это превосходство посредников не является непоколебимым. Сбытовик сохраняет свое положение в канале лишь до тех пор, пока другие участники процесса обмена считают, что он выполняет свои функции лучше, чем это могли бы сделать они сами или какие-либо другие организации.</a:t>
            </a:r>
          </a:p>
          <a:p>
            <a:pPr marL="0" indent="0" algn="ctr">
              <a:buNone/>
            </a:pPr>
            <a:r>
              <a:rPr lang="ru-RU" sz="2000" dirty="0">
                <a:solidFill>
                  <a:schemeClr val="tx1"/>
                </a:solidFill>
              </a:rPr>
              <a:t>Таким образом, для функционирования деятельности производителя посредники являются необходимым элементом для достижения высоких как качественных, так и количественных показателей.</a:t>
            </a:r>
          </a:p>
        </p:txBody>
      </p:sp>
    </p:spTree>
    <p:extLst>
      <p:ext uri="{BB962C8B-B14F-4D97-AF65-F5344CB8AC3E}">
        <p14:creationId xmlns:p14="http://schemas.microsoft.com/office/powerpoint/2010/main" val="29581151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60755C-BFCD-429D-9F16-BBC500B0D2CF}"/>
              </a:ext>
            </a:extLst>
          </p:cNvPr>
          <p:cNvSpPr>
            <a:spLocks noGrp="1"/>
          </p:cNvSpPr>
          <p:nvPr>
            <p:ph type="title"/>
          </p:nvPr>
        </p:nvSpPr>
        <p:spPr/>
        <p:txBody>
          <a:bodyPr>
            <a:normAutofit/>
          </a:bodyPr>
          <a:lstStyle/>
          <a:p>
            <a:pPr algn="ctr"/>
            <a:r>
              <a:rPr lang="ru-RU" sz="2400" dirty="0"/>
              <a:t>Фирма-производитель может осуществлять реализацию своей продукции согласно одному из методов сбыта (распределения).</a:t>
            </a:r>
          </a:p>
        </p:txBody>
      </p:sp>
      <p:sp>
        <p:nvSpPr>
          <p:cNvPr id="3" name="Объект 2">
            <a:extLst>
              <a:ext uri="{FF2B5EF4-FFF2-40B4-BE49-F238E27FC236}">
                <a16:creationId xmlns:a16="http://schemas.microsoft.com/office/drawing/2014/main" id="{7C76B607-59FB-4662-9489-38476D7C38A2}"/>
              </a:ext>
            </a:extLst>
          </p:cNvPr>
          <p:cNvSpPr>
            <a:spLocks noGrp="1"/>
          </p:cNvSpPr>
          <p:nvPr>
            <p:ph idx="1"/>
          </p:nvPr>
        </p:nvSpPr>
        <p:spPr>
          <a:xfrm>
            <a:off x="1679510" y="2133600"/>
            <a:ext cx="9825102" cy="3777622"/>
          </a:xfrm>
        </p:spPr>
        <p:txBody>
          <a:bodyPr>
            <a:normAutofit/>
          </a:bodyPr>
          <a:lstStyle/>
          <a:p>
            <a:pPr marL="0" indent="0" algn="ctr">
              <a:buNone/>
            </a:pPr>
            <a:r>
              <a:rPr lang="ru-RU" sz="1800" b="0" i="0" u="none" strike="noStrike" baseline="0" dirty="0">
                <a:solidFill>
                  <a:schemeClr val="tx1"/>
                </a:solidFill>
                <a:latin typeface="Times New Roman" panose="02020603050405020304" pitchFamily="18" charset="0"/>
              </a:rPr>
              <a:t>Прямой метод сбыта или прямые каналы связаны с перемещением товаров и услуг без участия посреднических организаций. Они чаще всего устанавливаются между изготовителями и потребителями, которые сами контролируют свою маркетинговую программу и располагают ограниченными целевыми рынками.</a:t>
            </a:r>
          </a:p>
          <a:p>
            <a:pPr marL="0" indent="0" algn="ctr">
              <a:buNone/>
            </a:pPr>
            <a:r>
              <a:rPr lang="ru-RU" sz="1800" b="0" i="0" u="none" strike="noStrike" baseline="0" dirty="0">
                <a:solidFill>
                  <a:schemeClr val="tx1"/>
                </a:solidFill>
                <a:latin typeface="Times New Roman" panose="02020603050405020304" pitchFamily="18" charset="0"/>
              </a:rPr>
              <a:t>Косвенные каналы связаны с перемещением товаров и услуг сначала от изготовителя к незнакомому участнику-посреднику, а затем от него к потребителю. Такие каналы обычно привлекают предприятия и фирмы, которые с целью увеличения своих рынков и объемов сбыта согласны отказаться от многих сбытовых функций и расходов и соответственно от определенной доли контроля над сбытом, а также готовы несколько ослабить контакты с потребителями. При косвенном сбыте трудно осуществить поддержание имиджа торговой марки производителя, организовать необходимый сервис, контролировать цены. Отсутствует контакт с конечным потребителем, что в итоге может сказаться на конкурентоспособности товара.</a:t>
            </a:r>
            <a:endParaRPr lang="ru-RU" dirty="0">
              <a:solidFill>
                <a:schemeClr val="tx1"/>
              </a:solidFill>
            </a:endParaRPr>
          </a:p>
        </p:txBody>
      </p:sp>
    </p:spTree>
    <p:extLst>
      <p:ext uri="{BB962C8B-B14F-4D97-AF65-F5344CB8AC3E}">
        <p14:creationId xmlns:p14="http://schemas.microsoft.com/office/powerpoint/2010/main" val="15274284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48B33F-7D38-4956-BC56-D03442EAFAB1}"/>
              </a:ext>
            </a:extLst>
          </p:cNvPr>
          <p:cNvSpPr>
            <a:spLocks noGrp="1"/>
          </p:cNvSpPr>
          <p:nvPr>
            <p:ph type="title"/>
          </p:nvPr>
        </p:nvSpPr>
        <p:spPr>
          <a:xfrm>
            <a:off x="1595536" y="624110"/>
            <a:ext cx="9909076" cy="5590078"/>
          </a:xfrm>
        </p:spPr>
        <p:txBody>
          <a:bodyPr>
            <a:normAutofit/>
          </a:bodyPr>
          <a:lstStyle/>
          <a:p>
            <a:pPr algn="ctr"/>
            <a:r>
              <a:rPr lang="ru-RU" sz="2000" dirty="0">
                <a:solidFill>
                  <a:schemeClr val="tx1"/>
                </a:solidFill>
              </a:rPr>
              <a:t>Смешанные каналы сбыта предполагают использование первых двух каналов товародвижения. Так, предприятия машиностроительного комплекса мало используют преимущества прямых контактов с поставщиками, они реализуют продукцию через систему посредников. Возникают и другие государственные и коммерческие посреднические организации и предприятия, гарантирующие значительно больший набор снабженческо-сбытовых услуг.</a:t>
            </a:r>
            <a:br>
              <a:rPr lang="ru-RU" sz="2000" dirty="0">
                <a:solidFill>
                  <a:schemeClr val="tx1"/>
                </a:solidFill>
              </a:rPr>
            </a:br>
            <a:r>
              <a:rPr lang="ru-RU" sz="2000" dirty="0">
                <a:solidFill>
                  <a:schemeClr val="tx1"/>
                </a:solidFill>
              </a:rPr>
              <a:t>Естественно, что изготовитель заинтересован сбывать свою продукцию непосредственно потребителям при наличии собственных региональных складов. Но прежде чем прибегнуть к прямому маркетингу (прямой сбыт), менеджеры изготовителя должны убедиться в том, что продукция предприятия может быть полностью реализована.</a:t>
            </a:r>
            <a:br>
              <a:rPr lang="ru-RU" sz="2000" dirty="0">
                <a:solidFill>
                  <a:schemeClr val="tx1"/>
                </a:solidFill>
              </a:rPr>
            </a:br>
            <a:r>
              <a:rPr lang="ru-RU" sz="2000" dirty="0">
                <a:solidFill>
                  <a:schemeClr val="tx1"/>
                </a:solidFill>
              </a:rPr>
              <a:t>Прямой маркетинг используется при сложном технологическом производстве, когда изготовитель своими силами обеспечивает монтаж сложного оборудования на предприятиях потребителя.</a:t>
            </a:r>
          </a:p>
        </p:txBody>
      </p:sp>
    </p:spTree>
    <p:extLst>
      <p:ext uri="{BB962C8B-B14F-4D97-AF65-F5344CB8AC3E}">
        <p14:creationId xmlns:p14="http://schemas.microsoft.com/office/powerpoint/2010/main" val="3589812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051FC0-91C0-4DDD-BF6A-F124B19E0EC8}"/>
              </a:ext>
            </a:extLst>
          </p:cNvPr>
          <p:cNvSpPr>
            <a:spLocks noGrp="1"/>
          </p:cNvSpPr>
          <p:nvPr>
            <p:ph type="title"/>
          </p:nvPr>
        </p:nvSpPr>
        <p:spPr>
          <a:xfrm>
            <a:off x="2592924" y="624109"/>
            <a:ext cx="8911687" cy="5730037"/>
          </a:xfrm>
        </p:spPr>
        <p:txBody>
          <a:bodyPr>
            <a:normAutofit/>
          </a:bodyPr>
          <a:lstStyle/>
          <a:p>
            <a:pPr algn="ctr"/>
            <a:r>
              <a:rPr lang="ru-RU" sz="3200" b="0" i="0" u="none" strike="noStrike" baseline="0" dirty="0">
                <a:solidFill>
                  <a:schemeClr val="tx1"/>
                </a:solidFill>
                <a:latin typeface="Times New Roman" panose="02020603050405020304" pitchFamily="18" charset="0"/>
              </a:rPr>
              <a:t>Опыт реализации маркетинга различными фирмами показывает, что количество каналов распределения и их состав зависят как от вида товара, так и от того, насколько полно товаропроизводитель использует маркетинг. При этом обычно рассматривают каналы распределения разных уровней.</a:t>
            </a:r>
            <a:endParaRPr lang="ru-RU" sz="3200" dirty="0">
              <a:solidFill>
                <a:schemeClr val="tx1"/>
              </a:solidFill>
            </a:endParaRPr>
          </a:p>
        </p:txBody>
      </p:sp>
    </p:spTree>
    <p:extLst>
      <p:ext uri="{BB962C8B-B14F-4D97-AF65-F5344CB8AC3E}">
        <p14:creationId xmlns:p14="http://schemas.microsoft.com/office/powerpoint/2010/main" val="1735652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2833464"/>
          </a:xfrm>
        </p:spPr>
        <p:txBody>
          <a:bodyPr>
            <a:normAutofit/>
          </a:bodyPr>
          <a:lstStyle/>
          <a:p>
            <a:r>
              <a:rPr lang="ru-RU" b="1" i="1" dirty="0">
                <a:solidFill>
                  <a:schemeClr val="tx1"/>
                </a:solidFill>
                <a:effectLst>
                  <a:outerShdw blurRad="38100" dist="38100" dir="2700000" algn="tl">
                    <a:srgbClr val="000000">
                      <a:alpha val="43137"/>
                    </a:srgbClr>
                  </a:outerShdw>
                </a:effectLst>
              </a:rPr>
              <a:t>Услуга</a:t>
            </a:r>
            <a:r>
              <a:rPr lang="ru-RU" i="1" dirty="0">
                <a:solidFill>
                  <a:schemeClr val="tx1"/>
                </a:solidFill>
              </a:rPr>
              <a:t> </a:t>
            </a:r>
            <a:r>
              <a:rPr lang="ru-RU" b="1" dirty="0">
                <a:solidFill>
                  <a:schemeClr val="tx1"/>
                </a:solidFill>
              </a:rPr>
              <a:t>– </a:t>
            </a:r>
            <a:r>
              <a:rPr lang="ru-RU" dirty="0">
                <a:solidFill>
                  <a:schemeClr val="tx1"/>
                </a:solidFill>
              </a:rPr>
              <a:t>это предлагаемый к продаже товар, который состоит</a:t>
            </a:r>
            <a:br>
              <a:rPr lang="ru-RU" dirty="0">
                <a:solidFill>
                  <a:schemeClr val="tx1"/>
                </a:solidFill>
              </a:rPr>
            </a:br>
            <a:r>
              <a:rPr lang="ru-RU" dirty="0">
                <a:solidFill>
                  <a:schemeClr val="tx1"/>
                </a:solidFill>
              </a:rPr>
              <a:t>из действий, преимущества или возможности удовлетворения.</a:t>
            </a:r>
          </a:p>
        </p:txBody>
      </p:sp>
      <p:sp>
        <p:nvSpPr>
          <p:cNvPr id="3" name="Объект 2"/>
          <p:cNvSpPr>
            <a:spLocks noGrp="1"/>
          </p:cNvSpPr>
          <p:nvPr>
            <p:ph idx="1"/>
          </p:nvPr>
        </p:nvSpPr>
        <p:spPr>
          <a:xfrm>
            <a:off x="2589212" y="4014788"/>
            <a:ext cx="8915400" cy="1896433"/>
          </a:xfrm>
        </p:spPr>
        <p:txBody>
          <a:bodyPr/>
          <a:lstStyle/>
          <a:p>
            <a:endParaRPr lang="ru-RU" dirty="0"/>
          </a:p>
        </p:txBody>
      </p:sp>
    </p:spTree>
    <p:extLst>
      <p:ext uri="{BB962C8B-B14F-4D97-AF65-F5344CB8AC3E}">
        <p14:creationId xmlns:p14="http://schemas.microsoft.com/office/powerpoint/2010/main" val="2064835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1F7074-9BE0-4FE9-9D79-17C9513624CE}"/>
              </a:ext>
            </a:extLst>
          </p:cNvPr>
          <p:cNvSpPr>
            <a:spLocks noGrp="1"/>
          </p:cNvSpPr>
          <p:nvPr>
            <p:ph type="title"/>
          </p:nvPr>
        </p:nvSpPr>
        <p:spPr>
          <a:xfrm>
            <a:off x="2592925" y="624110"/>
            <a:ext cx="8911687" cy="570208"/>
          </a:xfrm>
        </p:spPr>
        <p:txBody>
          <a:bodyPr/>
          <a:lstStyle/>
          <a:p>
            <a:pPr algn="ctr"/>
            <a:r>
              <a:rPr lang="ru-RU" sz="1800" b="1" u="none" strike="noStrike" baseline="0" dirty="0">
                <a:solidFill>
                  <a:schemeClr val="tx1"/>
                </a:solidFill>
                <a:latin typeface="Times New Roman" panose="02020603050405020304" pitchFamily="18" charset="0"/>
              </a:rPr>
              <a:t>Уровень канала распределения</a:t>
            </a:r>
            <a:endParaRPr lang="ru-RU" b="1" dirty="0">
              <a:solidFill>
                <a:schemeClr val="tx1"/>
              </a:solidFill>
            </a:endParaRPr>
          </a:p>
        </p:txBody>
      </p:sp>
      <p:sp>
        <p:nvSpPr>
          <p:cNvPr id="3" name="Объект 2">
            <a:extLst>
              <a:ext uri="{FF2B5EF4-FFF2-40B4-BE49-F238E27FC236}">
                <a16:creationId xmlns:a16="http://schemas.microsoft.com/office/drawing/2014/main" id="{62DB8DC7-6CE7-4956-84B2-873EFB571B98}"/>
              </a:ext>
            </a:extLst>
          </p:cNvPr>
          <p:cNvSpPr>
            <a:spLocks noGrp="1"/>
          </p:cNvSpPr>
          <p:nvPr>
            <p:ph idx="1"/>
          </p:nvPr>
        </p:nvSpPr>
        <p:spPr>
          <a:xfrm>
            <a:off x="2099388" y="1194318"/>
            <a:ext cx="9405224" cy="4716904"/>
          </a:xfrm>
        </p:spPr>
        <p:txBody>
          <a:bodyPr>
            <a:normAutofit/>
          </a:bodyPr>
          <a:lstStyle/>
          <a:p>
            <a:pPr marL="0" indent="0" algn="l">
              <a:buNone/>
            </a:pPr>
            <a:r>
              <a:rPr lang="ru-RU" sz="2400" b="0" i="0" u="none" strike="noStrike" baseline="0" dirty="0">
                <a:solidFill>
                  <a:schemeClr val="tx1"/>
                </a:solidFill>
                <a:latin typeface="Times New Roman" panose="02020603050405020304" pitchFamily="18" charset="0"/>
              </a:rPr>
              <a:t>это любой посредник, который выполняет ту или иную работу по приближению товара и права собственности на него к конечному покупателю. Поскольку определенную работу выполняют и сам производитель, и конечный потребитель, они тоже входят в состав любого канала. Протяженность канала будем обозначать по числу имеющихся в нем промежуточных уровней.</a:t>
            </a:r>
          </a:p>
          <a:p>
            <a:pPr marL="0" indent="0" algn="l">
              <a:buNone/>
            </a:pPr>
            <a:r>
              <a:rPr lang="ru-RU" sz="2400" b="0" i="1" u="none" strike="noStrike" baseline="0" dirty="0">
                <a:solidFill>
                  <a:schemeClr val="tx1"/>
                </a:solidFill>
                <a:latin typeface="Times New Roman" panose="02020603050405020304" pitchFamily="18" charset="0"/>
              </a:rPr>
              <a:t>Длина канала </a:t>
            </a:r>
            <a:r>
              <a:rPr lang="ru-RU" sz="2400" b="0" i="0" u="none" strike="noStrike" baseline="0" dirty="0">
                <a:solidFill>
                  <a:schemeClr val="tx1"/>
                </a:solidFill>
                <a:latin typeface="Times New Roman" panose="02020603050405020304" pitchFamily="18" charset="0"/>
              </a:rPr>
              <a:t>- число независимых посредников (уровней) в цепочке товародвижения.</a:t>
            </a:r>
          </a:p>
          <a:p>
            <a:pPr marL="0" indent="0" algn="l">
              <a:buNone/>
            </a:pPr>
            <a:r>
              <a:rPr lang="ru-RU" sz="2400" b="0" i="1" u="none" strike="noStrike" baseline="0" dirty="0">
                <a:solidFill>
                  <a:schemeClr val="tx1"/>
                </a:solidFill>
                <a:latin typeface="Times New Roman" panose="02020603050405020304" pitchFamily="18" charset="0"/>
              </a:rPr>
              <a:t>Ширина канала </a:t>
            </a:r>
            <a:r>
              <a:rPr lang="ru-RU" sz="2400" b="0" i="0" u="none" strike="noStrike" baseline="0" dirty="0">
                <a:solidFill>
                  <a:schemeClr val="tx1"/>
                </a:solidFill>
                <a:latin typeface="Times New Roman" panose="02020603050405020304" pitchFamily="18" charset="0"/>
              </a:rPr>
              <a:t>- суммарное количество посредников/потребителей, находящихся на одном уровне.</a:t>
            </a:r>
            <a:endParaRPr lang="ru-RU" sz="2400" dirty="0">
              <a:solidFill>
                <a:schemeClr val="tx1"/>
              </a:solidFill>
            </a:endParaRPr>
          </a:p>
        </p:txBody>
      </p:sp>
    </p:spTree>
    <p:extLst>
      <p:ext uri="{BB962C8B-B14F-4D97-AF65-F5344CB8AC3E}">
        <p14:creationId xmlns:p14="http://schemas.microsoft.com/office/powerpoint/2010/main" val="3351126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BB8DE1-4E43-4D7A-A0AC-6F61C0B6501C}"/>
              </a:ext>
            </a:extLst>
          </p:cNvPr>
          <p:cNvSpPr>
            <a:spLocks noGrp="1"/>
          </p:cNvSpPr>
          <p:nvPr>
            <p:ph type="title"/>
          </p:nvPr>
        </p:nvSpPr>
        <p:spPr>
          <a:xfrm>
            <a:off x="1847462" y="624110"/>
            <a:ext cx="9657150" cy="5618070"/>
          </a:xfrm>
        </p:spPr>
        <p:txBody>
          <a:bodyPr>
            <a:normAutofit/>
          </a:bodyPr>
          <a:lstStyle/>
          <a:p>
            <a:r>
              <a:rPr lang="ru-RU" sz="2400" b="0" i="0" u="none" strike="noStrike" baseline="0" dirty="0">
                <a:solidFill>
                  <a:schemeClr val="tx1"/>
                </a:solidFill>
                <a:latin typeface="Times New Roman" panose="02020603050405020304" pitchFamily="18" charset="0"/>
              </a:rPr>
              <a:t>Так, в современное время очень важной тенденцией является увеличение ширины каналов, используемых владельцами марок, при уменьшении глубины.</a:t>
            </a:r>
            <a:br>
              <a:rPr lang="ru-RU" sz="2400" b="0" i="0" u="none" strike="noStrike" baseline="0" dirty="0">
                <a:solidFill>
                  <a:schemeClr val="tx1"/>
                </a:solidFill>
                <a:latin typeface="Times New Roman" panose="02020603050405020304" pitchFamily="18" charset="0"/>
              </a:rPr>
            </a:br>
            <a:r>
              <a:rPr lang="ru-RU" sz="2400" b="0" i="0" u="none" strike="noStrike" baseline="0" dirty="0">
                <a:solidFill>
                  <a:schemeClr val="tx1"/>
                </a:solidFill>
                <a:latin typeface="Times New Roman" panose="02020603050405020304" pitchFamily="18" charset="0"/>
              </a:rPr>
              <a:t>Уменьшение глубины происходит за счет сокращения промежуточных звеньев, а расширение каналов дает возможность увеличения сбыта от использования новых каналов: Интернета, вендинговых автоматов, различных ассоциаций оптовиков и розницы и пр.</a:t>
            </a:r>
            <a:br>
              <a:rPr lang="ru-RU" sz="2400" b="0" i="0" u="none" strike="noStrike" baseline="0" dirty="0">
                <a:solidFill>
                  <a:schemeClr val="tx1"/>
                </a:solidFill>
                <a:latin typeface="Times New Roman" panose="02020603050405020304" pitchFamily="18" charset="0"/>
              </a:rPr>
            </a:br>
            <a:r>
              <a:rPr lang="ru-RU" sz="2400" b="0" i="0" u="none" strike="noStrike" baseline="0" dirty="0">
                <a:solidFill>
                  <a:schemeClr val="tx1"/>
                </a:solidFill>
                <a:latin typeface="Times New Roman" panose="02020603050405020304" pitchFamily="18" charset="0"/>
              </a:rPr>
              <a:t>Когда несколько лет назад производитель конфет «Коркунов» принял решение об использовании широкой сети каналов, многие эксперты оценивали это негативно: продажа конфет ценовой категории выше среднего в палатках и ларьках могла повредить позиционированию этой марки конфет. Результаты работы с нетрадиционными каналами полностью оправдали ожидания.</a:t>
            </a:r>
            <a:endParaRPr lang="ru-RU" sz="2400" dirty="0">
              <a:solidFill>
                <a:schemeClr val="tx1"/>
              </a:solidFill>
            </a:endParaRPr>
          </a:p>
        </p:txBody>
      </p:sp>
    </p:spTree>
    <p:extLst>
      <p:ext uri="{BB962C8B-B14F-4D97-AF65-F5344CB8AC3E}">
        <p14:creationId xmlns:p14="http://schemas.microsoft.com/office/powerpoint/2010/main" val="35310072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E264D1-AD16-4CD1-9370-5F6DA701ABCD}"/>
              </a:ext>
            </a:extLst>
          </p:cNvPr>
          <p:cNvSpPr>
            <a:spLocks noGrp="1"/>
          </p:cNvSpPr>
          <p:nvPr>
            <p:ph type="title"/>
          </p:nvPr>
        </p:nvSpPr>
        <p:spPr/>
        <p:txBody>
          <a:bodyPr>
            <a:normAutofit/>
          </a:bodyPr>
          <a:lstStyle/>
          <a:p>
            <a:pPr algn="ctr"/>
            <a:r>
              <a:rPr lang="ru-RU" sz="2400" dirty="0"/>
              <a:t>Различают каналы нулевого уровня, одноуровневый, двухуровневый, трехуровневый.</a:t>
            </a:r>
          </a:p>
        </p:txBody>
      </p:sp>
      <p:sp>
        <p:nvSpPr>
          <p:cNvPr id="3" name="Объект 2">
            <a:extLst>
              <a:ext uri="{FF2B5EF4-FFF2-40B4-BE49-F238E27FC236}">
                <a16:creationId xmlns:a16="http://schemas.microsoft.com/office/drawing/2014/main" id="{262BC1C9-B150-4832-AAF8-1CA65079A989}"/>
              </a:ext>
            </a:extLst>
          </p:cNvPr>
          <p:cNvSpPr>
            <a:spLocks noGrp="1"/>
          </p:cNvSpPr>
          <p:nvPr>
            <p:ph idx="1"/>
          </p:nvPr>
        </p:nvSpPr>
        <p:spPr/>
        <p:txBody>
          <a:bodyPr>
            <a:normAutofit/>
          </a:bodyPr>
          <a:lstStyle/>
          <a:p>
            <a:pPr marL="0" indent="0">
              <a:buNone/>
            </a:pPr>
            <a:r>
              <a:rPr lang="ru-RU" sz="2000" dirty="0">
                <a:solidFill>
                  <a:schemeClr val="tx1"/>
                </a:solidFill>
              </a:rPr>
              <a:t>Канал нулевого уровня (называемый также каналом прямого маркетинга) состоит из производителя, продающего товар непосредственно потребителям. Три основных способа прямой продажи: торговля вразнос, посылочная торговля и торговля через принадлежащие производителю магазины. </a:t>
            </a:r>
          </a:p>
        </p:txBody>
      </p:sp>
    </p:spTree>
    <p:extLst>
      <p:ext uri="{BB962C8B-B14F-4D97-AF65-F5344CB8AC3E}">
        <p14:creationId xmlns:p14="http://schemas.microsoft.com/office/powerpoint/2010/main" val="1311718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E89189-A3D3-44A8-8A69-D88E35C0AEE0}"/>
              </a:ext>
            </a:extLst>
          </p:cNvPr>
          <p:cNvSpPr>
            <a:spLocks noGrp="1"/>
          </p:cNvSpPr>
          <p:nvPr>
            <p:ph type="title"/>
          </p:nvPr>
        </p:nvSpPr>
        <p:spPr>
          <a:xfrm>
            <a:off x="2592925" y="624110"/>
            <a:ext cx="8911687" cy="598200"/>
          </a:xfrm>
        </p:spPr>
        <p:txBody>
          <a:bodyPr>
            <a:normAutofit/>
          </a:bodyPr>
          <a:lstStyle/>
          <a:p>
            <a:pPr algn="ctr"/>
            <a:r>
              <a:rPr lang="ru-RU" sz="2000" b="1" dirty="0"/>
              <a:t>Прямой маркетинг считается выгодным при следующих условиях:</a:t>
            </a:r>
          </a:p>
        </p:txBody>
      </p:sp>
      <p:sp>
        <p:nvSpPr>
          <p:cNvPr id="3" name="Объект 2">
            <a:extLst>
              <a:ext uri="{FF2B5EF4-FFF2-40B4-BE49-F238E27FC236}">
                <a16:creationId xmlns:a16="http://schemas.microsoft.com/office/drawing/2014/main" id="{225FDCB6-625C-4BF7-89AC-3CF238EC6204}"/>
              </a:ext>
            </a:extLst>
          </p:cNvPr>
          <p:cNvSpPr>
            <a:spLocks noGrp="1"/>
          </p:cNvSpPr>
          <p:nvPr>
            <p:ph idx="1"/>
          </p:nvPr>
        </p:nvSpPr>
        <p:spPr>
          <a:xfrm>
            <a:off x="1838131" y="1222310"/>
            <a:ext cx="9666481" cy="4688912"/>
          </a:xfrm>
        </p:spPr>
        <p:txBody>
          <a:bodyPr>
            <a:noAutofit/>
          </a:bodyPr>
          <a:lstStyle/>
          <a:p>
            <a:pPr marL="0" indent="0">
              <a:buNone/>
            </a:pPr>
            <a:r>
              <a:rPr lang="ru-RU" sz="2400" dirty="0">
                <a:solidFill>
                  <a:schemeClr val="tx1"/>
                </a:solidFill>
              </a:rPr>
              <a:t>1) товар является узкоспециализированным и требует непосредственного контакта производителя и покупателя;</a:t>
            </a:r>
          </a:p>
          <a:p>
            <a:pPr marL="0" indent="0">
              <a:buNone/>
            </a:pPr>
            <a:r>
              <a:rPr lang="ru-RU" sz="2400" dirty="0">
                <a:solidFill>
                  <a:schemeClr val="tx1"/>
                </a:solidFill>
              </a:rPr>
              <a:t>2) цена на товар часто меняется;</a:t>
            </a:r>
          </a:p>
          <a:p>
            <a:pPr marL="0" indent="0">
              <a:buNone/>
            </a:pPr>
            <a:r>
              <a:rPr lang="ru-RU" sz="2400" dirty="0">
                <a:solidFill>
                  <a:schemeClr val="tx1"/>
                </a:solidFill>
              </a:rPr>
              <a:t>3) объем продаж достаточно велик и не менее двух раз перекрывает все издержки на прямой маркетинг;</a:t>
            </a:r>
          </a:p>
          <a:p>
            <a:pPr marL="0" indent="0">
              <a:buNone/>
            </a:pPr>
            <a:r>
              <a:rPr lang="ru-RU" sz="2400" dirty="0">
                <a:solidFill>
                  <a:schemeClr val="tx1"/>
                </a:solidFill>
              </a:rPr>
              <a:t>4) все потребители расположены на небольшой территории, близко к торговым точкам;</a:t>
            </a:r>
          </a:p>
          <a:p>
            <a:pPr marL="0" indent="0">
              <a:buNone/>
            </a:pPr>
            <a:r>
              <a:rPr lang="ru-RU" sz="2400" dirty="0">
                <a:solidFill>
                  <a:schemeClr val="tx1"/>
                </a:solidFill>
              </a:rPr>
              <a:t>5) все торговые точки имеют свои склады;</a:t>
            </a:r>
          </a:p>
          <a:p>
            <a:pPr marL="0" indent="0">
              <a:buNone/>
            </a:pPr>
            <a:r>
              <a:rPr lang="ru-RU" sz="2400" dirty="0">
                <a:solidFill>
                  <a:schemeClr val="tx1"/>
                </a:solidFill>
              </a:rPr>
              <a:t>6) количество потребителей небольшое;</a:t>
            </a:r>
          </a:p>
          <a:p>
            <a:pPr marL="0" indent="0">
              <a:buNone/>
            </a:pPr>
            <a:r>
              <a:rPr lang="ru-RU" sz="2400" dirty="0">
                <a:solidFill>
                  <a:schemeClr val="tx1"/>
                </a:solidFill>
              </a:rPr>
              <a:t>7) объем каждой поставки кратен используемой таре.</a:t>
            </a:r>
          </a:p>
          <a:p>
            <a:pPr marL="0" indent="0">
              <a:buNone/>
            </a:pPr>
            <a:endParaRPr lang="ru-RU" sz="2400" dirty="0">
              <a:solidFill>
                <a:schemeClr val="tx1"/>
              </a:solidFill>
            </a:endParaRPr>
          </a:p>
        </p:txBody>
      </p:sp>
    </p:spTree>
    <p:extLst>
      <p:ext uri="{BB962C8B-B14F-4D97-AF65-F5344CB8AC3E}">
        <p14:creationId xmlns:p14="http://schemas.microsoft.com/office/powerpoint/2010/main" val="27909631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08E228-03E4-4919-8AA7-48322768564E}"/>
              </a:ext>
            </a:extLst>
          </p:cNvPr>
          <p:cNvSpPr>
            <a:spLocks noGrp="1"/>
          </p:cNvSpPr>
          <p:nvPr>
            <p:ph type="title"/>
          </p:nvPr>
        </p:nvSpPr>
        <p:spPr>
          <a:xfrm>
            <a:off x="1959429" y="624110"/>
            <a:ext cx="9545183" cy="560878"/>
          </a:xfrm>
        </p:spPr>
        <p:txBody>
          <a:bodyPr>
            <a:normAutofit fontScale="90000"/>
          </a:bodyPr>
          <a:lstStyle/>
          <a:p>
            <a:pPr algn="ctr"/>
            <a:r>
              <a:rPr lang="ru-RU" sz="1800" b="1" dirty="0"/>
              <a:t>В иных случаях производителю стоит изменить схему реализации своего товара.</a:t>
            </a:r>
            <a:br>
              <a:rPr lang="ru-RU" sz="1800" b="1" dirty="0"/>
            </a:br>
            <a:endParaRPr lang="ru-RU" sz="1800" b="1" dirty="0"/>
          </a:p>
        </p:txBody>
      </p:sp>
      <p:sp>
        <p:nvSpPr>
          <p:cNvPr id="3" name="Объект 2">
            <a:extLst>
              <a:ext uri="{FF2B5EF4-FFF2-40B4-BE49-F238E27FC236}">
                <a16:creationId xmlns:a16="http://schemas.microsoft.com/office/drawing/2014/main" id="{269602F6-D947-43F4-893B-B2FA2D77EC1B}"/>
              </a:ext>
            </a:extLst>
          </p:cNvPr>
          <p:cNvSpPr>
            <a:spLocks noGrp="1"/>
          </p:cNvSpPr>
          <p:nvPr>
            <p:ph idx="1"/>
          </p:nvPr>
        </p:nvSpPr>
        <p:spPr>
          <a:xfrm>
            <a:off x="1763486" y="1427584"/>
            <a:ext cx="9741126" cy="4483638"/>
          </a:xfrm>
        </p:spPr>
        <p:txBody>
          <a:bodyPr>
            <a:normAutofit/>
          </a:bodyPr>
          <a:lstStyle/>
          <a:p>
            <a:pPr marL="0" indent="0">
              <a:buNone/>
            </a:pPr>
            <a:r>
              <a:rPr lang="ru-RU" dirty="0">
                <a:solidFill>
                  <a:schemeClr val="tx1"/>
                </a:solidFill>
              </a:rPr>
              <a:t>Одноуровневый канал включает в себя одного посредника. На потребительских рынках этим посредником обычно бывает розничный торговец, а на рынках товаров промышленного назначения им нередко оказывается агент по сбыту или брокер.</a:t>
            </a:r>
          </a:p>
          <a:p>
            <a:pPr marL="0" indent="0">
              <a:buNone/>
            </a:pPr>
            <a:r>
              <a:rPr lang="ru-RU" dirty="0">
                <a:solidFill>
                  <a:schemeClr val="tx1"/>
                </a:solidFill>
              </a:rPr>
              <a:t>Двухуровневый канал включает в себя двух посредников. На потребительских рынках такими посредниками обычно становится оптовый и розничный торговцы, на рынках товаров промышленного назначения это могут быть промышленный дистрибьютор и дилеры.</a:t>
            </a:r>
          </a:p>
          <a:p>
            <a:pPr marL="0" indent="0">
              <a:buNone/>
            </a:pPr>
            <a:r>
              <a:rPr lang="ru-RU" dirty="0">
                <a:solidFill>
                  <a:schemeClr val="tx1"/>
                </a:solidFill>
              </a:rPr>
              <a:t>Трехуровневый канал включает в себя трех посредников. Например, в мясоперерабатывающей промышленности между оптовым и розничным торговцами обычно стоит мелкий оптовик. Мелкие оптовики покупают товары у крупных оптовых торговцев и перепродают их небольшим предприятиям розничной торговли, которые крупные оптовики, как правило, не обслуживают.</a:t>
            </a:r>
          </a:p>
        </p:txBody>
      </p:sp>
    </p:spTree>
    <p:extLst>
      <p:ext uri="{BB962C8B-B14F-4D97-AF65-F5344CB8AC3E}">
        <p14:creationId xmlns:p14="http://schemas.microsoft.com/office/powerpoint/2010/main" val="8173353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281C1-48F5-4501-9775-427B5C545262}"/>
              </a:ext>
            </a:extLst>
          </p:cNvPr>
          <p:cNvSpPr>
            <a:spLocks noGrp="1"/>
          </p:cNvSpPr>
          <p:nvPr>
            <p:ph type="title"/>
          </p:nvPr>
        </p:nvSpPr>
        <p:spPr/>
        <p:txBody>
          <a:bodyPr>
            <a:normAutofit fontScale="90000"/>
          </a:bodyPr>
          <a:lstStyle/>
          <a:p>
            <a:r>
              <a:rPr lang="ru-RU" dirty="0"/>
              <a:t>Определим принципы выбора каналов распределения.</a:t>
            </a:r>
            <a:br>
              <a:rPr lang="ru-RU" dirty="0"/>
            </a:br>
            <a:endParaRPr lang="ru-RU" dirty="0"/>
          </a:p>
        </p:txBody>
      </p:sp>
      <p:sp>
        <p:nvSpPr>
          <p:cNvPr id="3" name="Объект 2">
            <a:extLst>
              <a:ext uri="{FF2B5EF4-FFF2-40B4-BE49-F238E27FC236}">
                <a16:creationId xmlns:a16="http://schemas.microsoft.com/office/drawing/2014/main" id="{B6CC3075-07D0-4A71-B432-B663531AD33E}"/>
              </a:ext>
            </a:extLst>
          </p:cNvPr>
          <p:cNvSpPr>
            <a:spLocks noGrp="1"/>
          </p:cNvSpPr>
          <p:nvPr>
            <p:ph idx="1"/>
          </p:nvPr>
        </p:nvSpPr>
        <p:spPr/>
        <p:txBody>
          <a:bodyPr>
            <a:normAutofit/>
          </a:bodyPr>
          <a:lstStyle/>
          <a:p>
            <a:pPr marL="0" indent="0">
              <a:buNone/>
            </a:pPr>
            <a:r>
              <a:rPr lang="ru-RU" sz="3200" dirty="0">
                <a:solidFill>
                  <a:schemeClr val="tx1"/>
                </a:solidFill>
              </a:rPr>
              <a:t>Задача производителей состоит в том, чтобы среди всех возможных каналов сбыта выбрать те, которые позволяют фирме обеспечить более эффективную предпринимательскую деятельность.</a:t>
            </a:r>
          </a:p>
        </p:txBody>
      </p:sp>
    </p:spTree>
    <p:extLst>
      <p:ext uri="{BB962C8B-B14F-4D97-AF65-F5344CB8AC3E}">
        <p14:creationId xmlns:p14="http://schemas.microsoft.com/office/powerpoint/2010/main" val="814275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B88D37-D65F-4D26-859B-55DFF0A881E1}"/>
              </a:ext>
            </a:extLst>
          </p:cNvPr>
          <p:cNvSpPr>
            <a:spLocks noGrp="1"/>
          </p:cNvSpPr>
          <p:nvPr>
            <p:ph type="title"/>
          </p:nvPr>
        </p:nvSpPr>
        <p:spPr/>
        <p:txBody>
          <a:bodyPr>
            <a:normAutofit fontScale="90000"/>
          </a:bodyPr>
          <a:lstStyle/>
          <a:p>
            <a:r>
              <a:rPr lang="ru-RU" dirty="0"/>
              <a:t>При выборе таких каналов фирма должна учитывать следующие факторы:</a:t>
            </a:r>
          </a:p>
        </p:txBody>
      </p:sp>
      <p:sp>
        <p:nvSpPr>
          <p:cNvPr id="3" name="Объект 2">
            <a:extLst>
              <a:ext uri="{FF2B5EF4-FFF2-40B4-BE49-F238E27FC236}">
                <a16:creationId xmlns:a16="http://schemas.microsoft.com/office/drawing/2014/main" id="{59115576-2797-4DB4-A03A-AD59CC477BBF}"/>
              </a:ext>
            </a:extLst>
          </p:cNvPr>
          <p:cNvSpPr>
            <a:spLocks noGrp="1"/>
          </p:cNvSpPr>
          <p:nvPr>
            <p:ph idx="1"/>
          </p:nvPr>
        </p:nvSpPr>
        <p:spPr/>
        <p:txBody>
          <a:bodyPr/>
          <a:lstStyle/>
          <a:p>
            <a:pPr marL="0" indent="0">
              <a:buNone/>
            </a:pPr>
            <a:r>
              <a:rPr lang="ru-RU" dirty="0">
                <a:solidFill>
                  <a:schemeClr val="tx1"/>
                </a:solidFill>
              </a:rPr>
              <a:t>• необходимость наличия определенного количества мест продажи, позволяющих сделать товар доступным для покупателей, т. е. обеспечить охват рынка;</a:t>
            </a:r>
          </a:p>
          <a:p>
            <a:pPr marL="0" indent="0">
              <a:buNone/>
            </a:pPr>
            <a:r>
              <a:rPr lang="ru-RU" dirty="0">
                <a:solidFill>
                  <a:schemeClr val="tx1"/>
                </a:solidFill>
              </a:rPr>
              <a:t>• целесообразность оптимизации затрат, обусловленных реализацией политики распределения;</a:t>
            </a:r>
          </a:p>
          <a:p>
            <a:pPr marL="0" indent="0">
              <a:buNone/>
            </a:pPr>
            <a:r>
              <a:rPr lang="ru-RU" dirty="0">
                <a:solidFill>
                  <a:schemeClr val="tx1"/>
                </a:solidFill>
              </a:rPr>
              <a:t>• необходимость осуществления контроля за передвижением товара от производителя к потребителю;</a:t>
            </a:r>
          </a:p>
          <a:p>
            <a:pPr marL="0" indent="0">
              <a:buNone/>
            </a:pPr>
            <a:r>
              <a:rPr lang="ru-RU" dirty="0">
                <a:solidFill>
                  <a:schemeClr val="tx1"/>
                </a:solidFill>
              </a:rPr>
              <a:t>• целесообразность оказания потребителю дополнительных услуг;</a:t>
            </a:r>
          </a:p>
          <a:p>
            <a:pPr marL="0" indent="0">
              <a:buNone/>
            </a:pPr>
            <a:r>
              <a:rPr lang="ru-RU" dirty="0">
                <a:solidFill>
                  <a:schemeClr val="tx1"/>
                </a:solidFill>
              </a:rPr>
              <a:t>• необходимость ускоренной доставки товаров к местам их продажи;</a:t>
            </a:r>
          </a:p>
          <a:p>
            <a:pPr marL="0" indent="0">
              <a:buNone/>
            </a:pPr>
            <a:r>
              <a:rPr lang="ru-RU" dirty="0">
                <a:solidFill>
                  <a:schemeClr val="tx1"/>
                </a:solidFill>
              </a:rPr>
              <a:t>• возможности увеличения емкости целевого рынка.</a:t>
            </a:r>
          </a:p>
        </p:txBody>
      </p:sp>
    </p:spTree>
    <p:extLst>
      <p:ext uri="{BB962C8B-B14F-4D97-AF65-F5344CB8AC3E}">
        <p14:creationId xmlns:p14="http://schemas.microsoft.com/office/powerpoint/2010/main" val="25345177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AC032D-5EC7-410A-93A3-4547F09C4F27}"/>
              </a:ext>
            </a:extLst>
          </p:cNvPr>
          <p:cNvSpPr>
            <a:spLocks noGrp="1"/>
          </p:cNvSpPr>
          <p:nvPr>
            <p:ph type="title"/>
          </p:nvPr>
        </p:nvSpPr>
        <p:spPr/>
        <p:txBody>
          <a:bodyPr/>
          <a:lstStyle/>
          <a:p>
            <a:pPr>
              <a:defRPr/>
            </a:pPr>
            <a:r>
              <a:rPr lang="ru-RU" sz="2800" b="1" dirty="0"/>
              <a:t>Вопросы для обсуждения и закрепления прочитанного</a:t>
            </a:r>
            <a:endParaRPr lang="ru-RU" sz="2800" dirty="0"/>
          </a:p>
        </p:txBody>
      </p:sp>
      <p:sp>
        <p:nvSpPr>
          <p:cNvPr id="3" name="Объект 2">
            <a:extLst>
              <a:ext uri="{FF2B5EF4-FFF2-40B4-BE49-F238E27FC236}">
                <a16:creationId xmlns:a16="http://schemas.microsoft.com/office/drawing/2014/main" id="{3651068A-14DF-452A-9EF4-57EB75D1E1E5}"/>
              </a:ext>
            </a:extLst>
          </p:cNvPr>
          <p:cNvSpPr>
            <a:spLocks noGrp="1"/>
          </p:cNvSpPr>
          <p:nvPr>
            <p:ph idx="1"/>
          </p:nvPr>
        </p:nvSpPr>
        <p:spPr/>
        <p:txBody>
          <a:bodyPr>
            <a:normAutofit fontScale="85000" lnSpcReduction="20000"/>
          </a:bodyPr>
          <a:lstStyle/>
          <a:p>
            <a:pPr>
              <a:buFont typeface="+mj-lt"/>
              <a:buAutoNum type="arabicPeriod"/>
              <a:defRPr/>
            </a:pPr>
            <a:r>
              <a:rPr lang="ru-RU" dirty="0">
                <a:solidFill>
                  <a:schemeClr val="tx1"/>
                </a:solidFill>
              </a:rPr>
              <a:t>Дайте понятию услуга.</a:t>
            </a:r>
          </a:p>
          <a:p>
            <a:pPr>
              <a:buFont typeface="+mj-lt"/>
              <a:buAutoNum type="arabicPeriod"/>
              <a:defRPr/>
            </a:pPr>
            <a:r>
              <a:rPr lang="ru-RU" dirty="0">
                <a:solidFill>
                  <a:schemeClr val="tx1"/>
                </a:solidFill>
              </a:rPr>
              <a:t>Дайте понятие товару в маркетинге. </a:t>
            </a:r>
          </a:p>
          <a:p>
            <a:pPr>
              <a:buFont typeface="+mj-lt"/>
              <a:buAutoNum type="arabicPeriod"/>
              <a:defRPr/>
            </a:pPr>
            <a:r>
              <a:rPr lang="ru-RU" dirty="0">
                <a:solidFill>
                  <a:schemeClr val="tx1"/>
                </a:solidFill>
              </a:rPr>
              <a:t>В чем отличия товар по замыслу, товар в реальном исполнении, товар с подкреплением.</a:t>
            </a:r>
          </a:p>
          <a:p>
            <a:pPr>
              <a:buFont typeface="+mj-lt"/>
              <a:buAutoNum type="arabicPeriod"/>
              <a:defRPr/>
            </a:pPr>
            <a:r>
              <a:rPr lang="ru-RU" dirty="0">
                <a:solidFill>
                  <a:schemeClr val="tx1"/>
                </a:solidFill>
              </a:rPr>
              <a:t>Товары производственного назначения.   </a:t>
            </a:r>
          </a:p>
          <a:p>
            <a:pPr>
              <a:buFont typeface="+mj-lt"/>
              <a:buAutoNum type="arabicPeriod"/>
              <a:defRPr/>
            </a:pPr>
            <a:r>
              <a:rPr lang="ru-RU" dirty="0">
                <a:solidFill>
                  <a:schemeClr val="tx1"/>
                </a:solidFill>
              </a:rPr>
              <a:t>Что такое товарный ассортимент?</a:t>
            </a:r>
          </a:p>
          <a:p>
            <a:pPr>
              <a:buFont typeface="+mj-lt"/>
              <a:buAutoNum type="arabicPeriod"/>
              <a:defRPr/>
            </a:pPr>
            <a:r>
              <a:rPr lang="ru-RU" dirty="0">
                <a:solidFill>
                  <a:schemeClr val="tx1"/>
                </a:solidFill>
              </a:rPr>
              <a:t>Какие бывают решения по расширению товарного ассортимента.  </a:t>
            </a:r>
          </a:p>
          <a:p>
            <a:pPr>
              <a:buFont typeface="+mj-lt"/>
              <a:buAutoNum type="arabicPeriod"/>
              <a:defRPr/>
            </a:pPr>
            <a:r>
              <a:rPr lang="ru-RU" dirty="0">
                <a:solidFill>
                  <a:schemeClr val="tx1"/>
                </a:solidFill>
              </a:rPr>
              <a:t>Что такое сбыт в маркетинге?</a:t>
            </a:r>
          </a:p>
          <a:p>
            <a:pPr>
              <a:buFont typeface="+mj-lt"/>
              <a:buAutoNum type="arabicPeriod"/>
              <a:defRPr/>
            </a:pPr>
            <a:r>
              <a:rPr lang="ru-RU" dirty="0">
                <a:solidFill>
                  <a:schemeClr val="tx1"/>
                </a:solidFill>
              </a:rPr>
              <a:t>Основные функции канала распределения.</a:t>
            </a:r>
          </a:p>
          <a:p>
            <a:pPr>
              <a:buFont typeface="+mj-lt"/>
              <a:buAutoNum type="arabicPeriod"/>
              <a:defRPr/>
            </a:pPr>
            <a:r>
              <a:rPr lang="ru-RU" dirty="0">
                <a:solidFill>
                  <a:schemeClr val="tx1"/>
                </a:solidFill>
              </a:rPr>
              <a:t>Уровень канала распределения.</a:t>
            </a:r>
          </a:p>
          <a:p>
            <a:pPr>
              <a:buFont typeface="+mj-lt"/>
              <a:buAutoNum type="arabicPeriod"/>
              <a:defRPr/>
            </a:pPr>
            <a:r>
              <a:rPr lang="ru-RU" dirty="0">
                <a:solidFill>
                  <a:schemeClr val="tx1"/>
                </a:solidFill>
              </a:rPr>
              <a:t>В чем различия каналов нулевого уровня, одноуровневый, двухуровневый, трехуровневый. </a:t>
            </a:r>
          </a:p>
          <a:p>
            <a:pPr>
              <a:buFont typeface="+mj-lt"/>
              <a:buAutoNum type="arabicPeriod"/>
              <a:defRPr/>
            </a:pPr>
            <a:r>
              <a:rPr lang="ru-RU" dirty="0">
                <a:solidFill>
                  <a:schemeClr val="tx1"/>
                </a:solidFill>
              </a:rPr>
              <a:t>Принципы выбора каналов распределения.</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6C640-D4F1-4808-BA53-D7F99B96BD8A}"/>
              </a:ext>
            </a:extLst>
          </p:cNvPr>
          <p:cNvSpPr>
            <a:spLocks noGrp="1"/>
          </p:cNvSpPr>
          <p:nvPr>
            <p:ph type="title"/>
          </p:nvPr>
        </p:nvSpPr>
        <p:spPr>
          <a:xfrm>
            <a:off x="2032000" y="404814"/>
            <a:ext cx="7664450" cy="720725"/>
          </a:xfrm>
        </p:spPr>
        <p:txBody>
          <a:bodyPr/>
          <a:lstStyle/>
          <a:p>
            <a:pPr>
              <a:defRPr/>
            </a:pPr>
            <a:r>
              <a:rPr lang="ru-RU" sz="2000" dirty="0"/>
              <a:t>Список рекомендуемой литературы</a:t>
            </a:r>
          </a:p>
        </p:txBody>
      </p:sp>
      <p:sp>
        <p:nvSpPr>
          <p:cNvPr id="3" name="Объект 2">
            <a:extLst>
              <a:ext uri="{FF2B5EF4-FFF2-40B4-BE49-F238E27FC236}">
                <a16:creationId xmlns:a16="http://schemas.microsoft.com/office/drawing/2014/main" id="{84D0DFF4-4B42-4118-926C-134BB903EE48}"/>
              </a:ext>
            </a:extLst>
          </p:cNvPr>
          <p:cNvSpPr>
            <a:spLocks noGrp="1"/>
          </p:cNvSpPr>
          <p:nvPr>
            <p:ph idx="4294967295"/>
          </p:nvPr>
        </p:nvSpPr>
        <p:spPr>
          <a:xfrm>
            <a:off x="1138335" y="1125538"/>
            <a:ext cx="9350278" cy="4824412"/>
          </a:xfrm>
        </p:spPr>
        <p:txBody>
          <a:bodyPr>
            <a:noAutofit/>
          </a:bodyPr>
          <a:lstStyle/>
          <a:p>
            <a:pPr marL="0" indent="0">
              <a:spcBef>
                <a:spcPts val="0"/>
              </a:spcBef>
              <a:buNone/>
            </a:pPr>
            <a:r>
              <a:rPr lang="ru-RU" altLang="ru-RU" sz="1100" b="1" dirty="0">
                <a:solidFill>
                  <a:schemeClr val="tx1"/>
                </a:solidFill>
              </a:rPr>
              <a:t>А) Основная литература</a:t>
            </a:r>
          </a:p>
          <a:p>
            <a:pPr marL="0" indent="0" algn="just">
              <a:spcBef>
                <a:spcPts val="0"/>
              </a:spcBef>
              <a:buNone/>
            </a:pPr>
            <a:r>
              <a:rPr lang="ru-RU" altLang="ru-RU" sz="1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Романов А. А. Маркетинг : учебное пособие / А. А. Романов, В. П. Басенко, Б. М. Жуков. - Москва : Издательско-торговая корпорация "Дашков и К°", 2016. - 439, [1] с. - </a:t>
            </a:r>
            <a:r>
              <a:rPr lang="ru-RU" altLang="ru-RU" sz="1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Библиогр</a:t>
            </a:r>
            <a:r>
              <a:rPr lang="ru-RU" altLang="ru-RU" sz="1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с. 436-439 (48 назв.). - ISBN 978-5-394-01311-9 (в пер.) : 278.30 р. - Текст : непосредственный. Учебные отделы, A995523-ОХФ, A995524-ОХФ-ЧЗ-6, УДК  339.138(075.8)  </a:t>
            </a:r>
            <a:endParaRPr lang="ru-RU" altLang="ru-RU" sz="1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ru-RU" altLang="ru-RU" sz="1100" b="1" dirty="0">
                <a:solidFill>
                  <a:schemeClr val="tx1"/>
                </a:solidFill>
              </a:rPr>
              <a:t>Б) Дополнительная литература</a:t>
            </a:r>
          </a:p>
          <a:p>
            <a:pPr marL="0" indent="0">
              <a:spcBef>
                <a:spcPts val="0"/>
              </a:spcBef>
              <a:buNone/>
            </a:pPr>
            <a:endParaRPr lang="ru-RU" altLang="ru-RU" sz="1100" dirty="0">
              <a:solidFill>
                <a:schemeClr val="tx1"/>
              </a:solidFill>
            </a:endParaRPr>
          </a:p>
          <a:p>
            <a:pPr marL="0" indent="0" algn="just">
              <a:spcBef>
                <a:spcPts val="0"/>
              </a:spcBef>
              <a:buNone/>
            </a:pPr>
            <a:r>
              <a:rPr lang="ru-RU" altLang="ru-RU" sz="1100" dirty="0" err="1">
                <a:solidFill>
                  <a:schemeClr val="tx1"/>
                </a:solidFill>
                <a:latin typeface="Times New Roman" panose="02020603050405020304" pitchFamily="18" charset="0"/>
                <a:cs typeface="Calibri" panose="020F0502020204030204" pitchFamily="34" charset="0"/>
              </a:rPr>
              <a:t>Чувакова</a:t>
            </a:r>
            <a:r>
              <a:rPr lang="ru-RU" altLang="ru-RU" sz="1100" dirty="0">
                <a:solidFill>
                  <a:schemeClr val="tx1"/>
                </a:solidFill>
                <a:latin typeface="Times New Roman" panose="02020603050405020304" pitchFamily="18" charset="0"/>
                <a:cs typeface="Calibri" panose="020F0502020204030204" pitchFamily="34" charset="0"/>
              </a:rPr>
              <a:t> С. Г. Стратегический маркетинг : учебное пособие / С. Г. </a:t>
            </a:r>
            <a:r>
              <a:rPr lang="ru-RU" altLang="ru-RU" sz="1100" dirty="0" err="1">
                <a:solidFill>
                  <a:schemeClr val="tx1"/>
                </a:solidFill>
                <a:latin typeface="Times New Roman" panose="02020603050405020304" pitchFamily="18" charset="0"/>
                <a:cs typeface="Calibri" panose="020F0502020204030204" pitchFamily="34" charset="0"/>
              </a:rPr>
              <a:t>Чувакова</a:t>
            </a:r>
            <a:r>
              <a:rPr lang="ru-RU" altLang="ru-RU" sz="1100" dirty="0">
                <a:solidFill>
                  <a:schemeClr val="tx1"/>
                </a:solidFill>
                <a:latin typeface="Times New Roman" panose="02020603050405020304" pitchFamily="18" charset="0"/>
                <a:cs typeface="Calibri" panose="020F0502020204030204" pitchFamily="34" charset="0"/>
              </a:rPr>
              <a:t>. - 2-е изд. - Москва : Издательско-торговая корпорация "Дашков и К°", 2016. - 270, [2] с. : табл. - </a:t>
            </a:r>
            <a:r>
              <a:rPr lang="ru-RU" altLang="ru-RU" sz="1100" dirty="0" err="1">
                <a:solidFill>
                  <a:schemeClr val="tx1"/>
                </a:solidFill>
                <a:latin typeface="Times New Roman" panose="02020603050405020304" pitchFamily="18" charset="0"/>
                <a:cs typeface="Calibri" panose="020F0502020204030204" pitchFamily="34" charset="0"/>
              </a:rPr>
              <a:t>Библиогр</a:t>
            </a:r>
            <a:r>
              <a:rPr lang="ru-RU" altLang="ru-RU" sz="1100" dirty="0">
                <a:solidFill>
                  <a:schemeClr val="tx1"/>
                </a:solidFill>
                <a:latin typeface="Times New Roman" panose="02020603050405020304" pitchFamily="18" charset="0"/>
                <a:cs typeface="Calibri" panose="020F0502020204030204" pitchFamily="34" charset="0"/>
              </a:rPr>
              <a:t>.: с. 270-271 (27 назв.). - ISBN 978-5-394-01433-8 : 193.60 р. Учебные отделы, A995497-ОХФ, A995498-ОХФ-ЧЗ-6, УДК  339.138(075.8)  </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Нуралиев С. У. Маркетинг : учебник / С. У. Нуралиев, Д. С. Нуралиева. - Москва : Издательско-торговая корпорация "Дашков и К°", 2016. - 361, [3] с. - (Учебные издания для бакалавров). - </a:t>
            </a:r>
            <a:r>
              <a:rPr lang="ru-RU" altLang="ru-RU" sz="1100" dirty="0" err="1">
                <a:solidFill>
                  <a:schemeClr val="tx1"/>
                </a:solidFill>
                <a:latin typeface="Times New Roman" panose="02020603050405020304" pitchFamily="18" charset="0"/>
                <a:cs typeface="Calibri" panose="020F0502020204030204" pitchFamily="34" charset="0"/>
              </a:rPr>
              <a:t>Библиогр</a:t>
            </a:r>
            <a:r>
              <a:rPr lang="ru-RU" altLang="ru-RU" sz="1100" dirty="0">
                <a:solidFill>
                  <a:schemeClr val="tx1"/>
                </a:solidFill>
                <a:latin typeface="Times New Roman" panose="02020603050405020304" pitchFamily="18" charset="0"/>
                <a:cs typeface="Calibri" panose="020F0502020204030204" pitchFamily="34" charset="0"/>
              </a:rPr>
              <a:t>.: с. 359-361 (46 назв.). - ISBN 978-5-394-02115-2 (в пер.) : 275.00 р. - Текст : непосредственный. </a:t>
            </a:r>
            <a:r>
              <a:rPr lang="en-US" altLang="ru-RU" sz="1100" dirty="0">
                <a:solidFill>
                  <a:schemeClr val="tx1"/>
                </a:solidFill>
                <a:latin typeface="Times New Roman" panose="02020603050405020304" pitchFamily="18" charset="0"/>
                <a:cs typeface="Calibri" panose="020F0502020204030204" pitchFamily="34" charset="0"/>
              </a:rPr>
              <a:t>A</a:t>
            </a:r>
            <a:r>
              <a:rPr lang="ru-RU" altLang="ru-RU" sz="1100" dirty="0">
                <a:solidFill>
                  <a:schemeClr val="tx1"/>
                </a:solidFill>
                <a:latin typeface="Times New Roman" panose="02020603050405020304" pitchFamily="18" charset="0"/>
                <a:cs typeface="Calibri" panose="020F0502020204030204" pitchFamily="34" charset="0"/>
              </a:rPr>
              <a:t>993637-ОХФ, </a:t>
            </a:r>
            <a:r>
              <a:rPr lang="en-US" altLang="ru-RU" sz="1100" dirty="0">
                <a:solidFill>
                  <a:schemeClr val="tx1"/>
                </a:solidFill>
                <a:latin typeface="Times New Roman" panose="02020603050405020304" pitchFamily="18" charset="0"/>
                <a:cs typeface="Calibri" panose="020F0502020204030204" pitchFamily="34" charset="0"/>
              </a:rPr>
              <a:t>A</a:t>
            </a:r>
            <a:r>
              <a:rPr lang="ru-RU" altLang="ru-RU" sz="1100" dirty="0">
                <a:solidFill>
                  <a:schemeClr val="tx1"/>
                </a:solidFill>
                <a:latin typeface="Times New Roman" panose="02020603050405020304" pitchFamily="18" charset="0"/>
                <a:cs typeface="Calibri" panose="020F0502020204030204" pitchFamily="34" charset="0"/>
              </a:rPr>
              <a:t>993638-ОХФ-ЧЗ-4, </a:t>
            </a:r>
            <a:r>
              <a:rPr lang="en-US" altLang="ru-RU" sz="1100" dirty="0">
                <a:solidFill>
                  <a:schemeClr val="tx1"/>
                </a:solidFill>
                <a:latin typeface="Times New Roman" panose="02020603050405020304" pitchFamily="18" charset="0"/>
                <a:cs typeface="Calibri" panose="020F0502020204030204" pitchFamily="34" charset="0"/>
              </a:rPr>
              <a:t>A</a:t>
            </a:r>
            <a:r>
              <a:rPr lang="ru-RU" altLang="ru-RU" sz="1100" dirty="0">
                <a:solidFill>
                  <a:schemeClr val="tx1"/>
                </a:solidFill>
                <a:latin typeface="Times New Roman" panose="02020603050405020304" pitchFamily="18" charset="0"/>
                <a:cs typeface="Calibri" panose="020F0502020204030204" pitchFamily="34" charset="0"/>
              </a:rPr>
              <a:t>993639-ОХФ-ЧЗ-6. УДК  339.138(075.8)  </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Шевченко Д. А. Основы современного маркетинга : учебник / Д.А. Шевченко. - 2. - Москва : Издательско-торговая корпорация "Дашков и К", 2021. - 613 с. - ISBN 978-5-394-03977-5 : ~Б. ц. - http://znanium.com/catalog/document/?pid=1232438&amp;id=371140 </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Егоров Ю. Н. Основы маркетинга : учебник / Ю.Н. Егоров. - 2, </a:t>
            </a:r>
            <a:r>
              <a:rPr lang="ru-RU" altLang="ru-RU" sz="1100" dirty="0" err="1">
                <a:solidFill>
                  <a:schemeClr val="tx1"/>
                </a:solidFill>
                <a:latin typeface="Times New Roman" panose="02020603050405020304" pitchFamily="18" charset="0"/>
                <a:cs typeface="Calibri" panose="020F0502020204030204" pitchFamily="34" charset="0"/>
              </a:rPr>
              <a:t>перераб</a:t>
            </a:r>
            <a:r>
              <a:rPr lang="ru-RU" altLang="ru-RU" sz="1100" dirty="0">
                <a:solidFill>
                  <a:schemeClr val="tx1"/>
                </a:solidFill>
                <a:latin typeface="Times New Roman" panose="02020603050405020304" pitchFamily="18" charset="0"/>
                <a:cs typeface="Calibri" panose="020F0502020204030204" pitchFamily="34" charset="0"/>
              </a:rPr>
              <a:t>. и доп. - Москва : ООО "Научно-издательский центр ИНФРА-М", 2021. - 292 с. - ISBN 978-5-16-014862-5. - ISBN 978-5-16-108966-8 : ~Б. ц.. УДК  339.138(075.32) ББК 65.290-2я723. http://znanium.com/catalog/document/?pid=1372729&amp;id=375783</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6. Секерин В. Д. Инновационный маркетинг : учебник / В.Д. Секерин. - 1. - Москва : ООО "Научно-издательский центр ИНФРА-М", 2020. - 237 с. - ISBN 978-5-16-011323-4. - ISBN 978-5-16-103497-2 : ~Б. ц.  УДК 339.138(075.8) ББК 65.290-2я73 http://znanium.com/catalog/document/?pid=1081623&amp;id=353911</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7. Соловьев Б. А. Маркетинг : учебник / Б. А. Соловьев. - 1. - Москва : ООО "Научно-издательский центр ИНФРА-М", 2020. - 337 с. - ISBN 978-5-16-003647-2. - ISBN 978-5-16-103937-3 : ~Б. ц. УДК 339.138(075.8) ББК 65.290-2я73 http://znanium.com/catalog/document/?pid=1078335&amp;id=353828</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8. </a:t>
            </a:r>
            <a:r>
              <a:rPr lang="ru-RU" altLang="ru-RU" sz="1100" dirty="0" err="1">
                <a:solidFill>
                  <a:schemeClr val="tx1"/>
                </a:solidFill>
                <a:latin typeface="Times New Roman" panose="02020603050405020304" pitchFamily="18" charset="0"/>
                <a:cs typeface="Calibri" panose="020F0502020204030204" pitchFamily="34" charset="0"/>
              </a:rPr>
              <a:t>Цахаев</a:t>
            </a:r>
            <a:r>
              <a:rPr lang="ru-RU" altLang="ru-RU" sz="1100" dirty="0">
                <a:solidFill>
                  <a:schemeClr val="tx1"/>
                </a:solidFill>
                <a:latin typeface="Times New Roman" panose="02020603050405020304" pitchFamily="18" charset="0"/>
                <a:cs typeface="Calibri" panose="020F0502020204030204" pitchFamily="34" charset="0"/>
              </a:rPr>
              <a:t> Р. К. Маркетинг : учебник / Р.К. </a:t>
            </a:r>
            <a:r>
              <a:rPr lang="ru-RU" altLang="ru-RU" sz="1100" dirty="0" err="1">
                <a:solidFill>
                  <a:schemeClr val="tx1"/>
                </a:solidFill>
                <a:latin typeface="Times New Roman" panose="02020603050405020304" pitchFamily="18" charset="0"/>
                <a:cs typeface="Calibri" panose="020F0502020204030204" pitchFamily="34" charset="0"/>
              </a:rPr>
              <a:t>Цахаев</a:t>
            </a:r>
            <a:r>
              <a:rPr lang="ru-RU" altLang="ru-RU" sz="1100" dirty="0">
                <a:solidFill>
                  <a:schemeClr val="tx1"/>
                </a:solidFill>
                <a:latin typeface="Times New Roman" panose="02020603050405020304" pitchFamily="18" charset="0"/>
                <a:cs typeface="Calibri" panose="020F0502020204030204" pitchFamily="34" charset="0"/>
              </a:rPr>
              <a:t>. - 5. - Москва : Издательско-торговая корпорация "Дашков и К", 2020. - 548 с. - ISBN 978-5-394-03478-7 : ~Б. ц. - http://znanium.com/catalog/document/?pid=1093486&amp;id=358528</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9. Егоров Ю. Н. Основы маркетинга : учебник / Ю.Н. Егоров. - 2, </a:t>
            </a:r>
            <a:r>
              <a:rPr lang="ru-RU" altLang="ru-RU" sz="1100" dirty="0" err="1">
                <a:solidFill>
                  <a:schemeClr val="tx1"/>
                </a:solidFill>
                <a:latin typeface="Times New Roman" panose="02020603050405020304" pitchFamily="18" charset="0"/>
                <a:cs typeface="Calibri" panose="020F0502020204030204" pitchFamily="34" charset="0"/>
              </a:rPr>
              <a:t>перераб</a:t>
            </a:r>
            <a:r>
              <a:rPr lang="ru-RU" altLang="ru-RU" sz="1100" dirty="0">
                <a:solidFill>
                  <a:schemeClr val="tx1"/>
                </a:solidFill>
                <a:latin typeface="Times New Roman" panose="02020603050405020304" pitchFamily="18" charset="0"/>
                <a:cs typeface="Calibri" panose="020F0502020204030204" pitchFamily="34" charset="0"/>
              </a:rPr>
              <a:t>. и доп. - Москва : ООО "Научно-издательский центр ИНФРА-М", 2020. - 292 с. - ISBN 978-5-16-010404-1. - ISBN 978-5-16-101915-3 : ~Б. ц. УДК  339.1(075.8) ББК 65.290-2я73. http://znanium.com/catalog/document/?pid=1069190&amp;id=354794</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10.Лукина А. В. Маркетинг : учебное пособие / А. В. Лукина. - 3, исп. и доп. - Москва : Издательство "ФОРУМ", 2020. - 240 с. - ISBN 978-5-91134-769-7. - ISBN 978-5-16-101508-7. - ISBN 978-5-16-006891-6 : ~Б. ц. УДК  339.1 ББК 65.290-2. http://znanium.com/catalog/document/?pid=1009593&amp;id=354829</a:t>
            </a:r>
            <a:endParaRPr lang="ru-RU" altLang="ru-RU" sz="1100" dirty="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ru-RU" altLang="ru-RU" sz="1100" dirty="0">
              <a:solidFill>
                <a:schemeClr val="tx1"/>
              </a:solidFill>
            </a:endParaRPr>
          </a:p>
        </p:txBody>
      </p:sp>
      <p:sp>
        <p:nvSpPr>
          <p:cNvPr id="4" name="Номер слайда 3">
            <a:extLst>
              <a:ext uri="{FF2B5EF4-FFF2-40B4-BE49-F238E27FC236}">
                <a16:creationId xmlns:a16="http://schemas.microsoft.com/office/drawing/2014/main" id="{3ED5014B-6A3C-4742-BE81-B8430D7E4204}"/>
              </a:ext>
            </a:extLst>
          </p:cNvPr>
          <p:cNvSpPr>
            <a:spLocks noGrp="1"/>
          </p:cNvSpPr>
          <p:nvPr>
            <p:ph type="sldNum" sz="quarter" idx="16"/>
          </p:nvPr>
        </p:nvSpPr>
        <p:spPr/>
        <p:txBody>
          <a:bodyPr/>
          <a:lstStyle/>
          <a:p>
            <a:pPr>
              <a:defRPr/>
            </a:pPr>
            <a:fld id="{0B070762-2F14-44E3-876B-C0A9ABEEA14C}" type="slidenum">
              <a:rPr lang="ru-RU"/>
              <a:pPr>
                <a:defRPr/>
              </a:pPr>
              <a:t>58</a:t>
            </a:fld>
            <a:endParaRPr lang="ru-R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F21FF-927E-4E81-9182-3A8A94394B10}"/>
              </a:ext>
            </a:extLst>
          </p:cNvPr>
          <p:cNvSpPr>
            <a:spLocks noGrp="1"/>
          </p:cNvSpPr>
          <p:nvPr>
            <p:ph type="title"/>
          </p:nvPr>
        </p:nvSpPr>
        <p:spPr>
          <a:xfrm>
            <a:off x="2767013" y="1314451"/>
            <a:ext cx="6900862" cy="4348163"/>
          </a:xfrm>
        </p:spPr>
        <p:txBody>
          <a:bodyPr>
            <a:normAutofit fontScale="90000"/>
          </a:bodyPr>
          <a:lstStyle/>
          <a:p>
            <a:pPr>
              <a:defRPr/>
            </a:pPr>
            <a:br>
              <a:rPr lang="ru-RU" dirty="0">
                <a:solidFill>
                  <a:schemeClr val="tx1"/>
                </a:solidFill>
              </a:rPr>
            </a:br>
            <a:r>
              <a:rPr lang="ru-RU" dirty="0">
                <a:solidFill>
                  <a:schemeClr val="tx1"/>
                </a:solidFill>
              </a:rPr>
              <a:t>Е. В. </a:t>
            </a:r>
            <a:r>
              <a:rPr lang="ru-RU" dirty="0" err="1">
                <a:solidFill>
                  <a:schemeClr val="tx1"/>
                </a:solidFill>
              </a:rPr>
              <a:t>Коротковская</a:t>
            </a:r>
            <a:br>
              <a:rPr lang="ru-RU" dirty="0">
                <a:solidFill>
                  <a:schemeClr val="tx1"/>
                </a:solidFill>
              </a:rPr>
            </a:br>
            <a:br>
              <a:rPr lang="ru-RU" dirty="0">
                <a:solidFill>
                  <a:schemeClr val="tx1"/>
                </a:solidFill>
              </a:rPr>
            </a:br>
            <a:r>
              <a:rPr lang="ru-RU" dirty="0">
                <a:solidFill>
                  <a:schemeClr val="tx1"/>
                </a:solidFill>
              </a:rPr>
              <a:t>«Маркетинг. Часть 10» </a:t>
            </a:r>
            <a:br>
              <a:rPr lang="ru-RU" dirty="0">
                <a:solidFill>
                  <a:schemeClr val="tx1"/>
                </a:solidFill>
              </a:rPr>
            </a:br>
            <a:br>
              <a:rPr lang="ru-RU" dirty="0">
                <a:solidFill>
                  <a:schemeClr val="tx1"/>
                </a:solidFill>
              </a:rPr>
            </a:br>
            <a:r>
              <a:rPr lang="ru-RU" i="1" dirty="0">
                <a:solidFill>
                  <a:schemeClr val="tx1"/>
                </a:solidFill>
              </a:rPr>
              <a:t>Учебное пособие в презентациях</a:t>
            </a:r>
            <a:br>
              <a:rPr lang="ru-RU" dirty="0">
                <a:solidFill>
                  <a:schemeClr val="tx1"/>
                </a:solidFill>
              </a:rPr>
            </a:br>
            <a:endParaRPr lang="ru-RU" dirty="0"/>
          </a:p>
        </p:txBody>
      </p:sp>
      <p:sp>
        <p:nvSpPr>
          <p:cNvPr id="3" name="Номер слайда 2">
            <a:extLst>
              <a:ext uri="{FF2B5EF4-FFF2-40B4-BE49-F238E27FC236}">
                <a16:creationId xmlns:a16="http://schemas.microsoft.com/office/drawing/2014/main" id="{BEE54C1F-BA4B-4B43-93DD-ED2C3F21D46D}"/>
              </a:ext>
            </a:extLst>
          </p:cNvPr>
          <p:cNvSpPr>
            <a:spLocks noGrp="1"/>
          </p:cNvSpPr>
          <p:nvPr>
            <p:ph type="sldNum" sz="quarter" idx="12"/>
          </p:nvPr>
        </p:nvSpPr>
        <p:spPr/>
        <p:txBody>
          <a:bodyPr/>
          <a:lstStyle/>
          <a:p>
            <a:pPr>
              <a:defRPr/>
            </a:pPr>
            <a:fld id="{EDC31799-98BF-4FCE-8277-9050755B1717}" type="slidenum">
              <a:rPr lang="ru-RU" smtClean="0"/>
              <a:pPr>
                <a:defRPr/>
              </a:pPr>
              <a:t>59</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976715"/>
          </a:xfrm>
        </p:spPr>
        <p:txBody>
          <a:bodyPr>
            <a:normAutofit/>
          </a:bodyPr>
          <a:lstStyle/>
          <a:p>
            <a:r>
              <a:rPr lang="ru-RU" sz="2800" b="1" dirty="0">
                <a:solidFill>
                  <a:schemeClr val="tx1"/>
                </a:solidFill>
              </a:rPr>
              <a:t>Товар в маркетинге </a:t>
            </a:r>
            <a:r>
              <a:rPr lang="ru-RU" sz="2800" dirty="0">
                <a:solidFill>
                  <a:schemeClr val="tx1"/>
                </a:solidFill>
              </a:rPr>
              <a:t>– это нечто большее, чем простой набор материальных характеристик. При разработке товара компания в первую</a:t>
            </a:r>
            <a:br>
              <a:rPr lang="ru-RU" sz="2800" dirty="0">
                <a:solidFill>
                  <a:schemeClr val="tx1"/>
                </a:solidFill>
              </a:rPr>
            </a:br>
            <a:r>
              <a:rPr lang="ru-RU" sz="2800" dirty="0">
                <a:solidFill>
                  <a:schemeClr val="tx1"/>
                </a:solidFill>
              </a:rPr>
              <a:t>очередь должна определить три его уровня: товар по замыслу (т.е. основные потребности покупателя, которые будет удовлетворять товар),</a:t>
            </a:r>
            <a:br>
              <a:rPr lang="ru-RU" sz="2800" dirty="0">
                <a:solidFill>
                  <a:schemeClr val="tx1"/>
                </a:solidFill>
              </a:rPr>
            </a:br>
            <a:r>
              <a:rPr lang="ru-RU" sz="2800" dirty="0">
                <a:solidFill>
                  <a:schemeClr val="tx1"/>
                </a:solidFill>
              </a:rPr>
              <a:t>затем разработать товар в реальном исполнении и в конце найти способы</a:t>
            </a:r>
            <a:br>
              <a:rPr lang="ru-RU" sz="2800" dirty="0">
                <a:solidFill>
                  <a:schemeClr val="tx1"/>
                </a:solidFill>
              </a:rPr>
            </a:br>
            <a:r>
              <a:rPr lang="ru-RU" sz="2800" dirty="0">
                <a:solidFill>
                  <a:schemeClr val="tx1"/>
                </a:solidFill>
              </a:rPr>
              <a:t>его подкрепления, чтобы создать тот набор выгод, который наилучшим образом удовлетворит запросы потребителя</a:t>
            </a:r>
          </a:p>
        </p:txBody>
      </p:sp>
    </p:spTree>
    <p:extLst>
      <p:ext uri="{BB962C8B-B14F-4D97-AF65-F5344CB8AC3E}">
        <p14:creationId xmlns:p14="http://schemas.microsoft.com/office/powerpoint/2010/main" val="38223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748115"/>
          </a:xfrm>
        </p:spPr>
        <p:txBody>
          <a:bodyPr/>
          <a:lstStyle/>
          <a:p>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2923" y="624109"/>
            <a:ext cx="8911688" cy="5862415"/>
          </a:xfrm>
          <a:prstGeom prst="rect">
            <a:avLst/>
          </a:prstGeom>
        </p:spPr>
      </p:pic>
    </p:spTree>
    <p:extLst>
      <p:ext uri="{BB962C8B-B14F-4D97-AF65-F5344CB8AC3E}">
        <p14:creationId xmlns:p14="http://schemas.microsoft.com/office/powerpoint/2010/main" val="374940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400050"/>
            <a:ext cx="8911687" cy="6186488"/>
          </a:xfrm>
        </p:spPr>
        <p:txBody>
          <a:bodyPr>
            <a:noAutofit/>
          </a:bodyPr>
          <a:lstStyle/>
          <a:p>
            <a:r>
              <a:rPr lang="ru-RU" sz="2000" b="1" i="1" dirty="0">
                <a:solidFill>
                  <a:schemeClr val="tx1"/>
                </a:solidFill>
              </a:rPr>
              <a:t>Товар по замыслу </a:t>
            </a:r>
            <a:r>
              <a:rPr lang="ru-RU" sz="2000" b="1" dirty="0">
                <a:solidFill>
                  <a:schemeClr val="tx1"/>
                </a:solidFill>
              </a:rPr>
              <a:t>– </a:t>
            </a:r>
            <a:r>
              <a:rPr lang="ru-RU" sz="2000" dirty="0">
                <a:solidFill>
                  <a:schemeClr val="tx1"/>
                </a:solidFill>
              </a:rPr>
              <a:t>способ решения проблемы либо основная выгода, ради которой потребитель приобретает товар. Товар по замыслу находится в центре общего понятия товара. Поэтому при разработке товара маркетологи должны определить основные выгоды, которые покупатель получит после приобретения товара.</a:t>
            </a:r>
            <a:br>
              <a:rPr lang="ru-RU" sz="2000" dirty="0">
                <a:solidFill>
                  <a:schemeClr val="tx1"/>
                </a:solidFill>
              </a:rPr>
            </a:br>
            <a:r>
              <a:rPr lang="ru-RU" sz="2000" dirty="0">
                <a:solidFill>
                  <a:schemeClr val="tx1"/>
                </a:solidFill>
              </a:rPr>
              <a:t>На основе товара по замыслу компанией создается товар в реальном исполнении.</a:t>
            </a:r>
            <a:br>
              <a:rPr lang="ru-RU" sz="2000" dirty="0">
                <a:solidFill>
                  <a:schemeClr val="tx1"/>
                </a:solidFill>
              </a:rPr>
            </a:br>
            <a:r>
              <a:rPr lang="ru-RU" sz="2000" b="1" i="1" dirty="0">
                <a:solidFill>
                  <a:schemeClr val="tx1"/>
                </a:solidFill>
              </a:rPr>
              <a:t>Товар в реальном исполнении </a:t>
            </a:r>
            <a:r>
              <a:rPr lang="ru-RU" sz="2000" dirty="0">
                <a:solidFill>
                  <a:schemeClr val="tx1"/>
                </a:solidFill>
              </a:rPr>
              <a:t>– уровень качества, набор свойств,</a:t>
            </a:r>
            <a:br>
              <a:rPr lang="ru-RU" sz="2000" dirty="0">
                <a:solidFill>
                  <a:schemeClr val="tx1"/>
                </a:solidFill>
              </a:rPr>
            </a:br>
            <a:r>
              <a:rPr lang="ru-RU" sz="2000" dirty="0">
                <a:solidFill>
                  <a:schemeClr val="tx1"/>
                </a:solidFill>
              </a:rPr>
              <a:t>внешнее оформление, название марки, упаковка и другие свойства, в совокупности определяющие выгоду от приобретения основного товара.</a:t>
            </a:r>
            <a:br>
              <a:rPr lang="ru-RU" sz="2000" dirty="0">
                <a:solidFill>
                  <a:schemeClr val="tx1"/>
                </a:solidFill>
              </a:rPr>
            </a:br>
            <a:r>
              <a:rPr lang="ru-RU" sz="2000" b="1" i="1" dirty="0">
                <a:solidFill>
                  <a:schemeClr val="tx1"/>
                </a:solidFill>
              </a:rPr>
              <a:t>Товар с подкреплением </a:t>
            </a:r>
            <a:r>
              <a:rPr lang="ru-RU" sz="2000" dirty="0">
                <a:solidFill>
                  <a:schemeClr val="tx1"/>
                </a:solidFill>
              </a:rPr>
              <a:t>– дополнительные услуги и преимущества</a:t>
            </a:r>
            <a:br>
              <a:rPr lang="ru-RU" sz="2000" dirty="0">
                <a:solidFill>
                  <a:schemeClr val="tx1"/>
                </a:solidFill>
              </a:rPr>
            </a:br>
            <a:r>
              <a:rPr lang="ru-RU" sz="2000" dirty="0">
                <a:solidFill>
                  <a:schemeClr val="tx1"/>
                </a:solidFill>
              </a:rPr>
              <a:t>для потребителя, создаваемые на основе товара по замыслу и товара в реальном исполнении.</a:t>
            </a:r>
          </a:p>
        </p:txBody>
      </p:sp>
    </p:spTree>
    <p:extLst>
      <p:ext uri="{BB962C8B-B14F-4D97-AF65-F5344CB8AC3E}">
        <p14:creationId xmlns:p14="http://schemas.microsoft.com/office/powerpoint/2010/main" val="224492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5948140"/>
          </a:xfrm>
        </p:spPr>
        <p:txBody>
          <a:bodyPr/>
          <a:lstStyle/>
          <a:p>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2924" y="624110"/>
            <a:ext cx="8911686" cy="5948140"/>
          </a:xfrm>
          <a:prstGeom prst="rect">
            <a:avLst/>
          </a:prstGeom>
        </p:spPr>
      </p:pic>
    </p:spTree>
    <p:extLst>
      <p:ext uri="{BB962C8B-B14F-4D97-AF65-F5344CB8AC3E}">
        <p14:creationId xmlns:p14="http://schemas.microsoft.com/office/powerpoint/2010/main" val="5336221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361</TotalTime>
  <Words>4866</Words>
  <Application>Microsoft Office PowerPoint</Application>
  <PresentationFormat>Широкоэкранный</PresentationFormat>
  <Paragraphs>146</Paragraphs>
  <Slides>59</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59</vt:i4>
      </vt:variant>
    </vt:vector>
  </HeadingPairs>
  <TitlesOfParts>
    <vt:vector size="65" baseType="lpstr">
      <vt:lpstr>Arial</vt:lpstr>
      <vt:lpstr>Calibri</vt:lpstr>
      <vt:lpstr>Century Gothic</vt:lpstr>
      <vt:lpstr>Times New Roman</vt:lpstr>
      <vt:lpstr>Wingdings 3</vt:lpstr>
      <vt:lpstr>Легкий дым</vt:lpstr>
      <vt:lpstr>Е. В. Коротковская  «Маркетинг. Часть 10» </vt:lpstr>
      <vt:lpstr>УДК 33.338.2 ББК 65стд1-32  Л 69  А69 Коротковская Е.В. Маркетинг. Часть 10. Учебное пособие в презентациях. Для студентов, обучающихся по экономическим специальностям. Саратов, СГУ 2021 – 59 с.  ISBN   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  Рекомендуем к печати: научно-методический совет экономического факультета (протокол №  4  от 24.11.2021 г.) УДК 33.338.2  ББК 65стд1-32  Е.В. Коротковская</vt:lpstr>
      <vt:lpstr>Тема. ТОВАР В МАРКЕТИНГЕ</vt:lpstr>
      <vt:lpstr>Товар (продукт) – все, что может удовлетворить желание или потребность и предлагается рынку с целью привлечения внимания, приобретения, использования или потребления.</vt:lpstr>
      <vt:lpstr>Услуга – это предлагаемый к продаже товар, который состоит из действий, преимущества или возможности удовлетворения.</vt:lpstr>
      <vt:lpstr>Товар в маркетинге – это нечто большее, чем простой набор материальных характеристик. При разработке товара компания в первую очередь должна определить три его уровня: товар по замыслу (т.е. основные потребности покупателя, которые будет удовлетворять товар), затем разработать товар в реальном исполнении и в конце найти способы его подкрепления, чтобы создать тот набор выгод, который наилучшим образом удовлетворит запросы потребителя</vt:lpstr>
      <vt:lpstr>Презентация PowerPoint</vt:lpstr>
      <vt:lpstr>Товар по замыслу – способ решения проблемы либо основная выгода, ради которой потребитель приобретает товар. Товар по замыслу находится в центре общего понятия товара. Поэтому при разработке товара маркетологи должны определить основные выгоды, которые покупатель получит после приобретения товара. На основе товара по замыслу компанией создается товар в реальном исполнении. Товар в реальном исполнении – уровень качества, набор свойств, внешнее оформление, название марки, упаковка и другие свойства, в совокупности определяющие выгоду от приобретения основного товара. Товар с подкреплением – дополнительные услуги и преимущества для потребителя, создаваемые на основе товара по замыслу и товара в реальном исполнении.</vt:lpstr>
      <vt:lpstr>Презентация PowerPoint</vt:lpstr>
      <vt:lpstr>В целом товары подразделяются на товары широкого потребления и товары производственного назначения.</vt:lpstr>
      <vt:lpstr>Товары широкого потребления – товары, приобретаемые конечным потребителем для личного пользования.</vt:lpstr>
      <vt:lpstr>Товары производственного назначения – это товары, которые приобретают для дальнейшей переработки или использования в хозяйственной деятельности.</vt:lpstr>
      <vt:lpstr>Классификация товаров широкого потребления 1) По времени использования товары широкого потребления делятся на товары кратковременного и долговременного пользования. Товар кратковременного пользования – товар широкого потребления, который, как правило, потребляется за один или несколько раз (напитки, мыло, пищевые продукты). Товар долговременного пользования – товар широкого потребления, которым обычно пользуются в течение длительного времени (холодильники, автомобили, мебель).  2) По характеру предъявляемого спроса товары широкого потребления подразделяются на товары повседневного спроса, товары предварительного выбора, товары особого спроса и товары пассивного спроса. Маркетинг таких товаров отличается так же, как различаются и способы их приобретения</vt:lpstr>
      <vt:lpstr>Товары повседневного спроса дополнительно подразделяются на основные товары постоянного спроса, товары импульсной покупки и товары для экстренных случаев. Основные товары постоянного спроса (молоко, зубную пасту, хлеб и т. п.) люди покупают регулярно.   Товары импульсной покупки приобретают почти без предварительного планирования и усилий на поиски. Как правило, такие товары обычно предлагаются во многих точках продажи, поскольку потребители редко специально ищут их. Скажем, шоколадные батончики или журналы выкладывают рядом с кассой, потому что иначе потребитель может и не вспомнить о них. Товары для экстренных случаев покупают при возникновении острой нужды в них (например, зонтики во время ливня, сапоги и лопаты во время первых снежных заносов). Производители таких товаров предлагают их во множестве торговых точек, чтобы товар всегда оказался под рукой, если он понадобится потребителю.</vt:lpstr>
      <vt:lpstr>Товары предварительного выбора дополнительно подразделяются на однородные и неоднородные. Покупатель рассматривает однородные товары (например, кухонные плиты или холодильники) как изделия схожие по качеству, но отличающиеся по цене в достаточной степени, чтобы их сравнение между собой при покупке было оправдано.  Продавец таких товаров в разговоре с покупателем должен «обосновать цену». Однако при покупке неоднородных товаров, например, одежды или мебели, их характеристики зачастую оказываются важнее цены. Если покупателю нужен новый костюм, то фасон, посадка на фигуре и вид этого костюма, скорее всего, окажутся более значимыми, чем небольшая разница в цене. Именно поэтому продавец неоднородных товаров предварительного выбора должен иметь широкий ассортимент, чтобы удовлетворить индивидуальные вкусы, и держать штат хорошо подготовленных продавцов, которые могли бы снабдить потребителя необходимой информацией и дать ему совет.</vt:lpstr>
      <vt:lpstr>Управление товарным ассортиментом. Товарные стратегии</vt:lpstr>
      <vt:lpstr>Управление товарным ассортиментом</vt:lpstr>
      <vt:lpstr>К более широкому ассортименту обычно стремятся те компании, которые желают позиционировать себя на рынке в качестве поставщиков полного товарного ассортимента, стремятся увеличить свою долю на рынке или обеспечить рост самого рынка. Компании же, заинтересованные в получении высоких кратковременных доходов, напротив, обычно имеют суженный ассортимент, состоящий из отдельных товаров. Компания может наращивать свой товарный ассортимент: вниз, вверх либо в обоих направлениях одновременно</vt:lpstr>
      <vt:lpstr>Решения по расширению товарного ассортимента</vt:lpstr>
      <vt:lpstr>Расширение ассортимента вниз происходит тогда, когда расположенная в верхнем сегменте рынка компания постепенно расширяет свой ассортимент в нижележащие эшелоны. Поначалу компания может войти в верхний сегмент с тем, чтобы создать своим товарам образ качественных, и лишь затем распространить свою деятельность в нижний сегмент. Расширение ассортимента вниз может оказаться и ответом на атаку конкурентов на верхний сегмент.   Еще один вариант: компания выпускает товары, предназначенные для нижнего сектора рынка занять конкуренты. Кроме того, сосредоточение на нижнем сегменте рынка может обеспечить компании более быстрый рост. </vt:lpstr>
      <vt:lpstr>Расширяя вниз ассортимент своих товаров, компания рискует столкнуться с несколькими проблемами:</vt:lpstr>
      <vt:lpstr>У компаний, действующих в нижнем сегменте рынка, может возникнуть желание расширить ассортимент вверх. Их, вполне вероятно, привлекут более высокие темпы роста или более высокие прибыли в этой части рынка, или возможность позиционировать себя как производителя полной линейки товаров.</vt:lpstr>
      <vt:lpstr>2) Насыщение товарного ассортимента – увеличение разновидностей товара за счет добавления новых моделей к уже существующим. Возможные мотивы компаний: стремление к дополнительной прибыли, попытка удовлетворить дилеров, желание  задействовать избыточные производственные мощности, попытки стать ведущей компанией с исчерпывающим ассортиментом или стремление ликвидировать пробелы в ассортименте, чтобы сдержать натиск конкурентов. Основная проблема, которая может возникнуть при насыщении ассортимента, – «каннибализм», чтобы ее избежать, компании нужно обязательно убедиться, что новые модели значительно отличаются от уже существующих.</vt:lpstr>
      <vt:lpstr>3) Обновление товарного ассортимента целесообразно в случаях, когда длина линейки выпускаемых товаров вполне достаточна, а вот само качество товара требует либо модернизации существующих моделей, либо создания совершенно новых. Компания может обновлять либо отдельные товары, либо всю ассортиментную линейку целиком. Постепенное обновление позволяет компании определить реакцию покупателей и оптовых продавцов на новый стиль до внесения изменений в весь ассортимент; кроме того, оно позволяет снизить текущие расходы компании. Однако оно не пройдет мимо внимания конкурентов, которые займутся модернизацией своего собственного ассортимента.</vt:lpstr>
      <vt:lpstr>Презентация PowerPoint</vt:lpstr>
      <vt:lpstr>Жизненный цикл товара.</vt:lpstr>
      <vt:lpstr>Жизненный цикл товара (ЖЦТ) – изменение объема продаж и прибыли от продажи товара на протяжении всего времени его существования</vt:lpstr>
      <vt:lpstr>Кривая жизненного цикла товара</vt:lpstr>
      <vt:lpstr>Концепция жизненного цикла товара подразумевает следующее.  Срок жизни товара ограничен.  Жизненный цикл товара на рынке проходит несколько этапов, каждый из которых открывает определенные возможности и ставит свои проблемы.  На разных этапах жизненного цикла товара прибыль, которую он приносит, варьируется. Каждый этап жизненного цикла товара требует особого подхода к стратегии в области маркетинга, финансов, производства, сбыта и управления персоналом</vt:lpstr>
      <vt:lpstr>Определить начало и завершение каждого этапа жизненного цикла товара достаточно сложно. Это становится возможным, только когда рост или падение объема продаж очевидны. Однако производителю следует знать, какова примерная продолжительность этапов, характерных для его отрасли. Жесточайшая конкуренция на рынке приводит к уменьшению длительности жизненного цикла товара, а это означает, что товары должны приносить прибыль за более короткий период времени.</vt:lpstr>
      <vt:lpstr>Наиболее распространенные кривые жизненного цикла товара</vt:lpstr>
      <vt:lpstr>Не все товары имеют жизненный цикл, описываемый кривой, по форме напоминающей колокол. Было выявлено до 17 различных форм кривых жизненного цикла товара. Три наиболее часто встречающиеся  формы представлены на рис., а показана кривая «рост – резкое падение – зрелость», характерная для жизненного цикла бытовых приборов.  Кривая с повторным циклом характерна для новых лекарств. Еще одна разновидность кривой жизненного цикла – «гребешковая» кривая жизненного цикла товара, состоящая Объем продаж и прибыли (ден.ед.) из последовательного ряда циклов, обусловленных открытием новых характеристик товара, способов его использования или появлением новых потребителей. Существование разных профилей жизненных циклов можно объяснить влиянием следующих факторов: технологий, потребительских привычек и динамизмом компании. Очевидно, что самая большая проблема заключается в умении предвидеть, какой тип эволюции будет превалировать в дальнейшем.</vt:lpstr>
      <vt:lpstr>Модель жизненного цикла – это концептуальная структура, используемая для анализа развития рынков. Рынки эволюционируют потому, что изменяются некоторые силы, и это создает определенное давление или стимулирует преобразования. Такие силы важно идентифицировать, и в этом смысле как нельзя более полезна модель ЖЦТ.</vt:lpstr>
      <vt:lpstr>Каналы распределения и методы сбыта</vt:lpstr>
      <vt:lpstr>Сбыт предполагает систему мероприятий по распределению произведенной продукции между потребителями. Этот вопрос по-разному решается различными производителями товаров. Зачастую товаропроизводитель не всегда может самостоятельно осуществлять перемещение товаров, и не всегда следует ему это делать. Во-первых, для обеспечения товародвижения необходимы соответствующие финансовые ресурсы, которые могут и отсутствовать у производителя. Например, многие компании-гиганты, работающие в автомобильной отрасли, продают свою продукцию с помощью тысяч независимых дилеров и, несмотря на мощь таких корпораций, им очень трудно было бы выкупить все дилерские предприятия. Во-вторых, если соответствующие финансовые ресурсы и имеются, то их более целесообразно вложить в производство, а не в обращение. Если производство обеспечивает норму прибыли в 20 %, а занятие розничной торговлей дает примерно только 10 %, фирма не захочет самостоятельно заниматься розницей. В-третьих, очень важно то, что производитель может специализироваться лишь на изготовлении определенной продукции, постоянно учитывая конкретные запросы покупателей и обеспечивая более полное их удовлетворение, в то время как реализация отдельных функций политики распределения передается другим предпринимательским структурам, так называемым посредникам.</vt:lpstr>
      <vt:lpstr>Таким образом, большинство производителей предлагают свои товары рынку через посредников. Каждый из них стремится сформировать собственный канал распределения.</vt:lpstr>
      <vt:lpstr>Канал распределения представляет собой путь, по которому товары перемещаются от производителей к потребителям.</vt:lpstr>
      <vt:lpstr>Основными функциями канала распределения являются следующие:</vt:lpstr>
      <vt:lpstr>Основными функциями канала распределения являются следующие:</vt:lpstr>
      <vt:lpstr>Высокий уровень затрат постоянно побуждает предприятия к поиску оптимальных каналов сбыта. При этом очевидно, что функции сбыта можно передать, но их нельзя исключить. С точки зрения фирмы передача указанных функций посредникам оправдана в той мере, в которой они благодаря своей специализации способны выполнять их более эффективно и с меньшими затратами, чем сам производитель.</vt:lpstr>
      <vt:lpstr>Привилегированное положение сбытовиков (дистрибьюторов) по отношению к производителям обусловлено пятью факторами:</vt:lpstr>
      <vt:lpstr>П - производитель; К- клиент; Д – дистрибьютор Возможности сокращения числа необходимых прямых контактов: а - число контактов (П К = 3 3 = 9); б - число контактов (П + К = 3+3 = 6) а         б</vt:lpstr>
      <vt:lpstr>2) экономия на масштабе.</vt:lpstr>
      <vt:lpstr>3) уменьшение функционального несоответствия.</vt:lpstr>
      <vt:lpstr>4) улучшение ассортимента.</vt:lpstr>
      <vt:lpstr>5) улучшение обслуживания</vt:lpstr>
      <vt:lpstr>Фирма-производитель может осуществлять реализацию своей продукции согласно одному из методов сбыта (распределения).</vt:lpstr>
      <vt:lpstr>Смешанные каналы сбыта предполагают использование первых двух каналов товародвижения. Так, предприятия машиностроительного комплекса мало используют преимущества прямых контактов с поставщиками, они реализуют продукцию через систему посредников. Возникают и другие государственные и коммерческие посреднические организации и предприятия, гарантирующие значительно больший набор снабженческо-сбытовых услуг. Естественно, что изготовитель заинтересован сбывать свою продукцию непосредственно потребителям при наличии собственных региональных складов. Но прежде чем прибегнуть к прямому маркетингу (прямой сбыт), менеджеры изготовителя должны убедиться в том, что продукция предприятия может быть полностью реализована. Прямой маркетинг используется при сложном технологическом производстве, когда изготовитель своими силами обеспечивает монтаж сложного оборудования на предприятиях потребителя.</vt:lpstr>
      <vt:lpstr>Опыт реализации маркетинга различными фирмами показывает, что количество каналов распределения и их состав зависят как от вида товара, так и от того, насколько полно товаропроизводитель использует маркетинг. При этом обычно рассматривают каналы распределения разных уровней.</vt:lpstr>
      <vt:lpstr>Уровень канала распределения</vt:lpstr>
      <vt:lpstr>Так, в современное время очень важной тенденцией является увеличение ширины каналов, используемых владельцами марок, при уменьшении глубины. Уменьшение глубины происходит за счет сокращения промежуточных звеньев, а расширение каналов дает возможность увеличения сбыта от использования новых каналов: Интернета, вендинговых автоматов, различных ассоциаций оптовиков и розницы и пр. Когда несколько лет назад производитель конфет «Коркунов» принял решение об использовании широкой сети каналов, многие эксперты оценивали это негативно: продажа конфет ценовой категории выше среднего в палатках и ларьках могла повредить позиционированию этой марки конфет. Результаты работы с нетрадиционными каналами полностью оправдали ожидания.</vt:lpstr>
      <vt:lpstr>Различают каналы нулевого уровня, одноуровневый, двухуровневый, трехуровневый.</vt:lpstr>
      <vt:lpstr>Прямой маркетинг считается выгодным при следующих условиях:</vt:lpstr>
      <vt:lpstr>В иных случаях производителю стоит изменить схему реализации своего товара. </vt:lpstr>
      <vt:lpstr>Определим принципы выбора каналов распределения. </vt:lpstr>
      <vt:lpstr>При выборе таких каналов фирма должна учитывать следующие факторы:</vt:lpstr>
      <vt:lpstr>Вопросы для обсуждения и закрепления прочитанного</vt:lpstr>
      <vt:lpstr>Список рекомендуемой литературы</vt:lpstr>
      <vt:lpstr> Е. В. Коротковская  «Маркетинг. Часть 10»   Учебное пособие в презентациях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ТОВАРНОЙ ПОЛИТИКИ ПРЕДПРИЯТИЯ. ЖИЗНЕННЫЙ ЦИКЛ ТОВАРА</dc:title>
  <dc:creator>Елена</dc:creator>
  <cp:lastModifiedBy>user</cp:lastModifiedBy>
  <cp:revision>29</cp:revision>
  <dcterms:created xsi:type="dcterms:W3CDTF">2018-11-09T16:02:36Z</dcterms:created>
  <dcterms:modified xsi:type="dcterms:W3CDTF">2021-12-14T13:00:15Z</dcterms:modified>
</cp:coreProperties>
</file>