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65"/>
  </p:notesMasterIdLst>
  <p:sldIdLst>
    <p:sldId id="315" r:id="rId2"/>
    <p:sldId id="316" r:id="rId3"/>
    <p:sldId id="256" r:id="rId4"/>
    <p:sldId id="258" r:id="rId5"/>
    <p:sldId id="266" r:id="rId6"/>
    <p:sldId id="267" r:id="rId7"/>
    <p:sldId id="268" r:id="rId8"/>
    <p:sldId id="269" r:id="rId9"/>
    <p:sldId id="270" r:id="rId10"/>
    <p:sldId id="257" r:id="rId11"/>
    <p:sldId id="259" r:id="rId12"/>
    <p:sldId id="271" r:id="rId13"/>
    <p:sldId id="260" r:id="rId14"/>
    <p:sldId id="261" r:id="rId15"/>
    <p:sldId id="273" r:id="rId16"/>
    <p:sldId id="274" r:id="rId17"/>
    <p:sldId id="275" r:id="rId18"/>
    <p:sldId id="263" r:id="rId19"/>
    <p:sldId id="264" r:id="rId20"/>
    <p:sldId id="276" r:id="rId21"/>
    <p:sldId id="272" r:id="rId22"/>
    <p:sldId id="277" r:id="rId23"/>
    <p:sldId id="278" r:id="rId24"/>
    <p:sldId id="279" r:id="rId25"/>
    <p:sldId id="280" r:id="rId26"/>
    <p:sldId id="281" r:id="rId27"/>
    <p:sldId id="282" r:id="rId28"/>
    <p:sldId id="283" r:id="rId29"/>
    <p:sldId id="289" r:id="rId30"/>
    <p:sldId id="284" r:id="rId31"/>
    <p:sldId id="285" r:id="rId32"/>
    <p:sldId id="286" r:id="rId33"/>
    <p:sldId id="287" r:id="rId34"/>
    <p:sldId id="288" r:id="rId35"/>
    <p:sldId id="290" r:id="rId36"/>
    <p:sldId id="291" r:id="rId37"/>
    <p:sldId id="292" r:id="rId38"/>
    <p:sldId id="293" r:id="rId39"/>
    <p:sldId id="294" r:id="rId40"/>
    <p:sldId id="295" r:id="rId41"/>
    <p:sldId id="296" r:id="rId42"/>
    <p:sldId id="297" r:id="rId43"/>
    <p:sldId id="299" r:id="rId44"/>
    <p:sldId id="262" r:id="rId45"/>
    <p:sldId id="298" r:id="rId46"/>
    <p:sldId id="300" r:id="rId47"/>
    <p:sldId id="301" r:id="rId48"/>
    <p:sldId id="302" r:id="rId49"/>
    <p:sldId id="303" r:id="rId50"/>
    <p:sldId id="304" r:id="rId51"/>
    <p:sldId id="305" r:id="rId52"/>
    <p:sldId id="306" r:id="rId53"/>
    <p:sldId id="309" r:id="rId54"/>
    <p:sldId id="307" r:id="rId55"/>
    <p:sldId id="308" r:id="rId56"/>
    <p:sldId id="310" r:id="rId57"/>
    <p:sldId id="311" r:id="rId58"/>
    <p:sldId id="312" r:id="rId59"/>
    <p:sldId id="313" r:id="rId60"/>
    <p:sldId id="314" r:id="rId61"/>
    <p:sldId id="341" r:id="rId62"/>
    <p:sldId id="342" r:id="rId63"/>
    <p:sldId id="343" r:id="rId6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E4A81F-3AB4-457F-B875-1354351955F1}" type="datetimeFigureOut">
              <a:rPr lang="ru-RU" smtClean="0"/>
              <a:t>14.12.2021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1A2780-9961-4774-8969-4796C58A7930}" type="slidenum">
              <a:rPr lang="ru-RU" smtClean="0"/>
              <a:t>‹#›</a:t>
            </a:fld>
            <a:endParaRPr lang="ru-RU"/>
          </a:p>
        </p:txBody>
      </p:sp>
    </p:spTree>
    <p:extLst>
      <p:ext uri="{BB962C8B-B14F-4D97-AF65-F5344CB8AC3E}">
        <p14:creationId xmlns:p14="http://schemas.microsoft.com/office/powerpoint/2010/main" val="825400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pPr>
              <a:defRPr/>
            </a:pPr>
            <a:fld id="{2A31A3D5-AE41-4A01-ABD1-CAF1AB2F9F78}" type="slidenum">
              <a:rPr lang="ru-RU" altLang="ru-RU" smtClean="0"/>
              <a:pPr>
                <a:defRPr/>
              </a:pPr>
              <a:t>2</a:t>
            </a:fld>
            <a:endParaRPr lang="ru-RU" altLang="ru-RU"/>
          </a:p>
        </p:txBody>
      </p:sp>
    </p:spTree>
    <p:extLst>
      <p:ext uri="{BB962C8B-B14F-4D97-AF65-F5344CB8AC3E}">
        <p14:creationId xmlns:p14="http://schemas.microsoft.com/office/powerpoint/2010/main" val="1806436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EDD85BAE-5CB3-4B10-8C5F-527AACA3A35D}" type="datetimeFigureOut">
              <a:rPr lang="ru-RU" smtClean="0"/>
              <a:t>14.12.2021</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B66A88-B0D4-49A0-8997-2B7369DBC51F}" type="slidenum">
              <a:rPr lang="ru-RU" smtClean="0"/>
              <a:t>‹#›</a:t>
            </a:fld>
            <a:endParaRPr lang="ru-RU"/>
          </a:p>
        </p:txBody>
      </p:sp>
    </p:spTree>
    <p:extLst>
      <p:ext uri="{BB962C8B-B14F-4D97-AF65-F5344CB8AC3E}">
        <p14:creationId xmlns:p14="http://schemas.microsoft.com/office/powerpoint/2010/main" val="3154849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DD85BAE-5CB3-4B10-8C5F-527AACA3A35D}" type="datetimeFigureOut">
              <a:rPr lang="ru-RU" smtClean="0"/>
              <a:t>14.12.2021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B66A88-B0D4-49A0-8997-2B7369DBC51F}" type="slidenum">
              <a:rPr lang="ru-RU" smtClean="0"/>
              <a:t>‹#›</a:t>
            </a:fld>
            <a:endParaRPr lang="ru-RU"/>
          </a:p>
        </p:txBody>
      </p:sp>
    </p:spTree>
    <p:extLst>
      <p:ext uri="{BB962C8B-B14F-4D97-AF65-F5344CB8AC3E}">
        <p14:creationId xmlns:p14="http://schemas.microsoft.com/office/powerpoint/2010/main" val="1639847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DD85BAE-5CB3-4B10-8C5F-527AACA3A35D}" type="datetimeFigureOut">
              <a:rPr lang="ru-RU" smtClean="0"/>
              <a:t>14.12.2021</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B66A88-B0D4-49A0-8997-2B7369DBC51F}"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477099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EDD85BAE-5CB3-4B10-8C5F-527AACA3A35D}" type="datetimeFigureOut">
              <a:rPr lang="ru-RU" smtClean="0"/>
              <a:t>14.12.2021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B66A88-B0D4-49A0-8997-2B7369DBC51F}" type="slidenum">
              <a:rPr lang="ru-RU" smtClean="0"/>
              <a:t>‹#›</a:t>
            </a:fld>
            <a:endParaRPr lang="ru-RU"/>
          </a:p>
        </p:txBody>
      </p:sp>
    </p:spTree>
    <p:extLst>
      <p:ext uri="{BB962C8B-B14F-4D97-AF65-F5344CB8AC3E}">
        <p14:creationId xmlns:p14="http://schemas.microsoft.com/office/powerpoint/2010/main" val="28580121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EDD85BAE-5CB3-4B10-8C5F-527AACA3A35D}" type="datetimeFigureOut">
              <a:rPr lang="ru-RU" smtClean="0"/>
              <a:t>14.12.2021</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B66A88-B0D4-49A0-8997-2B7369DBC51F}"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3239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EDD85BAE-5CB3-4B10-8C5F-527AACA3A35D}" type="datetimeFigureOut">
              <a:rPr lang="ru-RU" smtClean="0"/>
              <a:t>14.12.2021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B66A88-B0D4-49A0-8997-2B7369DBC51F}" type="slidenum">
              <a:rPr lang="ru-RU" smtClean="0"/>
              <a:t>‹#›</a:t>
            </a:fld>
            <a:endParaRPr lang="ru-RU"/>
          </a:p>
        </p:txBody>
      </p:sp>
    </p:spTree>
    <p:extLst>
      <p:ext uri="{BB962C8B-B14F-4D97-AF65-F5344CB8AC3E}">
        <p14:creationId xmlns:p14="http://schemas.microsoft.com/office/powerpoint/2010/main" val="11776182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DD85BAE-5CB3-4B10-8C5F-527AACA3A35D}" type="datetimeFigureOut">
              <a:rPr lang="ru-RU" smtClean="0"/>
              <a:t>14.12.2021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B66A88-B0D4-49A0-8997-2B7369DBC51F}" type="slidenum">
              <a:rPr lang="ru-RU" smtClean="0"/>
              <a:t>‹#›</a:t>
            </a:fld>
            <a:endParaRPr lang="ru-RU"/>
          </a:p>
        </p:txBody>
      </p:sp>
    </p:spTree>
    <p:extLst>
      <p:ext uri="{BB962C8B-B14F-4D97-AF65-F5344CB8AC3E}">
        <p14:creationId xmlns:p14="http://schemas.microsoft.com/office/powerpoint/2010/main" val="2927919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DD85BAE-5CB3-4B10-8C5F-527AACA3A35D}" type="datetimeFigureOut">
              <a:rPr lang="ru-RU" smtClean="0"/>
              <a:t>14.12.2021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B66A88-B0D4-49A0-8997-2B7369DBC51F}" type="slidenum">
              <a:rPr lang="ru-RU" smtClean="0"/>
              <a:t>‹#›</a:t>
            </a:fld>
            <a:endParaRPr lang="ru-RU"/>
          </a:p>
        </p:txBody>
      </p:sp>
    </p:spTree>
    <p:extLst>
      <p:ext uri="{BB962C8B-B14F-4D97-AF65-F5344CB8AC3E}">
        <p14:creationId xmlns:p14="http://schemas.microsoft.com/office/powerpoint/2010/main" val="3788239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Заголовок и объект">
    <p:spTree>
      <p:nvGrpSpPr>
        <p:cNvPr id="1" name=""/>
        <p:cNvGrpSpPr/>
        <p:nvPr/>
      </p:nvGrpSpPr>
      <p:grpSpPr>
        <a:xfrm>
          <a:off x="0" y="0"/>
          <a:ext cx="0" cy="0"/>
          <a:chOff x="0" y="0"/>
          <a:chExt cx="0" cy="0"/>
        </a:xfrm>
      </p:grpSpPr>
      <p:pic>
        <p:nvPicPr>
          <p:cNvPr id="4" name="Picture 2" descr="Droplets-HD-Content-R1d.png">
            <a:extLst>
              <a:ext uri="{FF2B5EF4-FFF2-40B4-BE49-F238E27FC236}">
                <a16:creationId xmlns:a16="http://schemas.microsoft.com/office/drawing/2014/main" id="{F8D3ABFD-44A9-4B1E-8E9C-ED2E68E550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3" y="2367094"/>
            <a:ext cx="10363827"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3">
            <a:extLst>
              <a:ext uri="{FF2B5EF4-FFF2-40B4-BE49-F238E27FC236}">
                <a16:creationId xmlns:a16="http://schemas.microsoft.com/office/drawing/2014/main" id="{785C7EA4-2F13-4E41-8562-FC053A4FF8F3}"/>
              </a:ext>
            </a:extLst>
          </p:cNvPr>
          <p:cNvSpPr>
            <a:spLocks noGrp="1"/>
          </p:cNvSpPr>
          <p:nvPr>
            <p:ph type="dt" sz="half" idx="14"/>
          </p:nvPr>
        </p:nvSpPr>
        <p:spPr/>
        <p:txBody>
          <a:bodyPr/>
          <a:lstStyle>
            <a:lvl1pPr>
              <a:defRPr smtClean="0"/>
            </a:lvl1pPr>
          </a:lstStyle>
          <a:p>
            <a:pPr>
              <a:defRPr/>
            </a:pPr>
            <a:fld id="{9C5E26CA-6A94-4CDE-B720-EC8157BD22C8}" type="datetimeFigureOut">
              <a:rPr lang="ru-RU"/>
              <a:pPr>
                <a:defRPr/>
              </a:pPr>
              <a:t>14.12.2021</a:t>
            </a:fld>
            <a:endParaRPr lang="ru-RU"/>
          </a:p>
        </p:txBody>
      </p:sp>
      <p:sp>
        <p:nvSpPr>
          <p:cNvPr id="6" name="Footer Placeholder 4">
            <a:extLst>
              <a:ext uri="{FF2B5EF4-FFF2-40B4-BE49-F238E27FC236}">
                <a16:creationId xmlns:a16="http://schemas.microsoft.com/office/drawing/2014/main" id="{158686B2-E186-4FAD-9919-E40F68E86D3B}"/>
              </a:ext>
            </a:extLst>
          </p:cNvPr>
          <p:cNvSpPr>
            <a:spLocks noGrp="1"/>
          </p:cNvSpPr>
          <p:nvPr>
            <p:ph type="ftr" sz="quarter" idx="15"/>
          </p:nvPr>
        </p:nvSpPr>
        <p:spPr/>
        <p:txBody>
          <a:bodyPr/>
          <a:lstStyle>
            <a:lvl1pPr>
              <a:defRPr/>
            </a:lvl1pPr>
          </a:lstStyle>
          <a:p>
            <a:pPr>
              <a:defRPr/>
            </a:pPr>
            <a:endParaRPr lang="ru-RU"/>
          </a:p>
        </p:txBody>
      </p:sp>
      <p:sp>
        <p:nvSpPr>
          <p:cNvPr id="7" name="Slide Number Placeholder 5">
            <a:extLst>
              <a:ext uri="{FF2B5EF4-FFF2-40B4-BE49-F238E27FC236}">
                <a16:creationId xmlns:a16="http://schemas.microsoft.com/office/drawing/2014/main" id="{148CCCDD-2259-4829-900E-67B9575FEEF8}"/>
              </a:ext>
            </a:extLst>
          </p:cNvPr>
          <p:cNvSpPr>
            <a:spLocks noGrp="1"/>
          </p:cNvSpPr>
          <p:nvPr>
            <p:ph type="sldNum" sz="quarter" idx="16"/>
          </p:nvPr>
        </p:nvSpPr>
        <p:spPr/>
        <p:txBody>
          <a:bodyPr/>
          <a:lstStyle>
            <a:lvl1pPr>
              <a:defRPr smtClean="0"/>
            </a:lvl1pPr>
          </a:lstStyle>
          <a:p>
            <a:pPr>
              <a:defRPr/>
            </a:pPr>
            <a:fld id="{24275DA1-051C-4F2C-8183-11F9972770B7}" type="slidenum">
              <a:rPr lang="ru-RU"/>
              <a:pPr>
                <a:defRPr/>
              </a:pPr>
              <a:t>‹#›</a:t>
            </a:fld>
            <a:endParaRPr lang="ru-RU"/>
          </a:p>
        </p:txBody>
      </p:sp>
    </p:spTree>
    <p:extLst>
      <p:ext uri="{BB962C8B-B14F-4D97-AF65-F5344CB8AC3E}">
        <p14:creationId xmlns:p14="http://schemas.microsoft.com/office/powerpoint/2010/main" val="261924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DD85BAE-5CB3-4B10-8C5F-527AACA3A35D}" type="datetimeFigureOut">
              <a:rPr lang="ru-RU" smtClean="0"/>
              <a:t>14.12.2021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B66A88-B0D4-49A0-8997-2B7369DBC51F}" type="slidenum">
              <a:rPr lang="ru-RU" smtClean="0"/>
              <a:t>‹#›</a:t>
            </a:fld>
            <a:endParaRPr lang="ru-RU"/>
          </a:p>
        </p:txBody>
      </p:sp>
    </p:spTree>
    <p:extLst>
      <p:ext uri="{BB962C8B-B14F-4D97-AF65-F5344CB8AC3E}">
        <p14:creationId xmlns:p14="http://schemas.microsoft.com/office/powerpoint/2010/main" val="3528791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DD85BAE-5CB3-4B10-8C5F-527AACA3A35D}" type="datetimeFigureOut">
              <a:rPr lang="ru-RU" smtClean="0"/>
              <a:t>14.12.2021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B66A88-B0D4-49A0-8997-2B7369DBC51F}" type="slidenum">
              <a:rPr lang="ru-RU" smtClean="0"/>
              <a:t>‹#›</a:t>
            </a:fld>
            <a:endParaRPr lang="ru-RU"/>
          </a:p>
        </p:txBody>
      </p:sp>
    </p:spTree>
    <p:extLst>
      <p:ext uri="{BB962C8B-B14F-4D97-AF65-F5344CB8AC3E}">
        <p14:creationId xmlns:p14="http://schemas.microsoft.com/office/powerpoint/2010/main" val="1324768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DD85BAE-5CB3-4B10-8C5F-527AACA3A35D}" type="datetimeFigureOut">
              <a:rPr lang="ru-RU" smtClean="0"/>
              <a:t>14.12.2021</a:t>
            </a:fld>
            <a:endParaRPr lang="ru-RU"/>
          </a:p>
        </p:txBody>
      </p:sp>
      <p:sp>
        <p:nvSpPr>
          <p:cNvPr id="6" name="Footer Placeholder 5"/>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B66A88-B0D4-49A0-8997-2B7369DBC51F}" type="slidenum">
              <a:rPr lang="ru-RU" smtClean="0"/>
              <a:t>‹#›</a:t>
            </a:fld>
            <a:endParaRPr lang="ru-RU"/>
          </a:p>
        </p:txBody>
      </p:sp>
    </p:spTree>
    <p:extLst>
      <p:ext uri="{BB962C8B-B14F-4D97-AF65-F5344CB8AC3E}">
        <p14:creationId xmlns:p14="http://schemas.microsoft.com/office/powerpoint/2010/main" val="3503626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DD85BAE-5CB3-4B10-8C5F-527AACA3A35D}" type="datetimeFigureOut">
              <a:rPr lang="ru-RU" smtClean="0"/>
              <a:t>14.12.2021</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B66A88-B0D4-49A0-8997-2B7369DBC51F}" type="slidenum">
              <a:rPr lang="ru-RU" smtClean="0"/>
              <a:t>‹#›</a:t>
            </a:fld>
            <a:endParaRPr lang="ru-RU"/>
          </a:p>
        </p:txBody>
      </p:sp>
    </p:spTree>
    <p:extLst>
      <p:ext uri="{BB962C8B-B14F-4D97-AF65-F5344CB8AC3E}">
        <p14:creationId xmlns:p14="http://schemas.microsoft.com/office/powerpoint/2010/main" val="2982668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DD85BAE-5CB3-4B10-8C5F-527AACA3A35D}" type="datetimeFigureOut">
              <a:rPr lang="ru-RU" smtClean="0"/>
              <a:t>14.12.2021</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B66A88-B0D4-49A0-8997-2B7369DBC51F}" type="slidenum">
              <a:rPr lang="ru-RU" smtClean="0"/>
              <a:t>‹#›</a:t>
            </a:fld>
            <a:endParaRPr lang="ru-RU"/>
          </a:p>
        </p:txBody>
      </p:sp>
    </p:spTree>
    <p:extLst>
      <p:ext uri="{BB962C8B-B14F-4D97-AF65-F5344CB8AC3E}">
        <p14:creationId xmlns:p14="http://schemas.microsoft.com/office/powerpoint/2010/main" val="1405093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D85BAE-5CB3-4B10-8C5F-527AACA3A35D}" type="datetimeFigureOut">
              <a:rPr lang="ru-RU" smtClean="0"/>
              <a:t>14.12.2021</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B66A88-B0D4-49A0-8997-2B7369DBC51F}" type="slidenum">
              <a:rPr lang="ru-RU" smtClean="0"/>
              <a:t>‹#›</a:t>
            </a:fld>
            <a:endParaRPr lang="ru-RU"/>
          </a:p>
        </p:txBody>
      </p:sp>
    </p:spTree>
    <p:extLst>
      <p:ext uri="{BB962C8B-B14F-4D97-AF65-F5344CB8AC3E}">
        <p14:creationId xmlns:p14="http://schemas.microsoft.com/office/powerpoint/2010/main" val="3301723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DD85BAE-5CB3-4B10-8C5F-527AACA3A35D}" type="datetimeFigureOut">
              <a:rPr lang="ru-RU" smtClean="0"/>
              <a:t>14.12.2021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B66A88-B0D4-49A0-8997-2B7369DBC51F}" type="slidenum">
              <a:rPr lang="ru-RU" smtClean="0"/>
              <a:t>‹#›</a:t>
            </a:fld>
            <a:endParaRPr lang="ru-RU"/>
          </a:p>
        </p:txBody>
      </p:sp>
    </p:spTree>
    <p:extLst>
      <p:ext uri="{BB962C8B-B14F-4D97-AF65-F5344CB8AC3E}">
        <p14:creationId xmlns:p14="http://schemas.microsoft.com/office/powerpoint/2010/main" val="4120424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DD85BAE-5CB3-4B10-8C5F-527AACA3A35D}" type="datetimeFigureOut">
              <a:rPr lang="ru-RU" smtClean="0"/>
              <a:t>14.12.2021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B66A88-B0D4-49A0-8997-2B7369DBC51F}" type="slidenum">
              <a:rPr lang="ru-RU" smtClean="0"/>
              <a:t>‹#›</a:t>
            </a:fld>
            <a:endParaRPr lang="ru-RU"/>
          </a:p>
        </p:txBody>
      </p:sp>
    </p:spTree>
    <p:extLst>
      <p:ext uri="{BB962C8B-B14F-4D97-AF65-F5344CB8AC3E}">
        <p14:creationId xmlns:p14="http://schemas.microsoft.com/office/powerpoint/2010/main" val="527089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DD85BAE-5CB3-4B10-8C5F-527AACA3A35D}" type="datetimeFigureOut">
              <a:rPr lang="ru-RU" smtClean="0"/>
              <a:t>14.12.2021</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B66A88-B0D4-49A0-8997-2B7369DBC51F}" type="slidenum">
              <a:rPr lang="ru-RU" smtClean="0"/>
              <a:t>‹#›</a:t>
            </a:fld>
            <a:endParaRPr lang="ru-RU"/>
          </a:p>
        </p:txBody>
      </p:sp>
    </p:spTree>
    <p:extLst>
      <p:ext uri="{BB962C8B-B14F-4D97-AF65-F5344CB8AC3E}">
        <p14:creationId xmlns:p14="http://schemas.microsoft.com/office/powerpoint/2010/main" val="370960600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a:extLst>
              <a:ext uri="{FF2B5EF4-FFF2-40B4-BE49-F238E27FC236}">
                <a16:creationId xmlns:a16="http://schemas.microsoft.com/office/drawing/2014/main" id="{6B37B6DF-359F-4353-9BB4-0DD14F912575}"/>
              </a:ext>
            </a:extLst>
          </p:cNvPr>
          <p:cNvSpPr>
            <a:spLocks noGrp="1" noChangeArrowheads="1"/>
          </p:cNvSpPr>
          <p:nvPr>
            <p:ph type="ctrTitle"/>
          </p:nvPr>
        </p:nvSpPr>
        <p:spPr>
          <a:xfrm>
            <a:off x="2306639" y="1458913"/>
            <a:ext cx="6643687" cy="1820862"/>
          </a:xfrm>
        </p:spPr>
        <p:txBody>
          <a:bodyPr>
            <a:normAutofit/>
          </a:bodyPr>
          <a:lstStyle/>
          <a:p>
            <a:r>
              <a:rPr lang="ru-RU" altLang="ru-RU" sz="3200" b="1" dirty="0">
                <a:solidFill>
                  <a:schemeClr val="tx1"/>
                </a:solidFill>
              </a:rPr>
              <a:t>Е. В. </a:t>
            </a:r>
            <a:r>
              <a:rPr lang="ru-RU" altLang="ru-RU" sz="3200" b="1" dirty="0" err="1">
                <a:solidFill>
                  <a:schemeClr val="tx1"/>
                </a:solidFill>
              </a:rPr>
              <a:t>Коротковская</a:t>
            </a:r>
            <a:br>
              <a:rPr lang="ru-RU" altLang="ru-RU" sz="3200" b="1" dirty="0">
                <a:solidFill>
                  <a:schemeClr val="tx1"/>
                </a:solidFill>
              </a:rPr>
            </a:br>
            <a:br>
              <a:rPr lang="ru-RU" altLang="ru-RU" sz="3200" b="1" dirty="0">
                <a:solidFill>
                  <a:schemeClr val="tx1"/>
                </a:solidFill>
              </a:rPr>
            </a:br>
            <a:r>
              <a:rPr lang="ru-RU" altLang="ru-RU" sz="3200" b="1" dirty="0">
                <a:solidFill>
                  <a:schemeClr val="tx1"/>
                </a:solidFill>
              </a:rPr>
              <a:t>«Маркетинг. Часть 8» </a:t>
            </a:r>
          </a:p>
        </p:txBody>
      </p:sp>
      <p:sp>
        <p:nvSpPr>
          <p:cNvPr id="3" name="Подзаголовок 2">
            <a:extLst>
              <a:ext uri="{FF2B5EF4-FFF2-40B4-BE49-F238E27FC236}">
                <a16:creationId xmlns:a16="http://schemas.microsoft.com/office/drawing/2014/main" id="{CF2FC50F-025D-4D27-A209-82196D0B5B8C}"/>
              </a:ext>
            </a:extLst>
          </p:cNvPr>
          <p:cNvSpPr>
            <a:spLocks noGrp="1"/>
          </p:cNvSpPr>
          <p:nvPr>
            <p:ph type="subTitle" idx="1"/>
          </p:nvPr>
        </p:nvSpPr>
        <p:spPr>
          <a:xfrm>
            <a:off x="2836864" y="3800475"/>
            <a:ext cx="6518275" cy="1028700"/>
          </a:xfrm>
        </p:spPr>
        <p:txBody>
          <a:bodyPr>
            <a:normAutofit/>
          </a:bodyPr>
          <a:lstStyle/>
          <a:p>
            <a:pPr>
              <a:defRPr/>
            </a:pPr>
            <a:r>
              <a:rPr lang="ru-RU" sz="2100" dirty="0"/>
              <a:t>Учебное пособие в презентациях</a:t>
            </a:r>
          </a:p>
        </p:txBody>
      </p:sp>
      <p:sp>
        <p:nvSpPr>
          <p:cNvPr id="4" name="Номер слайда 3">
            <a:extLst>
              <a:ext uri="{FF2B5EF4-FFF2-40B4-BE49-F238E27FC236}">
                <a16:creationId xmlns:a16="http://schemas.microsoft.com/office/drawing/2014/main" id="{2EB59A79-B6FB-4B12-9A4E-89D03D92BFDB}"/>
              </a:ext>
            </a:extLst>
          </p:cNvPr>
          <p:cNvSpPr>
            <a:spLocks noGrp="1"/>
          </p:cNvSpPr>
          <p:nvPr>
            <p:ph type="sldNum" sz="quarter" idx="12"/>
          </p:nvPr>
        </p:nvSpPr>
        <p:spPr/>
        <p:txBody>
          <a:bodyPr/>
          <a:lstStyle/>
          <a:p>
            <a:pPr>
              <a:defRPr/>
            </a:pPr>
            <a:fld id="{C6666837-050F-4202-82D2-ACC7B5165B49}" type="slidenum">
              <a:rPr lang="ru-RU" smtClean="0"/>
              <a:pPr>
                <a:defRPr/>
              </a:pPr>
              <a:t>1</a:t>
            </a:fld>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Цена</a:t>
            </a:r>
          </a:p>
        </p:txBody>
      </p:sp>
      <p:sp>
        <p:nvSpPr>
          <p:cNvPr id="3" name="Объект 2"/>
          <p:cNvSpPr>
            <a:spLocks noGrp="1"/>
          </p:cNvSpPr>
          <p:nvPr>
            <p:ph idx="1"/>
          </p:nvPr>
        </p:nvSpPr>
        <p:spPr>
          <a:xfrm>
            <a:off x="2589212" y="1528763"/>
            <a:ext cx="8915400" cy="4382459"/>
          </a:xfrm>
        </p:spPr>
        <p:txBody>
          <a:bodyPr>
            <a:normAutofit/>
          </a:bodyPr>
          <a:lstStyle/>
          <a:p>
            <a:pPr marL="0" indent="0">
              <a:buNone/>
            </a:pPr>
            <a:r>
              <a:rPr lang="ru-RU" sz="1600" dirty="0"/>
              <a:t>это единственный элемент маркетинга-</a:t>
            </a:r>
            <a:r>
              <a:rPr lang="ru-RU" sz="1600" dirty="0" err="1"/>
              <a:t>микс</a:t>
            </a:r>
            <a:r>
              <a:rPr lang="ru-RU" sz="1600" dirty="0"/>
              <a:t>, который «порождает»</a:t>
            </a:r>
          </a:p>
          <a:p>
            <a:pPr marL="0" indent="0">
              <a:buNone/>
            </a:pPr>
            <a:r>
              <a:rPr lang="ru-RU" sz="1600" dirty="0"/>
              <a:t>прибыль, остальные лишь увеличивают издержки компании. В то же время цена -</a:t>
            </a:r>
          </a:p>
          <a:p>
            <a:pPr marL="0" indent="0">
              <a:buNone/>
            </a:pPr>
            <a:r>
              <a:rPr lang="ru-RU" sz="1600" dirty="0"/>
              <a:t>один из гибких элементов маркетинговой программы: в отличие от характеристик</a:t>
            </a:r>
          </a:p>
          <a:p>
            <a:pPr marL="0" indent="0">
              <a:buNone/>
            </a:pPr>
            <a:r>
              <a:rPr lang="ru-RU" sz="1600" dirty="0"/>
              <a:t>товара, каналов распределения и даже программ продвижения ее можно быстро</a:t>
            </a:r>
          </a:p>
          <a:p>
            <a:pPr marL="0" indent="0">
              <a:buNone/>
            </a:pPr>
            <a:r>
              <a:rPr lang="ru-RU" sz="1600" dirty="0"/>
              <a:t>изменить. Кроме того, цена показывает рынку ценностную позицию товара или</a:t>
            </a:r>
          </a:p>
          <a:p>
            <a:pPr marL="0" indent="0">
              <a:buNone/>
            </a:pPr>
            <a:r>
              <a:rPr lang="ru-RU" sz="1600" dirty="0"/>
              <a:t>торговой марки. Цена на правильно созданный и правильно продвигаемый товар</a:t>
            </a:r>
          </a:p>
          <a:p>
            <a:pPr marL="0" indent="0">
              <a:buNone/>
            </a:pPr>
            <a:r>
              <a:rPr lang="ru-RU" sz="1600" dirty="0"/>
              <a:t>может намного превышать его себестоимость и обеспечивать большую прибыль. Но новые экономические реалии заставили многих потребителей экономить свои деньги, так что компаниям пришлось тщательно пересматривать свои стратегии</a:t>
            </a:r>
          </a:p>
          <a:p>
            <a:pPr marL="0" indent="0">
              <a:buNone/>
            </a:pPr>
            <a:r>
              <a:rPr lang="ru-RU" sz="1600" dirty="0"/>
              <a:t>ценообразования.</a:t>
            </a:r>
          </a:p>
        </p:txBody>
      </p:sp>
    </p:spTree>
    <p:extLst>
      <p:ext uri="{BB962C8B-B14F-4D97-AF65-F5344CB8AC3E}">
        <p14:creationId xmlns:p14="http://schemas.microsoft.com/office/powerpoint/2010/main" val="1793159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a:solidFill>
                  <a:schemeClr val="tx1"/>
                </a:solidFill>
              </a:rPr>
              <a:t>Есть множество подходов к понятию цены, сложившихся исторически. Но можно выделить ключевые подходы к определению цены:</a:t>
            </a:r>
            <a:br>
              <a:rPr lang="ru-RU" sz="2000" dirty="0">
                <a:solidFill>
                  <a:schemeClr val="tx1"/>
                </a:solidFill>
              </a:rPr>
            </a:br>
            <a:endParaRPr lang="ru-RU" sz="2000" dirty="0">
              <a:solidFill>
                <a:schemeClr val="tx1"/>
              </a:solidFill>
            </a:endParaRPr>
          </a:p>
        </p:txBody>
      </p:sp>
      <p:sp>
        <p:nvSpPr>
          <p:cNvPr id="3" name="Объект 2"/>
          <p:cNvSpPr>
            <a:spLocks noGrp="1"/>
          </p:cNvSpPr>
          <p:nvPr>
            <p:ph idx="1"/>
          </p:nvPr>
        </p:nvSpPr>
        <p:spPr/>
        <p:txBody>
          <a:bodyPr>
            <a:normAutofit fontScale="92500" lnSpcReduction="20000"/>
          </a:bodyPr>
          <a:lstStyle/>
          <a:p>
            <a:r>
              <a:rPr lang="ru-RU" dirty="0"/>
              <a:t>А. Смит, Д. </a:t>
            </a:r>
            <a:r>
              <a:rPr lang="ru-RU" dirty="0" err="1"/>
              <a:t>Рикардо</a:t>
            </a:r>
            <a:r>
              <a:rPr lang="ru-RU" dirty="0"/>
              <a:t> и другие представители классической школы, а также К. Маркс, считали, что цена имеет двойную природу: цена, как денежное выражение объективных («общественно-необходимых» по терминологии Маркса) трудовых затрат на производство благ; и цена, как выражение субъективных оценок этих благ потребителями. </a:t>
            </a:r>
          </a:p>
          <a:p>
            <a:r>
              <a:rPr lang="ru-RU" dirty="0"/>
              <a:t>Акцент при этом представители классической школы делали на первом факторе; Ж.Б. </a:t>
            </a:r>
            <a:r>
              <a:rPr lang="ru-RU" dirty="0" err="1"/>
              <a:t>Сэй</a:t>
            </a:r>
            <a:r>
              <a:rPr lang="ru-RU" dirty="0"/>
              <a:t> сместил акцент с производственных затрат (предложения) на полезность товара (спрос). Он считал, что цена выражает полезность блага для потребителя. Чем важнее, нужнее и полезнее товар в глазах потребителя, тем более высокую цену он готов за него уплатить;</a:t>
            </a:r>
          </a:p>
          <a:p>
            <a:r>
              <a:rPr lang="ru-RU" dirty="0"/>
              <a:t> представители Австрийской (Венской, Психологической) школы полностью отринули объективную сторону стоимости и сошлись на мнении, что цена - это отражение баланса субъективных оценок покупателем и продавцом предельной полезности товара.</a:t>
            </a:r>
            <a:br>
              <a:rPr lang="ru-RU" dirty="0"/>
            </a:br>
            <a:endParaRPr lang="ru-RU" dirty="0"/>
          </a:p>
        </p:txBody>
      </p:sp>
    </p:spTree>
    <p:extLst>
      <p:ext uri="{BB962C8B-B14F-4D97-AF65-F5344CB8AC3E}">
        <p14:creationId xmlns:p14="http://schemas.microsoft.com/office/powerpoint/2010/main" val="2099588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624110"/>
            <a:ext cx="8911687" cy="5676678"/>
          </a:xfrm>
        </p:spPr>
        <p:txBody>
          <a:bodyPr>
            <a:normAutofit/>
          </a:bodyPr>
          <a:lstStyle/>
          <a:p>
            <a:r>
              <a:rPr lang="ru-RU" sz="2800" dirty="0">
                <a:solidFill>
                  <a:schemeClr val="tx1"/>
                </a:solidFill>
              </a:rPr>
              <a:t>В рыночной экономике формирование цены товара протекает под влиянием целого ряда факторов: затрат производства, потребительских качеств продукта, эластичности и объема спроса, рекламы, этапа жизненного цикла товара, остроты конкуренции, наличия заменителей, размера налогов, государственного регулирования. Более подробно этот вопрос будет рассмотрен в статье про ценообразование. А пока рассмотрим функции цены.</a:t>
            </a:r>
            <a:br>
              <a:rPr lang="ru-RU" sz="2800" dirty="0">
                <a:solidFill>
                  <a:schemeClr val="tx1"/>
                </a:solidFill>
              </a:rPr>
            </a:br>
            <a:endParaRPr lang="ru-RU" sz="2800" dirty="0">
              <a:solidFill>
                <a:schemeClr val="tx1"/>
              </a:solidFill>
            </a:endParaRPr>
          </a:p>
        </p:txBody>
      </p:sp>
    </p:spTree>
    <p:extLst>
      <p:ext uri="{BB962C8B-B14F-4D97-AF65-F5344CB8AC3E}">
        <p14:creationId xmlns:p14="http://schemas.microsoft.com/office/powerpoint/2010/main" val="111606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ФУНКЦИИ ЦЕНЫ И ЕЕ РОЛЬ НА РЫНКЕ</a:t>
            </a:r>
            <a:br>
              <a:rPr lang="ru-RU" dirty="0"/>
            </a:br>
            <a:endParaRPr lang="ru-RU" dirty="0"/>
          </a:p>
        </p:txBody>
      </p:sp>
      <p:sp>
        <p:nvSpPr>
          <p:cNvPr id="3" name="Объект 2"/>
          <p:cNvSpPr>
            <a:spLocks noGrp="1"/>
          </p:cNvSpPr>
          <p:nvPr>
            <p:ph idx="1"/>
          </p:nvPr>
        </p:nvSpPr>
        <p:spPr/>
        <p:txBody>
          <a:bodyPr/>
          <a:lstStyle/>
          <a:p>
            <a:r>
              <a:rPr lang="ru-RU" dirty="0"/>
              <a:t>Прежде всего, стоит отметить, что цена – самый контролируемый элемент маркетинга компании. Если на модернизацию продукта требуется время и ресурсы, если нужно время и деньги чтобы рекламная компания начала действовать, если расширение сбытовой сети требует больших усилий, то изменение цены можно произвести практически мгновенно и без затрат. </a:t>
            </a:r>
          </a:p>
          <a:p>
            <a:r>
              <a:rPr lang="ru-RU" dirty="0"/>
              <a:t>Кроме того, цена в маркетинге выполняет множество разнообразных функций. Функции цены – это выполняемые ею роли в системе общественно-экономических отношений, это наиболее общие свойства, которыми она обладает.</a:t>
            </a:r>
            <a:br>
              <a:rPr lang="ru-RU" dirty="0"/>
            </a:br>
            <a:endParaRPr lang="ru-RU" dirty="0"/>
          </a:p>
        </p:txBody>
      </p:sp>
    </p:spTree>
    <p:extLst>
      <p:ext uri="{BB962C8B-B14F-4D97-AF65-F5344CB8AC3E}">
        <p14:creationId xmlns:p14="http://schemas.microsoft.com/office/powerpoint/2010/main" val="2606897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761778"/>
          </a:xfrm>
        </p:spPr>
        <p:txBody>
          <a:bodyPr>
            <a:normAutofit fontScale="90000"/>
          </a:bodyPr>
          <a:lstStyle/>
          <a:p>
            <a:r>
              <a:rPr lang="ru-RU" dirty="0"/>
              <a:t>Ключевые функции цены в маркетинге:</a:t>
            </a:r>
            <a:br>
              <a:rPr lang="ru-RU" dirty="0"/>
            </a:br>
            <a:endParaRPr lang="ru-RU" dirty="0"/>
          </a:p>
        </p:txBody>
      </p:sp>
      <p:sp>
        <p:nvSpPr>
          <p:cNvPr id="3" name="Объект 2"/>
          <p:cNvSpPr>
            <a:spLocks noGrp="1"/>
          </p:cNvSpPr>
          <p:nvPr>
            <p:ph idx="1"/>
          </p:nvPr>
        </p:nvSpPr>
        <p:spPr>
          <a:xfrm>
            <a:off x="2589212" y="1385888"/>
            <a:ext cx="8915400" cy="4525334"/>
          </a:xfrm>
        </p:spPr>
        <p:txBody>
          <a:bodyPr>
            <a:normAutofit fontScale="85000" lnSpcReduction="10000"/>
          </a:bodyPr>
          <a:lstStyle/>
          <a:p>
            <a:r>
              <a:rPr lang="ru-RU" dirty="0"/>
              <a:t>Стимулирующая – меняя цену, можно воздействовать на спрос и предложение. Так государство для стимулирования производства передовых товаров может отменить все ценовые ограничения в данной отрасли, что позволит производителю повысить норму прибыли и будет для него мотивом работать более интенсивно. Не забудем и о разнообразных ценовых методах стимулирования сбыта (к примеру: продажа в рассрочку, скидки, уценка). </a:t>
            </a:r>
          </a:p>
          <a:p>
            <a:r>
              <a:rPr lang="ru-RU" dirty="0"/>
              <a:t>Балансирующая – цены играют фундаментальную роль в функционировании рыночных механизмов, уравновешивая уровни спроса и предложения. </a:t>
            </a:r>
          </a:p>
          <a:p>
            <a:r>
              <a:rPr lang="ru-RU" dirty="0"/>
              <a:t>Учетная – цены позволяют учитывать в стоимостном выражении издержки, объем готовой продукции и ее реализации. Кроме того, цены на товары служат средством учета ВВП и множества других макро-, мезо- и микроэкономических показателей.</a:t>
            </a:r>
          </a:p>
          <a:p>
            <a:r>
              <a:rPr lang="ru-RU" dirty="0" err="1"/>
              <a:t>Перераспределительная</a:t>
            </a:r>
            <a:r>
              <a:rPr lang="ru-RU" dirty="0"/>
              <a:t> – посредством цен национальный доход страны (общественный продукт) перераспределяется между различными слоями населения, регионами, отраслями. К примеру, правительство устанавливает высокие цены на алкоголь, табак и легковые автомобили, чтобы полученные доходы использовать для поддержания относительно невысокого уровня цен на продукты первой необходимости.</a:t>
            </a:r>
            <a:br>
              <a:rPr lang="ru-RU" dirty="0"/>
            </a:br>
            <a:endParaRPr lang="ru-RU" dirty="0"/>
          </a:p>
        </p:txBody>
      </p:sp>
    </p:spTree>
    <p:extLst>
      <p:ext uri="{BB962C8B-B14F-4D97-AF65-F5344CB8AC3E}">
        <p14:creationId xmlns:p14="http://schemas.microsoft.com/office/powerpoint/2010/main" val="1075473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78586" y="581248"/>
            <a:ext cx="8911687" cy="5733828"/>
          </a:xfrm>
        </p:spPr>
        <p:txBody>
          <a:bodyPr>
            <a:normAutofit/>
          </a:bodyPr>
          <a:lstStyle/>
          <a:p>
            <a:r>
              <a:rPr lang="ru-RU" dirty="0">
                <a:solidFill>
                  <a:schemeClr val="tx1"/>
                </a:solidFill>
              </a:rPr>
              <a:t>Перечисленные выше 4 функции цены наиболее часто приводятся в литературе по маркетингу и экономической теории. </a:t>
            </a:r>
            <a:br>
              <a:rPr lang="ru-RU" dirty="0">
                <a:solidFill>
                  <a:schemeClr val="tx1"/>
                </a:solidFill>
              </a:rPr>
            </a:br>
            <a:br>
              <a:rPr lang="ru-RU" dirty="0">
                <a:solidFill>
                  <a:schemeClr val="tx1"/>
                </a:solidFill>
              </a:rPr>
            </a:br>
            <a:r>
              <a:rPr lang="ru-RU" dirty="0">
                <a:solidFill>
                  <a:schemeClr val="tx1"/>
                </a:solidFill>
              </a:rPr>
              <a:t>Но кроме них ряд авторов и источников выделяют еще некоторые иные функции цены в маркетинге:</a:t>
            </a:r>
            <a:br>
              <a:rPr lang="ru-RU" dirty="0">
                <a:solidFill>
                  <a:schemeClr val="tx1"/>
                </a:solidFill>
              </a:rPr>
            </a:br>
            <a:endParaRPr lang="ru-RU" dirty="0">
              <a:solidFill>
                <a:schemeClr val="tx1"/>
              </a:solidFill>
            </a:endParaRPr>
          </a:p>
        </p:txBody>
      </p:sp>
    </p:spTree>
    <p:extLst>
      <p:ext uri="{BB962C8B-B14F-4D97-AF65-F5344CB8AC3E}">
        <p14:creationId xmlns:p14="http://schemas.microsoft.com/office/powerpoint/2010/main" val="3811653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624110"/>
            <a:ext cx="8911687" cy="6005290"/>
          </a:xfrm>
        </p:spPr>
        <p:txBody>
          <a:bodyPr>
            <a:normAutofit/>
          </a:bodyPr>
          <a:lstStyle/>
          <a:p>
            <a:r>
              <a:rPr lang="ru-RU" sz="1800" dirty="0">
                <a:solidFill>
                  <a:schemeClr val="tx1"/>
                </a:solidFill>
              </a:rPr>
              <a:t>Сравнительная – цена используется производителями и потребителями для сравнения товаров между собой. Особенно если это товары одинакового назначения, мало отличающиеся по качеству. В таком случае цена может выступать чуть ли не единственным критерием для их сравнения. К тому же многие покупатели считают, что уровень цены отражает уровень качества изделия: «качественный товар не бывает дешевым!». То есть цена может выступать в качестве инструмента позиционирования товара на рынке (так называемая «престижная цена»). Сигнальная – в цене заключена определенная информация, некий рыночный сигнал. Через цену товара его продавец сообщает рынку, на какой именно потребительский сегмент этот товар ориентирован. К примеру, слоган «территория низких цен» сигнализирует, что продукция компании ориентирована на широкого потребителя с невысоким и средним уровнем дохода. Конкурентная – цена входит в число базовых инструментов конкурентной борьбы. Опираясь на закон спроса, фирма может снижать цену на свои товары, и если их качество находится приблизительно на одном уровне с продукцией конкурентов, рост объема продаж (как и доли рынка) практически гарантировано.</a:t>
            </a:r>
            <a:br>
              <a:rPr lang="ru-RU" sz="1800" dirty="0">
                <a:solidFill>
                  <a:schemeClr val="tx1"/>
                </a:solidFill>
              </a:rPr>
            </a:br>
            <a:endParaRPr lang="ru-RU" sz="1800" dirty="0">
              <a:solidFill>
                <a:schemeClr val="tx1"/>
              </a:solidFill>
            </a:endParaRPr>
          </a:p>
        </p:txBody>
      </p:sp>
    </p:spTree>
    <p:extLst>
      <p:ext uri="{BB962C8B-B14F-4D97-AF65-F5344CB8AC3E}">
        <p14:creationId xmlns:p14="http://schemas.microsoft.com/office/powerpoint/2010/main" val="1733271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ВИДЫ ЦЕН НА ТОВАРЫ</a:t>
            </a:r>
            <a:br>
              <a:rPr lang="ru-RU" dirty="0"/>
            </a:br>
            <a:endParaRPr lang="ru-RU" dirty="0"/>
          </a:p>
        </p:txBody>
      </p:sp>
      <p:sp>
        <p:nvSpPr>
          <p:cNvPr id="3" name="Объект 2"/>
          <p:cNvSpPr>
            <a:spLocks noGrp="1"/>
          </p:cNvSpPr>
          <p:nvPr>
            <p:ph idx="1"/>
          </p:nvPr>
        </p:nvSpPr>
        <p:spPr/>
        <p:txBody>
          <a:bodyPr>
            <a:normAutofit/>
          </a:bodyPr>
          <a:lstStyle/>
          <a:p>
            <a:pPr marL="0" indent="0">
              <a:buNone/>
            </a:pPr>
            <a:r>
              <a:rPr lang="ru-RU" sz="3600" dirty="0"/>
              <a:t>Как и в любой науке, классификация цен в маркетинге производится по многим критериям. Некоторые виды цен показаны на схеме:</a:t>
            </a:r>
            <a:br>
              <a:rPr lang="ru-RU" sz="3600" dirty="0"/>
            </a:br>
            <a:endParaRPr lang="ru-RU" sz="3600" dirty="0"/>
          </a:p>
        </p:txBody>
      </p:sp>
    </p:spTree>
    <p:extLst>
      <p:ext uri="{BB962C8B-B14F-4D97-AF65-F5344CB8AC3E}">
        <p14:creationId xmlns:p14="http://schemas.microsoft.com/office/powerpoint/2010/main" val="1885784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71663" y="100013"/>
            <a:ext cx="9986961" cy="6457950"/>
          </a:xfrm>
        </p:spPr>
      </p:pic>
    </p:spTree>
    <p:extLst>
      <p:ext uri="{BB962C8B-B14F-4D97-AF65-F5344CB8AC3E}">
        <p14:creationId xmlns:p14="http://schemas.microsoft.com/office/powerpoint/2010/main" val="19935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Расшифруем эти виды цены товара в маркетинге:</a:t>
            </a:r>
            <a:br>
              <a:rPr lang="ru-RU" dirty="0"/>
            </a:br>
            <a:endParaRPr lang="ru-RU" dirty="0"/>
          </a:p>
        </p:txBody>
      </p:sp>
      <p:sp>
        <p:nvSpPr>
          <p:cNvPr id="3" name="Объект 2"/>
          <p:cNvSpPr>
            <a:spLocks noGrp="1"/>
          </p:cNvSpPr>
          <p:nvPr>
            <p:ph idx="1"/>
          </p:nvPr>
        </p:nvSpPr>
        <p:spPr/>
        <p:txBody>
          <a:bodyPr>
            <a:normAutofit fontScale="92500" lnSpcReduction="20000"/>
          </a:bodyPr>
          <a:lstStyle/>
          <a:p>
            <a:r>
              <a:rPr lang="ru-RU" b="1" u="sng" dirty="0"/>
              <a:t>1. По степени свободы от государственного регулирования (по условиям формирования) выделяют 3 вида или типа цен: </a:t>
            </a:r>
          </a:p>
          <a:p>
            <a:r>
              <a:rPr lang="ru-RU" dirty="0"/>
              <a:t>свободные цены – формируются независимо, в результате работы рыночных механизмов, как результат равновесного состояния спроса и предложения. Такие цены не подвержены прямому влиянию и контролю со стороны государственных органов. Правительство способно воздействовать на цены исключительно косвенно (в частности, вводя запреты на монопольную деятельность и демпинг); регулируемые цены – относительно свободно складываются на рынке, но при этом некоторым образом регулируются государством (например, для некоторых категорий товаров первой необходимости может быть искусственно задан предельный «потолок» максимальной цены); фиксированные цены – задаются государством. Такие цены типичны для плановой экономики, а также могут устанавливаться при чрезвычайных ситуациях (острый дефицит важных товаров, военные конфликты).</a:t>
            </a:r>
            <a:br>
              <a:rPr lang="ru-RU" dirty="0"/>
            </a:br>
            <a:endParaRPr lang="ru-RU" dirty="0"/>
          </a:p>
        </p:txBody>
      </p:sp>
    </p:spTree>
    <p:extLst>
      <p:ext uri="{BB962C8B-B14F-4D97-AF65-F5344CB8AC3E}">
        <p14:creationId xmlns:p14="http://schemas.microsoft.com/office/powerpoint/2010/main" val="2108403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34596E-EC7E-439E-9AE4-047FA53B5E92}"/>
              </a:ext>
            </a:extLst>
          </p:cNvPr>
          <p:cNvSpPr>
            <a:spLocks noGrp="1"/>
          </p:cNvSpPr>
          <p:nvPr>
            <p:ph type="title"/>
          </p:nvPr>
        </p:nvSpPr>
        <p:spPr>
          <a:xfrm>
            <a:off x="1703388" y="152400"/>
            <a:ext cx="8501062" cy="5581650"/>
          </a:xfrm>
        </p:spPr>
        <p:txBody>
          <a:bodyPr>
            <a:noAutofit/>
          </a:bodyPr>
          <a:lstStyle/>
          <a:p>
            <a:pPr algn="l">
              <a:defRPr/>
            </a:pPr>
            <a:r>
              <a:rPr lang="ru-RU" sz="1050" b="1" dirty="0">
                <a:solidFill>
                  <a:schemeClr val="tx1"/>
                </a:solidFill>
                <a:effectLst/>
              </a:rPr>
              <a:t>УДК 33.338.2</a:t>
            </a:r>
            <a:br>
              <a:rPr lang="ru-RU" sz="1050" b="1" dirty="0">
                <a:solidFill>
                  <a:schemeClr val="tx1"/>
                </a:solidFill>
                <a:effectLst/>
              </a:rPr>
            </a:br>
            <a:r>
              <a:rPr lang="ru-RU" sz="1050" b="1" dirty="0">
                <a:solidFill>
                  <a:schemeClr val="tx1"/>
                </a:solidFill>
                <a:effectLst/>
              </a:rPr>
              <a:t>ББК 65стд1-32</a:t>
            </a:r>
            <a:br>
              <a:rPr lang="ru-RU" sz="1050" b="1" dirty="0">
                <a:solidFill>
                  <a:srgbClr val="FF0000"/>
                </a:solidFill>
              </a:rPr>
            </a:br>
            <a:br>
              <a:rPr lang="ru-RU" sz="1050" b="1" dirty="0">
                <a:solidFill>
                  <a:srgbClr val="FF0000"/>
                </a:solidFill>
              </a:rPr>
            </a:br>
            <a:r>
              <a:rPr lang="ru-RU" sz="1050" b="1" dirty="0">
                <a:solidFill>
                  <a:srgbClr val="FF0000"/>
                </a:solidFill>
              </a:rPr>
              <a:t>Л 69</a:t>
            </a:r>
            <a:br>
              <a:rPr lang="ru-RU" sz="1050" b="1" dirty="0">
                <a:solidFill>
                  <a:schemeClr val="tx1"/>
                </a:solidFill>
              </a:rPr>
            </a:br>
            <a:br>
              <a:rPr lang="ru-RU" sz="1050" b="1" dirty="0">
                <a:solidFill>
                  <a:schemeClr val="tx1"/>
                </a:solidFill>
              </a:rPr>
            </a:br>
            <a:r>
              <a:rPr lang="ru-RU" sz="1050" b="1" dirty="0">
                <a:solidFill>
                  <a:schemeClr val="tx1"/>
                </a:solidFill>
              </a:rPr>
              <a:t>А</a:t>
            </a:r>
            <a:r>
              <a:rPr lang="ru-RU" sz="1050" b="1" dirty="0">
                <a:solidFill>
                  <a:srgbClr val="FF0000"/>
                </a:solidFill>
              </a:rPr>
              <a:t>69 </a:t>
            </a:r>
            <a:r>
              <a:rPr lang="ru-RU" sz="1050" b="1" dirty="0" err="1">
                <a:solidFill>
                  <a:schemeClr val="tx1"/>
                </a:solidFill>
              </a:rPr>
              <a:t>Коротковская</a:t>
            </a:r>
            <a:r>
              <a:rPr lang="ru-RU" sz="1050" b="1" dirty="0">
                <a:solidFill>
                  <a:schemeClr val="tx1"/>
                </a:solidFill>
              </a:rPr>
              <a:t> Е.В.</a:t>
            </a:r>
            <a:br>
              <a:rPr lang="ru-RU" sz="1050" b="1" dirty="0">
                <a:solidFill>
                  <a:schemeClr val="tx1"/>
                </a:solidFill>
              </a:rPr>
            </a:br>
            <a:r>
              <a:rPr lang="ru-RU" sz="1050" b="1" dirty="0">
                <a:solidFill>
                  <a:schemeClr val="tx1"/>
                </a:solidFill>
              </a:rPr>
              <a:t>Маркетинг. Часть 8. Учебное пособие в презентациях. Для студентов, обучающихся по экономическим специальностям.</a:t>
            </a:r>
            <a:br>
              <a:rPr lang="ru-RU" sz="1050" b="1" dirty="0">
                <a:solidFill>
                  <a:schemeClr val="tx1"/>
                </a:solidFill>
              </a:rPr>
            </a:br>
            <a:r>
              <a:rPr lang="ru-RU" sz="1050" b="1" dirty="0">
                <a:solidFill>
                  <a:schemeClr val="tx1"/>
                </a:solidFill>
              </a:rPr>
              <a:t>Саратов, СГУ 2021 – 63 с. </a:t>
            </a:r>
            <a:br>
              <a:rPr lang="ru-RU" sz="1050" b="1" dirty="0">
                <a:solidFill>
                  <a:schemeClr val="tx1"/>
                </a:solidFill>
              </a:rPr>
            </a:br>
            <a:r>
              <a:rPr lang="en-US" sz="1050" b="1" dirty="0">
                <a:solidFill>
                  <a:schemeClr val="tx1"/>
                </a:solidFill>
              </a:rPr>
              <a:t>ISBN </a:t>
            </a:r>
            <a:br>
              <a:rPr lang="en-US" sz="1050" b="1" dirty="0">
                <a:solidFill>
                  <a:schemeClr val="tx1"/>
                </a:solidFill>
              </a:rPr>
            </a:br>
            <a:br>
              <a:rPr lang="ru-RU" sz="1050" b="1" dirty="0">
                <a:solidFill>
                  <a:schemeClr val="tx1"/>
                </a:solidFill>
              </a:rPr>
            </a:br>
            <a:r>
              <a:rPr lang="ru-RU" sz="1050" b="1" dirty="0">
                <a:solidFill>
                  <a:schemeClr val="tx1"/>
                </a:solidFill>
              </a:rPr>
              <a:t>Учебное пособие, включающее в себя презентации лекций, подготовлено в соответствии с положениями и требованиями Государственного образовательного стандарта высшего образования. Эффективность современного предприятия обусловлена целым рядом факторов, среди которых важное место занимает маркетинг. В современных условиях знания в области маркетинга позволяют фирмам правильно ориентироваться в экономике, глубже понимать своего потребителя и деловых партнеров. В пособии рассмотрены ключевые аспекты маркетинга. </a:t>
            </a:r>
            <a:br>
              <a:rPr lang="ru-RU" sz="1050" b="1" dirty="0">
                <a:solidFill>
                  <a:schemeClr val="tx1"/>
                </a:solidFill>
              </a:rPr>
            </a:br>
            <a:r>
              <a:rPr lang="ru-RU" sz="1050" b="1" dirty="0">
                <a:solidFill>
                  <a:schemeClr val="tx1"/>
                </a:solidFill>
              </a:rPr>
              <a:t>Цель данного издания – способствовать повышению уровня подготовки студентов, донести теоретические основы и развить умения принимать оптимальные маркетинговые решения, увязанные с конкретными ситуациями, складывающимися на рынке. Знания теоретических основ маркетинга позволят специалистам стимулировать сбыт товаров и услуг, изучать, формировать и прогнозировать спрос, разрабатывать и анализировать сбытовую и ценовую политику организаций, планировать и осуществлять мероприятия, направленные на реализацию маркетинговой стратегии предприятия, выявлять потенциальных конкурентов и оценивать преимущества в конкурентной борьбе, определять стратегические действия фирмы. </a:t>
            </a:r>
            <a:br>
              <a:rPr lang="ru-RU" sz="1050" b="1" dirty="0">
                <a:solidFill>
                  <a:schemeClr val="tx1"/>
                </a:solidFill>
              </a:rPr>
            </a:br>
            <a:r>
              <a:rPr lang="ru-RU" sz="1050" b="1" dirty="0">
                <a:solidFill>
                  <a:schemeClr val="tx1"/>
                </a:solidFill>
              </a:rPr>
              <a:t>Материал учебного пособия может использоваться как в самостоятельной работе, так и при подготовке лекций, докладов и публичных выступлений.   Пособие предназначено для студентов высших учебных заведений, обучающихся по экономическим специальностям очной и заочной форм обучения, бакалавров, обучающихся по направлению «Экономика» , по направлению подготовки бакалавров: 38.03.01 – «Экономика»,  профиль «Экономика предпринимательства», «Финансы и кредит».</a:t>
            </a:r>
            <a:br>
              <a:rPr lang="ru-RU" sz="1050" b="1" dirty="0">
                <a:solidFill>
                  <a:schemeClr val="tx1"/>
                </a:solidFill>
              </a:rPr>
            </a:br>
            <a:br>
              <a:rPr lang="ru-RU" sz="1050" b="1" dirty="0">
                <a:solidFill>
                  <a:schemeClr val="tx1"/>
                </a:solidFill>
              </a:rPr>
            </a:br>
            <a:r>
              <a:rPr lang="ru-RU" sz="1050" b="1" dirty="0">
                <a:solidFill>
                  <a:schemeClr val="tx1"/>
                </a:solidFill>
              </a:rPr>
              <a:t>Рекомендуем к печати:</a:t>
            </a:r>
            <a:br>
              <a:rPr lang="ru-RU" sz="1050" b="1" dirty="0">
                <a:solidFill>
                  <a:schemeClr val="tx1"/>
                </a:solidFill>
              </a:rPr>
            </a:br>
            <a:r>
              <a:rPr lang="ru-RU" sz="1050" b="1" dirty="0">
                <a:solidFill>
                  <a:schemeClr val="tx1"/>
                </a:solidFill>
              </a:rPr>
              <a:t>научно-методический совет экономического факультета (протокол №  4  от 24.11.2021 г.)</a:t>
            </a:r>
            <a:br>
              <a:rPr lang="ru-RU" sz="1050" b="1" dirty="0">
                <a:solidFill>
                  <a:schemeClr val="tx1"/>
                </a:solidFill>
              </a:rPr>
            </a:br>
            <a:r>
              <a:rPr lang="ru-RU" sz="1050" b="1" dirty="0">
                <a:solidFill>
                  <a:schemeClr val="tx1"/>
                </a:solidFill>
                <a:effectLst/>
              </a:rPr>
              <a:t>УДК 33.338.2    ББК 65стд1-32</a:t>
            </a:r>
            <a:br>
              <a:rPr lang="ru-RU" sz="1050" b="1" dirty="0">
                <a:solidFill>
                  <a:schemeClr val="tx1"/>
                </a:solidFill>
              </a:rPr>
            </a:br>
            <a:br>
              <a:rPr lang="ru-RU" sz="1050" b="1" dirty="0">
                <a:solidFill>
                  <a:schemeClr val="tx1"/>
                </a:solidFill>
              </a:rPr>
            </a:br>
            <a:r>
              <a:rPr lang="ru-RU" sz="1050" b="1" dirty="0">
                <a:solidFill>
                  <a:schemeClr val="tx1"/>
                </a:solidFill>
              </a:rPr>
              <a:t>Е.В. </a:t>
            </a:r>
            <a:r>
              <a:rPr lang="ru-RU" sz="1050" b="1" dirty="0" err="1">
                <a:solidFill>
                  <a:schemeClr val="tx1"/>
                </a:solidFill>
              </a:rPr>
              <a:t>Коротковская</a:t>
            </a:r>
            <a:endParaRPr lang="ru-RU" sz="1050" b="1" dirty="0">
              <a:solidFill>
                <a:schemeClr val="tx1"/>
              </a:solidFill>
            </a:endParaRPr>
          </a:p>
        </p:txBody>
      </p:sp>
      <p:sp>
        <p:nvSpPr>
          <p:cNvPr id="3" name="Номер слайда 2">
            <a:extLst>
              <a:ext uri="{FF2B5EF4-FFF2-40B4-BE49-F238E27FC236}">
                <a16:creationId xmlns:a16="http://schemas.microsoft.com/office/drawing/2014/main" id="{359E08F5-C998-4E9D-B605-767898FC59EC}"/>
              </a:ext>
            </a:extLst>
          </p:cNvPr>
          <p:cNvSpPr>
            <a:spLocks noGrp="1"/>
          </p:cNvSpPr>
          <p:nvPr>
            <p:ph type="sldNum" sz="quarter" idx="12"/>
          </p:nvPr>
        </p:nvSpPr>
        <p:spPr/>
        <p:txBody>
          <a:bodyPr/>
          <a:lstStyle/>
          <a:p>
            <a:pPr>
              <a:defRPr/>
            </a:pPr>
            <a:fld id="{193B6120-4AC4-47A4-8EB3-7B54F146F941}" type="slidenum">
              <a:rPr lang="ru-RU" smtClean="0"/>
              <a:pPr>
                <a:defRPr/>
              </a:pPr>
              <a:t>2</a:t>
            </a:fld>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00239" y="624110"/>
            <a:ext cx="9604374" cy="1280890"/>
          </a:xfrm>
        </p:spPr>
        <p:txBody>
          <a:bodyPr>
            <a:noAutofit/>
          </a:bodyPr>
          <a:lstStyle/>
          <a:p>
            <a:r>
              <a:rPr lang="ru-RU" sz="2800" dirty="0"/>
              <a:t>2. По характеру обслуживаемого товарооборота (объему реализации и отрасли):</a:t>
            </a:r>
          </a:p>
        </p:txBody>
      </p:sp>
      <p:sp>
        <p:nvSpPr>
          <p:cNvPr id="3" name="Объект 2"/>
          <p:cNvSpPr>
            <a:spLocks noGrp="1"/>
          </p:cNvSpPr>
          <p:nvPr>
            <p:ph idx="1"/>
          </p:nvPr>
        </p:nvSpPr>
        <p:spPr>
          <a:xfrm>
            <a:off x="1757363" y="2133600"/>
            <a:ext cx="9747249" cy="3777622"/>
          </a:xfrm>
        </p:spPr>
        <p:txBody>
          <a:bodyPr>
            <a:normAutofit/>
          </a:bodyPr>
          <a:lstStyle/>
          <a:p>
            <a:pPr marL="0" indent="0">
              <a:buNone/>
            </a:pPr>
            <a:r>
              <a:rPr lang="ru-RU" dirty="0"/>
              <a:t>отпускные цены – по которым предприятие продает (реализует) готовую продукцию иным компаниям или оптовым посредникам; закупочные цены – по ним сельскохозяйственная продукция закупается государством у юридических и частных лиц; оптовые цены – используются при реализации крупных партий товара другим предприятиям (например, цены на оптовом складе); розничные цены – о них говорят при продаже единичных товаров или небольших партий конечным потребителям (например: цены на продукты питания в супермаркете). цены на строительную продукцию – сюда входят: сметная стоимость – предельный объем издержек на строительство типового объекта; прейскурантная цена - средняя стоимость единицы строительной продукции (например: м2 жилой площади); договорная цена – складывается в результате договоренности между заказчиком строительного объекта и подрядчиком;</a:t>
            </a:r>
            <a:br>
              <a:rPr lang="ru-RU" dirty="0"/>
            </a:br>
            <a:endParaRPr lang="ru-RU" dirty="0"/>
          </a:p>
        </p:txBody>
      </p:sp>
    </p:spTree>
    <p:extLst>
      <p:ext uri="{BB962C8B-B14F-4D97-AF65-F5344CB8AC3E}">
        <p14:creationId xmlns:p14="http://schemas.microsoft.com/office/powerpoint/2010/main" val="1808405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dirty="0"/>
              <a:t>тарифы - это цены на услуги и работы - товары особого рода, не имеющие конкретной материально-вещественной формы. Важнейшие виды тарифов можно классифицировать на две группы:</a:t>
            </a:r>
            <a:br>
              <a:rPr lang="ru-RU" sz="1800" dirty="0"/>
            </a:br>
            <a:endParaRPr lang="ru-RU" sz="1800" dirty="0"/>
          </a:p>
        </p:txBody>
      </p:sp>
      <p:sp>
        <p:nvSpPr>
          <p:cNvPr id="3" name="Объект 2"/>
          <p:cNvSpPr>
            <a:spLocks noGrp="1"/>
          </p:cNvSpPr>
          <p:nvPr>
            <p:ph idx="1"/>
          </p:nvPr>
        </p:nvSpPr>
        <p:spPr/>
        <p:txBody>
          <a:bodyPr>
            <a:normAutofit/>
          </a:bodyPr>
          <a:lstStyle/>
          <a:p>
            <a:pPr marL="0" indent="0">
              <a:buNone/>
            </a:pPr>
            <a:r>
              <a:rPr lang="ru-RU" sz="2000" dirty="0"/>
              <a:t>транспортные тарифы – плата за перевозку пассажиров и транспортировку грузов. Тариф при этом содержит издержки перевозчика, НДС и прибыль; тарифы на услуги населению – цены на услуги ЖКХ, связи, бытового обслуживания (например: оплата отопления, водоснабжения, обслуживания лифта в доме, услуги химчисток и парикмахерских, цены в ателье и пр.). Здесь в состав тарифов входят себестоимость услуг, НДС и прибыль. внешнеторговые цены – по ним осуществляется импорт зарубежных и экспорт отечественных товаров.</a:t>
            </a:r>
            <a:br>
              <a:rPr lang="ru-RU" sz="2000" dirty="0"/>
            </a:br>
            <a:endParaRPr lang="ru-RU" sz="2000" dirty="0"/>
          </a:p>
        </p:txBody>
      </p:sp>
    </p:spTree>
    <p:extLst>
      <p:ext uri="{BB962C8B-B14F-4D97-AF65-F5344CB8AC3E}">
        <p14:creationId xmlns:p14="http://schemas.microsoft.com/office/powerpoint/2010/main" val="165921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3. По территориальному признаку:</a:t>
            </a:r>
            <a:br>
              <a:rPr lang="ru-RU" dirty="0"/>
            </a:br>
            <a:endParaRPr lang="ru-RU" dirty="0"/>
          </a:p>
        </p:txBody>
      </p:sp>
      <p:sp>
        <p:nvSpPr>
          <p:cNvPr id="3" name="Объект 2"/>
          <p:cNvSpPr>
            <a:spLocks noGrp="1"/>
          </p:cNvSpPr>
          <p:nvPr>
            <p:ph idx="1"/>
          </p:nvPr>
        </p:nvSpPr>
        <p:spPr/>
        <p:txBody>
          <a:bodyPr>
            <a:normAutofit/>
          </a:bodyPr>
          <a:lstStyle/>
          <a:p>
            <a:r>
              <a:rPr lang="ru-RU" sz="2800" dirty="0"/>
              <a:t>цены внутренней торговли – актуальны на внутреннем рынке государства; </a:t>
            </a:r>
          </a:p>
          <a:p>
            <a:r>
              <a:rPr lang="ru-RU" sz="2800" dirty="0"/>
              <a:t>цены внешней торговли (мировые цены) – импортные и экспортные.</a:t>
            </a:r>
            <a:br>
              <a:rPr lang="ru-RU" sz="2800" dirty="0"/>
            </a:br>
            <a:endParaRPr lang="ru-RU" sz="2800" dirty="0"/>
          </a:p>
        </p:txBody>
      </p:sp>
    </p:spTree>
    <p:extLst>
      <p:ext uri="{BB962C8B-B14F-4D97-AF65-F5344CB8AC3E}">
        <p14:creationId xmlns:p14="http://schemas.microsoft.com/office/powerpoint/2010/main" val="2590450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4. По способу фиксации (степени изменяемости) цен:</a:t>
            </a:r>
            <a:br>
              <a:rPr lang="ru-RU" dirty="0"/>
            </a:br>
            <a:endParaRPr lang="ru-RU" dirty="0"/>
          </a:p>
        </p:txBody>
      </p:sp>
      <p:sp>
        <p:nvSpPr>
          <p:cNvPr id="3" name="Объект 2"/>
          <p:cNvSpPr>
            <a:spLocks noGrp="1"/>
          </p:cNvSpPr>
          <p:nvPr>
            <p:ph idx="1"/>
          </p:nvPr>
        </p:nvSpPr>
        <p:spPr/>
        <p:txBody>
          <a:bodyPr/>
          <a:lstStyle/>
          <a:p>
            <a:r>
              <a:rPr lang="ru-RU" dirty="0"/>
              <a:t>твердые цены – не изменяются, будучи зафиксированными в договоре купли-продажи;</a:t>
            </a:r>
          </a:p>
          <a:p>
            <a:r>
              <a:rPr lang="ru-RU" dirty="0"/>
              <a:t> подвижные цены – прописаны в контракте, но могут быть пересмотрены в будущем при изменении рыночной цены; </a:t>
            </a:r>
          </a:p>
          <a:p>
            <a:r>
              <a:rPr lang="ru-RU" dirty="0"/>
              <a:t>скользящие цены - меняются в зависимости от значения тех или иных факторов (например: производственных затрат, уровня инфляции, курса валют).</a:t>
            </a:r>
            <a:br>
              <a:rPr lang="ru-RU" dirty="0"/>
            </a:br>
            <a:endParaRPr lang="ru-RU" dirty="0"/>
          </a:p>
        </p:txBody>
      </p:sp>
    </p:spTree>
    <p:extLst>
      <p:ext uri="{BB962C8B-B14F-4D97-AF65-F5344CB8AC3E}">
        <p14:creationId xmlns:p14="http://schemas.microsoft.com/office/powerpoint/2010/main" val="17455746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5. По источнику информации об уровне цены:</a:t>
            </a:r>
            <a:br>
              <a:rPr lang="ru-RU" dirty="0"/>
            </a:br>
            <a:endParaRPr lang="ru-RU" dirty="0"/>
          </a:p>
        </p:txBody>
      </p:sp>
      <p:sp>
        <p:nvSpPr>
          <p:cNvPr id="3" name="Объект 2"/>
          <p:cNvSpPr>
            <a:spLocks noGrp="1"/>
          </p:cNvSpPr>
          <p:nvPr>
            <p:ph idx="1"/>
          </p:nvPr>
        </p:nvSpPr>
        <p:spPr/>
        <p:txBody>
          <a:bodyPr>
            <a:normAutofit/>
          </a:bodyPr>
          <a:lstStyle/>
          <a:p>
            <a:r>
              <a:rPr lang="ru-RU" sz="2800" dirty="0"/>
              <a:t>публикуемые цены – доступны всем, их можно посмотреть в прейскурантах и фирменных каталогах; </a:t>
            </a:r>
          </a:p>
          <a:p>
            <a:endParaRPr lang="ru-RU" sz="2800" dirty="0"/>
          </a:p>
          <a:p>
            <a:r>
              <a:rPr lang="ru-RU" sz="2800" dirty="0"/>
              <a:t>расчетные цены – рассчитаны компанией по одному из методов ценообразования.</a:t>
            </a:r>
            <a:br>
              <a:rPr lang="ru-RU" sz="2800" dirty="0"/>
            </a:br>
            <a:endParaRPr lang="ru-RU" sz="2800" dirty="0"/>
          </a:p>
        </p:txBody>
      </p:sp>
    </p:spTree>
    <p:extLst>
      <p:ext uri="{BB962C8B-B14F-4D97-AF65-F5344CB8AC3E}">
        <p14:creationId xmlns:p14="http://schemas.microsoft.com/office/powerpoint/2010/main" val="15287841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6. По виду рынка:</a:t>
            </a:r>
            <a:br>
              <a:rPr lang="ru-RU" dirty="0"/>
            </a:br>
            <a:endParaRPr lang="ru-RU" dirty="0"/>
          </a:p>
        </p:txBody>
      </p:sp>
      <p:sp>
        <p:nvSpPr>
          <p:cNvPr id="3" name="Объект 2"/>
          <p:cNvSpPr>
            <a:spLocks noGrp="1"/>
          </p:cNvSpPr>
          <p:nvPr>
            <p:ph idx="1"/>
          </p:nvPr>
        </p:nvSpPr>
        <p:spPr/>
        <p:txBody>
          <a:bodyPr>
            <a:normAutofit/>
          </a:bodyPr>
          <a:lstStyle/>
          <a:p>
            <a:r>
              <a:rPr lang="ru-RU" sz="3200" dirty="0"/>
              <a:t>аукционные цены; </a:t>
            </a:r>
          </a:p>
          <a:p>
            <a:r>
              <a:rPr lang="ru-RU" sz="3200" dirty="0"/>
              <a:t>цены тендеров; </a:t>
            </a:r>
          </a:p>
          <a:p>
            <a:r>
              <a:rPr lang="ru-RU" sz="3200" dirty="0"/>
              <a:t>биржевые котировки.</a:t>
            </a:r>
            <a:br>
              <a:rPr lang="ru-RU" sz="3200" dirty="0"/>
            </a:br>
            <a:endParaRPr lang="ru-RU" sz="3200" dirty="0"/>
          </a:p>
        </p:txBody>
      </p:sp>
    </p:spTree>
    <p:extLst>
      <p:ext uri="{BB962C8B-B14F-4D97-AF65-F5344CB8AC3E}">
        <p14:creationId xmlns:p14="http://schemas.microsoft.com/office/powerpoint/2010/main" val="77973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7. По временному фактору:</a:t>
            </a:r>
            <a:br>
              <a:rPr lang="ru-RU" dirty="0"/>
            </a:br>
            <a:endParaRPr lang="ru-RU" dirty="0"/>
          </a:p>
        </p:txBody>
      </p:sp>
      <p:sp>
        <p:nvSpPr>
          <p:cNvPr id="3" name="Объект 2"/>
          <p:cNvSpPr>
            <a:spLocks noGrp="1"/>
          </p:cNvSpPr>
          <p:nvPr>
            <p:ph idx="1"/>
          </p:nvPr>
        </p:nvSpPr>
        <p:spPr/>
        <p:txBody>
          <a:bodyPr/>
          <a:lstStyle/>
          <a:p>
            <a:r>
              <a:rPr lang="ru-RU" dirty="0"/>
              <a:t>постоянная цена – не меняется с течением времени; </a:t>
            </a:r>
          </a:p>
          <a:p>
            <a:r>
              <a:rPr lang="ru-RU" dirty="0"/>
              <a:t>сезонная цена – меняется в зависимости от сезонного спроса (например, цены на лыжи выше в зимний период, а на солнцезащитные очки – в летний); </a:t>
            </a:r>
          </a:p>
          <a:p>
            <a:r>
              <a:rPr lang="ru-RU" dirty="0"/>
              <a:t>ступенчатая цена – ее изменение происходит в несколько этапов; </a:t>
            </a:r>
          </a:p>
          <a:p>
            <a:r>
              <a:rPr lang="ru-RU" dirty="0"/>
              <a:t>цена на период акции.</a:t>
            </a:r>
            <a:br>
              <a:rPr lang="ru-RU" dirty="0"/>
            </a:br>
            <a:endParaRPr lang="ru-RU" dirty="0"/>
          </a:p>
        </p:txBody>
      </p:sp>
    </p:spTree>
    <p:extLst>
      <p:ext uri="{BB962C8B-B14F-4D97-AF65-F5344CB8AC3E}">
        <p14:creationId xmlns:p14="http://schemas.microsoft.com/office/powerpoint/2010/main" val="38937904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8. По категории покупателей:</a:t>
            </a:r>
            <a:br>
              <a:rPr lang="ru-RU" dirty="0"/>
            </a:br>
            <a:endParaRPr lang="ru-RU" dirty="0"/>
          </a:p>
        </p:txBody>
      </p:sp>
      <p:sp>
        <p:nvSpPr>
          <p:cNvPr id="3" name="Объект 2"/>
          <p:cNvSpPr>
            <a:spLocks noGrp="1"/>
          </p:cNvSpPr>
          <p:nvPr>
            <p:ph idx="1"/>
          </p:nvPr>
        </p:nvSpPr>
        <p:spPr/>
        <p:txBody>
          <a:bodyPr>
            <a:normAutofit/>
          </a:bodyPr>
          <a:lstStyle/>
          <a:p>
            <a:r>
              <a:rPr lang="ru-RU" sz="3200" dirty="0"/>
              <a:t>открытые цены – товар по ним доступен к приобретению любым желающим;</a:t>
            </a:r>
          </a:p>
          <a:p>
            <a:r>
              <a:rPr lang="ru-RU" sz="3200" dirty="0"/>
              <a:t> специальные цены – только для определенной категории покупателей (дилеры, дистрибьюторы, постоянные клиенты).</a:t>
            </a:r>
            <a:br>
              <a:rPr lang="ru-RU" sz="3200" dirty="0"/>
            </a:br>
            <a:endParaRPr lang="ru-RU" sz="3200" dirty="0"/>
          </a:p>
        </p:txBody>
      </p:sp>
    </p:spTree>
    <p:extLst>
      <p:ext uri="{BB962C8B-B14F-4D97-AF65-F5344CB8AC3E}">
        <p14:creationId xmlns:p14="http://schemas.microsoft.com/office/powerpoint/2010/main" val="1030480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Виды и типы скидок</a:t>
            </a:r>
            <a:br>
              <a:rPr lang="ru-RU" dirty="0"/>
            </a:b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85925" y="1285875"/>
            <a:ext cx="9215438" cy="5100638"/>
          </a:xfrm>
        </p:spPr>
      </p:pic>
    </p:spTree>
    <p:extLst>
      <p:ext uri="{BB962C8B-B14F-4D97-AF65-F5344CB8AC3E}">
        <p14:creationId xmlns:p14="http://schemas.microsoft.com/office/powerpoint/2010/main" val="5576311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624109"/>
            <a:ext cx="8911687" cy="5991003"/>
          </a:xfrm>
        </p:spPr>
        <p:txBody>
          <a:bodyPr>
            <a:normAutofit fontScale="90000"/>
          </a:bodyPr>
          <a:lstStyle/>
          <a:p>
            <a:r>
              <a:rPr lang="ru-RU" dirty="0"/>
              <a:t>Скидки даются для того, чтобы вы заработали больше денег. Если из-за скидок денег у вас становится меньше, а не больше, — не давайте их. И главное — у каждой скидки должна быть причина. Если вы объявляете о скидке на продукт/услугу — обязательно указывайте причину, иначе клиент будет думать, что изначально вы просто накрутили цену и товар столько не стоил.</a:t>
            </a:r>
          </a:p>
        </p:txBody>
      </p:sp>
    </p:spTree>
    <p:extLst>
      <p:ext uri="{BB962C8B-B14F-4D97-AF65-F5344CB8AC3E}">
        <p14:creationId xmlns:p14="http://schemas.microsoft.com/office/powerpoint/2010/main" val="1439718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89213" y="1035699"/>
            <a:ext cx="8915399" cy="1670180"/>
          </a:xfrm>
        </p:spPr>
        <p:txBody>
          <a:bodyPr>
            <a:normAutofit fontScale="90000"/>
          </a:bodyPr>
          <a:lstStyle/>
          <a:p>
            <a:r>
              <a:rPr lang="ru-RU" dirty="0"/>
              <a:t>Тема. Ценообразование в маркетинге</a:t>
            </a:r>
          </a:p>
        </p:txBody>
      </p:sp>
      <p:sp>
        <p:nvSpPr>
          <p:cNvPr id="3" name="Подзаголовок 2"/>
          <p:cNvSpPr>
            <a:spLocks noGrp="1"/>
          </p:cNvSpPr>
          <p:nvPr>
            <p:ph type="subTitle" idx="1"/>
          </p:nvPr>
        </p:nvSpPr>
        <p:spPr>
          <a:xfrm>
            <a:off x="2589213" y="2603241"/>
            <a:ext cx="8915399" cy="3300421"/>
          </a:xfrm>
        </p:spPr>
        <p:txBody>
          <a:bodyPr>
            <a:normAutofit/>
          </a:bodyPr>
          <a:lstStyle/>
          <a:p>
            <a:pPr marL="342900" indent="-342900">
              <a:lnSpc>
                <a:spcPct val="120000"/>
              </a:lnSpc>
              <a:spcBef>
                <a:spcPts val="0"/>
              </a:spcBef>
              <a:buFont typeface="+mj-lt"/>
              <a:buAutoNum type="arabicPeriod"/>
            </a:pPr>
            <a:r>
              <a:rPr lang="ru-RU" dirty="0"/>
              <a:t>Роль цены в маркетинговой деятельности (по Ф. Котлеру)</a:t>
            </a:r>
          </a:p>
          <a:p>
            <a:pPr marL="342900" indent="-342900">
              <a:lnSpc>
                <a:spcPct val="120000"/>
              </a:lnSpc>
              <a:spcBef>
                <a:spcPts val="0"/>
              </a:spcBef>
              <a:buFont typeface="+mj-lt"/>
              <a:buAutoNum type="arabicPeriod"/>
            </a:pPr>
            <a:r>
              <a:rPr lang="ru-RU" dirty="0"/>
              <a:t>Цена в маркетинге</a:t>
            </a:r>
          </a:p>
          <a:p>
            <a:pPr marL="342900" indent="-342900">
              <a:lnSpc>
                <a:spcPct val="120000"/>
              </a:lnSpc>
              <a:spcBef>
                <a:spcPts val="0"/>
              </a:spcBef>
              <a:buFont typeface="+mj-lt"/>
              <a:buAutoNum type="arabicPeriod"/>
            </a:pPr>
            <a:r>
              <a:rPr lang="ru-RU" dirty="0"/>
              <a:t>выделить ключевые подходы к определению цены.</a:t>
            </a:r>
          </a:p>
          <a:p>
            <a:pPr marL="342900" indent="-342900">
              <a:lnSpc>
                <a:spcPct val="120000"/>
              </a:lnSpc>
              <a:spcBef>
                <a:spcPts val="0"/>
              </a:spcBef>
              <a:buFont typeface="+mj-lt"/>
              <a:buAutoNum type="arabicPeriod"/>
            </a:pPr>
            <a:r>
              <a:rPr lang="ru-RU" dirty="0"/>
              <a:t>Функции цены и ее роль на рынке</a:t>
            </a:r>
          </a:p>
          <a:p>
            <a:pPr marL="342900" indent="-342900">
              <a:lnSpc>
                <a:spcPct val="120000"/>
              </a:lnSpc>
              <a:spcBef>
                <a:spcPts val="0"/>
              </a:spcBef>
              <a:buFont typeface="+mj-lt"/>
              <a:buAutoNum type="arabicPeriod"/>
            </a:pPr>
            <a:r>
              <a:rPr lang="ru-RU" dirty="0"/>
              <a:t>Ключевые функции цены </a:t>
            </a:r>
            <a:r>
              <a:rPr lang="ru-RU"/>
              <a:t>в маркетинге</a:t>
            </a:r>
          </a:p>
          <a:p>
            <a:pPr marL="342900" indent="-342900">
              <a:lnSpc>
                <a:spcPct val="120000"/>
              </a:lnSpc>
              <a:spcBef>
                <a:spcPts val="0"/>
              </a:spcBef>
              <a:buFont typeface="+mj-lt"/>
              <a:buAutoNum type="arabicPeriod"/>
            </a:pPr>
            <a:r>
              <a:rPr lang="ru-RU"/>
              <a:t>Виды </a:t>
            </a:r>
            <a:r>
              <a:rPr lang="ru-RU" dirty="0"/>
              <a:t>цен на товары</a:t>
            </a:r>
          </a:p>
          <a:p>
            <a:pPr marL="342900" indent="-342900">
              <a:lnSpc>
                <a:spcPct val="120000"/>
              </a:lnSpc>
              <a:spcBef>
                <a:spcPts val="0"/>
              </a:spcBef>
              <a:buFont typeface="+mj-lt"/>
              <a:buAutoNum type="arabicPeriod"/>
            </a:pPr>
            <a:r>
              <a:rPr lang="ru-RU" dirty="0"/>
              <a:t>Виды и типы скидок</a:t>
            </a:r>
          </a:p>
          <a:p>
            <a:pPr marL="342900" indent="-342900">
              <a:lnSpc>
                <a:spcPct val="120000"/>
              </a:lnSpc>
              <a:spcBef>
                <a:spcPts val="0"/>
              </a:spcBef>
              <a:buFont typeface="+mj-lt"/>
              <a:buAutoNum type="arabicPeriod"/>
            </a:pPr>
            <a:r>
              <a:rPr lang="ru-RU" dirty="0"/>
              <a:t>Стратегии ценообразования: факторы выбора, виды и условия применения</a:t>
            </a:r>
          </a:p>
          <a:p>
            <a:pPr marL="342900" indent="-342900">
              <a:lnSpc>
                <a:spcPct val="120000"/>
              </a:lnSpc>
              <a:spcBef>
                <a:spcPts val="0"/>
              </a:spcBef>
              <a:buFont typeface="+mj-lt"/>
              <a:buAutoNum type="arabicPeriod"/>
            </a:pPr>
            <a:endParaRPr lang="ru-RU" dirty="0"/>
          </a:p>
          <a:p>
            <a:pPr marL="342900" indent="-342900">
              <a:lnSpc>
                <a:spcPct val="120000"/>
              </a:lnSpc>
              <a:spcBef>
                <a:spcPts val="0"/>
              </a:spcBef>
              <a:buFont typeface="+mj-lt"/>
              <a:buAutoNum type="arabicPeriod"/>
            </a:pPr>
            <a:endParaRPr lang="ru-RU" dirty="0"/>
          </a:p>
          <a:p>
            <a:pPr marL="342900" indent="-342900">
              <a:lnSpc>
                <a:spcPct val="120000"/>
              </a:lnSpc>
              <a:spcBef>
                <a:spcPts val="0"/>
              </a:spcBef>
              <a:buFont typeface="+mj-lt"/>
              <a:buAutoNum type="arabicPeriod"/>
            </a:pPr>
            <a:endParaRPr lang="ru-RU" dirty="0"/>
          </a:p>
          <a:p>
            <a:pPr marL="342900" indent="-342900">
              <a:lnSpc>
                <a:spcPct val="120000"/>
              </a:lnSpc>
              <a:spcBef>
                <a:spcPts val="0"/>
              </a:spcBef>
              <a:buFont typeface="+mj-lt"/>
              <a:buAutoNum type="arabicPeriod"/>
            </a:pPr>
            <a:endParaRPr lang="ru-RU" dirty="0"/>
          </a:p>
          <a:p>
            <a:pPr marL="342900" indent="-342900">
              <a:lnSpc>
                <a:spcPct val="120000"/>
              </a:lnSpc>
              <a:spcBef>
                <a:spcPts val="0"/>
              </a:spcBef>
              <a:buFont typeface="+mj-lt"/>
              <a:buAutoNum type="arabicPeriod"/>
            </a:pPr>
            <a:endParaRPr lang="ru-RU" dirty="0"/>
          </a:p>
          <a:p>
            <a:pPr marL="342900" indent="-342900">
              <a:lnSpc>
                <a:spcPct val="120000"/>
              </a:lnSpc>
              <a:spcBef>
                <a:spcPts val="0"/>
              </a:spcBef>
              <a:buFont typeface="+mj-lt"/>
              <a:buAutoNum type="arabicPeriod"/>
            </a:pPr>
            <a:endParaRPr lang="ru-RU" dirty="0"/>
          </a:p>
          <a:p>
            <a:pPr marL="342900" indent="-342900">
              <a:lnSpc>
                <a:spcPct val="120000"/>
              </a:lnSpc>
              <a:spcBef>
                <a:spcPts val="0"/>
              </a:spcBef>
              <a:buFont typeface="+mj-lt"/>
              <a:buAutoNum type="arabicPeriod"/>
            </a:pPr>
            <a:endParaRPr lang="ru-RU" dirty="0"/>
          </a:p>
        </p:txBody>
      </p:sp>
    </p:spTree>
    <p:extLst>
      <p:ext uri="{BB962C8B-B14F-4D97-AF65-F5344CB8AC3E}">
        <p14:creationId xmlns:p14="http://schemas.microsoft.com/office/powerpoint/2010/main" val="18537676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847503"/>
          </a:xfrm>
        </p:spPr>
        <p:txBody>
          <a:bodyPr>
            <a:normAutofit fontScale="90000"/>
          </a:bodyPr>
          <a:lstStyle/>
          <a:p>
            <a:r>
              <a:rPr lang="ru-RU" dirty="0"/>
              <a:t>∽ Скидка привязанная к дате ∽</a:t>
            </a:r>
            <a:br>
              <a:rPr lang="ru-RU" dirty="0"/>
            </a:br>
            <a:endParaRPr lang="ru-RU" dirty="0"/>
          </a:p>
        </p:txBody>
      </p:sp>
      <p:sp>
        <p:nvSpPr>
          <p:cNvPr id="3" name="Объект 2"/>
          <p:cNvSpPr>
            <a:spLocks noGrp="1"/>
          </p:cNvSpPr>
          <p:nvPr>
            <p:ph idx="1"/>
          </p:nvPr>
        </p:nvSpPr>
        <p:spPr>
          <a:xfrm>
            <a:off x="2589212" y="1471613"/>
            <a:ext cx="8915400" cy="4439609"/>
          </a:xfrm>
        </p:spPr>
        <p:txBody>
          <a:bodyPr>
            <a:normAutofit/>
          </a:bodyPr>
          <a:lstStyle/>
          <a:p>
            <a:pPr marL="0" indent="0" algn="ctr" fontAlgn="base">
              <a:buNone/>
            </a:pPr>
            <a:r>
              <a:rPr lang="ru-RU" sz="2400" b="1" dirty="0">
                <a:solidFill>
                  <a:srgbClr val="FF0000"/>
                </a:solidFill>
              </a:rPr>
              <a:t>Скидка на праздник</a:t>
            </a:r>
          </a:p>
          <a:p>
            <a:pPr marL="0" indent="0" fontAlgn="base">
              <a:buNone/>
            </a:pPr>
            <a:r>
              <a:rPr lang="ru-RU" sz="2400" dirty="0"/>
              <a:t>Три типа праздников:</a:t>
            </a:r>
          </a:p>
          <a:p>
            <a:pPr fontAlgn="base">
              <a:buFont typeface="Wingdings" panose="05000000000000000000" pitchFamily="2" charset="2"/>
              <a:buChar char="§"/>
            </a:pPr>
            <a:r>
              <a:rPr lang="ru-RU" sz="2400" dirty="0"/>
              <a:t>общий праздник (8 марта, 23 февраля, Новый год, День города)</a:t>
            </a:r>
          </a:p>
          <a:p>
            <a:pPr fontAlgn="base">
              <a:buFont typeface="Wingdings" panose="05000000000000000000" pitchFamily="2" charset="2"/>
              <a:buChar char="§"/>
            </a:pPr>
            <a:r>
              <a:rPr lang="ru-RU" sz="2400" dirty="0" err="1"/>
              <a:t>псевдопраздник</a:t>
            </a:r>
            <a:r>
              <a:rPr lang="ru-RU" sz="2400" dirty="0"/>
              <a:t> (день котов)</a:t>
            </a:r>
          </a:p>
          <a:p>
            <a:pPr fontAlgn="base">
              <a:buFont typeface="Wingdings" panose="05000000000000000000" pitchFamily="2" charset="2"/>
              <a:buChar char="§"/>
            </a:pPr>
            <a:r>
              <a:rPr lang="ru-RU" sz="2400" dirty="0"/>
              <a:t>праздник клиента (скидка действующая в день рождения)</a:t>
            </a:r>
          </a:p>
          <a:p>
            <a:pPr fontAlgn="base">
              <a:buFont typeface="Wingdings" panose="05000000000000000000" pitchFamily="2" charset="2"/>
              <a:buChar char="§"/>
            </a:pPr>
            <a:r>
              <a:rPr lang="ru-RU" sz="2400" dirty="0"/>
              <a:t>праздник ваш/вашей компании (день рождения компании)</a:t>
            </a:r>
          </a:p>
          <a:p>
            <a:pPr marL="0" indent="0">
              <a:buNone/>
            </a:pPr>
            <a:endParaRPr lang="ru-RU" sz="2400" dirty="0"/>
          </a:p>
        </p:txBody>
      </p:sp>
    </p:spTree>
    <p:extLst>
      <p:ext uri="{BB962C8B-B14F-4D97-AF65-F5344CB8AC3E}">
        <p14:creationId xmlns:p14="http://schemas.microsoft.com/office/powerpoint/2010/main" val="16726666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Скидка по дням недели</a:t>
            </a:r>
            <a:br>
              <a:rPr lang="ru-RU" dirty="0"/>
            </a:br>
            <a:endParaRPr lang="ru-RU" dirty="0"/>
          </a:p>
        </p:txBody>
      </p:sp>
      <p:sp>
        <p:nvSpPr>
          <p:cNvPr id="3" name="Объект 2"/>
          <p:cNvSpPr>
            <a:spLocks noGrp="1"/>
          </p:cNvSpPr>
          <p:nvPr>
            <p:ph idx="1"/>
          </p:nvPr>
        </p:nvSpPr>
        <p:spPr/>
        <p:txBody>
          <a:bodyPr>
            <a:normAutofit lnSpcReduction="10000"/>
          </a:bodyPr>
          <a:lstStyle/>
          <a:p>
            <a:pPr marL="0" indent="0" fontAlgn="base">
              <a:buNone/>
            </a:pPr>
            <a:r>
              <a:rPr lang="ru-RU" dirty="0"/>
              <a:t>Привязывается к конкретному дню недели. </a:t>
            </a:r>
          </a:p>
          <a:p>
            <a:pPr fontAlgn="base"/>
            <a:r>
              <a:rPr lang="ru-RU" b="1" dirty="0">
                <a:solidFill>
                  <a:srgbClr val="FF0000"/>
                </a:solidFill>
              </a:rPr>
              <a:t>Скидка на один день</a:t>
            </a:r>
            <a:r>
              <a:rPr lang="ru-RU" dirty="0"/>
              <a:t> </a:t>
            </a:r>
          </a:p>
          <a:p>
            <a:pPr marL="0" indent="0" fontAlgn="base">
              <a:buNone/>
            </a:pPr>
            <a:r>
              <a:rPr lang="ru-RU" dirty="0"/>
              <a:t>Выделяете какой-то товар и устанавливаете на него скидку с тегом “Только сегодня”, то товар, особенно если это товар-локомотив, будет отлично разлетаться.</a:t>
            </a:r>
          </a:p>
          <a:p>
            <a:pPr fontAlgn="base"/>
            <a:r>
              <a:rPr lang="ru-RU" b="1" dirty="0">
                <a:solidFill>
                  <a:srgbClr val="FF0000"/>
                </a:solidFill>
              </a:rPr>
              <a:t>Сгорающая скидка</a:t>
            </a:r>
          </a:p>
          <a:p>
            <a:pPr fontAlgn="base"/>
            <a:r>
              <a:rPr lang="ru-RU" dirty="0"/>
              <a:t>Скидка на определенный срок, но убывающая по мере приближения определенной даты. Вы устанавливаете дату, когда скидка прекратит свое действие. При этом</a:t>
            </a:r>
          </a:p>
          <a:p>
            <a:pPr marL="0" indent="0" fontAlgn="base">
              <a:buNone/>
            </a:pPr>
            <a:r>
              <a:rPr lang="ru-RU" dirty="0"/>
              <a:t>весь срок разбит на периоды, о которых знает клиент.  Например, книги выставляются 1-го декабря со скидкой 20% и каждый день скидка уменьшается на 1%.</a:t>
            </a:r>
          </a:p>
          <a:p>
            <a:endParaRPr lang="ru-RU" dirty="0"/>
          </a:p>
        </p:txBody>
      </p:sp>
    </p:spTree>
    <p:extLst>
      <p:ext uri="{BB962C8B-B14F-4D97-AF65-F5344CB8AC3E}">
        <p14:creationId xmlns:p14="http://schemas.microsoft.com/office/powerpoint/2010/main" val="24070430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Скидка при открытии продаж на новый продукт/услугу</a:t>
            </a:r>
            <a:br>
              <a:rPr lang="ru-RU" dirty="0"/>
            </a:br>
            <a:endParaRPr lang="ru-RU" dirty="0"/>
          </a:p>
        </p:txBody>
      </p:sp>
      <p:sp>
        <p:nvSpPr>
          <p:cNvPr id="3" name="Объект 2"/>
          <p:cNvSpPr>
            <a:spLocks noGrp="1"/>
          </p:cNvSpPr>
          <p:nvPr>
            <p:ph idx="1"/>
          </p:nvPr>
        </p:nvSpPr>
        <p:spPr/>
        <p:txBody>
          <a:bodyPr>
            <a:normAutofit/>
          </a:bodyPr>
          <a:lstStyle/>
          <a:p>
            <a:pPr marL="0" indent="0" fontAlgn="base">
              <a:buNone/>
            </a:pPr>
            <a:r>
              <a:rPr lang="ru-RU" sz="3200" dirty="0"/>
              <a:t>Поможет в продвижении вашего нового товара/услуги, простимулирует спрос на них.</a:t>
            </a:r>
          </a:p>
          <a:p>
            <a:pPr fontAlgn="base"/>
            <a:r>
              <a:rPr lang="ru-RU" sz="3200" dirty="0"/>
              <a:t>Скидка на первую покупку</a:t>
            </a:r>
          </a:p>
          <a:p>
            <a:pPr marL="0" indent="0" fontAlgn="base">
              <a:buNone/>
            </a:pPr>
            <a:r>
              <a:rPr lang="ru-RU" sz="3200" dirty="0"/>
              <a:t>При покупке первой вещи покупателю предоставляется на неё скидка</a:t>
            </a:r>
          </a:p>
          <a:p>
            <a:endParaRPr lang="ru-RU" sz="3200" dirty="0"/>
          </a:p>
        </p:txBody>
      </p:sp>
    </p:spTree>
    <p:extLst>
      <p:ext uri="{BB962C8B-B14F-4D97-AF65-F5344CB8AC3E}">
        <p14:creationId xmlns:p14="http://schemas.microsoft.com/office/powerpoint/2010/main" val="25929377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 Скидка привязанная ко дате или времени ∽</a:t>
            </a:r>
            <a:br>
              <a:rPr lang="ru-RU" dirty="0"/>
            </a:br>
            <a:endParaRPr lang="ru-RU" dirty="0"/>
          </a:p>
        </p:txBody>
      </p:sp>
      <p:sp>
        <p:nvSpPr>
          <p:cNvPr id="3" name="Объект 2"/>
          <p:cNvSpPr>
            <a:spLocks noGrp="1"/>
          </p:cNvSpPr>
          <p:nvPr>
            <p:ph idx="1"/>
          </p:nvPr>
        </p:nvSpPr>
        <p:spPr/>
        <p:txBody>
          <a:bodyPr/>
          <a:lstStyle/>
          <a:p>
            <a:pPr fontAlgn="base"/>
            <a:r>
              <a:rPr lang="ru-RU" dirty="0"/>
              <a:t>Скидка на один день</a:t>
            </a:r>
          </a:p>
          <a:p>
            <a:pPr marL="0" indent="0" fontAlgn="base">
              <a:buNone/>
            </a:pPr>
            <a:r>
              <a:rPr lang="ru-RU" dirty="0"/>
              <a:t>Скидка устанавливается на конкретный день. Это может быть “только сегодня”, либо заранее указанный день, о котором вы сообщаете своим клиентам в социальных сетях, рекламной кампании, в e-</a:t>
            </a:r>
            <a:r>
              <a:rPr lang="ru-RU" dirty="0" err="1"/>
              <a:t>mail</a:t>
            </a:r>
            <a:r>
              <a:rPr lang="ru-RU" dirty="0"/>
              <a:t> рассылке. Это реальный шанс сэкономить “здесь и сейчас”.</a:t>
            </a:r>
          </a:p>
          <a:p>
            <a:pPr fontAlgn="base"/>
            <a:r>
              <a:rPr lang="ru-RU" dirty="0"/>
              <a:t>Скидка в определенные дни недели «счастливый час»</a:t>
            </a:r>
          </a:p>
          <a:p>
            <a:pPr marL="0" indent="0" fontAlgn="base">
              <a:buNone/>
            </a:pPr>
            <a:r>
              <a:rPr lang="ru-RU" dirty="0"/>
              <a:t>Например, по понедельникам с 10:00 до 12:00. Этот вид скидки хорошо подходит для офлайн бизнеса и вполне может привести к увеличению потока клиентов с помощью “сарафанного радио”</a:t>
            </a:r>
          </a:p>
          <a:p>
            <a:endParaRPr lang="ru-RU" dirty="0"/>
          </a:p>
        </p:txBody>
      </p:sp>
    </p:spTree>
    <p:extLst>
      <p:ext uri="{BB962C8B-B14F-4D97-AF65-F5344CB8AC3E}">
        <p14:creationId xmlns:p14="http://schemas.microsoft.com/office/powerpoint/2010/main" val="23389370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Скидка на определенный срок</a:t>
            </a:r>
            <a:br>
              <a:rPr lang="ru-RU" dirty="0"/>
            </a:br>
            <a:endParaRPr lang="ru-RU" dirty="0"/>
          </a:p>
        </p:txBody>
      </p:sp>
      <p:sp>
        <p:nvSpPr>
          <p:cNvPr id="3" name="Объект 2"/>
          <p:cNvSpPr>
            <a:spLocks noGrp="1"/>
          </p:cNvSpPr>
          <p:nvPr>
            <p:ph idx="1"/>
          </p:nvPr>
        </p:nvSpPr>
        <p:spPr/>
        <p:txBody>
          <a:bodyPr>
            <a:normAutofit/>
          </a:bodyPr>
          <a:lstStyle/>
          <a:p>
            <a:pPr fontAlgn="base"/>
            <a:r>
              <a:rPr lang="ru-RU" sz="3200" dirty="0"/>
              <a:t>Например, неделя распродаж.</a:t>
            </a:r>
          </a:p>
          <a:p>
            <a:pPr fontAlgn="base"/>
            <a:r>
              <a:rPr lang="ru-RU" sz="3200" dirty="0"/>
              <a:t>Неожиданная скидка </a:t>
            </a:r>
          </a:p>
          <a:p>
            <a:pPr fontAlgn="base"/>
            <a:r>
              <a:rPr lang="ru-RU" sz="3200" dirty="0"/>
              <a:t>Повод может быть любым. Например: “Первый покупатель дня”, “Последний покупатель дня”, “10-й покупатель”.</a:t>
            </a:r>
          </a:p>
          <a:p>
            <a:endParaRPr lang="ru-RU" sz="3200" dirty="0"/>
          </a:p>
        </p:txBody>
      </p:sp>
    </p:spTree>
    <p:extLst>
      <p:ext uri="{BB962C8B-B14F-4D97-AF65-F5344CB8AC3E}">
        <p14:creationId xmlns:p14="http://schemas.microsoft.com/office/powerpoint/2010/main" val="37593937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Скидка на товар ∽</a:t>
            </a:r>
            <a:br>
              <a:rPr lang="ru-RU" dirty="0"/>
            </a:br>
            <a:endParaRPr lang="ru-RU" dirty="0"/>
          </a:p>
        </p:txBody>
      </p:sp>
      <p:sp>
        <p:nvSpPr>
          <p:cNvPr id="3" name="Объект 2"/>
          <p:cNvSpPr>
            <a:spLocks noGrp="1"/>
          </p:cNvSpPr>
          <p:nvPr>
            <p:ph idx="1"/>
          </p:nvPr>
        </p:nvSpPr>
        <p:spPr/>
        <p:txBody>
          <a:bodyPr/>
          <a:lstStyle/>
          <a:p>
            <a:pPr marL="0" indent="0" fontAlgn="base">
              <a:buNone/>
            </a:pPr>
            <a:r>
              <a:rPr lang="ru-RU" b="1" dirty="0"/>
              <a:t>Скидка на определенный товар/услугу</a:t>
            </a:r>
          </a:p>
          <a:p>
            <a:pPr marL="0" indent="0" fontAlgn="base">
              <a:buNone/>
            </a:pPr>
            <a:r>
              <a:rPr lang="ru-RU" dirty="0"/>
              <a:t>Скидки на товар желательно делать ограниченными по сроку. Отличное решение – выделить ценником “Товар дня” или “Товар недели” (со старой и новой ценой). </a:t>
            </a:r>
          </a:p>
          <a:p>
            <a:pPr marL="0" indent="0" fontAlgn="base">
              <a:buNone/>
            </a:pPr>
            <a:r>
              <a:rPr lang="ru-RU" b="1" dirty="0"/>
              <a:t>Скидка на не сезонный продукт/услугу</a:t>
            </a:r>
          </a:p>
          <a:p>
            <a:pPr marL="0" indent="0" fontAlgn="base">
              <a:buNone/>
            </a:pPr>
            <a:r>
              <a:rPr lang="ru-RU" dirty="0"/>
              <a:t>Покупай сани летом, а плавки зимой. Люди привыкли, что вне сезона стоимость существенно снижается, например, на пуховики, шубы, горнолыжные костюмы.</a:t>
            </a:r>
          </a:p>
          <a:p>
            <a:pPr marL="0" indent="0">
              <a:buNone/>
            </a:pPr>
            <a:endParaRPr lang="ru-RU" dirty="0"/>
          </a:p>
        </p:txBody>
      </p:sp>
    </p:spTree>
    <p:extLst>
      <p:ext uri="{BB962C8B-B14F-4D97-AF65-F5344CB8AC3E}">
        <p14:creationId xmlns:p14="http://schemas.microsoft.com/office/powerpoint/2010/main" val="2066264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Скидка в обмен на действие ∽</a:t>
            </a:r>
            <a:br>
              <a:rPr lang="ru-RU" dirty="0"/>
            </a:br>
            <a:endParaRPr lang="ru-RU" dirty="0"/>
          </a:p>
        </p:txBody>
      </p:sp>
      <p:sp>
        <p:nvSpPr>
          <p:cNvPr id="3" name="Объект 2"/>
          <p:cNvSpPr>
            <a:spLocks noGrp="1"/>
          </p:cNvSpPr>
          <p:nvPr>
            <p:ph idx="1"/>
          </p:nvPr>
        </p:nvSpPr>
        <p:spPr/>
        <p:txBody>
          <a:bodyPr/>
          <a:lstStyle/>
          <a:p>
            <a:pPr fontAlgn="base"/>
            <a:r>
              <a:rPr lang="ru-RU" dirty="0"/>
              <a:t>За взаимодействие в социальной сети</a:t>
            </a:r>
          </a:p>
          <a:p>
            <a:pPr fontAlgn="base"/>
            <a:r>
              <a:rPr lang="ru-RU" dirty="0"/>
              <a:t>Например, за </a:t>
            </a:r>
            <a:r>
              <a:rPr lang="ru-RU" dirty="0" err="1"/>
              <a:t>репост</a:t>
            </a:r>
            <a:r>
              <a:rPr lang="ru-RU" dirty="0"/>
              <a:t>, комментарий, отзыв, подписку. Главная ее задача даже не в том, чтобы у вас купили сейчас, а запустить цепную реакцию в социальных сетях и увеличить охват потенциальной аудитории.</a:t>
            </a:r>
          </a:p>
          <a:p>
            <a:pPr fontAlgn="base"/>
            <a:r>
              <a:rPr lang="ru-RU" dirty="0"/>
              <a:t>За рекомендацию другу</a:t>
            </a:r>
          </a:p>
          <a:p>
            <a:pPr fontAlgn="base"/>
            <a:r>
              <a:rPr lang="ru-RU" dirty="0"/>
              <a:t>Если ваш покупатель порекомендовал вам клиента, который купил, вы предоставляете скидку в благодарность. Часто используется фитнес центрами: “приведи друга и месяц занимайся бесплатно, а друг получит 50% скидку”. </a:t>
            </a:r>
          </a:p>
          <a:p>
            <a:endParaRPr lang="ru-RU" dirty="0"/>
          </a:p>
        </p:txBody>
      </p:sp>
    </p:spTree>
    <p:extLst>
      <p:ext uri="{BB962C8B-B14F-4D97-AF65-F5344CB8AC3E}">
        <p14:creationId xmlns:p14="http://schemas.microsoft.com/office/powerpoint/2010/main" val="34229935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Trade-in-</a:t>
            </a:r>
            <a:r>
              <a:rPr lang="ru-RU" dirty="0"/>
              <a:t>скидка</a:t>
            </a:r>
            <a:br>
              <a:rPr lang="ru-RU" dirty="0"/>
            </a:br>
            <a:endParaRPr lang="ru-RU" dirty="0"/>
          </a:p>
        </p:txBody>
      </p:sp>
      <p:sp>
        <p:nvSpPr>
          <p:cNvPr id="3" name="Объект 2"/>
          <p:cNvSpPr>
            <a:spLocks noGrp="1"/>
          </p:cNvSpPr>
          <p:nvPr>
            <p:ph idx="1"/>
          </p:nvPr>
        </p:nvSpPr>
        <p:spPr/>
        <p:txBody>
          <a:bodyPr/>
          <a:lstStyle/>
          <a:p>
            <a:pPr marL="0" indent="0" fontAlgn="base">
              <a:buNone/>
            </a:pPr>
            <a:r>
              <a:rPr lang="ru-RU" dirty="0"/>
              <a:t>Больше всего известная в автомобилях и технике. Например, сдавая старую машину одной марки и покупая автомобиль этой же марки, можно получить существенную скидку. Или сдавая телефоны, техника, ювелирные украшения, музыкальные инструменты.</a:t>
            </a:r>
          </a:p>
          <a:p>
            <a:pPr fontAlgn="base"/>
            <a:r>
              <a:rPr lang="ru-RU" dirty="0"/>
              <a:t>Покупка купонов на скидку</a:t>
            </a:r>
          </a:p>
          <a:p>
            <a:pPr marL="0" indent="0" fontAlgn="base">
              <a:buNone/>
            </a:pPr>
            <a:r>
              <a:rPr lang="ru-RU" dirty="0"/>
              <a:t>Купон можно купить на дисконтных сервисах типа </a:t>
            </a:r>
            <a:r>
              <a:rPr lang="ru-RU" dirty="0" err="1"/>
              <a:t>Биглиона</a:t>
            </a:r>
            <a:r>
              <a:rPr lang="ru-RU" dirty="0"/>
              <a:t> или </a:t>
            </a:r>
            <a:r>
              <a:rPr lang="ru-RU" dirty="0" err="1"/>
              <a:t>Френди</a:t>
            </a:r>
            <a:r>
              <a:rPr lang="ru-RU" dirty="0"/>
              <a:t>. Например, вы покупаете купон за 300 рублей, который дает скидку 30% на все меню в конкретном ресторане. </a:t>
            </a:r>
          </a:p>
          <a:p>
            <a:endParaRPr lang="ru-RU" dirty="0"/>
          </a:p>
        </p:txBody>
      </p:sp>
    </p:spTree>
    <p:extLst>
      <p:ext uri="{BB962C8B-B14F-4D97-AF65-F5344CB8AC3E}">
        <p14:creationId xmlns:p14="http://schemas.microsoft.com/office/powerpoint/2010/main" val="21122008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Скидка за скорость ∽</a:t>
            </a:r>
            <a:br>
              <a:rPr lang="ru-RU" dirty="0"/>
            </a:br>
            <a:endParaRPr lang="ru-RU" dirty="0"/>
          </a:p>
        </p:txBody>
      </p:sp>
      <p:sp>
        <p:nvSpPr>
          <p:cNvPr id="3" name="Объект 2"/>
          <p:cNvSpPr>
            <a:spLocks noGrp="1"/>
          </p:cNvSpPr>
          <p:nvPr>
            <p:ph idx="1"/>
          </p:nvPr>
        </p:nvSpPr>
        <p:spPr/>
        <p:txBody>
          <a:bodyPr/>
          <a:lstStyle/>
          <a:p>
            <a:pPr fontAlgn="base"/>
            <a:r>
              <a:rPr lang="ru-RU" dirty="0"/>
              <a:t>За быстрое заключение договора и оплату</a:t>
            </a:r>
          </a:p>
          <a:p>
            <a:pPr marL="0" indent="0" fontAlgn="base">
              <a:buNone/>
            </a:pPr>
            <a:r>
              <a:rPr lang="ru-RU" dirty="0"/>
              <a:t>Например, подпишите договор и оплатите счет в течение 2 недель после презентации КП и получите скидку 10000 рублей. </a:t>
            </a:r>
          </a:p>
          <a:p>
            <a:pPr marL="0" indent="0" fontAlgn="base">
              <a:buNone/>
            </a:pPr>
            <a:r>
              <a:rPr lang="ru-RU" dirty="0"/>
              <a:t>За быструю оплату товара</a:t>
            </a:r>
          </a:p>
          <a:p>
            <a:pPr fontAlgn="base"/>
            <a:r>
              <a:rPr lang="ru-RU" dirty="0"/>
              <a:t>Дайте скидку за покупку при первом обращении при условии покупки в течение 15 минут </a:t>
            </a:r>
          </a:p>
          <a:p>
            <a:pPr fontAlgn="base"/>
            <a:r>
              <a:rPr lang="ru-RU" dirty="0"/>
              <a:t>За предварительный заказ</a:t>
            </a:r>
          </a:p>
          <a:p>
            <a:pPr marL="0" indent="0" fontAlgn="base">
              <a:buNone/>
            </a:pPr>
            <a:r>
              <a:rPr lang="ru-RU" dirty="0"/>
              <a:t>Удобнее всего обозначить конкретный период, в который будет возможно совершить предварительный заказ и получить скидку. Часто используется при издании новой книги.</a:t>
            </a:r>
          </a:p>
          <a:p>
            <a:endParaRPr lang="ru-RU" dirty="0"/>
          </a:p>
        </p:txBody>
      </p:sp>
    </p:spTree>
    <p:extLst>
      <p:ext uri="{BB962C8B-B14F-4D97-AF65-F5344CB8AC3E}">
        <p14:creationId xmlns:p14="http://schemas.microsoft.com/office/powerpoint/2010/main" val="20943291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761778"/>
          </a:xfrm>
        </p:spPr>
        <p:txBody>
          <a:bodyPr>
            <a:normAutofit fontScale="90000"/>
          </a:bodyPr>
          <a:lstStyle/>
          <a:p>
            <a:r>
              <a:rPr lang="ru-RU" dirty="0"/>
              <a:t>∽ </a:t>
            </a:r>
            <a:r>
              <a:rPr lang="ru-RU" dirty="0" err="1"/>
              <a:t>Допродажи</a:t>
            </a:r>
            <a:r>
              <a:rPr lang="ru-RU" dirty="0"/>
              <a:t> и больший чек ∽</a:t>
            </a:r>
            <a:br>
              <a:rPr lang="ru-RU" dirty="0"/>
            </a:br>
            <a:endParaRPr lang="ru-RU" dirty="0"/>
          </a:p>
        </p:txBody>
      </p:sp>
      <p:sp>
        <p:nvSpPr>
          <p:cNvPr id="3" name="Объект 2"/>
          <p:cNvSpPr>
            <a:spLocks noGrp="1"/>
          </p:cNvSpPr>
          <p:nvPr>
            <p:ph idx="1"/>
          </p:nvPr>
        </p:nvSpPr>
        <p:spPr>
          <a:xfrm>
            <a:off x="1214438" y="1543050"/>
            <a:ext cx="10290174" cy="4368172"/>
          </a:xfrm>
        </p:spPr>
        <p:txBody>
          <a:bodyPr>
            <a:normAutofit fontScale="92500"/>
          </a:bodyPr>
          <a:lstStyle/>
          <a:p>
            <a:pPr fontAlgn="base"/>
            <a:r>
              <a:rPr lang="ru-RU" dirty="0"/>
              <a:t>Кросс-скидка</a:t>
            </a:r>
          </a:p>
          <a:p>
            <a:pPr fontAlgn="base"/>
            <a:r>
              <a:rPr lang="ru-RU" dirty="0"/>
              <a:t>Скидка используется для </a:t>
            </a:r>
            <a:r>
              <a:rPr lang="ru-RU" dirty="0" err="1"/>
              <a:t>допродаж</a:t>
            </a:r>
            <a:r>
              <a:rPr lang="ru-RU" dirty="0"/>
              <a:t>, т.е. основной товар/услуга продается без скидки, а на дополнительный (сопутствующий) действует скидка при одновременной покупке. Например, при покупке телефон скидка 50% на защитное стекло. </a:t>
            </a:r>
          </a:p>
          <a:p>
            <a:pPr fontAlgn="base"/>
            <a:r>
              <a:rPr lang="ru-RU" dirty="0"/>
              <a:t>Скидка за покупку на сумму выше, чем ХХ </a:t>
            </a:r>
            <a:r>
              <a:rPr lang="ru-RU" dirty="0" err="1"/>
              <a:t>руб</a:t>
            </a:r>
            <a:endParaRPr lang="ru-RU" dirty="0"/>
          </a:p>
          <a:p>
            <a:pPr fontAlgn="base"/>
            <a:r>
              <a:rPr lang="ru-RU" dirty="0"/>
              <a:t>Например, если сумма выше 2500 рублей, вы можете выдавать дисконтные карты вашего магазина, подарочные сертификаты от  партнера, бесплатная доставка, товар из категории </a:t>
            </a:r>
            <a:r>
              <a:rPr lang="ru-RU" dirty="0" err="1"/>
              <a:t>допродаж</a:t>
            </a:r>
            <a:r>
              <a:rPr lang="ru-RU" dirty="0"/>
              <a:t>.</a:t>
            </a:r>
          </a:p>
          <a:p>
            <a:pPr fontAlgn="base"/>
            <a:r>
              <a:rPr lang="ru-RU" dirty="0"/>
              <a:t>За опт</a:t>
            </a:r>
          </a:p>
          <a:p>
            <a:pPr fontAlgn="base"/>
            <a:r>
              <a:rPr lang="ru-RU" dirty="0"/>
              <a:t>За большую сумму покупки. Можно установить несколько ограничений и размеров:</a:t>
            </a:r>
          </a:p>
          <a:p>
            <a:pPr fontAlgn="base"/>
            <a:r>
              <a:rPr lang="ru-RU" dirty="0"/>
              <a:t>при покупке на 5000р — скидка 5%, на 10000р — 10% и т.д.</a:t>
            </a:r>
          </a:p>
          <a:p>
            <a:pPr fontAlgn="base"/>
            <a:r>
              <a:rPr lang="ru-RU" dirty="0"/>
              <a:t>15% скидки при заказе свыше 100 единиц товара</a:t>
            </a:r>
          </a:p>
          <a:p>
            <a:endParaRPr lang="ru-RU" dirty="0"/>
          </a:p>
        </p:txBody>
      </p:sp>
    </p:spTree>
    <p:extLst>
      <p:ext uri="{BB962C8B-B14F-4D97-AF65-F5344CB8AC3E}">
        <p14:creationId xmlns:p14="http://schemas.microsoft.com/office/powerpoint/2010/main" val="2350925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Роль цены в маркетинговой деятельности (по Ф. Котлеру)</a:t>
            </a:r>
          </a:p>
        </p:txBody>
      </p:sp>
      <p:sp>
        <p:nvSpPr>
          <p:cNvPr id="3" name="Текст 2"/>
          <p:cNvSpPr>
            <a:spLocks noGrp="1"/>
          </p:cNvSpPr>
          <p:nvPr>
            <p:ph type="body" idx="1"/>
          </p:nvPr>
        </p:nvSpPr>
        <p:spPr/>
        <p:txBody>
          <a:bodyPr/>
          <a:lstStyle/>
          <a:p>
            <a:endParaRPr lang="ru-RU"/>
          </a:p>
        </p:txBody>
      </p:sp>
    </p:spTree>
    <p:extLst>
      <p:ext uri="{BB962C8B-B14F-4D97-AF65-F5344CB8AC3E}">
        <p14:creationId xmlns:p14="http://schemas.microsoft.com/office/powerpoint/2010/main" val="30618536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00238" y="624109"/>
            <a:ext cx="9604373" cy="5419503"/>
          </a:xfrm>
        </p:spPr>
        <p:txBody>
          <a:bodyPr>
            <a:noAutofit/>
          </a:bodyPr>
          <a:lstStyle/>
          <a:p>
            <a:pPr fontAlgn="base"/>
            <a:r>
              <a:rPr lang="ru-RU" sz="2400" dirty="0">
                <a:solidFill>
                  <a:schemeClr val="tx1"/>
                </a:solidFill>
              </a:rPr>
              <a:t>За доверие и заключение договора на нескольких месяцев</a:t>
            </a:r>
            <a:br>
              <a:rPr lang="ru-RU" sz="2400" dirty="0">
                <a:solidFill>
                  <a:schemeClr val="tx1"/>
                </a:solidFill>
              </a:rPr>
            </a:br>
            <a:r>
              <a:rPr lang="ru-RU" sz="2400" dirty="0">
                <a:solidFill>
                  <a:schemeClr val="tx1"/>
                </a:solidFill>
              </a:rPr>
              <a:t>Например, оплатите сразу 3, 6 или 12 месяцев и получите скидку на продвижение в размере 10, 15 или 20% соответственно.</a:t>
            </a:r>
            <a:br>
              <a:rPr lang="ru-RU" sz="2400" dirty="0">
                <a:solidFill>
                  <a:schemeClr val="tx1"/>
                </a:solidFill>
              </a:rPr>
            </a:br>
            <a:br>
              <a:rPr lang="ru-RU" sz="2400" dirty="0">
                <a:solidFill>
                  <a:schemeClr val="tx1"/>
                </a:solidFill>
              </a:rPr>
            </a:br>
            <a:r>
              <a:rPr lang="ru-RU" sz="2400" dirty="0">
                <a:solidFill>
                  <a:schemeClr val="tx1"/>
                </a:solidFill>
              </a:rPr>
              <a:t>Скидки-абонементы</a:t>
            </a:r>
            <a:br>
              <a:rPr lang="ru-RU" sz="2400" dirty="0">
                <a:solidFill>
                  <a:schemeClr val="tx1"/>
                </a:solidFill>
              </a:rPr>
            </a:br>
            <a:r>
              <a:rPr lang="ru-RU" sz="2400" dirty="0">
                <a:solidFill>
                  <a:schemeClr val="tx1"/>
                </a:solidFill>
              </a:rPr>
              <a:t>Например, в фитнес-центре разовое занятие стоит 2000 рублей, а при покупке абонемента его стоимость снижается для клиента до 300 рублей. Или абонементы на бизнес-ланчи или кофе.</a:t>
            </a:r>
            <a:br>
              <a:rPr lang="ru-RU" sz="2400" dirty="0">
                <a:solidFill>
                  <a:schemeClr val="tx1"/>
                </a:solidFill>
              </a:rPr>
            </a:br>
            <a:br>
              <a:rPr lang="ru-RU" sz="2400" dirty="0">
                <a:solidFill>
                  <a:schemeClr val="tx1"/>
                </a:solidFill>
              </a:rPr>
            </a:br>
            <a:r>
              <a:rPr lang="ru-RU" sz="2400" dirty="0">
                <a:solidFill>
                  <a:schemeClr val="tx1"/>
                </a:solidFill>
              </a:rPr>
              <a:t>Накопительная скидка</a:t>
            </a:r>
            <a:br>
              <a:rPr lang="ru-RU" sz="2400" dirty="0">
                <a:solidFill>
                  <a:schemeClr val="tx1"/>
                </a:solidFill>
              </a:rPr>
            </a:br>
            <a:r>
              <a:rPr lang="ru-RU" sz="2400" dirty="0">
                <a:solidFill>
                  <a:schemeClr val="tx1"/>
                </a:solidFill>
              </a:rPr>
              <a:t>С каждой покупки выдается определённый процент скидки или накопительные баллы (рубли), которым в последствии он может расплатиться.</a:t>
            </a:r>
            <a:br>
              <a:rPr lang="ru-RU" sz="2400" dirty="0">
                <a:solidFill>
                  <a:schemeClr val="tx1"/>
                </a:solidFill>
              </a:rPr>
            </a:br>
            <a:endParaRPr lang="ru-RU" sz="2400" dirty="0">
              <a:solidFill>
                <a:schemeClr val="tx1"/>
              </a:solidFill>
            </a:endParaRPr>
          </a:p>
        </p:txBody>
      </p:sp>
    </p:spTree>
    <p:extLst>
      <p:ext uri="{BB962C8B-B14F-4D97-AF65-F5344CB8AC3E}">
        <p14:creationId xmlns:p14="http://schemas.microsoft.com/office/powerpoint/2010/main" val="31893928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Скидка для категории людей ∽</a:t>
            </a:r>
            <a:br>
              <a:rPr lang="ru-RU" dirty="0"/>
            </a:br>
            <a:endParaRPr lang="ru-RU" dirty="0"/>
          </a:p>
        </p:txBody>
      </p:sp>
      <p:sp>
        <p:nvSpPr>
          <p:cNvPr id="3" name="Объект 2"/>
          <p:cNvSpPr>
            <a:spLocks noGrp="1"/>
          </p:cNvSpPr>
          <p:nvPr>
            <p:ph idx="1"/>
          </p:nvPr>
        </p:nvSpPr>
        <p:spPr/>
        <p:txBody>
          <a:bodyPr>
            <a:normAutofit fontScale="92500" lnSpcReduction="20000"/>
          </a:bodyPr>
          <a:lstStyle/>
          <a:p>
            <a:pPr fontAlgn="base"/>
            <a:r>
              <a:rPr lang="ru-RU" dirty="0"/>
              <a:t>Персональная скидка</a:t>
            </a:r>
          </a:p>
          <a:p>
            <a:pPr marL="0" indent="0" fontAlgn="base">
              <a:buNone/>
            </a:pPr>
            <a:r>
              <a:rPr lang="ru-RU" dirty="0"/>
              <a:t>Для определенной группы людей. Например, скидка для пенсионеров, маркетологов, владельцев бизнеса, студентов, для мам с детьми</a:t>
            </a:r>
            <a:br>
              <a:rPr lang="ru-RU" dirty="0"/>
            </a:br>
            <a:endParaRPr lang="ru-RU" dirty="0"/>
          </a:p>
          <a:p>
            <a:pPr fontAlgn="base"/>
            <a:r>
              <a:rPr lang="ru-RU" dirty="0"/>
              <a:t>Скидка по </a:t>
            </a:r>
            <a:r>
              <a:rPr lang="ru-RU" dirty="0" err="1"/>
              <a:t>промокоду</a:t>
            </a:r>
            <a:r>
              <a:rPr lang="ru-RU" dirty="0"/>
              <a:t> </a:t>
            </a:r>
          </a:p>
          <a:p>
            <a:pPr marL="0" indent="0" fontAlgn="base">
              <a:buNone/>
            </a:pPr>
            <a:r>
              <a:rPr lang="ru-RU" dirty="0"/>
              <a:t>Например: “Только по этому </a:t>
            </a:r>
            <a:r>
              <a:rPr lang="ru-RU" dirty="0" err="1"/>
              <a:t>промокоду</a:t>
            </a:r>
            <a:r>
              <a:rPr lang="ru-RU" dirty="0"/>
              <a:t>”, “Скажите это слово и получите скидку”.</a:t>
            </a:r>
          </a:p>
          <a:p>
            <a:pPr fontAlgn="base"/>
            <a:r>
              <a:rPr lang="ru-RU" dirty="0"/>
              <a:t>Партнерская скидка</a:t>
            </a:r>
          </a:p>
          <a:p>
            <a:pPr marL="0" indent="0" fontAlgn="base">
              <a:buNone/>
            </a:pPr>
            <a:r>
              <a:rPr lang="ru-RU" dirty="0"/>
              <a:t>Вы привлекаете партнера, который занимается продажей вашего продукта/ услуги, за это он сам получает скидку на ваш продукт/услугу. Также скидку могут получать и клиенты, привлеченные таким партнером.</a:t>
            </a:r>
            <a:br>
              <a:rPr lang="ru-RU" dirty="0"/>
            </a:br>
            <a:r>
              <a:rPr lang="ru-RU" dirty="0"/>
              <a:t>За коллективный заказ</a:t>
            </a:r>
          </a:p>
          <a:p>
            <a:pPr marL="0" indent="0" fontAlgn="base">
              <a:buNone/>
            </a:pPr>
            <a:r>
              <a:rPr lang="ru-RU" dirty="0"/>
              <a:t>Предоставляется группе людей с определённым количеством человек. Например, при корпоративном заказе.</a:t>
            </a:r>
          </a:p>
          <a:p>
            <a:endParaRPr lang="ru-RU" dirty="0"/>
          </a:p>
        </p:txBody>
      </p:sp>
    </p:spTree>
    <p:extLst>
      <p:ext uri="{BB962C8B-B14F-4D97-AF65-F5344CB8AC3E}">
        <p14:creationId xmlns:p14="http://schemas.microsoft.com/office/powerpoint/2010/main" val="35359263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 решительность</a:t>
            </a:r>
            <a:br>
              <a:rPr lang="ru-RU" dirty="0"/>
            </a:br>
            <a:endParaRPr lang="ru-RU" dirty="0"/>
          </a:p>
        </p:txBody>
      </p:sp>
      <p:sp>
        <p:nvSpPr>
          <p:cNvPr id="3" name="Объект 2"/>
          <p:cNvSpPr>
            <a:spLocks noGrp="1"/>
          </p:cNvSpPr>
          <p:nvPr>
            <p:ph idx="1"/>
          </p:nvPr>
        </p:nvSpPr>
        <p:spPr/>
        <p:txBody>
          <a:bodyPr>
            <a:normAutofit/>
          </a:bodyPr>
          <a:lstStyle/>
          <a:p>
            <a:pPr fontAlgn="base"/>
            <a:r>
              <a:rPr lang="ru-RU" sz="2400" dirty="0"/>
              <a:t>Например, согласиться на смену SEO-подрядчика непросто. Клиентам, которые решились сменить компанию и выбрали нашу команду, скидка 40%.</a:t>
            </a:r>
          </a:p>
          <a:p>
            <a:pPr fontAlgn="base"/>
            <a:r>
              <a:rPr lang="ru-RU" sz="2400" dirty="0"/>
              <a:t>За самостоятельность</a:t>
            </a:r>
          </a:p>
          <a:p>
            <a:pPr marL="0" indent="0" fontAlgn="base">
              <a:buNone/>
            </a:pPr>
            <a:r>
              <a:rPr lang="ru-RU" sz="2400" dirty="0"/>
              <a:t>Например, вносите технические правки силами ваших программистов и снизьте ежемесячную абонентскую плату на 25%.</a:t>
            </a:r>
          </a:p>
          <a:p>
            <a:endParaRPr lang="ru-RU" sz="2400" dirty="0"/>
          </a:p>
        </p:txBody>
      </p:sp>
    </p:spTree>
    <p:extLst>
      <p:ext uri="{BB962C8B-B14F-4D97-AF65-F5344CB8AC3E}">
        <p14:creationId xmlns:p14="http://schemas.microsoft.com/office/powerpoint/2010/main" val="12142339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89212" y="1128713"/>
            <a:ext cx="8915399" cy="2398837"/>
          </a:xfrm>
        </p:spPr>
        <p:txBody>
          <a:bodyPr>
            <a:normAutofit/>
          </a:bodyPr>
          <a:lstStyle/>
          <a:p>
            <a:r>
              <a:rPr lang="ru-RU" dirty="0"/>
              <a:t>Стратегии ценообразования: факторы выбора, виды и условия применения</a:t>
            </a:r>
          </a:p>
        </p:txBody>
      </p:sp>
      <p:sp>
        <p:nvSpPr>
          <p:cNvPr id="3" name="Текст 2"/>
          <p:cNvSpPr>
            <a:spLocks noGrp="1"/>
          </p:cNvSpPr>
          <p:nvPr>
            <p:ph type="body" idx="1"/>
          </p:nvPr>
        </p:nvSpPr>
        <p:spPr/>
        <p:txBody>
          <a:bodyPr/>
          <a:lstStyle/>
          <a:p>
            <a:endParaRPr lang="ru-RU"/>
          </a:p>
        </p:txBody>
      </p:sp>
    </p:spTree>
    <p:extLst>
      <p:ext uri="{BB962C8B-B14F-4D97-AF65-F5344CB8AC3E}">
        <p14:creationId xmlns:p14="http://schemas.microsoft.com/office/powerpoint/2010/main" val="29559933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43137" y="300038"/>
            <a:ext cx="9101137" cy="6272212"/>
          </a:xfrm>
        </p:spPr>
      </p:pic>
    </p:spTree>
    <p:extLst>
      <p:ext uri="{BB962C8B-B14F-4D97-AF65-F5344CB8AC3E}">
        <p14:creationId xmlns:p14="http://schemas.microsoft.com/office/powerpoint/2010/main" val="6545260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Стратегия ценообразования </a:t>
            </a:r>
          </a:p>
        </p:txBody>
      </p:sp>
      <p:sp>
        <p:nvSpPr>
          <p:cNvPr id="3" name="Объект 2"/>
          <p:cNvSpPr>
            <a:spLocks noGrp="1"/>
          </p:cNvSpPr>
          <p:nvPr>
            <p:ph idx="1"/>
          </p:nvPr>
        </p:nvSpPr>
        <p:spPr/>
        <p:txBody>
          <a:bodyPr/>
          <a:lstStyle/>
          <a:p>
            <a:r>
              <a:rPr lang="ru-RU" dirty="0"/>
              <a:t>это набор практических факторов и методов, которых целесообразно придерживаться при установлении рыночных цен на конкретные виды продукции, выпускаемые предприятием. Ценовые стратегии являются частью общей стратегии развития предприятия.</a:t>
            </a:r>
          </a:p>
          <a:p>
            <a:r>
              <a:rPr lang="ru-RU" dirty="0"/>
              <a:t>Возможность предложить более низкую цену по сравнению с конкурентами дает значительное конкурентное преимущество. При условии примерно одинаковых потребительских свойств двух товаров потребитель выберет из них более дешевый.</a:t>
            </a:r>
          </a:p>
          <a:p>
            <a:endParaRPr lang="ru-RU" dirty="0"/>
          </a:p>
        </p:txBody>
      </p:sp>
    </p:spTree>
    <p:extLst>
      <p:ext uri="{BB962C8B-B14F-4D97-AF65-F5344CB8AC3E}">
        <p14:creationId xmlns:p14="http://schemas.microsoft.com/office/powerpoint/2010/main" val="3051287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t>В процессе установления оптимальной цены и стратегии ценообразования необходимо учитывать множество различных факторов. Основные из них:</a:t>
            </a:r>
          </a:p>
        </p:txBody>
      </p:sp>
      <p:sp>
        <p:nvSpPr>
          <p:cNvPr id="3" name="Объект 2"/>
          <p:cNvSpPr>
            <a:spLocks noGrp="1"/>
          </p:cNvSpPr>
          <p:nvPr>
            <p:ph idx="1"/>
          </p:nvPr>
        </p:nvSpPr>
        <p:spPr/>
        <p:txBody>
          <a:bodyPr/>
          <a:lstStyle/>
          <a:p>
            <a:r>
              <a:rPr lang="ru-RU" dirty="0"/>
              <a:t>  рынок (сегменты рынка, где реализуется или предполагается реализация товара; географическое положение рынка; емкость и конъюнктура рынка);</a:t>
            </a:r>
          </a:p>
          <a:p>
            <a:r>
              <a:rPr lang="ru-RU" dirty="0"/>
              <a:t>-    конкуренция (характер конкуренции в отрасли в настоящее время; перспективы его изменения; доля рынка конкурентов; финансовое положение конкурентов; предполагаемые действия конкурентов в случае изменения условий рынка);</a:t>
            </a:r>
          </a:p>
          <a:p>
            <a:r>
              <a:rPr lang="ru-RU" dirty="0"/>
              <a:t>-    потребители (ценность тех или иных потребительских свойств продукта с позиций покупателя; эластичность спроса);</a:t>
            </a:r>
          </a:p>
          <a:p>
            <a:r>
              <a:rPr lang="ru-RU" dirty="0"/>
              <a:t>-    товары - заменители (потребительские свойства и ценность товаров - заменителей с позиций покупателя; цены товаров - заменителей);</a:t>
            </a:r>
          </a:p>
          <a:p>
            <a:endParaRPr lang="ru-RU" dirty="0"/>
          </a:p>
        </p:txBody>
      </p:sp>
    </p:spTree>
    <p:extLst>
      <p:ext uri="{BB962C8B-B14F-4D97-AF65-F5344CB8AC3E}">
        <p14:creationId xmlns:p14="http://schemas.microsoft.com/office/powerpoint/2010/main" val="19503430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 издержки производства и реализации (структура издержек; влияние масштабов производства на величину издержек; влияние эффекта обучаемости на величину издержек);</a:t>
            </a:r>
          </a:p>
          <a:p>
            <a:r>
              <a:rPr lang="ru-RU" dirty="0"/>
              <a:t>-    влияние на рынок политики правительства;</a:t>
            </a:r>
          </a:p>
          <a:p>
            <a:r>
              <a:rPr lang="ru-RU" dirty="0"/>
              <a:t>-    юридические и этические ограничения.</a:t>
            </a:r>
          </a:p>
          <a:p>
            <a:endParaRPr lang="ru-RU" dirty="0"/>
          </a:p>
        </p:txBody>
      </p:sp>
    </p:spTree>
    <p:extLst>
      <p:ext uri="{BB962C8B-B14F-4D97-AF65-F5344CB8AC3E}">
        <p14:creationId xmlns:p14="http://schemas.microsoft.com/office/powerpoint/2010/main" val="10679880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a:t>Покупатели значительно отличаются друг от друга. Покупатели одного и того же товара могут иметь разные потребности, мотивацию и политику закупок. Для практических целей покупателей можно разделить на 4 группы:</a:t>
            </a:r>
          </a:p>
        </p:txBody>
      </p:sp>
      <p:sp>
        <p:nvSpPr>
          <p:cNvPr id="3" name="Объект 2"/>
          <p:cNvSpPr>
            <a:spLocks noGrp="1"/>
          </p:cNvSpPr>
          <p:nvPr>
            <p:ph idx="1"/>
          </p:nvPr>
        </p:nvSpPr>
        <p:spPr/>
        <p:txBody>
          <a:bodyPr>
            <a:normAutofit/>
          </a:bodyPr>
          <a:lstStyle/>
          <a:p>
            <a:r>
              <a:rPr lang="ru-RU" sz="2800" dirty="0"/>
              <a:t>  покупатели, чувствительные к цене;</a:t>
            </a:r>
          </a:p>
          <a:p>
            <a:r>
              <a:rPr lang="ru-RU" sz="2800" dirty="0"/>
              <a:t>-    покупатели, чувствительные к удобству обслуживания;</a:t>
            </a:r>
          </a:p>
          <a:p>
            <a:r>
              <a:rPr lang="ru-RU" sz="2800" dirty="0"/>
              <a:t>-    покупатели, чувствительные к ценности продукта;</a:t>
            </a:r>
          </a:p>
          <a:p>
            <a:r>
              <a:rPr lang="ru-RU" sz="2800" dirty="0"/>
              <a:t>-    покупатели, лояльные к компании.</a:t>
            </a:r>
          </a:p>
          <a:p>
            <a:pPr marL="0" indent="0">
              <a:buNone/>
            </a:pPr>
            <a:endParaRPr lang="ru-RU" sz="2800" dirty="0"/>
          </a:p>
        </p:txBody>
      </p:sp>
    </p:spTree>
    <p:extLst>
      <p:ext uri="{BB962C8B-B14F-4D97-AF65-F5344CB8AC3E}">
        <p14:creationId xmlns:p14="http://schemas.microsoft.com/office/powerpoint/2010/main" val="34555010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a:t>Каждая группа покупателей требует индивидуального подхода с точки зрения ценовых стратегий.</a:t>
            </a:r>
          </a:p>
        </p:txBody>
      </p:sp>
      <p:sp>
        <p:nvSpPr>
          <p:cNvPr id="3" name="Объект 2"/>
          <p:cNvSpPr>
            <a:spLocks noGrp="1"/>
          </p:cNvSpPr>
          <p:nvPr>
            <p:ph idx="1"/>
          </p:nvPr>
        </p:nvSpPr>
        <p:spPr>
          <a:xfrm>
            <a:off x="1271588" y="2133600"/>
            <a:ext cx="10233024" cy="3777622"/>
          </a:xfrm>
        </p:spPr>
        <p:txBody>
          <a:bodyPr>
            <a:normAutofit/>
          </a:bodyPr>
          <a:lstStyle/>
          <a:p>
            <a:pPr marL="0" indent="0">
              <a:buNone/>
            </a:pPr>
            <a:r>
              <a:rPr lang="ru-RU" dirty="0"/>
              <a:t>Покупатели, чувствительные к цене, встречаются в самых разных социальных группах и среди разных компаний. Среди покупателей товаров личного потребления это могут быть пенсионеры, среди покупателей товаров производственного назначения - компании с большим объемом закупок. Если компания закупает множество товаров, то затраты времени на поиск более выгодных условий закупки оправданы.</a:t>
            </a:r>
          </a:p>
          <a:p>
            <a:pPr marL="0" indent="0">
              <a:buNone/>
            </a:pPr>
            <a:r>
              <a:rPr lang="ru-RU" dirty="0"/>
              <a:t>Покупатели, чувствительные к качеству обслуживания, стремятся купить товары, которые легко приобрести или они просты в эксплуатации. Покупатели даже готовы платить дополнительные деньги за эти удобства. Чаще всего такие покупатели закупают товары быстро. Они ценят быстроту поставки. Чувствительные к удобству обслуживания покупатели выбирают не товары, а время и место их приобретения. Такие покупатели выбирают рестораны быстрого обслуживания, заказывают обеды с быстрой доставкой на дом или офис.</a:t>
            </a:r>
          </a:p>
          <a:p>
            <a:pPr marL="0" indent="0">
              <a:buNone/>
            </a:pPr>
            <a:endParaRPr lang="ru-RU" dirty="0"/>
          </a:p>
        </p:txBody>
      </p:sp>
    </p:spTree>
    <p:extLst>
      <p:ext uri="{BB962C8B-B14F-4D97-AF65-F5344CB8AC3E}">
        <p14:creationId xmlns:p14="http://schemas.microsoft.com/office/powerpoint/2010/main" val="2936676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1638" y="624110"/>
            <a:ext cx="9832973" cy="5833840"/>
          </a:xfrm>
        </p:spPr>
        <p:txBody>
          <a:bodyPr>
            <a:noAutofit/>
          </a:bodyPr>
          <a:lstStyle/>
          <a:p>
            <a:r>
              <a:rPr lang="ru-RU" sz="2800" dirty="0">
                <a:solidFill>
                  <a:schemeClr val="tx1"/>
                </a:solidFill>
              </a:rPr>
              <a:t>Одно из фундаментальных категорий экономической теории и одно важнейших понятий маркетинга – </a:t>
            </a:r>
            <a:r>
              <a:rPr lang="ru-RU" sz="2800" b="1" dirty="0">
                <a:solidFill>
                  <a:schemeClr val="tx1"/>
                </a:solidFill>
              </a:rPr>
              <a:t>цена</a:t>
            </a:r>
            <a:r>
              <a:rPr lang="ru-RU" sz="2800" dirty="0">
                <a:solidFill>
                  <a:schemeClr val="tx1"/>
                </a:solidFill>
              </a:rPr>
              <a:t>. Для экономиста это результат взаимодействия рыночных сил: спроса и предложения. Для бухгалтера – издержки плюс прибыль, для продавца – инструмент конкурентной борьбы, для покупателя – показатель ценности товара. К тому же цена (</a:t>
            </a:r>
            <a:r>
              <a:rPr lang="ru-RU" sz="2800" dirty="0" err="1">
                <a:solidFill>
                  <a:schemeClr val="tx1"/>
                </a:solidFill>
              </a:rPr>
              <a:t>Price</a:t>
            </a:r>
            <a:r>
              <a:rPr lang="ru-RU" sz="2800" dirty="0">
                <a:solidFill>
                  <a:schemeClr val="tx1"/>
                </a:solidFill>
              </a:rPr>
              <a:t>) входит в комплекс маркетинга (4P), являясь одним из ключевых его элементов. Несомненно, цена играет очень большую роль на рынке. Поэтому стоит пристально изучить определения и роль на рынке, а также виды и функции цены в маркетинге.</a:t>
            </a:r>
            <a:br>
              <a:rPr lang="ru-RU" sz="2800" dirty="0">
                <a:solidFill>
                  <a:schemeClr val="tx1"/>
                </a:solidFill>
              </a:rPr>
            </a:br>
            <a:endParaRPr lang="ru-RU" sz="2800" dirty="0">
              <a:solidFill>
                <a:schemeClr val="tx1"/>
              </a:solidFill>
            </a:endParaRPr>
          </a:p>
        </p:txBody>
      </p:sp>
    </p:spTree>
    <p:extLst>
      <p:ext uri="{BB962C8B-B14F-4D97-AF65-F5344CB8AC3E}">
        <p14:creationId xmlns:p14="http://schemas.microsoft.com/office/powerpoint/2010/main" val="14361946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624109"/>
            <a:ext cx="8911687" cy="5933853"/>
          </a:xfrm>
        </p:spPr>
        <p:txBody>
          <a:bodyPr>
            <a:normAutofit/>
          </a:bodyPr>
          <a:lstStyle/>
          <a:p>
            <a:r>
              <a:rPr lang="ru-RU" sz="1800" dirty="0">
                <a:solidFill>
                  <a:schemeClr val="tx1"/>
                </a:solidFill>
              </a:rPr>
              <a:t>Покупатели, чувствительные к ценности товара, ищут оптимальное соотношение между ценой, уровнем обслуживания и потребительскими свойствами в совокупности. Чувствительные к ценности товара покупатели составляют самую многочисленную группу покупателей, и поэтому считаются перспективным целевым сегментом для компаний, способных предложить качественный продукт и продемонстрировать его преимущества. Тактика продаж таким покупателям требует от сбытовиков умения прислушиваться к их пожеланиям, убеждать и разъяснять преимущества товара.</a:t>
            </a:r>
            <a:br>
              <a:rPr lang="ru-RU" sz="1800" dirty="0">
                <a:solidFill>
                  <a:schemeClr val="tx1"/>
                </a:solidFill>
              </a:rPr>
            </a:br>
            <a:br>
              <a:rPr lang="ru-RU" sz="1800" dirty="0">
                <a:solidFill>
                  <a:schemeClr val="tx1"/>
                </a:solidFill>
              </a:rPr>
            </a:br>
            <a:r>
              <a:rPr lang="ru-RU" sz="1800" dirty="0">
                <a:solidFill>
                  <a:schemeClr val="tx1"/>
                </a:solidFill>
              </a:rPr>
              <a:t>Лояльные к компании покупатели ценят постоянно высокое качество товара и хороший сервис. Важнейшим фактором отношений между покупателем и продавцом является сохранения доверия. Если лояльные покупатели решаются на смену поставщика, то это может быть вызвано низким качеством товара, неудовлетворительным обслуживанием или невыполнения поставщиком своих обещаний. Лояльные покупатели обычно становятся самими выгодными покупателями. Именно их обслуживание обходится дешевле всего.</a:t>
            </a:r>
            <a:br>
              <a:rPr lang="ru-RU" sz="1800" dirty="0">
                <a:solidFill>
                  <a:schemeClr val="tx1"/>
                </a:solidFill>
              </a:rPr>
            </a:br>
            <a:endParaRPr lang="ru-RU" sz="1800" dirty="0">
              <a:solidFill>
                <a:schemeClr val="tx1"/>
              </a:solidFill>
            </a:endParaRPr>
          </a:p>
        </p:txBody>
      </p:sp>
    </p:spTree>
    <p:extLst>
      <p:ext uri="{BB962C8B-B14F-4D97-AF65-F5344CB8AC3E}">
        <p14:creationId xmlns:p14="http://schemas.microsoft.com/office/powerpoint/2010/main" val="26823280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2133378"/>
          </a:xfrm>
        </p:spPr>
        <p:txBody>
          <a:bodyPr>
            <a:normAutofit fontScale="90000"/>
          </a:bodyPr>
          <a:lstStyle/>
          <a:p>
            <a:r>
              <a:rPr lang="ru-RU" dirty="0"/>
              <a:t>При установлении цены и выборе стратегии ценообразования важным фактором является учет этических ограничений.</a:t>
            </a:r>
          </a:p>
        </p:txBody>
      </p:sp>
      <p:sp>
        <p:nvSpPr>
          <p:cNvPr id="3" name="Объект 2"/>
          <p:cNvSpPr>
            <a:spLocks noGrp="1"/>
          </p:cNvSpPr>
          <p:nvPr>
            <p:ph idx="1"/>
          </p:nvPr>
        </p:nvSpPr>
        <p:spPr>
          <a:xfrm>
            <a:off x="2589212" y="2957512"/>
            <a:ext cx="8915400" cy="2953709"/>
          </a:xfrm>
        </p:spPr>
        <p:txBody>
          <a:bodyPr>
            <a:normAutofit/>
          </a:bodyPr>
          <a:lstStyle/>
          <a:p>
            <a:pPr marL="0" indent="0">
              <a:buNone/>
            </a:pPr>
            <a:r>
              <a:rPr lang="ru-RU" sz="3600" dirty="0"/>
              <a:t>Каждое общество имеет свои собственные представления об этике ценообразования и по-своему понимает понятие «справедливая цена».</a:t>
            </a:r>
          </a:p>
        </p:txBody>
      </p:sp>
    </p:spTree>
    <p:extLst>
      <p:ext uri="{BB962C8B-B14F-4D97-AF65-F5344CB8AC3E}">
        <p14:creationId xmlns:p14="http://schemas.microsoft.com/office/powerpoint/2010/main" val="19939193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 Справедливая цена должна удовлетворять следующим требованиям:</a:t>
            </a:r>
          </a:p>
        </p:txBody>
      </p:sp>
      <p:sp>
        <p:nvSpPr>
          <p:cNvPr id="3" name="Объект 2"/>
          <p:cNvSpPr>
            <a:spLocks noGrp="1"/>
          </p:cNvSpPr>
          <p:nvPr>
            <p:ph idx="1"/>
          </p:nvPr>
        </p:nvSpPr>
        <p:spPr/>
        <p:txBody>
          <a:bodyPr>
            <a:normAutofit lnSpcReduction="10000"/>
          </a:bodyPr>
          <a:lstStyle/>
          <a:p>
            <a:pPr marL="0" indent="0">
              <a:buNone/>
            </a:pPr>
            <a:r>
              <a:rPr lang="ru-RU" dirty="0"/>
              <a:t>1.    Цена уплачивается добровольно: обмен между покупателем и продавцом должен быть добровольным. Любая цена слишком высока, если продавцы имеют возможность навязать сделку ограниченному в своей свободе покупателю. Современное общество отвергает любую монополию, лишающую покупателей свободы выбора. Сейчас в большинстве стран действует антимонопольное законодательство, препятствующее формированию монополий и заключению соглашений по ценам.</a:t>
            </a:r>
          </a:p>
          <a:p>
            <a:pPr marL="0" indent="0">
              <a:buNone/>
            </a:pPr>
            <a:r>
              <a:rPr lang="ru-RU" dirty="0"/>
              <a:t>2.    Цена устанавливается обоснованно и соответствует качеству товара. Данное требование определяет необходимость предоставления покупателю правдивой и полной информации о продукте. Недобросовестные продавцы часто рекламируют несуществующие преимущества своего товара, продают вредные или опасные для здоровья продукты.</a:t>
            </a:r>
          </a:p>
          <a:p>
            <a:pPr marL="0" indent="0">
              <a:buNone/>
            </a:pPr>
            <a:endParaRPr lang="ru-RU" dirty="0"/>
          </a:p>
        </p:txBody>
      </p:sp>
    </p:spTree>
    <p:extLst>
      <p:ext uri="{BB962C8B-B14F-4D97-AF65-F5344CB8AC3E}">
        <p14:creationId xmlns:p14="http://schemas.microsoft.com/office/powerpoint/2010/main" val="35014368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85938" y="624110"/>
            <a:ext cx="9718673" cy="5790978"/>
          </a:xfrm>
        </p:spPr>
        <p:txBody>
          <a:bodyPr>
            <a:noAutofit/>
          </a:bodyPr>
          <a:lstStyle/>
          <a:p>
            <a:r>
              <a:rPr lang="ru-RU" sz="1800" dirty="0">
                <a:solidFill>
                  <a:schemeClr val="tx1"/>
                </a:solidFill>
              </a:rPr>
              <a:t>3.    Продавец не наживается на необходимости покупателя удовлетворять жизненно важные потребности, что обозначает запрет для продавцов использовать в своей выгоде чье-либо затруднительное положение. В частности это касается торговли товарами первой необходимости. Иногда это ограничение приводит к снижению прибыли до некоторого «справедливого уровня». Хотя это ограничение не подкреплено законодательно (даже в развитых странах), его нарушение, как правило, приводит к протестам покупателей. Магазин, поднимающий цены на товары первой необходимости, может надолго испортить отношения со своими покупателями.</a:t>
            </a:r>
            <a:br>
              <a:rPr lang="ru-RU" sz="1800" dirty="0">
                <a:solidFill>
                  <a:schemeClr val="tx1"/>
                </a:solidFill>
              </a:rPr>
            </a:br>
            <a:br>
              <a:rPr lang="ru-RU" sz="1800" dirty="0">
                <a:solidFill>
                  <a:schemeClr val="tx1"/>
                </a:solidFill>
              </a:rPr>
            </a:br>
            <a:r>
              <a:rPr lang="ru-RU" sz="1800" dirty="0">
                <a:solidFill>
                  <a:schemeClr val="tx1"/>
                </a:solidFill>
              </a:rPr>
              <a:t>4.    Цена оправдывается затратами. Если предыдущее требование ограничивает прибыль на товары первой необходимости, то данное требование определяет издержки как базу для установления цены. Сюда также относится ограничение ценовой дискриминации: все потребители должны уплачивать одинаковую цену за одинаковый товар. Использование ценовой дискриминации оправдано для разных сегментов рынка только в том случае, если существуют реальные различия в издержках, необходимых для изготовления разных модификаций товара.</a:t>
            </a:r>
            <a:br>
              <a:rPr lang="ru-RU" sz="1800" dirty="0">
                <a:solidFill>
                  <a:schemeClr val="tx1"/>
                </a:solidFill>
              </a:rPr>
            </a:br>
            <a:endParaRPr lang="ru-RU" sz="1800" dirty="0">
              <a:solidFill>
                <a:schemeClr val="tx1"/>
              </a:solidFill>
            </a:endParaRPr>
          </a:p>
        </p:txBody>
      </p:sp>
    </p:spTree>
    <p:extLst>
      <p:ext uri="{BB962C8B-B14F-4D97-AF65-F5344CB8AC3E}">
        <p14:creationId xmlns:p14="http://schemas.microsoft.com/office/powerpoint/2010/main" val="227715155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Факторы чувствительности покупателей к уровням цен</a:t>
            </a:r>
          </a:p>
        </p:txBody>
      </p:sp>
      <p:sp>
        <p:nvSpPr>
          <p:cNvPr id="3" name="Объект 2"/>
          <p:cNvSpPr>
            <a:spLocks noGrp="1"/>
          </p:cNvSpPr>
          <p:nvPr>
            <p:ph idx="1"/>
          </p:nvPr>
        </p:nvSpPr>
        <p:spPr/>
        <p:txBody>
          <a:bodyPr>
            <a:normAutofit/>
          </a:bodyPr>
          <a:lstStyle/>
          <a:p>
            <a:pPr marL="0" indent="0">
              <a:buNone/>
            </a:pPr>
            <a:r>
              <a:rPr lang="ru-RU" sz="3200" dirty="0"/>
              <a:t>При установлении цены и выборе ценовой политики, кроме учета общей экономической ценности товара, необходимо проанализировать основные факторы, которые влияют на восприятие цены покупателями, относящимися к той или иной группе.</a:t>
            </a:r>
          </a:p>
        </p:txBody>
      </p:sp>
    </p:spTree>
    <p:extLst>
      <p:ext uri="{BB962C8B-B14F-4D97-AF65-F5344CB8AC3E}">
        <p14:creationId xmlns:p14="http://schemas.microsoft.com/office/powerpoint/2010/main" val="29096365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Выделяют 10 наиболее существенных факторов:</a:t>
            </a:r>
          </a:p>
        </p:txBody>
      </p:sp>
      <p:sp>
        <p:nvSpPr>
          <p:cNvPr id="3" name="Объект 2"/>
          <p:cNvSpPr>
            <a:spLocks noGrp="1"/>
          </p:cNvSpPr>
          <p:nvPr>
            <p:ph idx="1"/>
          </p:nvPr>
        </p:nvSpPr>
        <p:spPr/>
        <p:txBody>
          <a:bodyPr>
            <a:normAutofit fontScale="92500" lnSpcReduction="20000"/>
          </a:bodyPr>
          <a:lstStyle/>
          <a:p>
            <a:pPr marL="0" indent="0">
              <a:buNone/>
            </a:pPr>
            <a:r>
              <a:rPr lang="ru-RU" dirty="0"/>
              <a:t>1.    Эффект представлений о наличии заменяющих товаров: покупатель тем более чувствителен к цене товара, чем она выше по отношению к ценам товаров, воспринимаемых покупателем как аналоги.</a:t>
            </a:r>
          </a:p>
          <a:p>
            <a:pPr marL="0" indent="0">
              <a:buNone/>
            </a:pPr>
            <a:r>
              <a:rPr lang="ru-RU" dirty="0"/>
              <a:t>Круг сопоставления товаров на практике у покупателей может существенно различаться. Чем менее покупатель искушен в данном рынке, меньше его опыт покупок, меньше он знаком с различными продавцами, ценами, системой скидок, тем менее эффективные решения он обычно принимает и тем большую цену в результате платит.</a:t>
            </a:r>
          </a:p>
          <a:p>
            <a:pPr marL="0" indent="0">
              <a:buNone/>
            </a:pPr>
            <a:r>
              <a:rPr lang="ru-RU" dirty="0"/>
              <a:t>2.    Эффект уникальности: чем более уникален товар по своим свойствам, тем менее покупатели будут чувствительны к уровню его цены, когда будут сравнивать товар с аналогичными.</a:t>
            </a:r>
          </a:p>
          <a:p>
            <a:pPr marL="0" indent="0">
              <a:buNone/>
            </a:pPr>
            <a:r>
              <a:rPr lang="ru-RU" dirty="0"/>
              <a:t>Для учета этого эффекта многие фирмы, действующие на рынке с множеством товаров-заменителей, тратят большие средства для придания своим товарам уникальных свойств, благодаря которым они бы вышли из ряда аналогов. Если это удается сделать, результат окупает все затраты.</a:t>
            </a:r>
          </a:p>
          <a:p>
            <a:pPr marL="0" indent="0">
              <a:buNone/>
            </a:pPr>
            <a:endParaRPr lang="ru-RU" dirty="0"/>
          </a:p>
        </p:txBody>
      </p:sp>
    </p:spTree>
    <p:extLst>
      <p:ext uri="{BB962C8B-B14F-4D97-AF65-F5344CB8AC3E}">
        <p14:creationId xmlns:p14="http://schemas.microsoft.com/office/powerpoint/2010/main" val="5653439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547465"/>
          </a:xfrm>
        </p:spPr>
        <p:txBody>
          <a:bodyPr>
            <a:normAutofit/>
          </a:bodyPr>
          <a:lstStyle/>
          <a:p>
            <a:r>
              <a:rPr lang="ru-RU" sz="2800" dirty="0"/>
              <a:t>3.    Эффект затрат на переключение</a:t>
            </a:r>
          </a:p>
        </p:txBody>
      </p:sp>
      <p:sp>
        <p:nvSpPr>
          <p:cNvPr id="3" name="Объект 2"/>
          <p:cNvSpPr>
            <a:spLocks noGrp="1"/>
          </p:cNvSpPr>
          <p:nvPr>
            <p:ph idx="1"/>
          </p:nvPr>
        </p:nvSpPr>
        <p:spPr>
          <a:xfrm>
            <a:off x="1900238" y="1171575"/>
            <a:ext cx="9604374" cy="4739647"/>
          </a:xfrm>
        </p:spPr>
        <p:txBody>
          <a:bodyPr>
            <a:normAutofit fontScale="77500" lnSpcReduction="20000"/>
          </a:bodyPr>
          <a:lstStyle/>
          <a:p>
            <a:pPr marL="0" indent="0">
              <a:buNone/>
            </a:pPr>
            <a:r>
              <a:rPr lang="ru-RU" dirty="0">
                <a:solidFill>
                  <a:schemeClr val="tx1"/>
                </a:solidFill>
              </a:rPr>
              <a:t>чем существеннее затраты, связанные с организацией использования специфической марки (типа) данного товара, тем менее покупатели будут чувствительны к ценам, когда будут решать, какую из альтернативных марок приобрести.</a:t>
            </a:r>
          </a:p>
          <a:p>
            <a:pPr marL="0" indent="0">
              <a:buNone/>
            </a:pPr>
            <a:r>
              <a:rPr lang="ru-RU" dirty="0">
                <a:solidFill>
                  <a:schemeClr val="tx1"/>
                </a:solidFill>
              </a:rPr>
              <a:t>Покупатель оценивает новый товар на основе не только его полезности и цены, но и с учетом затрат, которые ему придется нести при переключении на этот новый товар. Данный эффект хорошо прослеживается на рынках </a:t>
            </a:r>
            <a:r>
              <a:rPr lang="ru-RU" dirty="0" err="1">
                <a:solidFill>
                  <a:schemeClr val="tx1"/>
                </a:solidFill>
              </a:rPr>
              <a:t>сложнотехнической</a:t>
            </a:r>
            <a:r>
              <a:rPr lang="ru-RU" dirty="0">
                <a:solidFill>
                  <a:schemeClr val="tx1"/>
                </a:solidFill>
              </a:rPr>
              <a:t> продукции, использование которой требует дорогостоящего обучения персонала. Даже, если другая марка подобного товара предлагается дешевле, то покупатель может и не купить ее, поскольку не захочет тратить средства и усилия на переобучение персонала.</a:t>
            </a:r>
          </a:p>
          <a:p>
            <a:pPr marL="0" indent="0">
              <a:buNone/>
            </a:pPr>
            <a:r>
              <a:rPr lang="ru-RU" dirty="0">
                <a:solidFill>
                  <a:schemeClr val="tx1"/>
                </a:solidFill>
              </a:rPr>
              <a:t>4.    Эффект затрудненности сравнений: покупатели менее чувствительны к уровням цен широко известных товаров или товаров известных фирм, если сравнение товаров по свойствам и ценам затруднено.</a:t>
            </a:r>
          </a:p>
          <a:p>
            <a:pPr marL="0" indent="0">
              <a:buNone/>
            </a:pPr>
            <a:r>
              <a:rPr lang="ru-RU" dirty="0">
                <a:solidFill>
                  <a:schemeClr val="tx1"/>
                </a:solidFill>
              </a:rPr>
              <a:t>На практике оценить реальные достоинства товара часто удается лишь после его приобретения и начала использования. Неуверенность в получении желаемого результата снижает чувствительность покупателей к уровню цены. Часто покупатели предпочитают не рисковать и не покупать новый товар, который может оказаться и хорошего качества, но может принести и разочарование. Они продолжают покупать хорошо им известные товары с устраивающим их качеством. Именно этот эффект лежит в основе коммерческой выгодности обладания известной торговой маркой (</a:t>
            </a:r>
            <a:r>
              <a:rPr lang="ru-RU" dirty="0" err="1">
                <a:solidFill>
                  <a:schemeClr val="tx1"/>
                </a:solidFill>
              </a:rPr>
              <a:t>brand</a:t>
            </a:r>
            <a:r>
              <a:rPr lang="ru-RU" dirty="0">
                <a:solidFill>
                  <a:schemeClr val="tx1"/>
                </a:solidFill>
              </a:rPr>
              <a:t> </a:t>
            </a:r>
            <a:r>
              <a:rPr lang="ru-RU" dirty="0" err="1">
                <a:solidFill>
                  <a:schemeClr val="tx1"/>
                </a:solidFill>
              </a:rPr>
              <a:t>name</a:t>
            </a:r>
            <a:r>
              <a:rPr lang="ru-RU" dirty="0">
                <a:solidFill>
                  <a:schemeClr val="tx1"/>
                </a:solidFill>
              </a:rPr>
              <a:t>).</a:t>
            </a:r>
          </a:p>
          <a:p>
            <a:pPr marL="0" indent="0">
              <a:buNone/>
            </a:pPr>
            <a:r>
              <a:rPr lang="ru-RU" dirty="0">
                <a:solidFill>
                  <a:schemeClr val="tx1"/>
                </a:solidFill>
              </a:rPr>
              <a:t>Чем рынок развитее, тем более изощренно фирмы стараются лишить покупателя возможности сравнить даже цены аналогичных товаров. Для этого используются иные упаковки, чем у конкурентов (например, не 2,4 кг, а 3 кг) или продажи нескольких единиц товара в комплекте с каким-то дополнительным товаром (например, продажа нескольких бутылок напитка с кружкой).</a:t>
            </a:r>
          </a:p>
          <a:p>
            <a:pPr marL="0" indent="0">
              <a:buNone/>
            </a:pPr>
            <a:endParaRPr lang="ru-RU" dirty="0">
              <a:solidFill>
                <a:schemeClr val="tx1"/>
              </a:solidFill>
            </a:endParaRPr>
          </a:p>
        </p:txBody>
      </p:sp>
    </p:spTree>
    <p:extLst>
      <p:ext uri="{BB962C8B-B14F-4D97-AF65-F5344CB8AC3E}">
        <p14:creationId xmlns:p14="http://schemas.microsoft.com/office/powerpoint/2010/main" val="33006520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1018953"/>
          </a:xfrm>
        </p:spPr>
        <p:txBody>
          <a:bodyPr>
            <a:normAutofit/>
          </a:bodyPr>
          <a:lstStyle/>
          <a:p>
            <a:r>
              <a:rPr lang="ru-RU" sz="2000" dirty="0"/>
              <a:t>5.    Эффект оценки качества через цену: чем в большей мере покупатель воспринимает цену как сигнал об уровне качества, тем он менее чувствителен к ее абсолютному уровню.</a:t>
            </a:r>
          </a:p>
        </p:txBody>
      </p:sp>
      <p:sp>
        <p:nvSpPr>
          <p:cNvPr id="3" name="Объект 2"/>
          <p:cNvSpPr>
            <a:spLocks noGrp="1"/>
          </p:cNvSpPr>
          <p:nvPr>
            <p:ph idx="1"/>
          </p:nvPr>
        </p:nvSpPr>
        <p:spPr>
          <a:xfrm>
            <a:off x="2589212" y="1643063"/>
            <a:ext cx="8915400" cy="4268159"/>
          </a:xfrm>
        </p:spPr>
        <p:txBody>
          <a:bodyPr/>
          <a:lstStyle/>
          <a:p>
            <a:pPr marL="0" indent="0">
              <a:buNone/>
            </a:pPr>
            <a:r>
              <a:rPr lang="ru-RU" dirty="0"/>
              <a:t>Чем в больше мере покупатели вынуждены полагаться на цену как на индикатор качества, тем менее они чувствительны к ее уровню. Наиболее хорошо этот эффект прослеживается на примере престижных товаров и новых товаров.</a:t>
            </a:r>
          </a:p>
          <a:p>
            <a:pPr marL="0" indent="0">
              <a:buNone/>
            </a:pPr>
            <a:r>
              <a:rPr lang="ru-RU" dirty="0"/>
              <a:t>6.    Эффект дороговизны товара: чувствительность покупателя к уровню цены тем больше, чем выше затраты на приобретение товара по абсолютной величине или в процентах от общей суммы имеющихся у покупателя средств.</a:t>
            </a:r>
          </a:p>
          <a:p>
            <a:pPr marL="0" indent="0">
              <a:buNone/>
            </a:pPr>
            <a:r>
              <a:rPr lang="ru-RU" dirty="0"/>
              <a:t>Чем дороже товар с точки зрения конкретного покупателя, тем более окупаемы для него становятся усилия по поиску более дешевой альтернативы, тем соответственно выше чувствительность к уровню цены.</a:t>
            </a:r>
          </a:p>
          <a:p>
            <a:pPr marL="0" indent="0">
              <a:buNone/>
            </a:pPr>
            <a:endParaRPr lang="ru-RU" dirty="0"/>
          </a:p>
        </p:txBody>
      </p:sp>
    </p:spTree>
    <p:extLst>
      <p:ext uri="{BB962C8B-B14F-4D97-AF65-F5344CB8AC3E}">
        <p14:creationId xmlns:p14="http://schemas.microsoft.com/office/powerpoint/2010/main" val="233703582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561753"/>
          </a:xfrm>
        </p:spPr>
        <p:txBody>
          <a:bodyPr>
            <a:normAutofit/>
          </a:bodyPr>
          <a:lstStyle/>
          <a:p>
            <a:r>
              <a:rPr lang="ru-RU" sz="2400" dirty="0"/>
              <a:t>7.    Эффект оценки товара через конечный результат: </a:t>
            </a:r>
          </a:p>
        </p:txBody>
      </p:sp>
      <p:sp>
        <p:nvSpPr>
          <p:cNvPr id="3" name="Объект 2"/>
          <p:cNvSpPr>
            <a:spLocks noGrp="1"/>
          </p:cNvSpPr>
          <p:nvPr>
            <p:ph idx="1"/>
          </p:nvPr>
        </p:nvSpPr>
        <p:spPr>
          <a:xfrm>
            <a:off x="2128838" y="1185863"/>
            <a:ext cx="9375774" cy="4725359"/>
          </a:xfrm>
        </p:spPr>
        <p:txBody>
          <a:bodyPr>
            <a:normAutofit fontScale="70000" lnSpcReduction="20000"/>
          </a:bodyPr>
          <a:lstStyle/>
          <a:p>
            <a:pPr marL="0" indent="0">
              <a:buNone/>
            </a:pPr>
            <a:r>
              <a:rPr lang="ru-RU" dirty="0"/>
              <a:t>чем покупатель более чувствителен к общей величине затрат на достижение некоего конечного результата и чем большую долю в ней составляет какой-то промежуточный товар, который ему нужно приобрести для достижения этого результата, тем он будет более чувствителен к цене такого промежуточного товара.</a:t>
            </a:r>
          </a:p>
          <a:p>
            <a:pPr marL="0" indent="0">
              <a:buNone/>
            </a:pPr>
            <a:r>
              <a:rPr lang="ru-RU" dirty="0"/>
              <a:t>Данный эффект проявляется двояко: через степень детерминированности производного спроса и через зависимость покупок от затрат на товар промежуточной ценности в общей сумме затрат на получение конечного результата.</a:t>
            </a:r>
          </a:p>
          <a:p>
            <a:pPr marL="0" indent="0">
              <a:buNone/>
            </a:pPr>
            <a:r>
              <a:rPr lang="ru-RU" dirty="0"/>
              <a:t>Степень детерминированности производного спроса характеризует связь между значимостью для покупателя конечного результата и чувствительностью покупателя к ценам товаров, которые надо приобрести для достижения этого конечного результата. Как правило, чем покупатель чувствительнее к общей сумме затрат на достижение нужного ему конечного результата, тем он чувствительнее к ценам тех промежуточных товаров, которые нужно приобрести для получения результата. Закономерность для рынков промышленных товаров будет выглядеть следующим образом: чем больший дефицит на рынке конечных товаров, тем менее чувствительны будут покупатели этих товаров у уровням цен на сырье, материалы, комплектующие, используемые для изготовлении этих конечных товаров.</a:t>
            </a:r>
          </a:p>
          <a:p>
            <a:pPr marL="0" indent="0">
              <a:buNone/>
            </a:pPr>
            <a:r>
              <a:rPr lang="ru-RU" dirty="0"/>
              <a:t>Второй аспект - зависимость степени чувствительности покупателя промежуточного товара от доли затрат на этот товар в общей сумме затрат на получение конечного результата. Сравним автомобильный заводи и мебельную фабрику. Оба предприятия нуждаются в металлоизделиях. Но автомобильный завод нуждается больше, так как доля металла в автомобилях существенна. Очевидно, что изготовитель автомобилей будет более чувствителен к изменению цены металла, чем производитель мебели. Кроме того, на удорожание любого промежуточного товара (в примере - металла) покупатель отреагирует тем большим сокращением объемов закупок, чем больше доля затрат на этот товар в общей их величине и соответственно - чем существеннее это удорожание скажется на величине затрат на производство, на прибыли и объемах продаж конечного товара.</a:t>
            </a:r>
          </a:p>
        </p:txBody>
      </p:sp>
    </p:spTree>
    <p:extLst>
      <p:ext uri="{BB962C8B-B14F-4D97-AF65-F5344CB8AC3E}">
        <p14:creationId xmlns:p14="http://schemas.microsoft.com/office/powerpoint/2010/main" val="7569917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t>8.    Эффект распределения затрат: чем большую часть затрат на покупку несут третьи лица, тем меньше чувствительность покупателя к цене.</a:t>
            </a:r>
          </a:p>
        </p:txBody>
      </p:sp>
      <p:sp>
        <p:nvSpPr>
          <p:cNvPr id="3" name="Объект 2"/>
          <p:cNvSpPr>
            <a:spLocks noGrp="1"/>
          </p:cNvSpPr>
          <p:nvPr>
            <p:ph idx="1"/>
          </p:nvPr>
        </p:nvSpPr>
        <p:spPr/>
        <p:txBody>
          <a:bodyPr>
            <a:normAutofit fontScale="92500" lnSpcReduction="20000"/>
          </a:bodyPr>
          <a:lstStyle/>
          <a:p>
            <a:pPr marL="0" indent="0">
              <a:buNone/>
            </a:pPr>
            <a:r>
              <a:rPr lang="ru-RU" dirty="0"/>
              <a:t>Например, люди выбирают страховую компанию, чтобы застраховать свое здоровье. Если они должны оплатить свою страховку полностью сами, то их чувствительность к цене выше, чем в случае, когда часть затрат или вся их сумма покрывается фирмой, где они работают.</a:t>
            </a:r>
          </a:p>
          <a:p>
            <a:pPr marL="0" indent="0">
              <a:buNone/>
            </a:pPr>
            <a:r>
              <a:rPr lang="ru-RU" dirty="0"/>
              <a:t>9.    Эффект справедливости цены: покупатель тем более чувствителен к цене, чем существеннее ее величина выходит за пределы диапазона, в котором покупатель считает цены «справедливыми» или «обоснованными».</a:t>
            </a:r>
          </a:p>
          <a:p>
            <a:pPr marL="0" indent="0">
              <a:buNone/>
            </a:pPr>
            <a:r>
              <a:rPr lang="ru-RU" dirty="0"/>
              <a:t>Реальных критериев определения «справедливости» цены не существует. Все оценки базируются на субъективных ощущениях покупателей. Можно выделить факторы, которые формируют представление о справедливости цены:</a:t>
            </a:r>
          </a:p>
          <a:p>
            <a:pPr marL="0" indent="0">
              <a:buNone/>
            </a:pPr>
            <a:r>
              <a:rPr lang="ru-RU" dirty="0"/>
              <a:t>-    соотношение текущей цены с ранее действовавшей. При этом обычно покупатели трактуют существенное повышение цены как несправедливое;</a:t>
            </a:r>
          </a:p>
          <a:p>
            <a:pPr marL="0" indent="0">
              <a:buNone/>
            </a:pPr>
            <a:r>
              <a:rPr lang="ru-RU" dirty="0"/>
              <a:t>-    соотношение цены данного товара с ценами сходных продуктов или ценами, уплаченными в сходных ситуациях.</a:t>
            </a:r>
          </a:p>
          <a:p>
            <a:pPr marL="0" indent="0">
              <a:buNone/>
            </a:pPr>
            <a:endParaRPr lang="ru-RU" dirty="0"/>
          </a:p>
        </p:txBody>
      </p:sp>
    </p:spTree>
    <p:extLst>
      <p:ext uri="{BB962C8B-B14F-4D97-AF65-F5344CB8AC3E}">
        <p14:creationId xmlns:p14="http://schemas.microsoft.com/office/powerpoint/2010/main" val="4263127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chemeClr val="tx1"/>
                </a:solidFill>
              </a:rPr>
              <a:t>Есть множество формулировок понятия цены в маркетинге.</a:t>
            </a:r>
            <a:br>
              <a:rPr lang="ru-RU" dirty="0">
                <a:solidFill>
                  <a:schemeClr val="tx1"/>
                </a:solidFill>
              </a:rPr>
            </a:br>
            <a:endParaRPr lang="ru-RU" dirty="0">
              <a:solidFill>
                <a:schemeClr val="tx1"/>
              </a:solidFill>
            </a:endParaRPr>
          </a:p>
        </p:txBody>
      </p:sp>
      <p:sp>
        <p:nvSpPr>
          <p:cNvPr id="3" name="Объект 2"/>
          <p:cNvSpPr>
            <a:spLocks noGrp="1"/>
          </p:cNvSpPr>
          <p:nvPr>
            <p:ph idx="1"/>
          </p:nvPr>
        </p:nvSpPr>
        <p:spPr>
          <a:xfrm>
            <a:off x="1885951" y="2133600"/>
            <a:ext cx="9618662" cy="3777622"/>
          </a:xfrm>
        </p:spPr>
        <p:txBody>
          <a:bodyPr>
            <a:noAutofit/>
          </a:bodyPr>
          <a:lstStyle/>
          <a:p>
            <a:pPr marL="0" indent="0">
              <a:buNone/>
            </a:pPr>
            <a:r>
              <a:rPr lang="ru-RU" sz="2800" dirty="0"/>
              <a:t>Единого всеобъемлющего определения, безоговорочно признаваемого всем научным сообществом, к сожалению здесь нет. В то же время, что такое цена товара интуитивно понятно нам всем на бытовом уровне. Мы знаем, что цена - это стоимость за одну штуку (литр, килограмм) товара; те деньги, которые нам нужно заплатить в магазине для его приобретения.</a:t>
            </a:r>
            <a:br>
              <a:rPr lang="ru-RU" sz="2800" dirty="0"/>
            </a:br>
            <a:endParaRPr lang="ru-RU" sz="2800" dirty="0"/>
          </a:p>
        </p:txBody>
      </p:sp>
    </p:spTree>
    <p:extLst>
      <p:ext uri="{BB962C8B-B14F-4D97-AF65-F5344CB8AC3E}">
        <p14:creationId xmlns:p14="http://schemas.microsoft.com/office/powerpoint/2010/main" val="33995304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a:t>10. Эффект создания запасов: чем более товар пригоден для хранения в составе запасов, тем покупатели чувствительнее к временным отклонениям его цены от тех уровней, которые соответствуют их долгосрочным ожиданиям.</a:t>
            </a:r>
          </a:p>
        </p:txBody>
      </p:sp>
      <p:sp>
        <p:nvSpPr>
          <p:cNvPr id="3" name="Объект 2"/>
          <p:cNvSpPr>
            <a:spLocks noGrp="1"/>
          </p:cNvSpPr>
          <p:nvPr>
            <p:ph idx="1"/>
          </p:nvPr>
        </p:nvSpPr>
        <p:spPr/>
        <p:txBody>
          <a:bodyPr>
            <a:normAutofit/>
          </a:bodyPr>
          <a:lstStyle/>
          <a:p>
            <a:pPr marL="0" indent="0">
              <a:buNone/>
            </a:pPr>
            <a:r>
              <a:rPr lang="ru-RU" sz="2800" dirty="0"/>
              <a:t>Примером здесь могут служить консервы. Временное снижение цен на них обычно вызывает большой рост объема продаж, чем аналогичное по масштабу снижение цен на свежие продукты, которые используются при изготовлении этих консервов.</a:t>
            </a:r>
          </a:p>
        </p:txBody>
      </p:sp>
    </p:spTree>
    <p:extLst>
      <p:ext uri="{BB962C8B-B14F-4D97-AF65-F5344CB8AC3E}">
        <p14:creationId xmlns:p14="http://schemas.microsoft.com/office/powerpoint/2010/main" val="98372293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AC032D-5EC7-410A-93A3-4547F09C4F27}"/>
              </a:ext>
            </a:extLst>
          </p:cNvPr>
          <p:cNvSpPr>
            <a:spLocks noGrp="1"/>
          </p:cNvSpPr>
          <p:nvPr>
            <p:ph type="title"/>
          </p:nvPr>
        </p:nvSpPr>
        <p:spPr/>
        <p:txBody>
          <a:bodyPr/>
          <a:lstStyle/>
          <a:p>
            <a:pPr>
              <a:defRPr/>
            </a:pPr>
            <a:r>
              <a:rPr lang="ru-RU" sz="2800" b="1" dirty="0"/>
              <a:t>Вопросы для обсуждения и закрепления прочитанного</a:t>
            </a:r>
            <a:endParaRPr lang="ru-RU" sz="2800" dirty="0"/>
          </a:p>
        </p:txBody>
      </p:sp>
      <p:sp>
        <p:nvSpPr>
          <p:cNvPr id="3" name="Объект 2">
            <a:extLst>
              <a:ext uri="{FF2B5EF4-FFF2-40B4-BE49-F238E27FC236}">
                <a16:creationId xmlns:a16="http://schemas.microsoft.com/office/drawing/2014/main" id="{3651068A-14DF-452A-9EF4-57EB75D1E1E5}"/>
              </a:ext>
            </a:extLst>
          </p:cNvPr>
          <p:cNvSpPr>
            <a:spLocks noGrp="1"/>
          </p:cNvSpPr>
          <p:nvPr>
            <p:ph idx="1"/>
          </p:nvPr>
        </p:nvSpPr>
        <p:spPr/>
        <p:txBody>
          <a:bodyPr/>
          <a:lstStyle/>
          <a:p>
            <a:pPr>
              <a:buFont typeface="+mj-lt"/>
              <a:buAutoNum type="arabicPeriod"/>
              <a:defRPr/>
            </a:pPr>
            <a:r>
              <a:rPr lang="ru-RU" dirty="0"/>
              <a:t>Что такое цена в маркетинге?</a:t>
            </a:r>
          </a:p>
          <a:p>
            <a:pPr>
              <a:buFont typeface="+mj-lt"/>
              <a:buAutoNum type="arabicPeriod"/>
              <a:defRPr/>
            </a:pPr>
            <a:r>
              <a:rPr lang="ru-RU" dirty="0"/>
              <a:t>Опишите подробнее стимулирующую функцию цены в маркетинге.</a:t>
            </a:r>
          </a:p>
          <a:p>
            <a:pPr>
              <a:buFont typeface="+mj-lt"/>
              <a:buAutoNum type="arabicPeriod"/>
              <a:defRPr/>
            </a:pPr>
            <a:r>
              <a:rPr lang="ru-RU" dirty="0"/>
              <a:t>Опишите подробнее балансирующую функцию цены в маркетинге.</a:t>
            </a:r>
          </a:p>
          <a:p>
            <a:pPr>
              <a:buFont typeface="+mj-lt"/>
              <a:buAutoNum type="arabicPeriod"/>
              <a:defRPr/>
            </a:pPr>
            <a:r>
              <a:rPr lang="ru-RU" dirty="0"/>
              <a:t>Опишите подробнее учетную функцию цены в маркетинге.</a:t>
            </a:r>
          </a:p>
          <a:p>
            <a:pPr>
              <a:buFont typeface="+mj-lt"/>
              <a:buAutoNum type="arabicPeriod"/>
              <a:defRPr/>
            </a:pPr>
            <a:r>
              <a:rPr lang="ru-RU" dirty="0"/>
              <a:t>Опишите подробнее перераспределительную функцию цены в маркетинге.</a:t>
            </a:r>
          </a:p>
          <a:p>
            <a:pPr>
              <a:buFont typeface="+mj-lt"/>
              <a:buAutoNum type="arabicPeriod"/>
              <a:defRPr/>
            </a:pPr>
            <a:r>
              <a:rPr lang="ru-RU" dirty="0"/>
              <a:t>Какие бывают виды и типы скидок.</a:t>
            </a:r>
          </a:p>
          <a:p>
            <a:pPr>
              <a:buFont typeface="+mj-lt"/>
              <a:buAutoNum type="arabicPeriod"/>
              <a:defRPr/>
            </a:pPr>
            <a:r>
              <a:rPr lang="ru-RU" dirty="0"/>
              <a:t>Что такое ценообразование на основе ценности?</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C6C640-D4F1-4808-BA53-D7F99B96BD8A}"/>
              </a:ext>
            </a:extLst>
          </p:cNvPr>
          <p:cNvSpPr>
            <a:spLocks noGrp="1"/>
          </p:cNvSpPr>
          <p:nvPr>
            <p:ph type="title"/>
          </p:nvPr>
        </p:nvSpPr>
        <p:spPr>
          <a:xfrm>
            <a:off x="2032000" y="404814"/>
            <a:ext cx="7664450" cy="720725"/>
          </a:xfrm>
        </p:spPr>
        <p:txBody>
          <a:bodyPr/>
          <a:lstStyle/>
          <a:p>
            <a:pPr>
              <a:defRPr/>
            </a:pPr>
            <a:r>
              <a:rPr lang="ru-RU" sz="2000" dirty="0"/>
              <a:t>Список рекомендуемой литературы</a:t>
            </a:r>
          </a:p>
        </p:txBody>
      </p:sp>
      <p:sp>
        <p:nvSpPr>
          <p:cNvPr id="3" name="Объект 2">
            <a:extLst>
              <a:ext uri="{FF2B5EF4-FFF2-40B4-BE49-F238E27FC236}">
                <a16:creationId xmlns:a16="http://schemas.microsoft.com/office/drawing/2014/main" id="{84D0DFF4-4B42-4118-926C-134BB903EE48}"/>
              </a:ext>
            </a:extLst>
          </p:cNvPr>
          <p:cNvSpPr>
            <a:spLocks noGrp="1"/>
          </p:cNvSpPr>
          <p:nvPr>
            <p:ph idx="4294967295"/>
          </p:nvPr>
        </p:nvSpPr>
        <p:spPr>
          <a:xfrm>
            <a:off x="326571" y="1125538"/>
            <a:ext cx="10162042" cy="5219278"/>
          </a:xfrm>
        </p:spPr>
        <p:txBody>
          <a:bodyPr>
            <a:noAutofit/>
          </a:bodyPr>
          <a:lstStyle/>
          <a:p>
            <a:pPr marL="0" indent="0">
              <a:spcBef>
                <a:spcPts val="0"/>
              </a:spcBef>
              <a:buNone/>
            </a:pPr>
            <a:r>
              <a:rPr lang="ru-RU" altLang="ru-RU" sz="1200" b="1" dirty="0">
                <a:solidFill>
                  <a:schemeClr val="tx1"/>
                </a:solidFill>
              </a:rPr>
              <a:t>А) Основная литература</a:t>
            </a:r>
          </a:p>
          <a:p>
            <a:pPr marL="0" indent="0" algn="just">
              <a:spcBef>
                <a:spcPts val="0"/>
              </a:spcBef>
              <a:buNone/>
            </a:pPr>
            <a:r>
              <a:rPr lang="ru-RU" altLang="ru-RU" sz="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Романов А. А. Маркетинг : учебное пособие / А. А. Романов, В. П. Басенко, Б. М. Жуков. - Москва : Издательско-торговая корпорация "Дашков и К°", 2016. - 439, [1] с. - </a:t>
            </a:r>
            <a:r>
              <a:rPr lang="ru-RU" altLang="ru-RU" sz="12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Библиогр</a:t>
            </a:r>
            <a:r>
              <a:rPr lang="ru-RU" altLang="ru-RU" sz="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с. 436-439 (48 назв.). - ISBN 978-5-394-01311-9 (в пер.) : 278.30 р. - Текст : непосредственный. Учебные отделы, A995523-ОХФ, A995524-ОХФ-ЧЗ-6, УДК  339.138(075.8)  </a:t>
            </a:r>
            <a:endParaRPr lang="ru-RU" altLang="ru-RU" sz="12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ru-RU" altLang="ru-RU" sz="1200" b="1" dirty="0">
                <a:solidFill>
                  <a:schemeClr val="tx1"/>
                </a:solidFill>
              </a:rPr>
              <a:t>Б) Дополнительная литература</a:t>
            </a:r>
          </a:p>
          <a:p>
            <a:pPr marL="0" indent="0">
              <a:spcBef>
                <a:spcPts val="0"/>
              </a:spcBef>
              <a:buNone/>
            </a:pPr>
            <a:endParaRPr lang="ru-RU" altLang="ru-RU" sz="1200" dirty="0">
              <a:solidFill>
                <a:schemeClr val="tx1"/>
              </a:solidFill>
            </a:endParaRPr>
          </a:p>
          <a:p>
            <a:pPr marL="0" indent="0" algn="just">
              <a:spcBef>
                <a:spcPts val="0"/>
              </a:spcBef>
              <a:buNone/>
            </a:pPr>
            <a:r>
              <a:rPr lang="ru-RU" altLang="ru-RU" sz="1200" dirty="0" err="1">
                <a:solidFill>
                  <a:schemeClr val="tx1"/>
                </a:solidFill>
                <a:latin typeface="Times New Roman" panose="02020603050405020304" pitchFamily="18" charset="0"/>
                <a:cs typeface="Calibri" panose="020F0502020204030204" pitchFamily="34" charset="0"/>
              </a:rPr>
              <a:t>Чувакова</a:t>
            </a:r>
            <a:r>
              <a:rPr lang="ru-RU" altLang="ru-RU" sz="1200" dirty="0">
                <a:solidFill>
                  <a:schemeClr val="tx1"/>
                </a:solidFill>
                <a:latin typeface="Times New Roman" panose="02020603050405020304" pitchFamily="18" charset="0"/>
                <a:cs typeface="Calibri" panose="020F0502020204030204" pitchFamily="34" charset="0"/>
              </a:rPr>
              <a:t> С. Г. Стратегический маркетинг : учебное пособие / С. Г. </a:t>
            </a:r>
            <a:r>
              <a:rPr lang="ru-RU" altLang="ru-RU" sz="1200" dirty="0" err="1">
                <a:solidFill>
                  <a:schemeClr val="tx1"/>
                </a:solidFill>
                <a:latin typeface="Times New Roman" panose="02020603050405020304" pitchFamily="18" charset="0"/>
                <a:cs typeface="Calibri" panose="020F0502020204030204" pitchFamily="34" charset="0"/>
              </a:rPr>
              <a:t>Чувакова</a:t>
            </a:r>
            <a:r>
              <a:rPr lang="ru-RU" altLang="ru-RU" sz="1200" dirty="0">
                <a:solidFill>
                  <a:schemeClr val="tx1"/>
                </a:solidFill>
                <a:latin typeface="Times New Roman" panose="02020603050405020304" pitchFamily="18" charset="0"/>
                <a:cs typeface="Calibri" panose="020F0502020204030204" pitchFamily="34" charset="0"/>
              </a:rPr>
              <a:t>. - 2-е изд. - Москва : Издательско-торговая корпорация "Дашков и К°", 2016. - 270, [2] с. : табл. - </a:t>
            </a:r>
            <a:r>
              <a:rPr lang="ru-RU" altLang="ru-RU" sz="1200" dirty="0" err="1">
                <a:solidFill>
                  <a:schemeClr val="tx1"/>
                </a:solidFill>
                <a:latin typeface="Times New Roman" panose="02020603050405020304" pitchFamily="18" charset="0"/>
                <a:cs typeface="Calibri" panose="020F0502020204030204" pitchFamily="34" charset="0"/>
              </a:rPr>
              <a:t>Библиогр</a:t>
            </a:r>
            <a:r>
              <a:rPr lang="ru-RU" altLang="ru-RU" sz="1200" dirty="0">
                <a:solidFill>
                  <a:schemeClr val="tx1"/>
                </a:solidFill>
                <a:latin typeface="Times New Roman" panose="02020603050405020304" pitchFamily="18" charset="0"/>
                <a:cs typeface="Calibri" panose="020F0502020204030204" pitchFamily="34" charset="0"/>
              </a:rPr>
              <a:t>.: с. 270-271 (27 назв.). - ISBN 978-5-394-01433-8 : 193.60 р. Учебные отделы, A995497-ОХФ, A995498-ОХФ-ЧЗ-6, УДК  339.138(075.8)  </a:t>
            </a:r>
            <a:endParaRPr lang="ru-RU" altLang="ru-RU" sz="1200" dirty="0">
              <a:solidFill>
                <a:schemeClr val="tx1"/>
              </a:solidFill>
              <a:latin typeface="Calibri" panose="020F0502020204030204" pitchFamily="34" charset="0"/>
              <a:cs typeface="Calibri" panose="020F0502020204030204" pitchFamily="34" charset="0"/>
            </a:endParaRPr>
          </a:p>
          <a:p>
            <a:pPr marL="0" indent="0" algn="just">
              <a:spcBef>
                <a:spcPts val="0"/>
              </a:spcBef>
              <a:buNone/>
            </a:pPr>
            <a:r>
              <a:rPr lang="ru-RU" altLang="ru-RU" sz="1200" dirty="0">
                <a:solidFill>
                  <a:schemeClr val="tx1"/>
                </a:solidFill>
                <a:latin typeface="Times New Roman" panose="02020603050405020304" pitchFamily="18" charset="0"/>
                <a:cs typeface="Calibri" panose="020F0502020204030204" pitchFamily="34" charset="0"/>
              </a:rPr>
              <a:t>Нуралиев С. У. Маркетинг : учебник / С. У. Нуралиев, Д. С. Нуралиева. - Москва : Издательско-торговая корпорация "Дашков и К°", 2016. - 361, [3] с. - (Учебные издания для бакалавров). - </a:t>
            </a:r>
            <a:r>
              <a:rPr lang="ru-RU" altLang="ru-RU" sz="1200" dirty="0" err="1">
                <a:solidFill>
                  <a:schemeClr val="tx1"/>
                </a:solidFill>
                <a:latin typeface="Times New Roman" panose="02020603050405020304" pitchFamily="18" charset="0"/>
                <a:cs typeface="Calibri" panose="020F0502020204030204" pitchFamily="34" charset="0"/>
              </a:rPr>
              <a:t>Библиогр</a:t>
            </a:r>
            <a:r>
              <a:rPr lang="ru-RU" altLang="ru-RU" sz="1200" dirty="0">
                <a:solidFill>
                  <a:schemeClr val="tx1"/>
                </a:solidFill>
                <a:latin typeface="Times New Roman" panose="02020603050405020304" pitchFamily="18" charset="0"/>
                <a:cs typeface="Calibri" panose="020F0502020204030204" pitchFamily="34" charset="0"/>
              </a:rPr>
              <a:t>.: с. 359-361 (46 назв.). - ISBN 978-5-394-02115-2 (в пер.) : 275.00 р. - Текст : непосредственный. </a:t>
            </a:r>
            <a:r>
              <a:rPr lang="en-US" altLang="ru-RU" sz="1200" dirty="0">
                <a:solidFill>
                  <a:schemeClr val="tx1"/>
                </a:solidFill>
                <a:latin typeface="Times New Roman" panose="02020603050405020304" pitchFamily="18" charset="0"/>
                <a:cs typeface="Calibri" panose="020F0502020204030204" pitchFamily="34" charset="0"/>
              </a:rPr>
              <a:t>A</a:t>
            </a:r>
            <a:r>
              <a:rPr lang="ru-RU" altLang="ru-RU" sz="1200" dirty="0">
                <a:solidFill>
                  <a:schemeClr val="tx1"/>
                </a:solidFill>
                <a:latin typeface="Times New Roman" panose="02020603050405020304" pitchFamily="18" charset="0"/>
                <a:cs typeface="Calibri" panose="020F0502020204030204" pitchFamily="34" charset="0"/>
              </a:rPr>
              <a:t>993637-ОХФ, </a:t>
            </a:r>
            <a:r>
              <a:rPr lang="en-US" altLang="ru-RU" sz="1200" dirty="0">
                <a:solidFill>
                  <a:schemeClr val="tx1"/>
                </a:solidFill>
                <a:latin typeface="Times New Roman" panose="02020603050405020304" pitchFamily="18" charset="0"/>
                <a:cs typeface="Calibri" panose="020F0502020204030204" pitchFamily="34" charset="0"/>
              </a:rPr>
              <a:t>A</a:t>
            </a:r>
            <a:r>
              <a:rPr lang="ru-RU" altLang="ru-RU" sz="1200" dirty="0">
                <a:solidFill>
                  <a:schemeClr val="tx1"/>
                </a:solidFill>
                <a:latin typeface="Times New Roman" panose="02020603050405020304" pitchFamily="18" charset="0"/>
                <a:cs typeface="Calibri" panose="020F0502020204030204" pitchFamily="34" charset="0"/>
              </a:rPr>
              <a:t>993638-ОХФ-ЧЗ-4, </a:t>
            </a:r>
            <a:r>
              <a:rPr lang="en-US" altLang="ru-RU" sz="1200" dirty="0">
                <a:solidFill>
                  <a:schemeClr val="tx1"/>
                </a:solidFill>
                <a:latin typeface="Times New Roman" panose="02020603050405020304" pitchFamily="18" charset="0"/>
                <a:cs typeface="Calibri" panose="020F0502020204030204" pitchFamily="34" charset="0"/>
              </a:rPr>
              <a:t>A</a:t>
            </a:r>
            <a:r>
              <a:rPr lang="ru-RU" altLang="ru-RU" sz="1200" dirty="0">
                <a:solidFill>
                  <a:schemeClr val="tx1"/>
                </a:solidFill>
                <a:latin typeface="Times New Roman" panose="02020603050405020304" pitchFamily="18" charset="0"/>
                <a:cs typeface="Calibri" panose="020F0502020204030204" pitchFamily="34" charset="0"/>
              </a:rPr>
              <a:t>993639-ОХФ-ЧЗ-6. УДК  339.138(075.8)  </a:t>
            </a:r>
            <a:endParaRPr lang="ru-RU" altLang="ru-RU" sz="1200" dirty="0">
              <a:solidFill>
                <a:schemeClr val="tx1"/>
              </a:solidFill>
              <a:latin typeface="Calibri" panose="020F0502020204030204" pitchFamily="34" charset="0"/>
              <a:cs typeface="Calibri" panose="020F0502020204030204" pitchFamily="34" charset="0"/>
            </a:endParaRPr>
          </a:p>
          <a:p>
            <a:pPr marL="0" indent="0" algn="just">
              <a:spcBef>
                <a:spcPts val="0"/>
              </a:spcBef>
              <a:buNone/>
            </a:pPr>
            <a:r>
              <a:rPr lang="ru-RU" altLang="ru-RU" sz="1200" dirty="0">
                <a:solidFill>
                  <a:schemeClr val="tx1"/>
                </a:solidFill>
                <a:latin typeface="Times New Roman" panose="02020603050405020304" pitchFamily="18" charset="0"/>
                <a:cs typeface="Calibri" panose="020F0502020204030204" pitchFamily="34" charset="0"/>
              </a:rPr>
              <a:t>Шевченко Д. А. Основы современного маркетинга : учебник / Д.А. Шевченко. - 2. - Москва : Издательско-торговая корпорация "Дашков и К", 2021. - 613 с. - ISBN 978-5-394-03977-5 : ~Б. ц. - http://znanium.com/catalog/document/?pid=1232438&amp;id=371140 </a:t>
            </a:r>
            <a:endParaRPr lang="ru-RU" altLang="ru-RU" sz="1200" dirty="0">
              <a:solidFill>
                <a:schemeClr val="tx1"/>
              </a:solidFill>
              <a:latin typeface="Calibri" panose="020F0502020204030204" pitchFamily="34" charset="0"/>
              <a:cs typeface="Calibri" panose="020F0502020204030204" pitchFamily="34" charset="0"/>
            </a:endParaRPr>
          </a:p>
          <a:p>
            <a:pPr marL="0" indent="0" algn="just">
              <a:spcBef>
                <a:spcPts val="0"/>
              </a:spcBef>
              <a:buNone/>
            </a:pPr>
            <a:r>
              <a:rPr lang="ru-RU" altLang="ru-RU" sz="1200" dirty="0">
                <a:solidFill>
                  <a:schemeClr val="tx1"/>
                </a:solidFill>
                <a:latin typeface="Times New Roman" panose="02020603050405020304" pitchFamily="18" charset="0"/>
                <a:cs typeface="Calibri" panose="020F0502020204030204" pitchFamily="34" charset="0"/>
              </a:rPr>
              <a:t>Егоров Ю. Н. Основы маркетинга : учебник / Ю.Н. Егоров. - 2, </a:t>
            </a:r>
            <a:r>
              <a:rPr lang="ru-RU" altLang="ru-RU" sz="1200" dirty="0" err="1">
                <a:solidFill>
                  <a:schemeClr val="tx1"/>
                </a:solidFill>
                <a:latin typeface="Times New Roman" panose="02020603050405020304" pitchFamily="18" charset="0"/>
                <a:cs typeface="Calibri" panose="020F0502020204030204" pitchFamily="34" charset="0"/>
              </a:rPr>
              <a:t>перераб</a:t>
            </a:r>
            <a:r>
              <a:rPr lang="ru-RU" altLang="ru-RU" sz="1200" dirty="0">
                <a:solidFill>
                  <a:schemeClr val="tx1"/>
                </a:solidFill>
                <a:latin typeface="Times New Roman" panose="02020603050405020304" pitchFamily="18" charset="0"/>
                <a:cs typeface="Calibri" panose="020F0502020204030204" pitchFamily="34" charset="0"/>
              </a:rPr>
              <a:t>. и доп. - Москва : ООО "Научно-издательский центр ИНФРА-М", 2021. - 292 с. - ISBN 978-5-16-014862-5. - ISBN 978-5-16-108966-8 : ~Б. ц.. УДК  339.138(075.32) ББК 65.290-2я723. http://znanium.com/catalog/document/?pid=1372729&amp;id=375783</a:t>
            </a:r>
            <a:endParaRPr lang="ru-RU" altLang="ru-RU" sz="1200" dirty="0">
              <a:solidFill>
                <a:schemeClr val="tx1"/>
              </a:solidFill>
              <a:latin typeface="Calibri" panose="020F0502020204030204" pitchFamily="34" charset="0"/>
              <a:cs typeface="Calibri" panose="020F0502020204030204" pitchFamily="34" charset="0"/>
            </a:endParaRPr>
          </a:p>
          <a:p>
            <a:pPr marL="0" indent="0" algn="just">
              <a:spcBef>
                <a:spcPts val="0"/>
              </a:spcBef>
              <a:buNone/>
            </a:pPr>
            <a:r>
              <a:rPr lang="ru-RU" altLang="ru-RU" sz="1200" dirty="0">
                <a:solidFill>
                  <a:schemeClr val="tx1"/>
                </a:solidFill>
                <a:latin typeface="Times New Roman" panose="02020603050405020304" pitchFamily="18" charset="0"/>
                <a:cs typeface="Calibri" panose="020F0502020204030204" pitchFamily="34" charset="0"/>
              </a:rPr>
              <a:t>6. Секерин В. Д. Инновационный маркетинг : учебник / В.Д. Секерин. - 1. - Москва : ООО "Научно-издательский центр ИНФРА-М", 2020. - 237 с. - ISBN 978-5-16-011323-4. - ISBN 978-5-16-103497-2 : ~Б. ц.  УДК 339.138(075.8) ББК 65.290-2я73 http://znanium.com/catalog/document/?pid=1081623&amp;id=353911</a:t>
            </a:r>
            <a:endParaRPr lang="ru-RU" altLang="ru-RU" sz="1200" dirty="0">
              <a:solidFill>
                <a:schemeClr val="tx1"/>
              </a:solidFill>
              <a:latin typeface="Calibri" panose="020F0502020204030204" pitchFamily="34" charset="0"/>
              <a:cs typeface="Calibri" panose="020F0502020204030204" pitchFamily="34" charset="0"/>
            </a:endParaRPr>
          </a:p>
          <a:p>
            <a:pPr marL="0" indent="0" algn="just">
              <a:spcBef>
                <a:spcPts val="0"/>
              </a:spcBef>
              <a:buNone/>
            </a:pPr>
            <a:r>
              <a:rPr lang="ru-RU" altLang="ru-RU" sz="1200" dirty="0">
                <a:solidFill>
                  <a:schemeClr val="tx1"/>
                </a:solidFill>
                <a:latin typeface="Times New Roman" panose="02020603050405020304" pitchFamily="18" charset="0"/>
                <a:cs typeface="Calibri" panose="020F0502020204030204" pitchFamily="34" charset="0"/>
              </a:rPr>
              <a:t>7. Соловьев Б. А. Маркетинг : учебник / Б. А. Соловьев. - 1. - Москва : ООО "Научно-издательский центр ИНФРА-М", 2020. - 337 с. - ISBN 978-5-16-003647-2. - ISBN 978-5-16-103937-3 : ~Б. ц. УДК 339.138(075.8) ББК 65.290-2я73 http://znanium.com/catalog/document/?pid=1078335&amp;id=353828</a:t>
            </a:r>
            <a:endParaRPr lang="ru-RU" altLang="ru-RU" sz="1200" dirty="0">
              <a:solidFill>
                <a:schemeClr val="tx1"/>
              </a:solidFill>
              <a:latin typeface="Calibri" panose="020F0502020204030204" pitchFamily="34" charset="0"/>
              <a:cs typeface="Calibri" panose="020F0502020204030204" pitchFamily="34" charset="0"/>
            </a:endParaRPr>
          </a:p>
          <a:p>
            <a:pPr marL="0" indent="0" algn="just">
              <a:spcBef>
                <a:spcPts val="0"/>
              </a:spcBef>
              <a:buNone/>
            </a:pPr>
            <a:r>
              <a:rPr lang="ru-RU" altLang="ru-RU" sz="1200" dirty="0">
                <a:solidFill>
                  <a:schemeClr val="tx1"/>
                </a:solidFill>
                <a:latin typeface="Times New Roman" panose="02020603050405020304" pitchFamily="18" charset="0"/>
                <a:cs typeface="Calibri" panose="020F0502020204030204" pitchFamily="34" charset="0"/>
              </a:rPr>
              <a:t>8. </a:t>
            </a:r>
            <a:r>
              <a:rPr lang="ru-RU" altLang="ru-RU" sz="1200" dirty="0" err="1">
                <a:solidFill>
                  <a:schemeClr val="tx1"/>
                </a:solidFill>
                <a:latin typeface="Times New Roman" panose="02020603050405020304" pitchFamily="18" charset="0"/>
                <a:cs typeface="Calibri" panose="020F0502020204030204" pitchFamily="34" charset="0"/>
              </a:rPr>
              <a:t>Цахаев</a:t>
            </a:r>
            <a:r>
              <a:rPr lang="ru-RU" altLang="ru-RU" sz="1200" dirty="0">
                <a:solidFill>
                  <a:schemeClr val="tx1"/>
                </a:solidFill>
                <a:latin typeface="Times New Roman" panose="02020603050405020304" pitchFamily="18" charset="0"/>
                <a:cs typeface="Calibri" panose="020F0502020204030204" pitchFamily="34" charset="0"/>
              </a:rPr>
              <a:t> Р. К. Маркетинг : учебник / Р.К. </a:t>
            </a:r>
            <a:r>
              <a:rPr lang="ru-RU" altLang="ru-RU" sz="1200" dirty="0" err="1">
                <a:solidFill>
                  <a:schemeClr val="tx1"/>
                </a:solidFill>
                <a:latin typeface="Times New Roman" panose="02020603050405020304" pitchFamily="18" charset="0"/>
                <a:cs typeface="Calibri" panose="020F0502020204030204" pitchFamily="34" charset="0"/>
              </a:rPr>
              <a:t>Цахаев</a:t>
            </a:r>
            <a:r>
              <a:rPr lang="ru-RU" altLang="ru-RU" sz="1200" dirty="0">
                <a:solidFill>
                  <a:schemeClr val="tx1"/>
                </a:solidFill>
                <a:latin typeface="Times New Roman" panose="02020603050405020304" pitchFamily="18" charset="0"/>
                <a:cs typeface="Calibri" panose="020F0502020204030204" pitchFamily="34" charset="0"/>
              </a:rPr>
              <a:t>. - 5. - Москва : Издательско-торговая корпорация "Дашков и К", 2020. - 548 с. - ISBN 978-5-394-03478-7 : ~Б. ц. - http://znanium.com/catalog/document/?pid=1093486&amp;id=358528</a:t>
            </a:r>
            <a:endParaRPr lang="ru-RU" altLang="ru-RU" sz="1200" dirty="0">
              <a:solidFill>
                <a:schemeClr val="tx1"/>
              </a:solidFill>
              <a:latin typeface="Calibri" panose="020F0502020204030204" pitchFamily="34" charset="0"/>
              <a:cs typeface="Calibri" panose="020F0502020204030204" pitchFamily="34" charset="0"/>
            </a:endParaRPr>
          </a:p>
          <a:p>
            <a:pPr marL="0" indent="0" algn="just">
              <a:spcBef>
                <a:spcPts val="0"/>
              </a:spcBef>
              <a:buNone/>
            </a:pPr>
            <a:r>
              <a:rPr lang="ru-RU" altLang="ru-RU" sz="1200" dirty="0">
                <a:solidFill>
                  <a:schemeClr val="tx1"/>
                </a:solidFill>
                <a:latin typeface="Times New Roman" panose="02020603050405020304" pitchFamily="18" charset="0"/>
                <a:cs typeface="Calibri" panose="020F0502020204030204" pitchFamily="34" charset="0"/>
              </a:rPr>
              <a:t>9. Егоров Ю. Н. Основы маркетинга : учебник / Ю.Н. Егоров. - 2, </a:t>
            </a:r>
            <a:r>
              <a:rPr lang="ru-RU" altLang="ru-RU" sz="1200" dirty="0" err="1">
                <a:solidFill>
                  <a:schemeClr val="tx1"/>
                </a:solidFill>
                <a:latin typeface="Times New Roman" panose="02020603050405020304" pitchFamily="18" charset="0"/>
                <a:cs typeface="Calibri" panose="020F0502020204030204" pitchFamily="34" charset="0"/>
              </a:rPr>
              <a:t>перераб</a:t>
            </a:r>
            <a:r>
              <a:rPr lang="ru-RU" altLang="ru-RU" sz="1200" dirty="0">
                <a:solidFill>
                  <a:schemeClr val="tx1"/>
                </a:solidFill>
                <a:latin typeface="Times New Roman" panose="02020603050405020304" pitchFamily="18" charset="0"/>
                <a:cs typeface="Calibri" panose="020F0502020204030204" pitchFamily="34" charset="0"/>
              </a:rPr>
              <a:t>. и доп. - Москва : ООО "Научно-издательский центр ИНФРА-М", 2020. - 292 с. - ISBN 978-5-16-010404-1. - ISBN 978-5-16-101915-3 : ~Б. ц. УДК  339.1(075.8) ББК 65.290-2я73. http://znanium.com/catalog/document/?pid=1069190&amp;id=354794</a:t>
            </a:r>
            <a:endParaRPr lang="ru-RU" altLang="ru-RU" sz="1200" dirty="0">
              <a:solidFill>
                <a:schemeClr val="tx1"/>
              </a:solidFill>
              <a:latin typeface="Calibri" panose="020F0502020204030204" pitchFamily="34" charset="0"/>
              <a:cs typeface="Calibri" panose="020F0502020204030204" pitchFamily="34" charset="0"/>
            </a:endParaRPr>
          </a:p>
          <a:p>
            <a:pPr marL="0" indent="0" algn="just">
              <a:spcBef>
                <a:spcPts val="0"/>
              </a:spcBef>
              <a:buNone/>
            </a:pPr>
            <a:r>
              <a:rPr lang="ru-RU" altLang="ru-RU" sz="1200" dirty="0">
                <a:solidFill>
                  <a:schemeClr val="tx1"/>
                </a:solidFill>
                <a:latin typeface="Times New Roman" panose="02020603050405020304" pitchFamily="18" charset="0"/>
                <a:cs typeface="Calibri" panose="020F0502020204030204" pitchFamily="34" charset="0"/>
              </a:rPr>
              <a:t>10.Лукина А. В. Маркетинг : учебное пособие / А. В. Лукина. - 3, исп. и доп. - Москва : Издательство "ФОРУМ", 2020. - 240 с. - ISBN 978-5-91134-769-7. - ISBN 978-5-16-101508-7. - ISBN 978-5-16-006891-6 : ~Б. ц. УДК  339.1 ББК 65.290-2. http://znanium.com/catalog/document/?pid=1009593&amp;id=354829</a:t>
            </a:r>
            <a:endParaRPr lang="ru-RU" altLang="ru-RU" sz="1200" dirty="0">
              <a:solidFill>
                <a:schemeClr val="tx1"/>
              </a:solidFill>
              <a:latin typeface="Calibri" panose="020F0502020204030204" pitchFamily="34" charset="0"/>
              <a:cs typeface="Calibri" panose="020F0502020204030204" pitchFamily="34" charset="0"/>
            </a:endParaRPr>
          </a:p>
          <a:p>
            <a:pPr marL="0" indent="0">
              <a:spcBef>
                <a:spcPts val="0"/>
              </a:spcBef>
              <a:buNone/>
            </a:pPr>
            <a:endParaRPr lang="ru-RU" altLang="ru-RU" sz="1200" dirty="0">
              <a:solidFill>
                <a:schemeClr val="tx1"/>
              </a:solidFill>
            </a:endParaRPr>
          </a:p>
        </p:txBody>
      </p:sp>
      <p:sp>
        <p:nvSpPr>
          <p:cNvPr id="4" name="Номер слайда 3">
            <a:extLst>
              <a:ext uri="{FF2B5EF4-FFF2-40B4-BE49-F238E27FC236}">
                <a16:creationId xmlns:a16="http://schemas.microsoft.com/office/drawing/2014/main" id="{3ED5014B-6A3C-4742-BE81-B8430D7E4204}"/>
              </a:ext>
            </a:extLst>
          </p:cNvPr>
          <p:cNvSpPr>
            <a:spLocks noGrp="1"/>
          </p:cNvSpPr>
          <p:nvPr>
            <p:ph type="sldNum" sz="quarter" idx="16"/>
          </p:nvPr>
        </p:nvSpPr>
        <p:spPr/>
        <p:txBody>
          <a:bodyPr/>
          <a:lstStyle/>
          <a:p>
            <a:pPr>
              <a:defRPr/>
            </a:pPr>
            <a:fld id="{0B070762-2F14-44E3-876B-C0A9ABEEA14C}" type="slidenum">
              <a:rPr lang="ru-RU"/>
              <a:pPr>
                <a:defRPr/>
              </a:pPr>
              <a:t>62</a:t>
            </a:fld>
            <a:endParaRPr lang="ru-RU"/>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0F21FF-927E-4E81-9182-3A8A94394B10}"/>
              </a:ext>
            </a:extLst>
          </p:cNvPr>
          <p:cNvSpPr>
            <a:spLocks noGrp="1"/>
          </p:cNvSpPr>
          <p:nvPr>
            <p:ph type="title"/>
          </p:nvPr>
        </p:nvSpPr>
        <p:spPr>
          <a:xfrm>
            <a:off x="2767013" y="1314451"/>
            <a:ext cx="6900862" cy="4348163"/>
          </a:xfrm>
        </p:spPr>
        <p:txBody>
          <a:bodyPr>
            <a:normAutofit fontScale="90000"/>
          </a:bodyPr>
          <a:lstStyle/>
          <a:p>
            <a:pPr>
              <a:defRPr/>
            </a:pPr>
            <a:br>
              <a:rPr lang="ru-RU" dirty="0">
                <a:solidFill>
                  <a:schemeClr val="tx1"/>
                </a:solidFill>
              </a:rPr>
            </a:br>
            <a:r>
              <a:rPr lang="ru-RU" dirty="0">
                <a:solidFill>
                  <a:schemeClr val="tx1"/>
                </a:solidFill>
              </a:rPr>
              <a:t>Е. В. </a:t>
            </a:r>
            <a:r>
              <a:rPr lang="ru-RU" dirty="0" err="1">
                <a:solidFill>
                  <a:schemeClr val="tx1"/>
                </a:solidFill>
              </a:rPr>
              <a:t>Коротковская</a:t>
            </a:r>
            <a:br>
              <a:rPr lang="ru-RU" dirty="0">
                <a:solidFill>
                  <a:schemeClr val="tx1"/>
                </a:solidFill>
              </a:rPr>
            </a:br>
            <a:br>
              <a:rPr lang="ru-RU" dirty="0">
                <a:solidFill>
                  <a:schemeClr val="tx1"/>
                </a:solidFill>
              </a:rPr>
            </a:br>
            <a:r>
              <a:rPr lang="ru-RU" dirty="0">
                <a:solidFill>
                  <a:schemeClr val="tx1"/>
                </a:solidFill>
              </a:rPr>
              <a:t>«Маркетинг. Часть 8» </a:t>
            </a:r>
            <a:br>
              <a:rPr lang="ru-RU" dirty="0">
                <a:solidFill>
                  <a:schemeClr val="tx1"/>
                </a:solidFill>
              </a:rPr>
            </a:br>
            <a:br>
              <a:rPr lang="ru-RU" dirty="0">
                <a:solidFill>
                  <a:schemeClr val="tx1"/>
                </a:solidFill>
              </a:rPr>
            </a:br>
            <a:r>
              <a:rPr lang="ru-RU" i="1" dirty="0">
                <a:solidFill>
                  <a:schemeClr val="tx1"/>
                </a:solidFill>
              </a:rPr>
              <a:t>Учебное пособие в презентациях</a:t>
            </a:r>
            <a:br>
              <a:rPr lang="ru-RU" dirty="0">
                <a:solidFill>
                  <a:schemeClr val="tx1"/>
                </a:solidFill>
              </a:rPr>
            </a:br>
            <a:endParaRPr lang="ru-RU" dirty="0"/>
          </a:p>
        </p:txBody>
      </p:sp>
      <p:sp>
        <p:nvSpPr>
          <p:cNvPr id="3" name="Номер слайда 2">
            <a:extLst>
              <a:ext uri="{FF2B5EF4-FFF2-40B4-BE49-F238E27FC236}">
                <a16:creationId xmlns:a16="http://schemas.microsoft.com/office/drawing/2014/main" id="{BEE54C1F-BA4B-4B43-93DD-ED2C3F21D46D}"/>
              </a:ext>
            </a:extLst>
          </p:cNvPr>
          <p:cNvSpPr>
            <a:spLocks noGrp="1"/>
          </p:cNvSpPr>
          <p:nvPr>
            <p:ph type="sldNum" sz="quarter" idx="12"/>
          </p:nvPr>
        </p:nvSpPr>
        <p:spPr/>
        <p:txBody>
          <a:bodyPr/>
          <a:lstStyle/>
          <a:p>
            <a:pPr>
              <a:defRPr/>
            </a:pPr>
            <a:fld id="{EDC31799-98BF-4FCE-8277-9050755B1717}" type="slidenum">
              <a:rPr lang="ru-RU" smtClean="0"/>
              <a:pPr>
                <a:defRPr/>
              </a:pPr>
              <a:t>63</a:t>
            </a:fld>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a:solidFill>
                  <a:schemeClr val="tx1"/>
                </a:solidFill>
              </a:rPr>
              <a:t>Соответственно можно сформулировать следующие простые и понятные определения цены в маркетинге:</a:t>
            </a:r>
          </a:p>
        </p:txBody>
      </p:sp>
      <p:sp>
        <p:nvSpPr>
          <p:cNvPr id="3" name="Объект 2"/>
          <p:cNvSpPr>
            <a:spLocks noGrp="1"/>
          </p:cNvSpPr>
          <p:nvPr>
            <p:ph idx="1"/>
          </p:nvPr>
        </p:nvSpPr>
        <p:spPr/>
        <p:txBody>
          <a:bodyPr>
            <a:normAutofit/>
          </a:bodyPr>
          <a:lstStyle/>
          <a:p>
            <a:r>
              <a:rPr lang="ru-RU" sz="2800" dirty="0"/>
              <a:t>Цена – это то количество денег, за которое продавец на рынке намерен продать, а покупатель согласен купить единицу товара. </a:t>
            </a:r>
          </a:p>
          <a:p>
            <a:endParaRPr lang="ru-RU" sz="2800" dirty="0"/>
          </a:p>
          <a:p>
            <a:r>
              <a:rPr lang="ru-RU" sz="2800" dirty="0"/>
              <a:t>Цена – это денежное вознаграждение, которое нужно уплатить, чтобы приобрести товар (продукт, работу, услугу).</a:t>
            </a:r>
            <a:br>
              <a:rPr lang="ru-RU" sz="2800" dirty="0"/>
            </a:br>
            <a:endParaRPr lang="ru-RU" sz="2800" dirty="0"/>
          </a:p>
        </p:txBody>
      </p:sp>
    </p:spTree>
    <p:extLst>
      <p:ext uri="{BB962C8B-B14F-4D97-AF65-F5344CB8AC3E}">
        <p14:creationId xmlns:p14="http://schemas.microsoft.com/office/powerpoint/2010/main" val="3688058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a:solidFill>
                  <a:schemeClr val="tx1"/>
                </a:solidFill>
              </a:rPr>
              <a:t>Впрочем, есть и иные популярные определения цены в маркетинге. Приведем здесь лишь некоторые:</a:t>
            </a:r>
            <a:br>
              <a:rPr lang="ru-RU" sz="2400" dirty="0">
                <a:solidFill>
                  <a:schemeClr val="tx1"/>
                </a:solidFill>
              </a:rPr>
            </a:br>
            <a:endParaRPr lang="ru-RU" sz="2400" dirty="0">
              <a:solidFill>
                <a:schemeClr val="tx1"/>
              </a:solidFill>
            </a:endParaRPr>
          </a:p>
        </p:txBody>
      </p:sp>
      <p:sp>
        <p:nvSpPr>
          <p:cNvPr id="3" name="Объект 2"/>
          <p:cNvSpPr>
            <a:spLocks noGrp="1"/>
          </p:cNvSpPr>
          <p:nvPr>
            <p:ph idx="1"/>
          </p:nvPr>
        </p:nvSpPr>
        <p:spPr/>
        <p:txBody>
          <a:bodyPr>
            <a:noAutofit/>
          </a:bodyPr>
          <a:lstStyle/>
          <a:p>
            <a:r>
              <a:rPr lang="ru-RU" sz="2400" dirty="0"/>
              <a:t>Цена – это стоимость товара, выраженная в денежных единицах. </a:t>
            </a:r>
          </a:p>
          <a:p>
            <a:endParaRPr lang="ru-RU" sz="2400" dirty="0"/>
          </a:p>
          <a:p>
            <a:r>
              <a:rPr lang="ru-RU" sz="2400" dirty="0"/>
              <a:t>Цена – это денежная форма ценности благ, проявляющаяся в процессе их рыночного обмена. </a:t>
            </a:r>
          </a:p>
          <a:p>
            <a:endParaRPr lang="ru-RU" sz="2400" dirty="0"/>
          </a:p>
          <a:p>
            <a:r>
              <a:rPr lang="ru-RU" sz="2400" dirty="0"/>
              <a:t>Цена – это достигнутый компромисс между покупателем и продавцом.</a:t>
            </a:r>
            <a:br>
              <a:rPr lang="ru-RU" sz="2400" dirty="0"/>
            </a:br>
            <a:endParaRPr lang="ru-RU" sz="2400" dirty="0"/>
          </a:p>
        </p:txBody>
      </p:sp>
    </p:spTree>
    <p:extLst>
      <p:ext uri="{BB962C8B-B14F-4D97-AF65-F5344CB8AC3E}">
        <p14:creationId xmlns:p14="http://schemas.microsoft.com/office/powerpoint/2010/main" val="2747265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624109"/>
            <a:ext cx="8911687" cy="5590953"/>
          </a:xfrm>
        </p:spPr>
        <p:txBody>
          <a:bodyPr>
            <a:noAutofit/>
          </a:bodyPr>
          <a:lstStyle/>
          <a:p>
            <a:r>
              <a:rPr lang="ru-RU" sz="2800" dirty="0">
                <a:solidFill>
                  <a:schemeClr val="tx1"/>
                </a:solidFill>
              </a:rPr>
              <a:t>Здесь стоит пояснить. Стоимость товаров, это величина их соотношения при обмене. Представим, что на острове живут два человека: рыбак и гончар. Рыбаку нужен новый глиняный горшок, а гончар желает отведать рыбы. При этом они сходятся на том, что готовы обменять 1 горшок на 5 рыбин. Получается, что горшок «стоит» 5 рыбин, или рыбина «стоит» 1/5 часть горшка. Если ввести для удобства обмена деньги, тогда, например, цена одной рыбины будет 1 денежная единица, а цена горшка – 5 денежных единиц.</a:t>
            </a:r>
            <a:br>
              <a:rPr lang="ru-RU" sz="2800" dirty="0">
                <a:solidFill>
                  <a:schemeClr val="tx1"/>
                </a:solidFill>
              </a:rPr>
            </a:br>
            <a:endParaRPr lang="ru-RU" sz="2800" dirty="0">
              <a:solidFill>
                <a:schemeClr val="tx1"/>
              </a:solidFill>
            </a:endParaRPr>
          </a:p>
        </p:txBody>
      </p:sp>
    </p:spTree>
    <p:extLst>
      <p:ext uri="{BB962C8B-B14F-4D97-AF65-F5344CB8AC3E}">
        <p14:creationId xmlns:p14="http://schemas.microsoft.com/office/powerpoint/2010/main" val="775401524"/>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205</TotalTime>
  <Words>6211</Words>
  <Application>Microsoft Office PowerPoint</Application>
  <PresentationFormat>Широкоэкранный</PresentationFormat>
  <Paragraphs>245</Paragraphs>
  <Slides>63</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63</vt:i4>
      </vt:variant>
    </vt:vector>
  </HeadingPairs>
  <TitlesOfParts>
    <vt:vector size="70" baseType="lpstr">
      <vt:lpstr>Arial</vt:lpstr>
      <vt:lpstr>Calibri</vt:lpstr>
      <vt:lpstr>Century Gothic</vt:lpstr>
      <vt:lpstr>Times New Roman</vt:lpstr>
      <vt:lpstr>Wingdings</vt:lpstr>
      <vt:lpstr>Wingdings 3</vt:lpstr>
      <vt:lpstr>Легкий дым</vt:lpstr>
      <vt:lpstr>Е. В. Коротковская  «Маркетинг. Часть 8» </vt:lpstr>
      <vt:lpstr>УДК 33.338.2 ББК 65стд1-32  Л 69  А69 Коротковская Е.В. Маркетинг. Часть 8. Учебное пособие в презентациях. Для студентов, обучающихся по экономическим специальностям. Саратов, СГУ 2021 – 63 с.  ISBN   Учебное пособие, включающее в себя презентации лекций, подготовлено в соответствии с положениями и требованиями Государственного образовательного стандарта высшего образования. Эффективность современного предприятия обусловлена целым рядом факторов, среди которых важное место занимает маркетинг. В современных условиях знания в области маркетинга позволяют фирмам правильно ориентироваться в экономике, глубже понимать своего потребителя и деловых партнеров. В пособии рассмотрены ключевые аспекты маркетинга.  Цель данного издания – способствовать повышению уровня подготовки студентов, донести теоретические основы и развить умения принимать оптимальные маркетинговые решения, увязанные с конкретными ситуациями, складывающимися на рынке. Знания теоретических основ маркетинга позволят специалистам стимулировать сбыт товаров и услуг, изучать, формировать и прогнозировать спрос, разрабатывать и анализировать сбытовую и ценовую политику организаций, планировать и осуществлять мероприятия, направленные на реализацию маркетинговой стратегии предприятия, выявлять потенциальных конкурентов и оценивать преимущества в конкурентной борьбе, определять стратегические действия фирмы.  Материал учебного пособия может использоваться как в самостоятельной работе, так и при подготовке лекций, докладов и публичных выступлений.   Пособие предназначено для студентов высших учебных заведений, обучающихся по экономическим специальностям очной и заочной форм обучения, бакалавров, обучающихся по направлению «Экономика» , по направлению подготовки бакалавров: 38.03.01 – «Экономика»,  профиль «Экономика предпринимательства», «Финансы и кредит».  Рекомендуем к печати: научно-методический совет экономического факультета (протокол №  4  от 24.11.2021 г.) УДК 33.338.2    ББК 65стд1-32  Е.В. Коротковская</vt:lpstr>
      <vt:lpstr>Тема. Ценообразование в маркетинге</vt:lpstr>
      <vt:lpstr>Роль цены в маркетинговой деятельности (по Ф. Котлеру)</vt:lpstr>
      <vt:lpstr>Одно из фундаментальных категорий экономической теории и одно важнейших понятий маркетинга – цена. Для экономиста это результат взаимодействия рыночных сил: спроса и предложения. Для бухгалтера – издержки плюс прибыль, для продавца – инструмент конкурентной борьбы, для покупателя – показатель ценности товара. К тому же цена (Price) входит в комплекс маркетинга (4P), являясь одним из ключевых его элементов. Несомненно, цена играет очень большую роль на рынке. Поэтому стоит пристально изучить определения и роль на рынке, а также виды и функции цены в маркетинге. </vt:lpstr>
      <vt:lpstr>Есть множество формулировок понятия цены в маркетинге. </vt:lpstr>
      <vt:lpstr>Соответственно можно сформулировать следующие простые и понятные определения цены в маркетинге:</vt:lpstr>
      <vt:lpstr>Впрочем, есть и иные популярные определения цены в маркетинге. Приведем здесь лишь некоторые: </vt:lpstr>
      <vt:lpstr>Здесь стоит пояснить. Стоимость товаров, это величина их соотношения при обмене. Представим, что на острове живут два человека: рыбак и гончар. Рыбаку нужен новый глиняный горшок, а гончар желает отведать рыбы. При этом они сходятся на том, что готовы обменять 1 горшок на 5 рыбин. Получается, что горшок «стоит» 5 рыбин, или рыбина «стоит» 1/5 часть горшка. Если ввести для удобства обмена деньги, тогда, например, цена одной рыбины будет 1 денежная единица, а цена горшка – 5 денежных единиц. </vt:lpstr>
      <vt:lpstr>Цена</vt:lpstr>
      <vt:lpstr>Есть множество подходов к понятию цены, сложившихся исторически. Но можно выделить ключевые подходы к определению цены: </vt:lpstr>
      <vt:lpstr>В рыночной экономике формирование цены товара протекает под влиянием целого ряда факторов: затрат производства, потребительских качеств продукта, эластичности и объема спроса, рекламы, этапа жизненного цикла товара, остроты конкуренции, наличия заменителей, размера налогов, государственного регулирования. Более подробно этот вопрос будет рассмотрен в статье про ценообразование. А пока рассмотрим функции цены. </vt:lpstr>
      <vt:lpstr>ФУНКЦИИ ЦЕНЫ И ЕЕ РОЛЬ НА РЫНКЕ </vt:lpstr>
      <vt:lpstr>Ключевые функции цены в маркетинге: </vt:lpstr>
      <vt:lpstr>Перечисленные выше 4 функции цены наиболее часто приводятся в литературе по маркетингу и экономической теории.   Но кроме них ряд авторов и источников выделяют еще некоторые иные функции цены в маркетинге: </vt:lpstr>
      <vt:lpstr>Сравнительная – цена используется производителями и потребителями для сравнения товаров между собой. Особенно если это товары одинакового назначения, мало отличающиеся по качеству. В таком случае цена может выступать чуть ли не единственным критерием для их сравнения. К тому же многие покупатели считают, что уровень цены отражает уровень качества изделия: «качественный товар не бывает дешевым!». То есть цена может выступать в качестве инструмента позиционирования товара на рынке (так называемая «престижная цена»). Сигнальная – в цене заключена определенная информация, некий рыночный сигнал. Через цену товара его продавец сообщает рынку, на какой именно потребительский сегмент этот товар ориентирован. К примеру, слоган «территория низких цен» сигнализирует, что продукция компании ориентирована на широкого потребителя с невысоким и средним уровнем дохода. Конкурентная – цена входит в число базовых инструментов конкурентной борьбы. Опираясь на закон спроса, фирма может снижать цену на свои товары, и если их качество находится приблизительно на одном уровне с продукцией конкурентов, рост объема продаж (как и доли рынка) практически гарантировано. </vt:lpstr>
      <vt:lpstr>ВИДЫ ЦЕН НА ТОВАРЫ </vt:lpstr>
      <vt:lpstr>Презентация PowerPoint</vt:lpstr>
      <vt:lpstr>Расшифруем эти виды цены товара в маркетинге: </vt:lpstr>
      <vt:lpstr>2. По характеру обслуживаемого товарооборота (объему реализации и отрасли):</vt:lpstr>
      <vt:lpstr>тарифы - это цены на услуги и работы - товары особого рода, не имеющие конкретной материально-вещественной формы. Важнейшие виды тарифов можно классифицировать на две группы: </vt:lpstr>
      <vt:lpstr>3. По территориальному признаку: </vt:lpstr>
      <vt:lpstr>4. По способу фиксации (степени изменяемости) цен: </vt:lpstr>
      <vt:lpstr>5. По источнику информации об уровне цены: </vt:lpstr>
      <vt:lpstr>6. По виду рынка: </vt:lpstr>
      <vt:lpstr>7. По временному фактору: </vt:lpstr>
      <vt:lpstr>8. По категории покупателей: </vt:lpstr>
      <vt:lpstr>Виды и типы скидок </vt:lpstr>
      <vt:lpstr>Скидки даются для того, чтобы вы заработали больше денег. Если из-за скидок денег у вас становится меньше, а не больше, — не давайте их. И главное — у каждой скидки должна быть причина. Если вы объявляете о скидке на продукт/услугу — обязательно указывайте причину, иначе клиент будет думать, что изначально вы просто накрутили цену и товар столько не стоил.</vt:lpstr>
      <vt:lpstr>∽ Скидка привязанная к дате ∽ </vt:lpstr>
      <vt:lpstr>Скидка по дням недели </vt:lpstr>
      <vt:lpstr>Скидка при открытии продаж на новый продукт/услугу </vt:lpstr>
      <vt:lpstr>∽ Скидка привязанная ко дате или времени ∽ </vt:lpstr>
      <vt:lpstr>Скидка на определенный срок </vt:lpstr>
      <vt:lpstr>∽ Скидка на товар ∽ </vt:lpstr>
      <vt:lpstr>∽ Скидка в обмен на действие ∽ </vt:lpstr>
      <vt:lpstr>Trade-in-скидка </vt:lpstr>
      <vt:lpstr>∽ Скидка за скорость ∽ </vt:lpstr>
      <vt:lpstr>∽ Допродажи и больший чек ∽ </vt:lpstr>
      <vt:lpstr>За доверие и заключение договора на нескольких месяцев Например, оплатите сразу 3, 6 или 12 месяцев и получите скидку на продвижение в размере 10, 15 или 20% соответственно.  Скидки-абонементы Например, в фитнес-центре разовое занятие стоит 2000 рублей, а при покупке абонемента его стоимость снижается для клиента до 300 рублей. Или абонементы на бизнес-ланчи или кофе.  Накопительная скидка С каждой покупки выдается определённый процент скидки или накопительные баллы (рубли), которым в последствии он может расплатиться. </vt:lpstr>
      <vt:lpstr>∽ Скидка для категории людей ∽ </vt:lpstr>
      <vt:lpstr>За решительность </vt:lpstr>
      <vt:lpstr>Стратегии ценообразования: факторы выбора, виды и условия применения</vt:lpstr>
      <vt:lpstr>Презентация PowerPoint</vt:lpstr>
      <vt:lpstr>Стратегия ценообразования </vt:lpstr>
      <vt:lpstr>В процессе установления оптимальной цены и стратегии ценообразования необходимо учитывать множество различных факторов. Основные из них:</vt:lpstr>
      <vt:lpstr>Презентация PowerPoint</vt:lpstr>
      <vt:lpstr>Покупатели значительно отличаются друг от друга. Покупатели одного и того же товара могут иметь разные потребности, мотивацию и политику закупок. Для практических целей покупателей можно разделить на 4 группы:</vt:lpstr>
      <vt:lpstr>Каждая группа покупателей требует индивидуального подхода с точки зрения ценовых стратегий.</vt:lpstr>
      <vt:lpstr>Покупатели, чувствительные к ценности товара, ищут оптимальное соотношение между ценой, уровнем обслуживания и потребительскими свойствами в совокупности. Чувствительные к ценности товара покупатели составляют самую многочисленную группу покупателей, и поэтому считаются перспективным целевым сегментом для компаний, способных предложить качественный продукт и продемонстрировать его преимущества. Тактика продаж таким покупателям требует от сбытовиков умения прислушиваться к их пожеланиям, убеждать и разъяснять преимущества товара.  Лояльные к компании покупатели ценят постоянно высокое качество товара и хороший сервис. Важнейшим фактором отношений между покупателем и продавцом является сохранения доверия. Если лояльные покупатели решаются на смену поставщика, то это может быть вызвано низким качеством товара, неудовлетворительным обслуживанием или невыполнения поставщиком своих обещаний. Лояльные покупатели обычно становятся самими выгодными покупателями. Именно их обслуживание обходится дешевле всего. </vt:lpstr>
      <vt:lpstr>При установлении цены и выборе стратегии ценообразования важным фактором является учет этических ограничений.</vt:lpstr>
      <vt:lpstr> Справедливая цена должна удовлетворять следующим требованиям:</vt:lpstr>
      <vt:lpstr>3.    Продавец не наживается на необходимости покупателя удовлетворять жизненно важные потребности, что обозначает запрет для продавцов использовать в своей выгоде чье-либо затруднительное положение. В частности это касается торговли товарами первой необходимости. Иногда это ограничение приводит к снижению прибыли до некоторого «справедливого уровня». Хотя это ограничение не подкреплено законодательно (даже в развитых странах), его нарушение, как правило, приводит к протестам покупателей. Магазин, поднимающий цены на товары первой необходимости, может надолго испортить отношения со своими покупателями.  4.    Цена оправдывается затратами. Если предыдущее требование ограничивает прибыль на товары первой необходимости, то данное требование определяет издержки как базу для установления цены. Сюда также относится ограничение ценовой дискриминации: все потребители должны уплачивать одинаковую цену за одинаковый товар. Использование ценовой дискриминации оправдано для разных сегментов рынка только в том случае, если существуют реальные различия в издержках, необходимых для изготовления разных модификаций товара. </vt:lpstr>
      <vt:lpstr>Факторы чувствительности покупателей к уровням цен</vt:lpstr>
      <vt:lpstr>Выделяют 10 наиболее существенных факторов:</vt:lpstr>
      <vt:lpstr>3.    Эффект затрат на переключение</vt:lpstr>
      <vt:lpstr>5.    Эффект оценки качества через цену: чем в большей мере покупатель воспринимает цену как сигнал об уровне качества, тем он менее чувствителен к ее абсолютному уровню.</vt:lpstr>
      <vt:lpstr>7.    Эффект оценки товара через конечный результат: </vt:lpstr>
      <vt:lpstr>8.    Эффект распределения затрат: чем большую часть затрат на покупку несут третьи лица, тем меньше чувствительность покупателя к цене.</vt:lpstr>
      <vt:lpstr>10. Эффект создания запасов: чем более товар пригоден для хранения в составе запасов, тем покупатели чувствительнее к временным отклонениям его цены от тех уровней, которые соответствуют их долгосрочным ожиданиям.</vt:lpstr>
      <vt:lpstr>Вопросы для обсуждения и закрепления прочитанного</vt:lpstr>
      <vt:lpstr>Список рекомендуемой литературы</vt:lpstr>
      <vt:lpstr> Е. В. Коротковская  «Маркетинг. Часть 8»   Учебное пособие в презентациях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Ценообразование в маркетинге</dc:title>
  <dc:creator>Елена</dc:creator>
  <cp:lastModifiedBy>user</cp:lastModifiedBy>
  <cp:revision>27</cp:revision>
  <dcterms:created xsi:type="dcterms:W3CDTF">2020-11-20T13:42:06Z</dcterms:created>
  <dcterms:modified xsi:type="dcterms:W3CDTF">2021-12-14T12:53:18Z</dcterms:modified>
</cp:coreProperties>
</file>