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4"/>
  </p:notesMasterIdLst>
  <p:sldIdLst>
    <p:sldId id="344" r:id="rId2"/>
    <p:sldId id="345" r:id="rId3"/>
    <p:sldId id="256" r:id="rId4"/>
    <p:sldId id="257" r:id="rId5"/>
    <p:sldId id="258" r:id="rId6"/>
    <p:sldId id="259" r:id="rId7"/>
    <p:sldId id="270" r:id="rId8"/>
    <p:sldId id="271" r:id="rId9"/>
    <p:sldId id="272" r:id="rId10"/>
    <p:sldId id="273" r:id="rId11"/>
    <p:sldId id="274" r:id="rId12"/>
    <p:sldId id="277" r:id="rId13"/>
    <p:sldId id="275" r:id="rId14"/>
    <p:sldId id="276" r:id="rId15"/>
    <p:sldId id="260" r:id="rId16"/>
    <p:sldId id="278" r:id="rId17"/>
    <p:sldId id="261" r:id="rId18"/>
    <p:sldId id="262" r:id="rId19"/>
    <p:sldId id="263" r:id="rId20"/>
    <p:sldId id="279" r:id="rId21"/>
    <p:sldId id="303" r:id="rId22"/>
    <p:sldId id="304" r:id="rId23"/>
    <p:sldId id="280" r:id="rId24"/>
    <p:sldId id="281" r:id="rId25"/>
    <p:sldId id="305" r:id="rId26"/>
    <p:sldId id="282" r:id="rId27"/>
    <p:sldId id="283" r:id="rId28"/>
    <p:sldId id="306" r:id="rId29"/>
    <p:sldId id="307" r:id="rId30"/>
    <p:sldId id="284" r:id="rId31"/>
    <p:sldId id="308" r:id="rId32"/>
    <p:sldId id="309" r:id="rId33"/>
    <p:sldId id="285" r:id="rId34"/>
    <p:sldId id="286" r:id="rId35"/>
    <p:sldId id="310" r:id="rId36"/>
    <p:sldId id="311" r:id="rId37"/>
    <p:sldId id="287" r:id="rId38"/>
    <p:sldId id="312" r:id="rId39"/>
    <p:sldId id="288" r:id="rId40"/>
    <p:sldId id="313"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264" r:id="rId56"/>
    <p:sldId id="265" r:id="rId57"/>
    <p:sldId id="314" r:id="rId58"/>
    <p:sldId id="315" r:id="rId59"/>
    <p:sldId id="266" r:id="rId60"/>
    <p:sldId id="341" r:id="rId61"/>
    <p:sldId id="342" r:id="rId62"/>
    <p:sldId id="343"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BED0C-B22B-4D65-AB34-FAFBA99D2CA8}" type="datetimeFigureOut">
              <a:rPr lang="ru-RU" smtClean="0"/>
              <a:t>14.12.2021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59F73-2B37-4162-8FD4-32997EBC8E88}" type="slidenum">
              <a:rPr lang="ru-RU" smtClean="0"/>
              <a:t>‹#›</a:t>
            </a:fld>
            <a:endParaRPr lang="ru-RU"/>
          </a:p>
        </p:txBody>
      </p:sp>
    </p:spTree>
    <p:extLst>
      <p:ext uri="{BB962C8B-B14F-4D97-AF65-F5344CB8AC3E}">
        <p14:creationId xmlns:p14="http://schemas.microsoft.com/office/powerpoint/2010/main" val="112965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A31A3D5-AE41-4A01-ABD1-CAF1AB2F9F78}" type="slidenum">
              <a:rPr lang="ru-RU" altLang="ru-RU" smtClean="0"/>
              <a:pPr>
                <a:defRPr/>
              </a:pPr>
              <a:t>2</a:t>
            </a:fld>
            <a:endParaRPr lang="ru-RU" altLang="ru-RU"/>
          </a:p>
        </p:txBody>
      </p:sp>
    </p:spTree>
    <p:extLst>
      <p:ext uri="{BB962C8B-B14F-4D97-AF65-F5344CB8AC3E}">
        <p14:creationId xmlns:p14="http://schemas.microsoft.com/office/powerpoint/2010/main" val="180643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CA59F73-2B37-4162-8FD4-32997EBC8E88}" type="slidenum">
              <a:rPr lang="ru-RU" smtClean="0"/>
              <a:t>54</a:t>
            </a:fld>
            <a:endParaRPr lang="ru-RU"/>
          </a:p>
        </p:txBody>
      </p:sp>
    </p:spTree>
    <p:extLst>
      <p:ext uri="{BB962C8B-B14F-4D97-AF65-F5344CB8AC3E}">
        <p14:creationId xmlns:p14="http://schemas.microsoft.com/office/powerpoint/2010/main" val="21462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18066FA-1E2A-4E41-9653-3D3EA74C442D}"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F09AD1-74DD-4FC8-92E2-4AEB4A3BF9B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99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8066FA-1E2A-4E41-9653-3D3EA74C442D}"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299222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8066FA-1E2A-4E41-9653-3D3EA74C442D}"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2597858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pic>
        <p:nvPicPr>
          <p:cNvPr id="4" name="Picture 2" descr="Droplets-HD-Content-R1d.png">
            <a:extLst>
              <a:ext uri="{FF2B5EF4-FFF2-40B4-BE49-F238E27FC236}">
                <a16:creationId xmlns:a16="http://schemas.microsoft.com/office/drawing/2014/main" id="{F8D3ABFD-44A9-4B1E-8E9C-ED2E68E55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785C7EA4-2F13-4E41-8562-FC053A4FF8F3}"/>
              </a:ext>
            </a:extLst>
          </p:cNvPr>
          <p:cNvSpPr>
            <a:spLocks noGrp="1"/>
          </p:cNvSpPr>
          <p:nvPr>
            <p:ph type="dt" sz="half" idx="14"/>
          </p:nvPr>
        </p:nvSpPr>
        <p:spPr/>
        <p:txBody>
          <a:bodyPr/>
          <a:lstStyle>
            <a:lvl1pPr>
              <a:defRPr smtClean="0"/>
            </a:lvl1pPr>
          </a:lstStyle>
          <a:p>
            <a:pPr>
              <a:defRPr/>
            </a:pPr>
            <a:fld id="{9C5E26CA-6A94-4CDE-B720-EC8157BD22C8}" type="datetimeFigureOut">
              <a:rPr lang="ru-RU"/>
              <a:pPr>
                <a:defRPr/>
              </a:pPr>
              <a:t>14.12.2021</a:t>
            </a:fld>
            <a:endParaRPr lang="ru-RU"/>
          </a:p>
        </p:txBody>
      </p:sp>
      <p:sp>
        <p:nvSpPr>
          <p:cNvPr id="6" name="Footer Placeholder 4">
            <a:extLst>
              <a:ext uri="{FF2B5EF4-FFF2-40B4-BE49-F238E27FC236}">
                <a16:creationId xmlns:a16="http://schemas.microsoft.com/office/drawing/2014/main" id="{158686B2-E186-4FAD-9919-E40F68E86D3B}"/>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148CCCDD-2259-4829-900E-67B9575FEEF8}"/>
              </a:ext>
            </a:extLst>
          </p:cNvPr>
          <p:cNvSpPr>
            <a:spLocks noGrp="1"/>
          </p:cNvSpPr>
          <p:nvPr>
            <p:ph type="sldNum" sz="quarter" idx="16"/>
          </p:nvPr>
        </p:nvSpPr>
        <p:spPr/>
        <p:txBody>
          <a:bodyPr/>
          <a:lstStyle>
            <a:lvl1pPr>
              <a:defRPr smtClean="0"/>
            </a:lvl1pPr>
          </a:lstStyle>
          <a:p>
            <a:pPr>
              <a:defRPr/>
            </a:pPr>
            <a:fld id="{24275DA1-051C-4F2C-8183-11F9972770B7}" type="slidenum">
              <a:rPr lang="ru-RU"/>
              <a:pPr>
                <a:defRPr/>
              </a:pPr>
              <a:t>‹#›</a:t>
            </a:fld>
            <a:endParaRPr lang="ru-RU"/>
          </a:p>
        </p:txBody>
      </p:sp>
    </p:spTree>
    <p:extLst>
      <p:ext uri="{BB962C8B-B14F-4D97-AF65-F5344CB8AC3E}">
        <p14:creationId xmlns:p14="http://schemas.microsoft.com/office/powerpoint/2010/main" val="280907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8066FA-1E2A-4E41-9653-3D3EA74C442D}"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209612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18066FA-1E2A-4E41-9653-3D3EA74C442D}"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F09AD1-74DD-4FC8-92E2-4AEB4A3BF9B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4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18066FA-1E2A-4E41-9653-3D3EA74C442D}"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350005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18066FA-1E2A-4E41-9653-3D3EA74C442D}" type="datetimeFigureOut">
              <a:rPr lang="ru-RU" smtClean="0"/>
              <a:t>14.12.2021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66703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18066FA-1E2A-4E41-9653-3D3EA74C442D}" type="datetimeFigureOut">
              <a:rPr lang="ru-RU" smtClean="0"/>
              <a:t>14.12.2021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31526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8066FA-1E2A-4E41-9653-3D3EA74C442D}" type="datetimeFigureOut">
              <a:rPr lang="ru-RU" smtClean="0"/>
              <a:t>14.12.2021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148538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8066FA-1E2A-4E41-9653-3D3EA74C442D}" type="datetimeFigureOut">
              <a:rPr lang="ru-RU" smtClean="0"/>
              <a:t>14.12.2021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F09AD1-74DD-4FC8-92E2-4AEB4A3BF9B6}" type="slidenum">
              <a:rPr lang="ru-RU" smtClean="0"/>
              <a:t>‹#›</a:t>
            </a:fld>
            <a:endParaRPr lang="ru-RU"/>
          </a:p>
        </p:txBody>
      </p:sp>
    </p:spTree>
    <p:extLst>
      <p:ext uri="{BB962C8B-B14F-4D97-AF65-F5344CB8AC3E}">
        <p14:creationId xmlns:p14="http://schemas.microsoft.com/office/powerpoint/2010/main" val="264615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18066FA-1E2A-4E41-9653-3D3EA74C442D}"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F09AD1-74DD-4FC8-92E2-4AEB4A3BF9B6}" type="slidenum">
              <a:rPr lang="ru-RU" smtClean="0"/>
              <a:t>‹#›</a:t>
            </a:fld>
            <a:endParaRPr lang="ru-RU"/>
          </a:p>
        </p:txBody>
      </p:sp>
    </p:spTree>
    <p:extLst>
      <p:ext uri="{BB962C8B-B14F-4D97-AF65-F5344CB8AC3E}">
        <p14:creationId xmlns:p14="http://schemas.microsoft.com/office/powerpoint/2010/main" val="255524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8066FA-1E2A-4E41-9653-3D3EA74C442D}" type="datetimeFigureOut">
              <a:rPr lang="ru-RU" smtClean="0"/>
              <a:t>14.12.2021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F09AD1-74DD-4FC8-92E2-4AEB4A3BF9B6}"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5722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6B37B6DF-359F-4353-9BB4-0DD14F912575}"/>
              </a:ext>
            </a:extLst>
          </p:cNvPr>
          <p:cNvSpPr>
            <a:spLocks noGrp="1" noChangeArrowheads="1"/>
          </p:cNvSpPr>
          <p:nvPr>
            <p:ph type="ctrTitle"/>
          </p:nvPr>
        </p:nvSpPr>
        <p:spPr>
          <a:xfrm>
            <a:off x="2306639" y="1458913"/>
            <a:ext cx="6643687" cy="1820862"/>
          </a:xfrm>
        </p:spPr>
        <p:txBody>
          <a:bodyPr>
            <a:normAutofit/>
          </a:bodyPr>
          <a:lstStyle/>
          <a:p>
            <a:pPr algn="ctr"/>
            <a:r>
              <a:rPr lang="ru-RU" altLang="ru-RU" sz="4000" b="1" dirty="0">
                <a:solidFill>
                  <a:schemeClr val="tx1"/>
                </a:solidFill>
              </a:rPr>
              <a:t>Е. В. </a:t>
            </a:r>
            <a:r>
              <a:rPr lang="ru-RU" altLang="ru-RU" sz="4000" b="1" dirty="0" err="1">
                <a:solidFill>
                  <a:schemeClr val="tx1"/>
                </a:solidFill>
              </a:rPr>
              <a:t>Коротковская</a:t>
            </a:r>
            <a:br>
              <a:rPr lang="ru-RU" altLang="ru-RU" sz="4000" b="1" dirty="0">
                <a:solidFill>
                  <a:schemeClr val="tx1"/>
                </a:solidFill>
              </a:rPr>
            </a:br>
            <a:br>
              <a:rPr lang="ru-RU" altLang="ru-RU" sz="4000" b="1" dirty="0">
                <a:solidFill>
                  <a:schemeClr val="tx1"/>
                </a:solidFill>
              </a:rPr>
            </a:br>
            <a:r>
              <a:rPr lang="ru-RU" altLang="ru-RU" sz="4000" b="1" dirty="0">
                <a:solidFill>
                  <a:schemeClr val="tx1"/>
                </a:solidFill>
              </a:rPr>
              <a:t>«Маркетинг. Часть 7» </a:t>
            </a:r>
          </a:p>
        </p:txBody>
      </p:sp>
      <p:sp>
        <p:nvSpPr>
          <p:cNvPr id="3" name="Подзаголовок 2">
            <a:extLst>
              <a:ext uri="{FF2B5EF4-FFF2-40B4-BE49-F238E27FC236}">
                <a16:creationId xmlns:a16="http://schemas.microsoft.com/office/drawing/2014/main" id="{CF2FC50F-025D-4D27-A209-82196D0B5B8C}"/>
              </a:ext>
            </a:extLst>
          </p:cNvPr>
          <p:cNvSpPr>
            <a:spLocks noGrp="1"/>
          </p:cNvSpPr>
          <p:nvPr>
            <p:ph type="subTitle" idx="1"/>
          </p:nvPr>
        </p:nvSpPr>
        <p:spPr>
          <a:xfrm>
            <a:off x="2836864" y="3800475"/>
            <a:ext cx="6518275" cy="1028700"/>
          </a:xfrm>
        </p:spPr>
        <p:txBody>
          <a:bodyPr>
            <a:normAutofit/>
          </a:bodyPr>
          <a:lstStyle/>
          <a:p>
            <a:pPr>
              <a:defRPr/>
            </a:pPr>
            <a:r>
              <a:rPr lang="ru-RU" b="1" dirty="0">
                <a:solidFill>
                  <a:schemeClr val="tx1"/>
                </a:solidFill>
              </a:rPr>
              <a:t>Учебное пособие в презентациях</a:t>
            </a:r>
          </a:p>
        </p:txBody>
      </p:sp>
      <p:sp>
        <p:nvSpPr>
          <p:cNvPr id="4" name="Номер слайда 3">
            <a:extLst>
              <a:ext uri="{FF2B5EF4-FFF2-40B4-BE49-F238E27FC236}">
                <a16:creationId xmlns:a16="http://schemas.microsoft.com/office/drawing/2014/main" id="{2EB59A79-B6FB-4B12-9A4E-89D03D92BFDB}"/>
              </a:ext>
            </a:extLst>
          </p:cNvPr>
          <p:cNvSpPr>
            <a:spLocks noGrp="1"/>
          </p:cNvSpPr>
          <p:nvPr>
            <p:ph type="sldNum" sz="quarter" idx="12"/>
          </p:nvPr>
        </p:nvSpPr>
        <p:spPr/>
        <p:txBody>
          <a:bodyPr/>
          <a:lstStyle/>
          <a:p>
            <a:pPr>
              <a:defRPr/>
            </a:pPr>
            <a:fld id="{C6666837-050F-4202-82D2-ACC7B5165B49}" type="slidenum">
              <a:rPr lang="ru-RU" smtClean="0"/>
              <a:pPr>
                <a:defRPr/>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753908-E2B0-4D2A-831A-82F64CA8F63E}"/>
              </a:ext>
            </a:extLst>
          </p:cNvPr>
          <p:cNvSpPr>
            <a:spLocks noGrp="1"/>
          </p:cNvSpPr>
          <p:nvPr>
            <p:ph type="title"/>
          </p:nvPr>
        </p:nvSpPr>
        <p:spPr/>
        <p:txBody>
          <a:bodyPr>
            <a:normAutofit fontScale="90000"/>
          </a:bodyPr>
          <a:lstStyle/>
          <a:p>
            <a:br>
              <a:rPr lang="ru-RU" sz="1800" b="0" i="0" u="none" strike="noStrike" baseline="0" dirty="0">
                <a:solidFill>
                  <a:srgbClr val="000000"/>
                </a:solidFill>
                <a:latin typeface="Times New Roman" panose="02020603050405020304" pitchFamily="18" charset="0"/>
              </a:rPr>
            </a:br>
            <a:r>
              <a:rPr lang="ru-RU" sz="1800" b="0" i="0" u="none" strike="noStrike" baseline="0" dirty="0">
                <a:solidFill>
                  <a:srgbClr val="000000"/>
                </a:solidFill>
                <a:latin typeface="Times New Roman" panose="02020603050405020304" pitchFamily="18" charset="0"/>
              </a:rPr>
              <a:t>2. Информация, полученная в ходе анализа рыночных возможностей, служит основой для </a:t>
            </a:r>
            <a:r>
              <a:rPr lang="ru-RU" sz="1800" b="0" i="1" u="none" strike="noStrike" baseline="0" dirty="0">
                <a:solidFill>
                  <a:srgbClr val="000000"/>
                </a:solidFill>
                <a:latin typeface="Times New Roman" panose="02020603050405020304" pitchFamily="18" charset="0"/>
              </a:rPr>
              <a:t>стратегического планирования маркетинга </a:t>
            </a:r>
            <a:r>
              <a:rPr lang="ru-RU" sz="1800" b="0" i="0" u="none" strike="noStrike" baseline="0" dirty="0">
                <a:solidFill>
                  <a:srgbClr val="000000"/>
                </a:solidFill>
                <a:latin typeface="Times New Roman" panose="02020603050405020304" pitchFamily="18" charset="0"/>
              </a:rPr>
              <a:t>и разработки маркетинговых стратегий. Стратегический маркетинг отвечает на многие важные вопросы: </a:t>
            </a:r>
            <a:br>
              <a:rPr lang="ru-RU" sz="1800" b="0" i="0" u="none" strike="noStrike" baseline="0" dirty="0">
                <a:solidFill>
                  <a:srgbClr val="000000"/>
                </a:solidFill>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84E01BF7-ED9E-4183-8789-5F9806E33B1A}"/>
              </a:ext>
            </a:extLst>
          </p:cNvPr>
          <p:cNvSpPr>
            <a:spLocks noGrp="1"/>
          </p:cNvSpPr>
          <p:nvPr>
            <p:ph idx="1"/>
          </p:nvPr>
        </p:nvSpPr>
        <p:spPr/>
        <p:txBody>
          <a:bodyPr>
            <a:noAutofit/>
          </a:bodyPr>
          <a:lstStyle/>
          <a:p>
            <a:pPr>
              <a:buFont typeface="Wingdings" panose="05000000000000000000" pitchFamily="2" charset="2"/>
              <a:buChar char="§"/>
            </a:pPr>
            <a:r>
              <a:rPr lang="ru-RU" sz="2800" b="0" i="0" u="none" strike="noStrike" baseline="0" dirty="0">
                <a:solidFill>
                  <a:srgbClr val="000000"/>
                </a:solidFill>
                <a:latin typeface="Times New Roman" panose="02020603050405020304" pitchFamily="18" charset="0"/>
              </a:rPr>
              <a:t>Какие рынки являются наиболее привлекательными – выбор рынка; </a:t>
            </a:r>
          </a:p>
          <a:p>
            <a:pPr>
              <a:buFont typeface="Wingdings" panose="05000000000000000000" pitchFamily="2" charset="2"/>
              <a:buChar char="§"/>
            </a:pPr>
            <a:r>
              <a:rPr lang="ru-RU" sz="2800" b="0" i="0" u="none" strike="noStrike" baseline="0" dirty="0">
                <a:solidFill>
                  <a:srgbClr val="000000"/>
                </a:solidFill>
                <a:latin typeface="Times New Roman" panose="02020603050405020304" pitchFamily="18" charset="0"/>
              </a:rPr>
              <a:t>Где мы хотим оказаться – формулирование видения, миссии и цели; </a:t>
            </a:r>
          </a:p>
          <a:p>
            <a:pPr>
              <a:buFont typeface="Wingdings" panose="05000000000000000000" pitchFamily="2" charset="2"/>
              <a:buChar char="§"/>
            </a:pPr>
            <a:r>
              <a:rPr lang="ru-RU" sz="2800" b="0" i="0" u="none" strike="noStrike" baseline="0" dirty="0">
                <a:solidFill>
                  <a:srgbClr val="000000"/>
                </a:solidFill>
                <a:latin typeface="Times New Roman" panose="02020603050405020304" pitchFamily="18" charset="0"/>
              </a:rPr>
              <a:t>Как достичь желаемого состояния – стратегии охвата рынка, стратегии продукта и марочная политика, ценовые стратегии, стратегии коммуникации и сбыта; </a:t>
            </a:r>
          </a:p>
          <a:p>
            <a:pPr>
              <a:buFont typeface="Wingdings" panose="05000000000000000000" pitchFamily="2" charset="2"/>
              <a:buChar char="§"/>
            </a:pPr>
            <a:r>
              <a:rPr lang="ru-RU" sz="2800" b="0" i="0" u="none" strike="noStrike" baseline="0" dirty="0">
                <a:solidFill>
                  <a:srgbClr val="000000"/>
                </a:solidFill>
                <a:latin typeface="Times New Roman" panose="02020603050405020304" pitchFamily="18" charset="0"/>
              </a:rPr>
              <a:t>Какие ресурсы для этого потребуются – необходимые компетенции, инвестиции, человеческие ресурсы и др. </a:t>
            </a:r>
          </a:p>
          <a:p>
            <a:endParaRPr lang="ru-RU" sz="2800" dirty="0"/>
          </a:p>
        </p:txBody>
      </p:sp>
    </p:spTree>
    <p:extLst>
      <p:ext uri="{BB962C8B-B14F-4D97-AF65-F5344CB8AC3E}">
        <p14:creationId xmlns:p14="http://schemas.microsoft.com/office/powerpoint/2010/main" val="385615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050BA3-8418-4BC6-94B8-DC95D2FCF7E2}"/>
              </a:ext>
            </a:extLst>
          </p:cNvPr>
          <p:cNvSpPr>
            <a:spLocks noGrp="1"/>
          </p:cNvSpPr>
          <p:nvPr>
            <p:ph type="title"/>
          </p:nvPr>
        </p:nvSpPr>
        <p:spPr/>
        <p:txBody>
          <a:bodyPr>
            <a:noAutofit/>
          </a:bodyPr>
          <a:lstStyle/>
          <a:p>
            <a:br>
              <a:rPr lang="ru-RU" sz="2400" b="0" i="0" u="none" strike="noStrike" baseline="0" dirty="0">
                <a:solidFill>
                  <a:srgbClr val="000000"/>
                </a:solidFill>
                <a:latin typeface="Times New Roman" panose="02020603050405020304" pitchFamily="18" charset="0"/>
              </a:rPr>
            </a:br>
            <a:r>
              <a:rPr lang="ru-RU" sz="2400" b="0" i="0" u="none" strike="noStrike" baseline="0" dirty="0">
                <a:solidFill>
                  <a:srgbClr val="000000"/>
                </a:solidFill>
                <a:latin typeface="Times New Roman" panose="02020603050405020304" pitchFamily="18" charset="0"/>
              </a:rPr>
              <a:t>3. Реализация маркетинговых стратегий и планов обеспечивается за счет все более широкого набора инструментов маркетинговой деятельности (</a:t>
            </a:r>
            <a:r>
              <a:rPr lang="ru-RU" sz="2400" b="0" i="1" u="none" strike="noStrike" baseline="0" dirty="0">
                <a:solidFill>
                  <a:srgbClr val="000000"/>
                </a:solidFill>
                <a:latin typeface="Times New Roman" panose="02020603050405020304" pitchFamily="18" charset="0"/>
              </a:rPr>
              <a:t>комплекса маркетинга). </a:t>
            </a:r>
            <a:endParaRPr lang="ru-RU" sz="2400" dirty="0"/>
          </a:p>
        </p:txBody>
      </p:sp>
      <p:sp>
        <p:nvSpPr>
          <p:cNvPr id="3" name="Объект 2">
            <a:extLst>
              <a:ext uri="{FF2B5EF4-FFF2-40B4-BE49-F238E27FC236}">
                <a16:creationId xmlns:a16="http://schemas.microsoft.com/office/drawing/2014/main" id="{12A8C192-CEE8-49B8-ABF6-3DEFCB6FB09D}"/>
              </a:ext>
            </a:extLst>
          </p:cNvPr>
          <p:cNvSpPr>
            <a:spLocks noGrp="1"/>
          </p:cNvSpPr>
          <p:nvPr>
            <p:ph idx="1"/>
          </p:nvPr>
        </p:nvSpPr>
        <p:spPr/>
        <p:txBody>
          <a:bodyPr>
            <a:normAutofit/>
          </a:bodyPr>
          <a:lstStyle/>
          <a:p>
            <a:r>
              <a:rPr lang="ru-RU" sz="4000" b="0" i="0" u="none" strike="noStrike" baseline="0" dirty="0">
                <a:solidFill>
                  <a:srgbClr val="000000"/>
                </a:solidFill>
                <a:latin typeface="Times New Roman" panose="02020603050405020304" pitchFamily="18" charset="0"/>
              </a:rPr>
              <a:t>Комплекс маркетинга (в некоторых источниках: «маркетинг-микс», «маркетинговая смесь», «4Р») в минимальном варианте состоит из четырех взаимосвязанных элементов: товар - Product, цена - Price, место - Place, продвижение – </a:t>
            </a:r>
            <a:r>
              <a:rPr lang="ru-RU" sz="4000" b="0" i="0" u="none" strike="noStrike" baseline="0" dirty="0" err="1">
                <a:solidFill>
                  <a:srgbClr val="000000"/>
                </a:solidFill>
                <a:latin typeface="Times New Roman" panose="02020603050405020304" pitchFamily="18" charset="0"/>
              </a:rPr>
              <a:t>Promotion</a:t>
            </a:r>
            <a:r>
              <a:rPr lang="ru-RU" sz="4000" b="0" i="0" u="none" strike="noStrike" baseline="0" dirty="0">
                <a:solidFill>
                  <a:srgbClr val="000000"/>
                </a:solidFill>
                <a:latin typeface="Times New Roman" panose="02020603050405020304" pitchFamily="18" charset="0"/>
              </a:rPr>
              <a:t> </a:t>
            </a:r>
            <a:endParaRPr lang="ru-RU" sz="4000" dirty="0"/>
          </a:p>
        </p:txBody>
      </p:sp>
    </p:spTree>
    <p:extLst>
      <p:ext uri="{BB962C8B-B14F-4D97-AF65-F5344CB8AC3E}">
        <p14:creationId xmlns:p14="http://schemas.microsoft.com/office/powerpoint/2010/main" val="137930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CC6D7-7C84-4ABE-98E8-20E98CFBD08F}"/>
              </a:ext>
            </a:extLst>
          </p:cNvPr>
          <p:cNvSpPr>
            <a:spLocks noGrp="1"/>
          </p:cNvSpPr>
          <p:nvPr>
            <p:ph type="title"/>
          </p:nvPr>
        </p:nvSpPr>
        <p:spPr>
          <a:xfrm>
            <a:off x="1097280" y="286603"/>
            <a:ext cx="10058400" cy="4164099"/>
          </a:xfrm>
        </p:spPr>
        <p:txBody>
          <a:bodyPr/>
          <a:lstStyle/>
          <a:p>
            <a:endParaRPr lang="ru-RU" dirty="0"/>
          </a:p>
        </p:txBody>
      </p:sp>
      <p:pic>
        <p:nvPicPr>
          <p:cNvPr id="4" name="Рисунок 3">
            <a:extLst>
              <a:ext uri="{FF2B5EF4-FFF2-40B4-BE49-F238E27FC236}">
                <a16:creationId xmlns:a16="http://schemas.microsoft.com/office/drawing/2014/main" id="{65DC0D48-BA73-4853-A2C6-E7BFE3D89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1346024" cy="6362700"/>
          </a:xfrm>
          <a:prstGeom prst="rect">
            <a:avLst/>
          </a:prstGeom>
        </p:spPr>
      </p:pic>
    </p:spTree>
    <p:extLst>
      <p:ext uri="{BB962C8B-B14F-4D97-AF65-F5344CB8AC3E}">
        <p14:creationId xmlns:p14="http://schemas.microsoft.com/office/powerpoint/2010/main" val="99340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334DE-8F9B-4F50-B167-321B8874015F}"/>
              </a:ext>
            </a:extLst>
          </p:cNvPr>
          <p:cNvSpPr>
            <a:spLocks noGrp="1"/>
          </p:cNvSpPr>
          <p:nvPr>
            <p:ph type="title"/>
          </p:nvPr>
        </p:nvSpPr>
        <p:spPr/>
        <p:txBody>
          <a:bodyPr>
            <a:normAutofit/>
          </a:bodyPr>
          <a:lstStyle/>
          <a:p>
            <a:pPr algn="ctr"/>
            <a:r>
              <a:rPr lang="ru-RU" sz="5400" b="1" i="0" u="none" strike="noStrike" baseline="0" dirty="0">
                <a:solidFill>
                  <a:srgbClr val="000000"/>
                </a:solidFill>
                <a:latin typeface="Times New Roman" panose="02020603050405020304" pitchFamily="18" charset="0"/>
              </a:rPr>
              <a:t>Товар </a:t>
            </a:r>
            <a:r>
              <a:rPr lang="ru-RU" sz="5400" b="0" i="0" u="none" strike="noStrike" baseline="0" dirty="0">
                <a:solidFill>
                  <a:srgbClr val="000000"/>
                </a:solidFill>
                <a:latin typeface="Times New Roman" panose="02020603050405020304" pitchFamily="18" charset="0"/>
              </a:rPr>
              <a:t>(продукт, услуга) </a:t>
            </a:r>
            <a:endParaRPr lang="ru-RU" sz="5400" dirty="0"/>
          </a:p>
        </p:txBody>
      </p:sp>
      <p:sp>
        <p:nvSpPr>
          <p:cNvPr id="3" name="Объект 2">
            <a:extLst>
              <a:ext uri="{FF2B5EF4-FFF2-40B4-BE49-F238E27FC236}">
                <a16:creationId xmlns:a16="http://schemas.microsoft.com/office/drawing/2014/main" id="{4450B708-E992-4321-97C3-2E89DE9E05D3}"/>
              </a:ext>
            </a:extLst>
          </p:cNvPr>
          <p:cNvSpPr>
            <a:spLocks noGrp="1"/>
          </p:cNvSpPr>
          <p:nvPr>
            <p:ph idx="1"/>
          </p:nvPr>
        </p:nvSpPr>
        <p:spPr/>
        <p:txBody>
          <a:bodyPr>
            <a:normAutofit/>
          </a:bodyPr>
          <a:lstStyle/>
          <a:p>
            <a:pPr marR="0" algn="just"/>
            <a:r>
              <a:rPr lang="ru-RU" sz="2400" b="0" i="0" u="none" strike="noStrike" baseline="0" dirty="0">
                <a:solidFill>
                  <a:schemeClr val="tx1"/>
                </a:solidFill>
                <a:latin typeface="Times New Roman" panose="02020603050405020304" pitchFamily="18" charset="0"/>
              </a:rPr>
              <a:t>основной элемент комплекса маркетинга. Применительно к маркетингу он рассматривается не просто как продукт труда, но, прежде всего, как средство удовлетворения потребностей клиентов. </a:t>
            </a:r>
            <a:r>
              <a:rPr lang="ru-RU" sz="2400" b="0" i="1" u="none" strike="noStrike" baseline="0" dirty="0">
                <a:solidFill>
                  <a:schemeClr val="tx1"/>
                </a:solidFill>
                <a:latin typeface="Times New Roman" panose="02020603050405020304" pitchFamily="18" charset="0"/>
              </a:rPr>
              <a:t>Товар </a:t>
            </a:r>
            <a:r>
              <a:rPr lang="ru-RU" sz="2400" b="0" i="0" u="none" strike="noStrike" baseline="0" dirty="0">
                <a:solidFill>
                  <a:schemeClr val="tx1"/>
                </a:solidFill>
                <a:latin typeface="Times New Roman" panose="02020603050405020304" pitchFamily="18" charset="0"/>
              </a:rPr>
              <a:t>– это все, что может быть предложено на рынке для удовлетворения желаний и потребностей. В маркетинге товарами являются материальные объекты, услуги, идеи, опыт, информация, организации, территории и индивидуальности. Товар является основой для разработки ценовой, сбытовой и коммуникационной политики. Характер и содержание маркетинговой деятельности фирмы определяются особенностями производимых товаров и предоставляемых услуг. </a:t>
            </a:r>
            <a:endParaRPr lang="ru-RU" sz="2400" dirty="0">
              <a:solidFill>
                <a:schemeClr val="tx1"/>
              </a:solidFill>
            </a:endParaRPr>
          </a:p>
        </p:txBody>
      </p:sp>
    </p:spTree>
    <p:extLst>
      <p:ext uri="{BB962C8B-B14F-4D97-AF65-F5344CB8AC3E}">
        <p14:creationId xmlns:p14="http://schemas.microsoft.com/office/powerpoint/2010/main" val="328479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40B749-659B-4BC8-894D-E74D2E9855D9}"/>
              </a:ext>
            </a:extLst>
          </p:cNvPr>
          <p:cNvSpPr>
            <a:spLocks noGrp="1"/>
          </p:cNvSpPr>
          <p:nvPr>
            <p:ph type="title"/>
          </p:nvPr>
        </p:nvSpPr>
        <p:spPr/>
        <p:txBody>
          <a:bodyPr>
            <a:normAutofit/>
          </a:bodyPr>
          <a:lstStyle/>
          <a:p>
            <a:r>
              <a:rPr lang="ru-RU" sz="3600" b="0" i="1" u="none" strike="noStrike" baseline="0" dirty="0">
                <a:solidFill>
                  <a:srgbClr val="000000"/>
                </a:solidFill>
                <a:latin typeface="Times New Roman" panose="02020603050405020304" pitchFamily="18" charset="0"/>
              </a:rPr>
              <a:t>Товарная (продуктовая) политика </a:t>
            </a:r>
            <a:endParaRPr lang="ru-RU" sz="3600" dirty="0"/>
          </a:p>
        </p:txBody>
      </p:sp>
      <p:sp>
        <p:nvSpPr>
          <p:cNvPr id="3" name="Объект 2">
            <a:extLst>
              <a:ext uri="{FF2B5EF4-FFF2-40B4-BE49-F238E27FC236}">
                <a16:creationId xmlns:a16="http://schemas.microsoft.com/office/drawing/2014/main" id="{F6F5AA08-8166-45D5-B74D-B717DF70A150}"/>
              </a:ext>
            </a:extLst>
          </p:cNvPr>
          <p:cNvSpPr>
            <a:spLocks noGrp="1"/>
          </p:cNvSpPr>
          <p:nvPr>
            <p:ph idx="1"/>
          </p:nvPr>
        </p:nvSpPr>
        <p:spPr/>
        <p:txBody>
          <a:bodyPr>
            <a:normAutofit/>
          </a:bodyPr>
          <a:lstStyle/>
          <a:p>
            <a:r>
              <a:rPr lang="ru-RU" sz="4000" b="0" i="0" u="none" strike="noStrike" baseline="0" dirty="0">
                <a:solidFill>
                  <a:srgbClr val="000000"/>
                </a:solidFill>
                <a:latin typeface="Times New Roman" panose="02020603050405020304" pitchFamily="18" charset="0"/>
              </a:rPr>
              <a:t>это комплекс принципов, методов и решений как по отношению к каждому отдельному товару (маркировка, упаковка, сервис, разработка, модификация, снятие с производства), так и по отношению к номенклатуре продукции в целом (объем производства, структура выпуска). </a:t>
            </a:r>
            <a:endParaRPr lang="ru-RU" sz="4000" dirty="0"/>
          </a:p>
        </p:txBody>
      </p:sp>
    </p:spTree>
    <p:extLst>
      <p:ext uri="{BB962C8B-B14F-4D97-AF65-F5344CB8AC3E}">
        <p14:creationId xmlns:p14="http://schemas.microsoft.com/office/powerpoint/2010/main" val="54511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88906-6AED-42C4-BC85-87CBD42DF072}"/>
              </a:ext>
            </a:extLst>
          </p:cNvPr>
          <p:cNvSpPr>
            <a:spLocks noGrp="1"/>
          </p:cNvSpPr>
          <p:nvPr>
            <p:ph type="title"/>
          </p:nvPr>
        </p:nvSpPr>
        <p:spPr/>
        <p:txBody>
          <a:bodyPr>
            <a:normAutofit/>
          </a:bodyPr>
          <a:lstStyle/>
          <a:p>
            <a:pPr algn="ctr"/>
            <a:r>
              <a:rPr lang="ru-RU" sz="6000" b="1" i="0" u="none" strike="noStrike" baseline="0" dirty="0">
                <a:solidFill>
                  <a:srgbClr val="000000"/>
                </a:solidFill>
                <a:latin typeface="Times New Roman" panose="02020603050405020304" pitchFamily="18" charset="0"/>
              </a:rPr>
              <a:t>Цена </a:t>
            </a:r>
            <a:endParaRPr lang="ru-RU" sz="6000" dirty="0"/>
          </a:p>
        </p:txBody>
      </p:sp>
      <p:sp>
        <p:nvSpPr>
          <p:cNvPr id="3" name="Объект 2">
            <a:extLst>
              <a:ext uri="{FF2B5EF4-FFF2-40B4-BE49-F238E27FC236}">
                <a16:creationId xmlns:a16="http://schemas.microsoft.com/office/drawing/2014/main" id="{2DFDD653-F8F6-417F-B6E2-DE793ADAAA5C}"/>
              </a:ext>
            </a:extLst>
          </p:cNvPr>
          <p:cNvSpPr>
            <a:spLocks noGrp="1"/>
          </p:cNvSpPr>
          <p:nvPr>
            <p:ph idx="1"/>
          </p:nvPr>
        </p:nvSpPr>
        <p:spPr/>
        <p:txBody>
          <a:bodyPr>
            <a:normAutofit/>
          </a:bodyPr>
          <a:lstStyle/>
          <a:p>
            <a:pPr algn="ctr"/>
            <a:r>
              <a:rPr lang="ru-RU" b="0" i="0" u="none" strike="noStrike" baseline="0" dirty="0">
                <a:solidFill>
                  <a:srgbClr val="000000"/>
                </a:solidFill>
                <a:latin typeface="Times New Roman" panose="02020603050405020304" pitchFamily="18" charset="0"/>
              </a:rPr>
              <a:t>второй элемент комплекса маркетинга</a:t>
            </a:r>
            <a:r>
              <a:rPr lang="ru-RU" b="0" i="1" u="none" strike="noStrike" baseline="0" dirty="0">
                <a:solidFill>
                  <a:srgbClr val="000000"/>
                </a:solidFill>
                <a:latin typeface="Times New Roman" panose="02020603050405020304" pitchFamily="18" charset="0"/>
              </a:rPr>
              <a:t>. </a:t>
            </a:r>
            <a:r>
              <a:rPr lang="ru-RU" b="0" i="0" u="none" strike="noStrike" baseline="0" dirty="0">
                <a:solidFill>
                  <a:srgbClr val="000000"/>
                </a:solidFill>
                <a:latin typeface="Times New Roman" panose="02020603050405020304" pitchFamily="18" charset="0"/>
              </a:rPr>
              <a:t>В маркетинге под </a:t>
            </a:r>
            <a:r>
              <a:rPr lang="ru-RU" b="0" i="1" u="none" strike="noStrike" baseline="0" dirty="0">
                <a:solidFill>
                  <a:srgbClr val="000000"/>
                </a:solidFill>
                <a:latin typeface="Times New Roman" panose="02020603050405020304" pitchFamily="18" charset="0"/>
              </a:rPr>
              <a:t>ценой </a:t>
            </a:r>
            <a:r>
              <a:rPr lang="ru-RU" b="0" i="0" u="none" strike="noStrike" baseline="0" dirty="0">
                <a:solidFill>
                  <a:srgbClr val="000000"/>
                </a:solidFill>
                <a:latin typeface="Times New Roman" panose="02020603050405020304" pitchFamily="18" charset="0"/>
              </a:rPr>
              <a:t>понимается количество денег, в обмен на которое продавец готов передать (продать), а покупатель согласен получить (купить) единицу товара. По сути, цена является коэффициентом обмена конкретного товара на деньги. Цена включает все субъективные и объективные затраты, связанные для потребителя с приобретением товара определенного качества.1 Значение цены для компании-производителя заключается в том, что она является количественной, одномерной величиной и легко поддается любым изменениям. Цена связывает маркетинг с другими функциями управления компанией, поскольку является основой производственного и финансового планирования (от нее зависят прямо или косвенно выручка от реализации, себестоимость, прибыль, поток платежей и т.д.). Для маркетинга цена является важным инструментом управления спросом и формирования имиджа компании. Для потребителей цены являются основой для планирования семейного бюджета, а также ориентиром при выборе того или иного товара. </a:t>
            </a:r>
            <a:endParaRPr lang="ru-RU" dirty="0"/>
          </a:p>
        </p:txBody>
      </p:sp>
    </p:spTree>
    <p:extLst>
      <p:ext uri="{BB962C8B-B14F-4D97-AF65-F5344CB8AC3E}">
        <p14:creationId xmlns:p14="http://schemas.microsoft.com/office/powerpoint/2010/main" val="416980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082135-8126-4D78-BDA8-40B74E140101}"/>
              </a:ext>
            </a:extLst>
          </p:cNvPr>
          <p:cNvSpPr>
            <a:spLocks noGrp="1"/>
          </p:cNvSpPr>
          <p:nvPr>
            <p:ph type="title"/>
          </p:nvPr>
        </p:nvSpPr>
        <p:spPr>
          <a:xfrm>
            <a:off x="1097280" y="286603"/>
            <a:ext cx="10058400" cy="5573021"/>
          </a:xfrm>
        </p:spPr>
        <p:txBody>
          <a:bodyPr>
            <a:normAutofit/>
          </a:bodyPr>
          <a:lstStyle/>
          <a:p>
            <a:r>
              <a:rPr lang="ru-RU" sz="3200" b="1" i="1" u="none" strike="noStrike" baseline="0" dirty="0">
                <a:solidFill>
                  <a:srgbClr val="000000"/>
                </a:solidFill>
                <a:latin typeface="Times New Roman" panose="02020603050405020304" pitchFamily="18" charset="0"/>
              </a:rPr>
              <a:t>Ценовая политика объединяет </a:t>
            </a:r>
            <a:r>
              <a:rPr lang="ru-RU" sz="3200" b="0" i="0" u="none" strike="noStrike" baseline="0" dirty="0">
                <a:solidFill>
                  <a:srgbClr val="000000"/>
                </a:solidFill>
                <a:latin typeface="Times New Roman" panose="02020603050405020304" pitchFamily="18" charset="0"/>
              </a:rPr>
              <a:t>все решения маркетинга, служащие целенаправленной реализации рыночной стратегии компании, и предусматривает формирование выраженных в денежных единицах определенных требований к покупателю. Ценовая политика предусматривает в первую очередь разработку стратегических решений по формированию соотношений «цена-качество» для товаров компании, установление на основе учета различных факторов ценообразования исходного уровня цены, а также гибкую ценовую тактику – приемов по адаптации цены к изменяющимся условиям внешней среды </a:t>
            </a:r>
            <a:endParaRPr lang="ru-RU" sz="3200" dirty="0"/>
          </a:p>
        </p:txBody>
      </p:sp>
    </p:spTree>
    <p:extLst>
      <p:ext uri="{BB962C8B-B14F-4D97-AF65-F5344CB8AC3E}">
        <p14:creationId xmlns:p14="http://schemas.microsoft.com/office/powerpoint/2010/main" val="184223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BEAFF-A46A-4890-8563-07C0018FB7CE}"/>
              </a:ext>
            </a:extLst>
          </p:cNvPr>
          <p:cNvSpPr>
            <a:spLocks noGrp="1"/>
          </p:cNvSpPr>
          <p:nvPr>
            <p:ph type="title"/>
          </p:nvPr>
        </p:nvSpPr>
        <p:spPr/>
        <p:txBody>
          <a:bodyPr>
            <a:normAutofit/>
          </a:bodyPr>
          <a:lstStyle/>
          <a:p>
            <a:pPr algn="ctr"/>
            <a:r>
              <a:rPr lang="ru-RU" sz="6000" b="1" i="0" u="none" strike="noStrike" baseline="0" dirty="0">
                <a:solidFill>
                  <a:srgbClr val="000000"/>
                </a:solidFill>
                <a:latin typeface="Times New Roman" panose="02020603050405020304" pitchFamily="18" charset="0"/>
              </a:rPr>
              <a:t>Место </a:t>
            </a:r>
            <a:endParaRPr lang="ru-RU" sz="6000" dirty="0"/>
          </a:p>
        </p:txBody>
      </p:sp>
      <p:sp>
        <p:nvSpPr>
          <p:cNvPr id="3" name="Объект 2">
            <a:extLst>
              <a:ext uri="{FF2B5EF4-FFF2-40B4-BE49-F238E27FC236}">
                <a16:creationId xmlns:a16="http://schemas.microsoft.com/office/drawing/2014/main" id="{9A3C47FD-3337-40B8-A595-7F20F5450009}"/>
              </a:ext>
            </a:extLst>
          </p:cNvPr>
          <p:cNvSpPr>
            <a:spLocks noGrp="1"/>
          </p:cNvSpPr>
          <p:nvPr>
            <p:ph idx="1"/>
          </p:nvPr>
        </p:nvSpPr>
        <p:spPr/>
        <p:txBody>
          <a:bodyPr>
            <a:normAutofit/>
          </a:bodyPr>
          <a:lstStyle/>
          <a:p>
            <a:pPr marR="0" algn="just"/>
            <a:r>
              <a:rPr lang="ru-RU" b="0" i="0" u="none" strike="noStrike" baseline="0" dirty="0">
                <a:solidFill>
                  <a:srgbClr val="000000"/>
                </a:solidFill>
                <a:latin typeface="Times New Roman" panose="02020603050405020304" pitchFamily="18" charset="0"/>
              </a:rPr>
              <a:t>где клиент встречается с продуктом, это третий элемент комплекса маркетинга. Говоря о месте, маркетологи подразумевают под этим решения относительно размещения точек продаж и системы распространения (сбыта) товаров. Значение места изменяется в зависимости от типа бизнеса. Для некоторых видов бизнеса, например, девелопмента, розничной торговли, предприятий питания т.п., место расположения имеет решающее значение. Количество посетителей магазина, например, зависит от его близости к станциям метро или остановочным комплексам. Для коммерческой недвижимости, очень важно деловое окружение, наличие подъездных дорог и инфраструктуры. Элемент «место» включает также и систему каналов распределения, обеспечивающую доставку товара от производителя к потребителю. Эти каналы могут быть очень разветвленные, например в FMCG (</a:t>
            </a:r>
            <a:r>
              <a:rPr lang="ru-RU" b="0" i="0" u="none" strike="noStrike" baseline="0" dirty="0" err="1">
                <a:solidFill>
                  <a:srgbClr val="000000"/>
                </a:solidFill>
                <a:latin typeface="Times New Roman" panose="02020603050405020304" pitchFamily="18" charset="0"/>
              </a:rPr>
              <a:t>fast</a:t>
            </a:r>
            <a:r>
              <a:rPr lang="ru-RU" b="0" i="0" u="none" strike="noStrike" baseline="0" dirty="0">
                <a:solidFill>
                  <a:srgbClr val="000000"/>
                </a:solidFill>
                <a:latin typeface="Times New Roman" panose="02020603050405020304" pitchFamily="18" charset="0"/>
              </a:rPr>
              <a:t> </a:t>
            </a:r>
            <a:r>
              <a:rPr lang="ru-RU" b="0" i="0" u="none" strike="noStrike" baseline="0" dirty="0" err="1">
                <a:solidFill>
                  <a:srgbClr val="000000"/>
                </a:solidFill>
                <a:latin typeface="Times New Roman" panose="02020603050405020304" pitchFamily="18" charset="0"/>
              </a:rPr>
              <a:t>moving</a:t>
            </a:r>
            <a:r>
              <a:rPr lang="ru-RU" b="0" i="0" u="none" strike="noStrike" baseline="0" dirty="0">
                <a:solidFill>
                  <a:srgbClr val="000000"/>
                </a:solidFill>
                <a:latin typeface="Times New Roman" panose="02020603050405020304" pitchFamily="18" charset="0"/>
              </a:rPr>
              <a:t> </a:t>
            </a:r>
            <a:r>
              <a:rPr lang="ru-RU" b="0" i="0" u="none" strike="noStrike" baseline="0" dirty="0" err="1">
                <a:solidFill>
                  <a:srgbClr val="000000"/>
                </a:solidFill>
                <a:latin typeface="Times New Roman" panose="02020603050405020304" pitchFamily="18" charset="0"/>
              </a:rPr>
              <a:t>consumer</a:t>
            </a:r>
            <a:r>
              <a:rPr lang="ru-RU" b="0" i="0" u="none" strike="noStrike" baseline="0" dirty="0">
                <a:solidFill>
                  <a:srgbClr val="000000"/>
                </a:solidFill>
                <a:latin typeface="Times New Roman" panose="02020603050405020304" pitchFamily="18" charset="0"/>
              </a:rPr>
              <a:t> </a:t>
            </a:r>
            <a:r>
              <a:rPr lang="ru-RU" b="0" i="0" u="none" strike="noStrike" baseline="0" dirty="0" err="1">
                <a:solidFill>
                  <a:srgbClr val="000000"/>
                </a:solidFill>
                <a:latin typeface="Times New Roman" panose="02020603050405020304" pitchFamily="18" charset="0"/>
              </a:rPr>
              <a:t>goods</a:t>
            </a:r>
            <a:r>
              <a:rPr lang="ru-RU" b="0" i="0" u="none" strike="noStrike" baseline="0" dirty="0">
                <a:solidFill>
                  <a:srgbClr val="000000"/>
                </a:solidFill>
                <a:latin typeface="Times New Roman" panose="02020603050405020304" pitchFamily="18" charset="0"/>
              </a:rPr>
              <a:t>), включающее распределение таких товаров как напитки, йогурты, массовая косметика, пиво и др. А могут быть узкими, предполагающие прямые поставки товаров от производителя к потребителю. Так организован сбыт большинства сложных промышленных товаров. </a:t>
            </a:r>
            <a:endParaRPr lang="ru-RU" dirty="0"/>
          </a:p>
        </p:txBody>
      </p:sp>
    </p:spTree>
    <p:extLst>
      <p:ext uri="{BB962C8B-B14F-4D97-AF65-F5344CB8AC3E}">
        <p14:creationId xmlns:p14="http://schemas.microsoft.com/office/powerpoint/2010/main" val="261343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48116-590E-4C2B-839C-CD85C00FDDA5}"/>
              </a:ext>
            </a:extLst>
          </p:cNvPr>
          <p:cNvSpPr>
            <a:spLocks noGrp="1"/>
          </p:cNvSpPr>
          <p:nvPr>
            <p:ph type="title"/>
          </p:nvPr>
        </p:nvSpPr>
        <p:spPr/>
        <p:txBody>
          <a:bodyPr>
            <a:normAutofit/>
          </a:bodyPr>
          <a:lstStyle/>
          <a:p>
            <a:r>
              <a:rPr lang="ru-RU" sz="6000" b="0" i="1" u="none" strike="noStrike" baseline="0" dirty="0">
                <a:solidFill>
                  <a:srgbClr val="000000"/>
                </a:solidFill>
                <a:latin typeface="Times New Roman" panose="02020603050405020304" pitchFamily="18" charset="0"/>
              </a:rPr>
              <a:t>Сбытовая политика </a:t>
            </a:r>
            <a:endParaRPr lang="ru-RU" sz="6000" dirty="0"/>
          </a:p>
        </p:txBody>
      </p:sp>
      <p:sp>
        <p:nvSpPr>
          <p:cNvPr id="3" name="Объект 2">
            <a:extLst>
              <a:ext uri="{FF2B5EF4-FFF2-40B4-BE49-F238E27FC236}">
                <a16:creationId xmlns:a16="http://schemas.microsoft.com/office/drawing/2014/main" id="{61E38915-3205-45AB-8232-859CFC5FCF15}"/>
              </a:ext>
            </a:extLst>
          </p:cNvPr>
          <p:cNvSpPr>
            <a:spLocks noGrp="1"/>
          </p:cNvSpPr>
          <p:nvPr>
            <p:ph idx="1"/>
          </p:nvPr>
        </p:nvSpPr>
        <p:spPr/>
        <p:txBody>
          <a:bodyPr>
            <a:normAutofit/>
          </a:bodyPr>
          <a:lstStyle/>
          <a:p>
            <a:pPr marR="0" algn="just"/>
            <a:r>
              <a:rPr lang="ru-RU" sz="2400" b="0" i="0" u="none" strike="noStrike" baseline="0" dirty="0">
                <a:solidFill>
                  <a:srgbClr val="000000"/>
                </a:solidFill>
                <a:latin typeface="Times New Roman" panose="02020603050405020304" pitchFamily="18" charset="0"/>
              </a:rPr>
              <a:t>представляет собой целенаправленную деятельность, призванную обеспечить движение товаров от производителя к потребителю. При разработке сбытовой политики необходимо принять решения относительно: </a:t>
            </a:r>
          </a:p>
          <a:p>
            <a:r>
              <a:rPr lang="ru-RU" sz="2400" b="0" i="0" u="none" strike="noStrike" baseline="0" dirty="0">
                <a:solidFill>
                  <a:srgbClr val="000000"/>
                </a:solidFill>
                <a:latin typeface="Times New Roman" panose="02020603050405020304" pitchFamily="18" charset="0"/>
              </a:rPr>
              <a:t>1) места размещения точек продаж; </a:t>
            </a:r>
          </a:p>
          <a:p>
            <a:r>
              <a:rPr lang="ru-RU" sz="2400" b="0" i="0" u="none" strike="noStrike" baseline="0" dirty="0">
                <a:solidFill>
                  <a:srgbClr val="000000"/>
                </a:solidFill>
                <a:latin typeface="Times New Roman" panose="02020603050405020304" pitchFamily="18" charset="0"/>
              </a:rPr>
              <a:t>2) типа каналов распространения; </a:t>
            </a:r>
          </a:p>
          <a:p>
            <a:r>
              <a:rPr lang="ru-RU" sz="2400" b="0" i="0" u="none" strike="noStrike" baseline="0" dirty="0">
                <a:solidFill>
                  <a:srgbClr val="000000"/>
                </a:solidFill>
                <a:latin typeface="Times New Roman" panose="02020603050405020304" pitchFamily="18" charset="0"/>
              </a:rPr>
              <a:t>3) их конфигурации; </a:t>
            </a:r>
          </a:p>
          <a:p>
            <a:r>
              <a:rPr lang="ru-RU" sz="2400" b="0" i="0" u="none" strike="noStrike" baseline="0" dirty="0">
                <a:solidFill>
                  <a:srgbClr val="000000"/>
                </a:solidFill>
                <a:latin typeface="Times New Roman" panose="02020603050405020304" pitchFamily="18" charset="0"/>
              </a:rPr>
              <a:t>4) коммуникационной политике в канале сбыта и о </a:t>
            </a:r>
          </a:p>
          <a:p>
            <a:r>
              <a:rPr lang="ru-RU" sz="2400" b="0" i="0" u="none" strike="noStrike" baseline="0" dirty="0">
                <a:solidFill>
                  <a:srgbClr val="000000"/>
                </a:solidFill>
                <a:latin typeface="Times New Roman" panose="02020603050405020304" pitchFamily="18" charset="0"/>
              </a:rPr>
              <a:t>5) его организационной форме. </a:t>
            </a:r>
          </a:p>
          <a:p>
            <a:endParaRPr lang="ru-RU" sz="2400" dirty="0"/>
          </a:p>
        </p:txBody>
      </p:sp>
    </p:spTree>
    <p:extLst>
      <p:ext uri="{BB962C8B-B14F-4D97-AF65-F5344CB8AC3E}">
        <p14:creationId xmlns:p14="http://schemas.microsoft.com/office/powerpoint/2010/main" val="292333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2A9EBE-C1EA-493C-B2DB-A6EF18D1623C}"/>
              </a:ext>
            </a:extLst>
          </p:cNvPr>
          <p:cNvSpPr>
            <a:spLocks noGrp="1"/>
          </p:cNvSpPr>
          <p:nvPr>
            <p:ph type="title"/>
          </p:nvPr>
        </p:nvSpPr>
        <p:spPr/>
        <p:txBody>
          <a:bodyPr>
            <a:normAutofit/>
          </a:bodyPr>
          <a:lstStyle/>
          <a:p>
            <a:pPr algn="ctr"/>
            <a:r>
              <a:rPr lang="ru-RU" sz="4400" b="1" i="0" u="none" strike="noStrike" baseline="0" dirty="0">
                <a:solidFill>
                  <a:srgbClr val="000000"/>
                </a:solidFill>
                <a:latin typeface="Times New Roman" panose="02020603050405020304" pitchFamily="18" charset="0"/>
              </a:rPr>
              <a:t>Продвижение </a:t>
            </a:r>
            <a:endParaRPr lang="ru-RU" sz="4400" dirty="0"/>
          </a:p>
        </p:txBody>
      </p:sp>
      <p:sp>
        <p:nvSpPr>
          <p:cNvPr id="3" name="Объект 2">
            <a:extLst>
              <a:ext uri="{FF2B5EF4-FFF2-40B4-BE49-F238E27FC236}">
                <a16:creationId xmlns:a16="http://schemas.microsoft.com/office/drawing/2014/main" id="{B6FFFB13-B8D2-4493-B03B-C32EC26BA68A}"/>
              </a:ext>
            </a:extLst>
          </p:cNvPr>
          <p:cNvSpPr>
            <a:spLocks noGrp="1"/>
          </p:cNvSpPr>
          <p:nvPr>
            <p:ph idx="1"/>
          </p:nvPr>
        </p:nvSpPr>
        <p:spPr/>
        <p:txBody>
          <a:bodyPr>
            <a:normAutofit/>
          </a:bodyPr>
          <a:lstStyle/>
          <a:p>
            <a:r>
              <a:rPr lang="ru-RU" sz="2800" b="0" i="0" u="none" strike="noStrike" baseline="0" dirty="0">
                <a:solidFill>
                  <a:schemeClr val="tx1"/>
                </a:solidFill>
                <a:latin typeface="Times New Roman" panose="02020603050405020304" pitchFamily="18" charset="0"/>
              </a:rPr>
              <a:t>это завершающий, четвертый элемент базового комплекса маркетинга – продвижение. Система продвижения предусматривает систематическую коммуникацию фирмы с внешней средой. </a:t>
            </a:r>
            <a:r>
              <a:rPr lang="ru-RU" sz="2800" b="0" i="1" u="none" strike="noStrike" baseline="0" dirty="0">
                <a:solidFill>
                  <a:schemeClr val="tx1"/>
                </a:solidFill>
                <a:latin typeface="Times New Roman" panose="02020603050405020304" pitchFamily="18" charset="0"/>
              </a:rPr>
              <a:t>Продвижение </a:t>
            </a:r>
            <a:r>
              <a:rPr lang="ru-RU" sz="2800" b="0" i="0" u="none" strike="noStrike" baseline="0" dirty="0">
                <a:solidFill>
                  <a:schemeClr val="tx1"/>
                </a:solidFill>
                <a:latin typeface="Times New Roman" panose="02020603050405020304" pitchFamily="18" charset="0"/>
              </a:rPr>
              <a:t>- совокупность мероприятий по доведению необходимой информации о товаре или фирме до целевой аудитории с целью побуждения ответной реакции. Под ответной реакцией может пониматься не только факт покупки, но и такие эффекты, как например, повышение узнаваемости бренда или повышение лояльности к бренду. </a:t>
            </a:r>
            <a:endParaRPr lang="ru-RU" sz="2800" dirty="0">
              <a:solidFill>
                <a:schemeClr val="tx1"/>
              </a:solidFill>
            </a:endParaRPr>
          </a:p>
        </p:txBody>
      </p:sp>
    </p:spTree>
    <p:extLst>
      <p:ext uri="{BB962C8B-B14F-4D97-AF65-F5344CB8AC3E}">
        <p14:creationId xmlns:p14="http://schemas.microsoft.com/office/powerpoint/2010/main" val="19266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4596E-EC7E-439E-9AE4-047FA53B5E92}"/>
              </a:ext>
            </a:extLst>
          </p:cNvPr>
          <p:cNvSpPr>
            <a:spLocks noGrp="1"/>
          </p:cNvSpPr>
          <p:nvPr>
            <p:ph type="title"/>
          </p:nvPr>
        </p:nvSpPr>
        <p:spPr>
          <a:xfrm>
            <a:off x="821093" y="152400"/>
            <a:ext cx="10391389" cy="5581650"/>
          </a:xfrm>
        </p:spPr>
        <p:txBody>
          <a:bodyPr>
            <a:noAutofit/>
          </a:bodyPr>
          <a:lstStyle/>
          <a:p>
            <a:pPr algn="l">
              <a:defRPr/>
            </a:pPr>
            <a:r>
              <a:rPr lang="ru-RU" sz="1400" b="1" dirty="0">
                <a:solidFill>
                  <a:schemeClr val="tx1"/>
                </a:solidFill>
              </a:rPr>
              <a:t>УДК   33.338.2</a:t>
            </a:r>
            <a:br>
              <a:rPr lang="ru-RU" sz="1400" b="1" dirty="0">
                <a:solidFill>
                  <a:schemeClr val="tx1"/>
                </a:solidFill>
              </a:rPr>
            </a:br>
            <a:r>
              <a:rPr lang="ru-RU" sz="1400" b="1" dirty="0">
                <a:solidFill>
                  <a:schemeClr val="tx1"/>
                </a:solidFill>
              </a:rPr>
              <a:t>ББК    65стд1-32</a:t>
            </a:r>
            <a:br>
              <a:rPr lang="ru-RU" sz="1400" b="1" dirty="0">
                <a:solidFill>
                  <a:srgbClr val="FF0000"/>
                </a:solidFill>
              </a:rPr>
            </a:br>
            <a:br>
              <a:rPr lang="ru-RU" sz="1400" b="1" dirty="0">
                <a:solidFill>
                  <a:srgbClr val="FF0000"/>
                </a:solidFill>
              </a:rPr>
            </a:br>
            <a:r>
              <a:rPr lang="ru-RU" sz="1400" b="1" dirty="0">
                <a:solidFill>
                  <a:srgbClr val="FF0000"/>
                </a:solidFill>
              </a:rPr>
              <a:t>Л 69</a:t>
            </a:r>
            <a:br>
              <a:rPr lang="ru-RU" sz="1400" b="1" dirty="0">
                <a:solidFill>
                  <a:schemeClr val="tx1"/>
                </a:solidFill>
              </a:rPr>
            </a:br>
            <a:br>
              <a:rPr lang="ru-RU" sz="1400" b="1" dirty="0">
                <a:solidFill>
                  <a:schemeClr val="tx1"/>
                </a:solidFill>
              </a:rPr>
            </a:br>
            <a:r>
              <a:rPr lang="ru-RU" sz="1400" b="1" dirty="0">
                <a:solidFill>
                  <a:schemeClr val="tx1"/>
                </a:solidFill>
              </a:rPr>
              <a:t>А</a:t>
            </a:r>
            <a:r>
              <a:rPr lang="ru-RU" sz="1400" b="1" dirty="0">
                <a:solidFill>
                  <a:srgbClr val="FF0000"/>
                </a:solidFill>
              </a:rPr>
              <a:t>69 </a:t>
            </a:r>
            <a:r>
              <a:rPr lang="ru-RU" sz="1400" b="1" dirty="0" err="1">
                <a:solidFill>
                  <a:schemeClr val="tx1"/>
                </a:solidFill>
              </a:rPr>
              <a:t>Коротковская</a:t>
            </a:r>
            <a:r>
              <a:rPr lang="ru-RU" sz="1400" b="1" dirty="0">
                <a:solidFill>
                  <a:schemeClr val="tx1"/>
                </a:solidFill>
              </a:rPr>
              <a:t> Е.В.</a:t>
            </a:r>
            <a:br>
              <a:rPr lang="ru-RU" sz="1400" b="1" dirty="0">
                <a:solidFill>
                  <a:schemeClr val="tx1"/>
                </a:solidFill>
              </a:rPr>
            </a:br>
            <a:r>
              <a:rPr lang="ru-RU" sz="1400" b="1" dirty="0">
                <a:solidFill>
                  <a:schemeClr val="tx1"/>
                </a:solidFill>
              </a:rPr>
              <a:t>Маркетинг. Часть 7. Учебное пособие в презентациях. Для студентов, обучающихся по экономическим специальностям.</a:t>
            </a:r>
            <a:br>
              <a:rPr lang="ru-RU" sz="1400" b="1" dirty="0">
                <a:solidFill>
                  <a:schemeClr val="tx1"/>
                </a:solidFill>
              </a:rPr>
            </a:br>
            <a:r>
              <a:rPr lang="ru-RU" sz="1400" b="1" dirty="0">
                <a:solidFill>
                  <a:schemeClr val="tx1"/>
                </a:solidFill>
              </a:rPr>
              <a:t>Саратов, СГУ 2021 – 62 с. </a:t>
            </a:r>
            <a:br>
              <a:rPr lang="ru-RU" sz="1400" b="1" dirty="0">
                <a:solidFill>
                  <a:schemeClr val="tx1"/>
                </a:solidFill>
              </a:rPr>
            </a:br>
            <a:r>
              <a:rPr lang="en-US" sz="1400" b="1" dirty="0">
                <a:solidFill>
                  <a:schemeClr val="tx1"/>
                </a:solidFill>
              </a:rPr>
              <a:t>ISBN </a:t>
            </a:r>
            <a:br>
              <a:rPr lang="en-US" sz="1400" b="1" dirty="0">
                <a:solidFill>
                  <a:schemeClr val="tx1"/>
                </a:solidFill>
              </a:rPr>
            </a:br>
            <a:br>
              <a:rPr lang="ru-RU" sz="1400" b="1" dirty="0">
                <a:solidFill>
                  <a:schemeClr val="tx1"/>
                </a:solidFill>
              </a:rPr>
            </a:br>
            <a:r>
              <a:rPr lang="ru-RU" sz="1400" b="1" dirty="0">
                <a:solidFill>
                  <a:schemeClr val="tx1"/>
                </a:solidFill>
              </a:rPr>
              <a:t>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a:t>
            </a:r>
            <a:br>
              <a:rPr lang="ru-RU" sz="1400" b="1" dirty="0">
                <a:solidFill>
                  <a:schemeClr val="tx1"/>
                </a:solidFill>
              </a:rPr>
            </a:br>
            <a:r>
              <a:rPr lang="ru-RU" sz="1400" b="1" dirty="0">
                <a:solidFill>
                  <a:schemeClr val="tx1"/>
                </a:solidFill>
              </a:rPr>
              <a:t>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a:t>
            </a:r>
            <a:br>
              <a:rPr lang="ru-RU" sz="1400" b="1" dirty="0">
                <a:solidFill>
                  <a:schemeClr val="tx1"/>
                </a:solidFill>
              </a:rPr>
            </a:br>
            <a:r>
              <a:rPr lang="ru-RU" sz="1400" b="1" dirty="0">
                <a:solidFill>
                  <a:schemeClr val="tx1"/>
                </a:solidFill>
              </a:rPr>
              <a:t>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a:t>
            </a:r>
            <a:br>
              <a:rPr lang="ru-RU" sz="1400" b="1" dirty="0">
                <a:solidFill>
                  <a:schemeClr val="tx1"/>
                </a:solidFill>
              </a:rPr>
            </a:br>
            <a:br>
              <a:rPr lang="ru-RU" sz="1400" b="1" dirty="0">
                <a:solidFill>
                  <a:schemeClr val="tx1"/>
                </a:solidFill>
              </a:rPr>
            </a:br>
            <a:r>
              <a:rPr lang="ru-RU" sz="1400" b="1" dirty="0">
                <a:solidFill>
                  <a:schemeClr val="tx1"/>
                </a:solidFill>
              </a:rPr>
              <a:t>Рекомендуем к печати:</a:t>
            </a:r>
            <a:br>
              <a:rPr lang="ru-RU" sz="1400" b="1" dirty="0">
                <a:solidFill>
                  <a:schemeClr val="tx1"/>
                </a:solidFill>
              </a:rPr>
            </a:br>
            <a:r>
              <a:rPr lang="ru-RU" sz="1400" b="1" dirty="0">
                <a:solidFill>
                  <a:schemeClr val="tx1"/>
                </a:solidFill>
              </a:rPr>
              <a:t>научно-методический совет экономического факультета (протокол №  4  от  24.11.2021 г.)</a:t>
            </a:r>
            <a:br>
              <a:rPr lang="ru-RU" sz="1400" b="1" dirty="0">
                <a:solidFill>
                  <a:schemeClr val="tx1"/>
                </a:solidFill>
              </a:rPr>
            </a:br>
            <a:r>
              <a:rPr lang="ru-RU" sz="1400" b="1" dirty="0">
                <a:solidFill>
                  <a:schemeClr val="tx1"/>
                </a:solidFill>
              </a:rPr>
              <a:t>УДК 33.338.2   ББК 65стд1-32</a:t>
            </a:r>
            <a:br>
              <a:rPr lang="ru-RU" sz="1400" b="1" dirty="0">
                <a:solidFill>
                  <a:schemeClr val="tx1"/>
                </a:solidFill>
              </a:rPr>
            </a:br>
            <a:br>
              <a:rPr lang="ru-RU" sz="1400" b="1" dirty="0">
                <a:solidFill>
                  <a:schemeClr val="tx1"/>
                </a:solidFill>
              </a:rPr>
            </a:br>
            <a:r>
              <a:rPr lang="ru-RU" sz="1400" b="1" dirty="0">
                <a:solidFill>
                  <a:schemeClr val="tx1"/>
                </a:solidFill>
              </a:rPr>
              <a:t>Е. В. </a:t>
            </a:r>
            <a:r>
              <a:rPr lang="ru-RU" sz="1400" b="1" dirty="0" err="1">
                <a:solidFill>
                  <a:schemeClr val="tx1"/>
                </a:solidFill>
              </a:rPr>
              <a:t>Коротковская</a:t>
            </a:r>
            <a:endParaRPr lang="ru-RU" sz="1400" b="1" dirty="0">
              <a:solidFill>
                <a:schemeClr val="tx1"/>
              </a:solidFill>
            </a:endParaRPr>
          </a:p>
        </p:txBody>
      </p:sp>
      <p:sp>
        <p:nvSpPr>
          <p:cNvPr id="3" name="Номер слайда 2">
            <a:extLst>
              <a:ext uri="{FF2B5EF4-FFF2-40B4-BE49-F238E27FC236}">
                <a16:creationId xmlns:a16="http://schemas.microsoft.com/office/drawing/2014/main" id="{359E08F5-C998-4E9D-B605-767898FC59EC}"/>
              </a:ext>
            </a:extLst>
          </p:cNvPr>
          <p:cNvSpPr>
            <a:spLocks noGrp="1"/>
          </p:cNvSpPr>
          <p:nvPr>
            <p:ph type="sldNum" sz="quarter" idx="12"/>
          </p:nvPr>
        </p:nvSpPr>
        <p:spPr/>
        <p:txBody>
          <a:bodyPr/>
          <a:lstStyle/>
          <a:p>
            <a:pPr>
              <a:defRPr/>
            </a:pPr>
            <a:fld id="{193B6120-4AC4-47A4-8EB3-7B54F146F941}"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A29E17-9917-4E95-B223-44B40455668C}"/>
              </a:ext>
            </a:extLst>
          </p:cNvPr>
          <p:cNvSpPr>
            <a:spLocks noGrp="1"/>
          </p:cNvSpPr>
          <p:nvPr>
            <p:ph type="title"/>
          </p:nvPr>
        </p:nvSpPr>
        <p:spPr/>
        <p:txBody>
          <a:bodyPr>
            <a:normAutofit/>
          </a:bodyPr>
          <a:lstStyle/>
          <a:p>
            <a:r>
              <a:rPr lang="ru-RU" sz="3600" b="0" i="0" u="none" strike="noStrike" baseline="0" dirty="0">
                <a:solidFill>
                  <a:srgbClr val="000000"/>
                </a:solidFill>
                <a:latin typeface="Times New Roman" panose="02020603050405020304" pitchFamily="18" charset="0"/>
              </a:rPr>
              <a:t>Продвижение или коммуникационная политика компании состоит из следующих элементов: </a:t>
            </a:r>
            <a:endParaRPr lang="ru-RU" sz="3600" dirty="0"/>
          </a:p>
        </p:txBody>
      </p:sp>
      <p:sp>
        <p:nvSpPr>
          <p:cNvPr id="3" name="Объект 2">
            <a:extLst>
              <a:ext uri="{FF2B5EF4-FFF2-40B4-BE49-F238E27FC236}">
                <a16:creationId xmlns:a16="http://schemas.microsoft.com/office/drawing/2014/main" id="{092EC978-69F4-497D-AD4C-8485164F9DA5}"/>
              </a:ext>
            </a:extLst>
          </p:cNvPr>
          <p:cNvSpPr>
            <a:spLocks noGrp="1"/>
          </p:cNvSpPr>
          <p:nvPr>
            <p:ph idx="1"/>
          </p:nvPr>
        </p:nvSpPr>
        <p:spPr/>
        <p:txBody>
          <a:bodyPr>
            <a:normAutofit/>
          </a:bodyPr>
          <a:lstStyle/>
          <a:p>
            <a:r>
              <a:rPr lang="ru-RU" sz="3600" b="0" i="0" u="none" strike="noStrike" baseline="0" dirty="0">
                <a:solidFill>
                  <a:srgbClr val="000000"/>
                </a:solidFill>
                <a:latin typeface="Times New Roman" panose="02020603050405020304" pitchFamily="18" charset="0"/>
              </a:rPr>
              <a:t>1) реклама (в самых различных формах); </a:t>
            </a:r>
          </a:p>
          <a:p>
            <a:r>
              <a:rPr lang="ru-RU" sz="3600" b="0" i="0" u="none" strike="noStrike" baseline="0" dirty="0">
                <a:solidFill>
                  <a:srgbClr val="000000"/>
                </a:solidFill>
                <a:latin typeface="Times New Roman" panose="02020603050405020304" pitchFamily="18" charset="0"/>
              </a:rPr>
              <a:t>2) стимулирование сбыта; </a:t>
            </a:r>
          </a:p>
          <a:p>
            <a:r>
              <a:rPr lang="ru-RU" sz="3600" b="0" i="0" u="none" strike="noStrike" baseline="0" dirty="0">
                <a:solidFill>
                  <a:srgbClr val="000000"/>
                </a:solidFill>
                <a:latin typeface="Times New Roman" panose="02020603050405020304" pitchFamily="18" charset="0"/>
              </a:rPr>
              <a:t>3) персональные продажи и </a:t>
            </a:r>
          </a:p>
          <a:p>
            <a:r>
              <a:rPr lang="ru-RU" sz="3600" b="0" i="0" u="none" strike="noStrike" baseline="0" dirty="0">
                <a:solidFill>
                  <a:srgbClr val="000000"/>
                </a:solidFill>
                <a:latin typeface="Times New Roman" panose="02020603050405020304" pitchFamily="18" charset="0"/>
              </a:rPr>
              <a:t>4) связи с общественностью или PR (Public Relations). </a:t>
            </a:r>
          </a:p>
          <a:p>
            <a:endParaRPr lang="ru-RU" sz="3600" dirty="0"/>
          </a:p>
        </p:txBody>
      </p:sp>
    </p:spTree>
    <p:extLst>
      <p:ext uri="{BB962C8B-B14F-4D97-AF65-F5344CB8AC3E}">
        <p14:creationId xmlns:p14="http://schemas.microsoft.com/office/powerpoint/2010/main" val="853890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AC8B6-35E1-4BE3-B39A-A791BCA43095}"/>
              </a:ext>
            </a:extLst>
          </p:cNvPr>
          <p:cNvSpPr>
            <a:spLocks noGrp="1"/>
          </p:cNvSpPr>
          <p:nvPr>
            <p:ph type="title"/>
          </p:nvPr>
        </p:nvSpPr>
        <p:spPr>
          <a:xfrm>
            <a:off x="1097280" y="286603"/>
            <a:ext cx="10058400" cy="5638336"/>
          </a:xfrm>
        </p:spPr>
        <p:txBody>
          <a:bodyPr>
            <a:normAutofit/>
          </a:bodyPr>
          <a:lstStyle/>
          <a:p>
            <a:pPr marR="0"/>
            <a:r>
              <a:rPr lang="ru-RU" sz="3200" b="0" i="0" u="none" strike="noStrike" baseline="0" dirty="0">
                <a:solidFill>
                  <a:srgbClr val="000000"/>
                </a:solidFill>
                <a:latin typeface="Times New Roman" panose="02020603050405020304" pitchFamily="18" charset="0"/>
              </a:rPr>
              <a:t>При помощи коммуникационной политики компания управляет спросом, формирует у потребителей и общественности благоприятное отношение к ее деятельности и товарам. </a:t>
            </a:r>
            <a:br>
              <a:rPr lang="ru-RU" sz="3200" b="0" i="0" u="none" strike="noStrike" baseline="0" dirty="0">
                <a:solidFill>
                  <a:srgbClr val="000000"/>
                </a:solidFill>
                <a:latin typeface="Times New Roman" panose="02020603050405020304" pitchFamily="18" charset="0"/>
              </a:rPr>
            </a:br>
            <a:r>
              <a:rPr lang="ru-RU" sz="3200" b="0" i="0" u="none" strike="noStrike" baseline="0" dirty="0">
                <a:solidFill>
                  <a:srgbClr val="000000"/>
                </a:solidFill>
                <a:latin typeface="Times New Roman" panose="02020603050405020304" pitchFamily="18" charset="0"/>
              </a:rPr>
              <a:t>Таким образом, с точки зрения компании комплекс маркетинга – это все те инструменты, которыми она пользуется для того, чтобы завоевать покупателей и получить прибыльные продажи. Напротив, с точки зрения потребителей, предназначение каждого инструмента маркетинга – увеличение их выгод при совершении покупки. Поэтому, например, Роберт </a:t>
            </a:r>
            <a:r>
              <a:rPr lang="ru-RU" sz="3200" b="0" i="0" u="none" strike="noStrike" baseline="0" dirty="0" err="1">
                <a:solidFill>
                  <a:srgbClr val="000000"/>
                </a:solidFill>
                <a:latin typeface="Times New Roman" panose="02020603050405020304" pitchFamily="18" charset="0"/>
              </a:rPr>
              <a:t>Лотерборн</a:t>
            </a:r>
            <a:r>
              <a:rPr lang="ru-RU" sz="3200" b="0" i="0" u="none" strike="noStrike" baseline="0" dirty="0">
                <a:solidFill>
                  <a:srgbClr val="000000"/>
                </a:solidFill>
                <a:latin typeface="Times New Roman" panose="02020603050405020304" pitchFamily="18" charset="0"/>
              </a:rPr>
              <a:t> предложил считать, что четыре «Р» продавца соответствуют четырем «С» потребителя </a:t>
            </a:r>
            <a:endParaRPr lang="ru-RU" sz="3200" dirty="0"/>
          </a:p>
        </p:txBody>
      </p:sp>
    </p:spTree>
    <p:extLst>
      <p:ext uri="{BB962C8B-B14F-4D97-AF65-F5344CB8AC3E}">
        <p14:creationId xmlns:p14="http://schemas.microsoft.com/office/powerpoint/2010/main" val="170813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89F946-F6E1-4B77-B06A-56E603FC3ECE}"/>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30C6A539-D121-46DC-AB6E-DCF5689EC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95942"/>
            <a:ext cx="11784563" cy="6176865"/>
          </a:xfrm>
          <a:prstGeom prst="rect">
            <a:avLst/>
          </a:prstGeom>
        </p:spPr>
      </p:pic>
    </p:spTree>
    <p:extLst>
      <p:ext uri="{BB962C8B-B14F-4D97-AF65-F5344CB8AC3E}">
        <p14:creationId xmlns:p14="http://schemas.microsoft.com/office/powerpoint/2010/main" val="345471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9C2BD7-8B12-4055-9094-FCCF16CB86C6}"/>
              </a:ext>
            </a:extLst>
          </p:cNvPr>
          <p:cNvSpPr>
            <a:spLocks noGrp="1"/>
          </p:cNvSpPr>
          <p:nvPr>
            <p:ph type="title"/>
          </p:nvPr>
        </p:nvSpPr>
        <p:spPr/>
        <p:txBody>
          <a:bodyPr>
            <a:normAutofit/>
          </a:bodyPr>
          <a:lstStyle/>
          <a:p>
            <a:r>
              <a:rPr lang="ru-RU" sz="3200" b="1" i="1" u="none" strike="noStrike" baseline="0" dirty="0">
                <a:solidFill>
                  <a:srgbClr val="000000"/>
                </a:solidFill>
                <a:latin typeface="Times New Roman" panose="02020603050405020304" pitchFamily="18" charset="0"/>
              </a:rPr>
              <a:t>4. Реализация маркетинговых стратегий и программ </a:t>
            </a:r>
            <a:endParaRPr lang="ru-RU" sz="3200" b="1" dirty="0"/>
          </a:p>
        </p:txBody>
      </p:sp>
      <p:sp>
        <p:nvSpPr>
          <p:cNvPr id="3" name="Объект 2">
            <a:extLst>
              <a:ext uri="{FF2B5EF4-FFF2-40B4-BE49-F238E27FC236}">
                <a16:creationId xmlns:a16="http://schemas.microsoft.com/office/drawing/2014/main" id="{EA0CC006-0CA2-4AA2-8A52-D9AA3A937BA4}"/>
              </a:ext>
            </a:extLst>
          </p:cNvPr>
          <p:cNvSpPr>
            <a:spLocks noGrp="1"/>
          </p:cNvSpPr>
          <p:nvPr>
            <p:ph idx="1"/>
          </p:nvPr>
        </p:nvSpPr>
        <p:spPr/>
        <p:txBody>
          <a:bodyPr/>
          <a:lstStyle/>
          <a:p>
            <a:pPr algn="l"/>
            <a:endParaRPr lang="ru-RU" sz="1800" b="0" i="0" u="none" strike="noStrike" baseline="0" dirty="0">
              <a:solidFill>
                <a:srgbClr val="000000"/>
              </a:solidFill>
              <a:latin typeface="Times New Roman" panose="02020603050405020304" pitchFamily="18" charset="0"/>
            </a:endParaRPr>
          </a:p>
          <a:p>
            <a:r>
              <a:rPr lang="ru-RU" sz="1800" b="0" i="0" u="none" strike="noStrike" baseline="0" dirty="0">
                <a:solidFill>
                  <a:srgbClr val="000000"/>
                </a:solidFill>
                <a:latin typeface="Times New Roman" panose="02020603050405020304" pitchFamily="18" charset="0"/>
              </a:rPr>
              <a:t>представляет собой активную деятельность по всем направлениям комплекса маркетинга. Иногда ее называют операционным маркетингом. Ежедневно любой маркетолог решает множество задач, направленных на реализацию выбранной стратегии. Это может быть составление маркетингового брифа, расчет различных скидок, заключение договора с рекламным агентством, оценка эффективности проведенной акции, разработка предложений по новому товару и т.д. </a:t>
            </a:r>
          </a:p>
          <a:p>
            <a:endParaRPr lang="ru-RU" sz="1800" b="0" i="0" u="none" strike="noStrike" baseline="0" dirty="0">
              <a:solidFill>
                <a:srgbClr val="000000"/>
              </a:solidFill>
              <a:latin typeface="Times New Roman" panose="02020603050405020304" pitchFamily="18" charset="0"/>
            </a:endParaRPr>
          </a:p>
          <a:p>
            <a:pPr marR="0" algn="just"/>
            <a:r>
              <a:rPr lang="ru-RU" sz="1800" b="0" i="0" u="none" strike="noStrike" baseline="0" dirty="0">
                <a:solidFill>
                  <a:srgbClr val="000000"/>
                </a:solidFill>
                <a:latin typeface="Times New Roman" panose="02020603050405020304" pitchFamily="18" charset="0"/>
              </a:rPr>
              <a:t>Совокупность всех стратегических решений и оперативных действий призвана вызвать ответную реакцию потребителей. Насколько осуществились маркетинговые цели, достигла ли компания желаемого положения на рынке, были ли эффективны важнейшие инструменты – на эти вопросы предстоит ответить в процессе аудита маркетинга. </a:t>
            </a:r>
            <a:endParaRPr lang="ru-RU" dirty="0"/>
          </a:p>
        </p:txBody>
      </p:sp>
    </p:spTree>
    <p:extLst>
      <p:ext uri="{BB962C8B-B14F-4D97-AF65-F5344CB8AC3E}">
        <p14:creationId xmlns:p14="http://schemas.microsoft.com/office/powerpoint/2010/main" val="406217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1286A0-05EB-453C-A5EF-88504A178E89}"/>
              </a:ext>
            </a:extLst>
          </p:cNvPr>
          <p:cNvSpPr>
            <a:spLocks noGrp="1"/>
          </p:cNvSpPr>
          <p:nvPr>
            <p:ph type="title"/>
          </p:nvPr>
        </p:nvSpPr>
        <p:spPr/>
        <p:txBody>
          <a:bodyPr>
            <a:normAutofit/>
          </a:bodyPr>
          <a:lstStyle/>
          <a:p>
            <a:br>
              <a:rPr lang="ru-RU" sz="3200" b="1" i="0" u="none" strike="noStrike" baseline="0" dirty="0">
                <a:solidFill>
                  <a:schemeClr val="tx1"/>
                </a:solidFill>
                <a:latin typeface="Times New Roman" panose="02020603050405020304" pitchFamily="18" charset="0"/>
              </a:rPr>
            </a:br>
            <a:r>
              <a:rPr lang="ru-RU" sz="3200" b="1" i="0" u="none" strike="noStrike" baseline="0" dirty="0">
                <a:solidFill>
                  <a:schemeClr val="tx1"/>
                </a:solidFill>
                <a:latin typeface="Times New Roman" panose="02020603050405020304" pitchFamily="18" charset="0"/>
              </a:rPr>
              <a:t>5. </a:t>
            </a:r>
            <a:r>
              <a:rPr lang="ru-RU" sz="3200" b="1" i="1" u="none" strike="noStrike" baseline="0" dirty="0">
                <a:solidFill>
                  <a:schemeClr val="tx1"/>
                </a:solidFill>
                <a:latin typeface="Times New Roman" panose="02020603050405020304" pitchFamily="18" charset="0"/>
              </a:rPr>
              <a:t>Аудит маркетинга </a:t>
            </a:r>
            <a:br>
              <a:rPr lang="ru-RU" sz="3200" b="1" i="0" u="none" strike="noStrike" baseline="0" dirty="0">
                <a:solidFill>
                  <a:schemeClr val="tx1"/>
                </a:solidFill>
                <a:latin typeface="Times New Roman" panose="02020603050405020304" pitchFamily="18" charset="0"/>
              </a:rPr>
            </a:br>
            <a:endParaRPr lang="ru-RU" sz="3200" b="1" dirty="0">
              <a:solidFill>
                <a:schemeClr val="tx1"/>
              </a:solidFill>
            </a:endParaRPr>
          </a:p>
        </p:txBody>
      </p:sp>
      <p:sp>
        <p:nvSpPr>
          <p:cNvPr id="3" name="Объект 2">
            <a:extLst>
              <a:ext uri="{FF2B5EF4-FFF2-40B4-BE49-F238E27FC236}">
                <a16:creationId xmlns:a16="http://schemas.microsoft.com/office/drawing/2014/main" id="{90627406-B584-4118-91D0-3F5FC8412DB8}"/>
              </a:ext>
            </a:extLst>
          </p:cNvPr>
          <p:cNvSpPr>
            <a:spLocks noGrp="1"/>
          </p:cNvSpPr>
          <p:nvPr>
            <p:ph idx="1"/>
          </p:nvPr>
        </p:nvSpPr>
        <p:spPr/>
        <p:txBody>
          <a:bodyPr/>
          <a:lstStyle/>
          <a:p>
            <a:pPr algn="l"/>
            <a:endParaRPr lang="ru-RU" sz="1800" b="0" i="0" u="none" strike="noStrike" baseline="0" dirty="0">
              <a:solidFill>
                <a:srgbClr val="000000"/>
              </a:solidFill>
              <a:latin typeface="Times New Roman" panose="02020603050405020304" pitchFamily="18" charset="0"/>
            </a:endParaRPr>
          </a:p>
          <a:p>
            <a:r>
              <a:rPr lang="ru-RU" sz="1800" b="0" i="0" u="none" strike="noStrike" baseline="0" dirty="0">
                <a:solidFill>
                  <a:srgbClr val="000000"/>
                </a:solidFill>
                <a:latin typeface="Times New Roman" panose="02020603050405020304" pitchFamily="18" charset="0"/>
              </a:rPr>
              <a:t>это систематическое исследование каждого аспекта продаж, организации маркетинга, обслуживания клиентов и иных операций, которые влияют на продажи и маркетинговые затраты фирмы. Цель такого исследования состоит в том, чтобы определить - насколько хорошо и эффективно по затратам каждый из этих элементов помогает фирме в реализации ее основных целей. </a:t>
            </a:r>
          </a:p>
          <a:p>
            <a:endParaRPr lang="ru-RU" sz="1800" b="0" i="0" u="none" strike="noStrike" baseline="0" dirty="0">
              <a:solidFill>
                <a:srgbClr val="000000"/>
              </a:solidFill>
              <a:latin typeface="Times New Roman" panose="02020603050405020304" pitchFamily="18" charset="0"/>
            </a:endParaRPr>
          </a:p>
          <a:p>
            <a:pPr marR="0" algn="just"/>
            <a:r>
              <a:rPr lang="ru-RU" sz="1800" b="0" i="0" u="none" strike="noStrike" baseline="0" dirty="0">
                <a:solidFill>
                  <a:srgbClr val="000000"/>
                </a:solidFill>
                <a:latin typeface="Times New Roman" panose="02020603050405020304" pitchFamily="18" charset="0"/>
              </a:rPr>
              <a:t>Маркетинговый процесс имеет повторяющийся и циклический характер: завершение одного цикла является началом нового маркетингового цикла. Например, данные аудита служат основой для выдвижения новых маркетинговых целей, корректировки стратегий, совершенствования каждого элемента комплекса маркетинга. Таким образом, маркетинговый процесс не имеет завершения, а должен развиваться вместе с фирмой и ее внешней средой. </a:t>
            </a:r>
            <a:endParaRPr lang="ru-RU" dirty="0"/>
          </a:p>
        </p:txBody>
      </p:sp>
    </p:spTree>
    <p:extLst>
      <p:ext uri="{BB962C8B-B14F-4D97-AF65-F5344CB8AC3E}">
        <p14:creationId xmlns:p14="http://schemas.microsoft.com/office/powerpoint/2010/main" val="182795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E0944-485E-40B4-B517-9E99F7ECAFE5}"/>
              </a:ext>
            </a:extLst>
          </p:cNvPr>
          <p:cNvSpPr>
            <a:spLocks noGrp="1"/>
          </p:cNvSpPr>
          <p:nvPr>
            <p:ph type="title"/>
          </p:nvPr>
        </p:nvSpPr>
        <p:spPr/>
        <p:txBody>
          <a:bodyPr>
            <a:normAutofit/>
          </a:bodyPr>
          <a:lstStyle/>
          <a:p>
            <a:pPr algn="ctr"/>
            <a:r>
              <a:rPr lang="ru-RU" sz="4400" b="0" i="0" u="none" strike="noStrike" baseline="0" dirty="0">
                <a:solidFill>
                  <a:srgbClr val="000000"/>
                </a:solidFill>
                <a:latin typeface="Arial" panose="020B0604020202020204" pitchFamily="34" charset="0"/>
              </a:rPr>
              <a:t>Ориентация компании относительно рынка: базовые концепции бизнеса. Становление маркетинга как концепции управления. </a:t>
            </a:r>
            <a:endParaRPr lang="ru-RU" sz="4400" dirty="0"/>
          </a:p>
        </p:txBody>
      </p:sp>
      <p:sp>
        <p:nvSpPr>
          <p:cNvPr id="3" name="Текст 2">
            <a:extLst>
              <a:ext uri="{FF2B5EF4-FFF2-40B4-BE49-F238E27FC236}">
                <a16:creationId xmlns:a16="http://schemas.microsoft.com/office/drawing/2014/main" id="{2E597021-A951-4F4D-A453-6F22B507A0D5}"/>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422986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B71CA-C2CB-4FCE-A314-0689DECA213E}"/>
              </a:ext>
            </a:extLst>
          </p:cNvPr>
          <p:cNvSpPr>
            <a:spLocks noGrp="1"/>
          </p:cNvSpPr>
          <p:nvPr>
            <p:ph type="title"/>
          </p:nvPr>
        </p:nvSpPr>
        <p:spPr/>
        <p:txBody>
          <a:bodyPr>
            <a:normAutofit/>
          </a:bodyPr>
          <a:lstStyle/>
          <a:p>
            <a:pPr algn="ctr"/>
            <a:r>
              <a:rPr lang="ru-RU" sz="3200" b="0" i="0" u="none" strike="noStrike" baseline="0" dirty="0">
                <a:solidFill>
                  <a:schemeClr val="tx1"/>
                </a:solidFill>
                <a:latin typeface="Times New Roman" panose="02020603050405020304" pitchFamily="18" charset="0"/>
              </a:rPr>
              <a:t>Принято выделять пять основных подходов, на основании которых коммерческие организации ведут свою деятельность: </a:t>
            </a:r>
            <a:endParaRPr lang="ru-RU" sz="3200" dirty="0">
              <a:solidFill>
                <a:schemeClr val="tx1"/>
              </a:solidFill>
            </a:endParaRPr>
          </a:p>
        </p:txBody>
      </p:sp>
      <p:sp>
        <p:nvSpPr>
          <p:cNvPr id="3" name="Объект 2">
            <a:extLst>
              <a:ext uri="{FF2B5EF4-FFF2-40B4-BE49-F238E27FC236}">
                <a16:creationId xmlns:a16="http://schemas.microsoft.com/office/drawing/2014/main" id="{EF6D6FBB-9F1D-43DE-A46A-6D32423A4AA0}"/>
              </a:ext>
            </a:extLst>
          </p:cNvPr>
          <p:cNvSpPr>
            <a:spLocks noGrp="1"/>
          </p:cNvSpPr>
          <p:nvPr>
            <p:ph idx="1"/>
          </p:nvPr>
        </p:nvSpPr>
        <p:spPr/>
        <p:txBody>
          <a:bodyPr/>
          <a:lstStyle/>
          <a:p>
            <a:pPr algn="l"/>
            <a:endParaRPr lang="ru-RU"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Концепция совершенствования производства; </a:t>
            </a: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Концепция совершенствования товара; </a:t>
            </a: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Концепция интенсификации коммерческих усилий; </a:t>
            </a: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Концепция маркетинга; </a:t>
            </a: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Концепция социально-этичного маркетинга </a:t>
            </a:r>
          </a:p>
          <a:p>
            <a:pPr>
              <a:buFont typeface="Wingdings" panose="05000000000000000000" pitchFamily="2" charset="2"/>
              <a:buChar char="q"/>
            </a:pPr>
            <a:endParaRPr lang="ru-RU" dirty="0"/>
          </a:p>
        </p:txBody>
      </p:sp>
    </p:spTree>
    <p:extLst>
      <p:ext uri="{BB962C8B-B14F-4D97-AF65-F5344CB8AC3E}">
        <p14:creationId xmlns:p14="http://schemas.microsoft.com/office/powerpoint/2010/main" val="983148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7F1DA-6E4B-46DE-B633-12C6B1F772CD}"/>
              </a:ext>
            </a:extLst>
          </p:cNvPr>
          <p:cNvSpPr>
            <a:spLocks noGrp="1"/>
          </p:cNvSpPr>
          <p:nvPr>
            <p:ph type="title"/>
          </p:nvPr>
        </p:nvSpPr>
        <p:spPr/>
        <p:txBody>
          <a:bodyPr>
            <a:normAutofit/>
          </a:bodyPr>
          <a:lstStyle/>
          <a:p>
            <a:r>
              <a:rPr lang="ru-RU" sz="4000" b="0" i="1" u="none" strike="noStrike" baseline="0" dirty="0">
                <a:solidFill>
                  <a:srgbClr val="000000"/>
                </a:solidFill>
                <a:latin typeface="Times New Roman" panose="02020603050405020304" pitchFamily="18" charset="0"/>
              </a:rPr>
              <a:t>Концепция совершенствования производства </a:t>
            </a:r>
            <a:endParaRPr lang="ru-RU" sz="4000" dirty="0"/>
          </a:p>
        </p:txBody>
      </p:sp>
      <p:sp>
        <p:nvSpPr>
          <p:cNvPr id="3" name="Объект 2">
            <a:extLst>
              <a:ext uri="{FF2B5EF4-FFF2-40B4-BE49-F238E27FC236}">
                <a16:creationId xmlns:a16="http://schemas.microsoft.com/office/drawing/2014/main" id="{8CAA127B-4142-4BFB-975A-523561085385}"/>
              </a:ext>
            </a:extLst>
          </p:cNvPr>
          <p:cNvSpPr>
            <a:spLocks noGrp="1"/>
          </p:cNvSpPr>
          <p:nvPr>
            <p:ph idx="1"/>
          </p:nvPr>
        </p:nvSpPr>
        <p:spPr/>
        <p:txBody>
          <a:bodyPr>
            <a:normAutofit lnSpcReduction="10000"/>
          </a:bodyPr>
          <a:lstStyle/>
          <a:p>
            <a:pPr marR="0" algn="just"/>
            <a:r>
              <a:rPr lang="ru-RU" sz="1800" b="0" i="0" u="none" strike="noStrike" baseline="0" dirty="0">
                <a:solidFill>
                  <a:srgbClr val="000000"/>
                </a:solidFill>
                <a:latin typeface="Times New Roman" panose="02020603050405020304" pitchFamily="18" charset="0"/>
              </a:rPr>
              <a:t>отражает этап развития рыночных отношений, получивший название эпохи массового производства. Для этого периода характерна ориентация фирмы </a:t>
            </a:r>
            <a:r>
              <a:rPr lang="ru-RU" sz="1800" b="0" i="0" u="sng" strike="noStrike" baseline="0" dirty="0">
                <a:solidFill>
                  <a:srgbClr val="000000"/>
                </a:solidFill>
                <a:latin typeface="Times New Roman" panose="02020603050405020304" pitchFamily="18" charset="0"/>
              </a:rPr>
              <a:t>на выпуск </a:t>
            </a:r>
            <a:r>
              <a:rPr lang="ru-RU" sz="1800" b="0" i="0" u="none" strike="noStrike" baseline="0" dirty="0">
                <a:solidFill>
                  <a:srgbClr val="000000"/>
                </a:solidFill>
                <a:latin typeface="Times New Roman" panose="02020603050405020304" pitchFamily="18" charset="0"/>
              </a:rPr>
              <a:t>достаточно больших объемов стандартной продукции по наиболее низкой цене. Такая стратегия обеспечивала возможность завоевания доли рынка и получение наибольшей массы прибыли за счет экономии на масштабах. Для того чтобы снизить цену, необходимо было так организовать производство, чтобы издержки предприятия были минимальными. Концепция совершенствования производства была подкреплена научными теориями и разработками </a:t>
            </a:r>
            <a:r>
              <a:rPr lang="ru-RU" sz="1800" b="0" i="0" u="none" strike="noStrike" baseline="0" dirty="0" err="1">
                <a:solidFill>
                  <a:srgbClr val="000000"/>
                </a:solidFill>
                <a:latin typeface="Times New Roman" panose="02020603050405020304" pitchFamily="18" charset="0"/>
              </a:rPr>
              <a:t>Ф.Тейлора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Г.Ганта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А.Файоля</a:t>
            </a:r>
            <a:r>
              <a:rPr lang="ru-RU" sz="1800" b="0" i="0" u="none" strike="noStrike" baseline="0" dirty="0">
                <a:solidFill>
                  <a:srgbClr val="000000"/>
                </a:solidFill>
                <a:latin typeface="Times New Roman" panose="02020603050405020304" pitchFamily="18" charset="0"/>
              </a:rPr>
              <a:t>. Эти разработки фокусировалась на методах повышения производительности труда за счет рациональной организации производства и снижении потерь рабочего времени. На практике наиболее яркое воплощение она получили в организации автомобильной промышленности и, прежде всего, на заводах </a:t>
            </a:r>
            <a:r>
              <a:rPr lang="ru-RU" sz="1800" b="0" i="0" u="none" strike="noStrike" baseline="0" dirty="0" err="1">
                <a:solidFill>
                  <a:srgbClr val="000000"/>
                </a:solidFill>
                <a:latin typeface="Times New Roman" panose="02020603050405020304" pitchFamily="18" charset="0"/>
              </a:rPr>
              <a:t>Г.Форда</a:t>
            </a:r>
            <a:r>
              <a:rPr lang="ru-RU" sz="1800" b="0" i="0" u="none" strike="noStrike" baseline="0" dirty="0">
                <a:solidFill>
                  <a:srgbClr val="000000"/>
                </a:solidFill>
                <a:latin typeface="Times New Roman" panose="02020603050405020304" pitchFamily="18" charset="0"/>
              </a:rPr>
              <a:t>. </a:t>
            </a:r>
          </a:p>
          <a:p>
            <a:pPr marR="0" algn="just"/>
            <a:r>
              <a:rPr lang="ru-RU" sz="1800" b="0" i="0" u="none" strike="noStrike" baseline="0" dirty="0">
                <a:solidFill>
                  <a:srgbClr val="000000"/>
                </a:solidFill>
                <a:latin typeface="Times New Roman" panose="02020603050405020304" pitchFamily="18" charset="0"/>
              </a:rPr>
              <a:t>Если в эпоху массового производства успех был гарантирован фирме, предлагавшей самую низкую цену, то это было обусловлено тем, что продукция практически была лишена внутривидовых различий. А потому секрет успеха состоял в умении добиться самой низкой себестоимости и соответственно низкой цены. Однако впоследствии спрос на основные виды продукции стал приближаться к насыщению. По образному выражению </a:t>
            </a:r>
            <a:r>
              <a:rPr lang="ru-RU" sz="1800" b="0" i="0" u="none" strike="noStrike" baseline="0" dirty="0" err="1">
                <a:solidFill>
                  <a:srgbClr val="000000"/>
                </a:solidFill>
                <a:latin typeface="Times New Roman" panose="02020603050405020304" pitchFamily="18" charset="0"/>
              </a:rPr>
              <a:t>И.Ансоффа</a:t>
            </a:r>
            <a:r>
              <a:rPr lang="ru-RU" sz="1800" b="0" i="0" u="none" strike="noStrike" baseline="0" dirty="0">
                <a:solidFill>
                  <a:srgbClr val="000000"/>
                </a:solidFill>
                <a:latin typeface="Times New Roman" panose="02020603050405020304" pitchFamily="18" charset="0"/>
              </a:rPr>
              <a:t> «у большинства потребителей уже была машина в гараже и курица в кастрюле» (</a:t>
            </a:r>
            <a:r>
              <a:rPr lang="ru-RU" sz="1800" b="0" i="0" u="none" strike="noStrike" baseline="0" dirty="0" err="1">
                <a:solidFill>
                  <a:srgbClr val="000000"/>
                </a:solidFill>
                <a:latin typeface="Times New Roman" panose="02020603050405020304" pitchFamily="18" charset="0"/>
              </a:rPr>
              <a:t>Ансофф</a:t>
            </a:r>
            <a:r>
              <a:rPr lang="ru-RU" sz="1800" b="0" i="0" u="none" strike="noStrike" baseline="0" dirty="0">
                <a:solidFill>
                  <a:srgbClr val="000000"/>
                </a:solidFill>
                <a:latin typeface="Times New Roman" panose="02020603050405020304" pitchFamily="18" charset="0"/>
              </a:rPr>
              <a:t>, 1989, с.35). </a:t>
            </a:r>
            <a:endParaRPr lang="ru-RU" dirty="0"/>
          </a:p>
        </p:txBody>
      </p:sp>
    </p:spTree>
    <p:extLst>
      <p:ext uri="{BB962C8B-B14F-4D97-AF65-F5344CB8AC3E}">
        <p14:creationId xmlns:p14="http://schemas.microsoft.com/office/powerpoint/2010/main" val="141642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61CB4-FD5D-4406-8DE8-F1A684A30344}"/>
              </a:ext>
            </a:extLst>
          </p:cNvPr>
          <p:cNvSpPr>
            <a:spLocks noGrp="1"/>
          </p:cNvSpPr>
          <p:nvPr>
            <p:ph type="title"/>
          </p:nvPr>
        </p:nvSpPr>
        <p:spPr>
          <a:xfrm>
            <a:off x="1097280" y="541176"/>
            <a:ext cx="10058400" cy="5458408"/>
          </a:xfrm>
        </p:spPr>
        <p:txBody>
          <a:bodyPr>
            <a:normAutofit fontScale="90000"/>
          </a:bodyPr>
          <a:lstStyle/>
          <a:p>
            <a:pPr marR="0"/>
            <a:r>
              <a:rPr lang="ru-RU" sz="2800" b="0" i="0" u="none" strike="noStrike" baseline="0" dirty="0">
                <a:solidFill>
                  <a:srgbClr val="000000"/>
                </a:solidFill>
                <a:latin typeface="Times New Roman" panose="02020603050405020304" pitchFamily="18" charset="0"/>
              </a:rPr>
              <a:t>Поэтому целью предпринимательской деятельности становится не столько получение массы прибыли, сколько повышение нормы прибыли, т.е. прибыли на единицу товара. В этих условиях внимание предпринимателей переключается с производства на обеспечение качества товаров, обновление продукции, созданию различных модификаций существующей продукции, т.е. появилась </a:t>
            </a:r>
            <a:r>
              <a:rPr lang="ru-RU" sz="2800" b="0" i="1" u="none" strike="noStrike" baseline="0" dirty="0">
                <a:solidFill>
                  <a:srgbClr val="000000"/>
                </a:solidFill>
                <a:latin typeface="Times New Roman" panose="02020603050405020304" pitchFamily="18" charset="0"/>
              </a:rPr>
              <a:t>концепция совершенствования товара. </a:t>
            </a:r>
            <a:br>
              <a:rPr lang="ru-RU" sz="2800" b="0" i="1" u="none" strike="noStrike" baseline="0" dirty="0">
                <a:solidFill>
                  <a:srgbClr val="000000"/>
                </a:solidFill>
                <a:latin typeface="Times New Roman" panose="02020603050405020304" pitchFamily="18" charset="0"/>
              </a:rPr>
            </a:br>
            <a:br>
              <a:rPr lang="ru-RU" sz="2400" b="0" i="1" u="none" strike="noStrike" baseline="0" dirty="0">
                <a:solidFill>
                  <a:srgbClr val="000000"/>
                </a:solidFill>
                <a:latin typeface="Times New Roman" panose="02020603050405020304" pitchFamily="18" charset="0"/>
              </a:rPr>
            </a:br>
            <a:br>
              <a:rPr lang="ru-RU" sz="2400" b="0" i="1" u="none" strike="noStrike" baseline="0" dirty="0">
                <a:solidFill>
                  <a:srgbClr val="000000"/>
                </a:solidFill>
                <a:latin typeface="Times New Roman" panose="02020603050405020304" pitchFamily="18" charset="0"/>
              </a:rPr>
            </a:br>
            <a:br>
              <a:rPr lang="ru-RU" sz="2400" b="0" i="1" u="none" strike="noStrike" baseline="0" dirty="0">
                <a:solidFill>
                  <a:srgbClr val="000000"/>
                </a:solidFill>
                <a:latin typeface="Times New Roman" panose="02020603050405020304" pitchFamily="18" charset="0"/>
              </a:rPr>
            </a:br>
            <a:br>
              <a:rPr lang="ru-RU" sz="2400" b="0" i="0" u="none" strike="noStrike" baseline="0" dirty="0">
                <a:solidFill>
                  <a:srgbClr val="000000"/>
                </a:solidFill>
                <a:latin typeface="Times New Roman" panose="02020603050405020304" pitchFamily="18" charset="0"/>
              </a:rPr>
            </a:br>
            <a:r>
              <a:rPr lang="ru-RU" sz="2400" b="0" i="0" u="none" strike="noStrike" baseline="0" dirty="0">
                <a:solidFill>
                  <a:srgbClr val="000000"/>
                </a:solidFill>
                <a:latin typeface="Times New Roman" panose="02020603050405020304" pitchFamily="18" charset="0"/>
              </a:rPr>
              <a:t>Концепция совершенствования товара исходит из того, что потребители проявляют интерес к товарам, имеющим лучшие потребительские и эксплуатационные свойства. К этому времени потребители были в состоянии потратить дополнительные деньги на более качественные и разнообразные товары. Следовательно, организация должна сосредоточить свою энергию на постоянном совершенствовании товара. Фирмы стремятся не только улучшить качество, но и предложить разнообразный ассортимент. </a:t>
            </a:r>
            <a:endParaRPr lang="ru-RU" sz="2400" dirty="0"/>
          </a:p>
        </p:txBody>
      </p:sp>
    </p:spTree>
    <p:extLst>
      <p:ext uri="{BB962C8B-B14F-4D97-AF65-F5344CB8AC3E}">
        <p14:creationId xmlns:p14="http://schemas.microsoft.com/office/powerpoint/2010/main" val="3552892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C65EE-3722-4794-A917-F8EDB4BD5098}"/>
              </a:ext>
            </a:extLst>
          </p:cNvPr>
          <p:cNvSpPr>
            <a:spLocks noGrp="1"/>
          </p:cNvSpPr>
          <p:nvPr>
            <p:ph type="title"/>
          </p:nvPr>
        </p:nvSpPr>
        <p:spPr>
          <a:xfrm>
            <a:off x="1097280" y="286603"/>
            <a:ext cx="10058400" cy="4714605"/>
          </a:xfrm>
        </p:spPr>
        <p:txBody>
          <a:bodyPr>
            <a:normAutofit/>
          </a:bodyPr>
          <a:lstStyle/>
          <a:p>
            <a:r>
              <a:rPr lang="ru-RU" sz="2800" b="0" i="0" u="none" strike="noStrike" baseline="0" dirty="0">
                <a:solidFill>
                  <a:srgbClr val="000000"/>
                </a:solidFill>
                <a:latin typeface="Times New Roman" panose="02020603050405020304" pitchFamily="18" charset="0"/>
              </a:rPr>
              <a:t>Насыщение рынка и возникновение новых потребностей привело к появлению новых отраслей и секторов экономики. Интенсивно развивается сфера услуг. Именно к этому периоду относится формирование индустрии туризма как отрасли. Использование этой концепции совершенствования товара в свое время помогло западным компаниям обеспечить определённые преимущества на рынке, однако в последующем это привело к </a:t>
            </a:r>
            <a:r>
              <a:rPr lang="ru-RU" sz="2800" b="1" i="0" u="sng" strike="noStrike" baseline="0" dirty="0">
                <a:solidFill>
                  <a:srgbClr val="FF0000"/>
                </a:solidFill>
                <a:effectLst>
                  <a:outerShdw blurRad="38100" dist="38100" dir="2700000" algn="tl">
                    <a:srgbClr val="000000">
                      <a:alpha val="43137"/>
                    </a:srgbClr>
                  </a:outerShdw>
                </a:effectLst>
                <a:latin typeface="Times New Roman" panose="02020603050405020304" pitchFamily="18" charset="0"/>
              </a:rPr>
              <a:t>«маркетинговой близорукости». </a:t>
            </a:r>
            <a:endParaRPr lang="ru-RU" sz="28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457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CEAF41-2CC2-4DB2-9BCC-20C7DAC7FDBF}"/>
              </a:ext>
            </a:extLst>
          </p:cNvPr>
          <p:cNvSpPr>
            <a:spLocks noGrp="1"/>
          </p:cNvSpPr>
          <p:nvPr>
            <p:ph type="ctrTitle"/>
          </p:nvPr>
        </p:nvSpPr>
        <p:spPr>
          <a:xfrm>
            <a:off x="1524000" y="1122362"/>
            <a:ext cx="9144000" cy="1956739"/>
          </a:xfrm>
        </p:spPr>
        <p:txBody>
          <a:bodyPr>
            <a:noAutofit/>
          </a:bodyPr>
          <a:lstStyle/>
          <a:p>
            <a:pPr algn="ctr"/>
            <a:br>
              <a:rPr lang="ru-RU" sz="6000" b="0" i="0" u="none" strike="noStrike" baseline="0" dirty="0">
                <a:solidFill>
                  <a:srgbClr val="000000"/>
                </a:solidFill>
                <a:latin typeface="Times New Roman" panose="02020603050405020304" pitchFamily="18" charset="0"/>
              </a:rPr>
            </a:br>
            <a:r>
              <a:rPr lang="ru-RU" sz="6000" b="0" i="0" u="none" strike="noStrike" baseline="0" dirty="0">
                <a:solidFill>
                  <a:srgbClr val="000000"/>
                </a:solidFill>
                <a:latin typeface="Times New Roman" panose="02020603050405020304" pitchFamily="18" charset="0"/>
              </a:rPr>
              <a:t> Тема. Р</a:t>
            </a:r>
            <a:r>
              <a:rPr lang="ru-RU" sz="6000" b="1" i="0" u="none" strike="noStrike" baseline="0" dirty="0">
                <a:solidFill>
                  <a:srgbClr val="000000"/>
                </a:solidFill>
                <a:latin typeface="Times New Roman" panose="02020603050405020304" pitchFamily="18" charset="0"/>
              </a:rPr>
              <a:t>оль маркетинга </a:t>
            </a:r>
            <a:br>
              <a:rPr lang="ru-RU" sz="6000" b="1" i="0" u="none" strike="noStrike" baseline="0" dirty="0">
                <a:solidFill>
                  <a:srgbClr val="000000"/>
                </a:solidFill>
                <a:latin typeface="Times New Roman" panose="02020603050405020304" pitchFamily="18" charset="0"/>
              </a:rPr>
            </a:br>
            <a:r>
              <a:rPr lang="ru-RU" sz="6000" b="1" i="0" u="none" strike="noStrike" baseline="0" dirty="0">
                <a:solidFill>
                  <a:srgbClr val="000000"/>
                </a:solidFill>
                <a:latin typeface="Times New Roman" panose="02020603050405020304" pitchFamily="18" charset="0"/>
              </a:rPr>
              <a:t>в управлении фирмой </a:t>
            </a:r>
            <a:endParaRPr lang="ru-RU" sz="6000" dirty="0"/>
          </a:p>
        </p:txBody>
      </p:sp>
      <p:sp>
        <p:nvSpPr>
          <p:cNvPr id="3" name="Подзаголовок 2">
            <a:extLst>
              <a:ext uri="{FF2B5EF4-FFF2-40B4-BE49-F238E27FC236}">
                <a16:creationId xmlns:a16="http://schemas.microsoft.com/office/drawing/2014/main" id="{77B6CFA9-0B52-4A6C-A1AB-F1BC517D26DA}"/>
              </a:ext>
            </a:extLst>
          </p:cNvPr>
          <p:cNvSpPr>
            <a:spLocks noGrp="1"/>
          </p:cNvSpPr>
          <p:nvPr>
            <p:ph type="subTitle" idx="1"/>
          </p:nvPr>
        </p:nvSpPr>
        <p:spPr/>
        <p:txBody>
          <a:bodyPr/>
          <a:lstStyle/>
          <a:p>
            <a:pPr algn="ctr"/>
            <a:endParaRPr lang="ru-RU" dirty="0"/>
          </a:p>
        </p:txBody>
      </p:sp>
    </p:spTree>
    <p:extLst>
      <p:ext uri="{BB962C8B-B14F-4D97-AF65-F5344CB8AC3E}">
        <p14:creationId xmlns:p14="http://schemas.microsoft.com/office/powerpoint/2010/main" val="456642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997E2-1589-496D-B0CF-94473678D90C}"/>
              </a:ext>
            </a:extLst>
          </p:cNvPr>
          <p:cNvSpPr>
            <a:spLocks noGrp="1"/>
          </p:cNvSpPr>
          <p:nvPr>
            <p:ph type="title"/>
          </p:nvPr>
        </p:nvSpPr>
        <p:spPr/>
        <p:txBody>
          <a:bodyPr>
            <a:normAutofit/>
          </a:bodyPr>
          <a:lstStyle/>
          <a:p>
            <a:pPr algn="ctr"/>
            <a:r>
              <a:rPr lang="ru-RU" sz="3600" b="1" i="0" u="none" strike="noStrike" baseline="0" dirty="0">
                <a:solidFill>
                  <a:srgbClr val="000000"/>
                </a:solidFill>
                <a:latin typeface="Times New Roman" panose="02020603050405020304" pitchFamily="18" charset="0"/>
              </a:rPr>
              <a:t>Маркетинговая близорукость </a:t>
            </a:r>
            <a:endParaRPr lang="ru-RU" sz="3600" dirty="0"/>
          </a:p>
        </p:txBody>
      </p:sp>
      <p:sp>
        <p:nvSpPr>
          <p:cNvPr id="3" name="Объект 2">
            <a:extLst>
              <a:ext uri="{FF2B5EF4-FFF2-40B4-BE49-F238E27FC236}">
                <a16:creationId xmlns:a16="http://schemas.microsoft.com/office/drawing/2014/main" id="{7FDC2771-DF91-4B17-9BF8-9350A3BC077F}"/>
              </a:ext>
            </a:extLst>
          </p:cNvPr>
          <p:cNvSpPr>
            <a:spLocks noGrp="1"/>
          </p:cNvSpPr>
          <p:nvPr>
            <p:ph idx="1"/>
          </p:nvPr>
        </p:nvSpPr>
        <p:spPr/>
        <p:txBody>
          <a:bodyPr/>
          <a:lstStyle/>
          <a:p>
            <a:pPr marR="0" algn="just"/>
            <a:r>
              <a:rPr lang="ru-RU" sz="1800" b="0" i="0" u="none" strike="noStrike" baseline="0" dirty="0">
                <a:solidFill>
                  <a:srgbClr val="000000"/>
                </a:solidFill>
                <a:latin typeface="Times New Roman" panose="02020603050405020304" pitchFamily="18" charset="0"/>
              </a:rPr>
              <a:t>это выражение было предложено Теодором </a:t>
            </a:r>
            <a:r>
              <a:rPr lang="ru-RU" sz="1800" b="0" i="0" u="none" strike="noStrike" baseline="0" dirty="0" err="1">
                <a:solidFill>
                  <a:srgbClr val="000000"/>
                </a:solidFill>
                <a:latin typeface="Times New Roman" panose="02020603050405020304" pitchFamily="18" charset="0"/>
              </a:rPr>
              <a:t>Левиттом</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Teodore</a:t>
            </a:r>
            <a:r>
              <a:rPr lang="ru-RU" sz="1800" b="0" i="1"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Levitt</a:t>
            </a:r>
            <a:r>
              <a:rPr lang="ru-RU" sz="1800" b="0" i="0" u="none" strike="noStrike" baseline="0" dirty="0">
                <a:solidFill>
                  <a:srgbClr val="000000"/>
                </a:solidFill>
                <a:latin typeface="Times New Roman" panose="02020603050405020304" pitchFamily="18" charset="0"/>
              </a:rPr>
              <a:t>), исследователем из Гарвардской школы бизнеса, и обозначает неспособность компании видеть то, что происходит за пределами собственного рынка, в том числе непосредственных конкурентов, имеющихся в настоящий момент. Теодор </a:t>
            </a:r>
            <a:r>
              <a:rPr lang="ru-RU" sz="1800" b="0" i="0" u="none" strike="noStrike" baseline="0" dirty="0" err="1">
                <a:solidFill>
                  <a:srgbClr val="000000"/>
                </a:solidFill>
                <a:latin typeface="Times New Roman" panose="02020603050405020304" pitchFamily="18" charset="0"/>
              </a:rPr>
              <a:t>Левиттт</a:t>
            </a:r>
            <a:r>
              <a:rPr lang="ru-RU" sz="1800" b="0" i="0" u="none" strike="noStrike" baseline="0" dirty="0">
                <a:solidFill>
                  <a:srgbClr val="000000"/>
                </a:solidFill>
                <a:latin typeface="Times New Roman" panose="02020603050405020304" pitchFamily="18" charset="0"/>
              </a:rPr>
              <a:t> писал, что компании теряют сбыт и прибыль потому, что они слишком сосредоточены на производстве и технологии. Для того, чтобы предотвратить спад продаж компания, должны стать более ориентированной на потребителя. (</a:t>
            </a:r>
            <a:r>
              <a:rPr lang="ru-RU" sz="1800" b="0" i="0" u="none" strike="noStrike" baseline="0" dirty="0" err="1">
                <a:solidFill>
                  <a:srgbClr val="000000"/>
                </a:solidFill>
                <a:latin typeface="Times New Roman" panose="02020603050405020304" pitchFamily="18" charset="0"/>
              </a:rPr>
              <a:t>Левитт</a:t>
            </a:r>
            <a:r>
              <a:rPr lang="ru-RU" sz="1800" b="0" i="0" u="none" strike="noStrike" baseline="0" dirty="0">
                <a:solidFill>
                  <a:srgbClr val="000000"/>
                </a:solidFill>
                <a:latin typeface="Times New Roman" panose="02020603050405020304" pitchFamily="18" charset="0"/>
              </a:rPr>
              <a:t>, 1969) </a:t>
            </a:r>
          </a:p>
          <a:p>
            <a:pPr marR="0" algn="just"/>
            <a:r>
              <a:rPr lang="ru-RU" sz="1800" b="0" i="0" u="none" strike="noStrike" baseline="0" dirty="0">
                <a:solidFill>
                  <a:srgbClr val="000000"/>
                </a:solidFill>
                <a:latin typeface="Times New Roman" panose="02020603050405020304" pitchFamily="18" charset="0"/>
              </a:rPr>
              <a:t>Переход к </a:t>
            </a:r>
            <a:r>
              <a:rPr lang="ru-RU" sz="1800" b="0" i="1" u="none" strike="noStrike" baseline="0" dirty="0">
                <a:solidFill>
                  <a:srgbClr val="000000"/>
                </a:solidFill>
                <a:latin typeface="Times New Roman" panose="02020603050405020304" pitchFamily="18" charset="0"/>
              </a:rPr>
              <a:t>концепции интенсификации коммерческих усилий или концепции сбыта </a:t>
            </a:r>
            <a:r>
              <a:rPr lang="ru-RU" sz="1800" b="0" i="0" u="none" strike="noStrike" baseline="0" dirty="0">
                <a:solidFill>
                  <a:srgbClr val="000000"/>
                </a:solidFill>
                <a:latin typeface="Times New Roman" panose="02020603050405020304" pitchFamily="18" charset="0"/>
              </a:rPr>
              <a:t>означал переключение внимания предпринимателей с внутренних проблем, связанных с организацией производства и комплексным управлением качеством продукции на рынок. Большое внимание стало уделяться процессам транспортировки продукции, системам продаж, сбытовой политике. </a:t>
            </a:r>
            <a:endParaRPr lang="ru-RU" dirty="0"/>
          </a:p>
        </p:txBody>
      </p:sp>
    </p:spTree>
    <p:extLst>
      <p:ext uri="{BB962C8B-B14F-4D97-AF65-F5344CB8AC3E}">
        <p14:creationId xmlns:p14="http://schemas.microsoft.com/office/powerpoint/2010/main" val="204103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348C48-15DA-4C37-94FB-1D7E1947756A}"/>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DCA32841-ACF2-47FD-9A70-BC1B3209D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86603"/>
            <a:ext cx="10174100" cy="6002230"/>
          </a:xfrm>
          <a:prstGeom prst="rect">
            <a:avLst/>
          </a:prstGeom>
        </p:spPr>
      </p:pic>
    </p:spTree>
    <p:extLst>
      <p:ext uri="{BB962C8B-B14F-4D97-AF65-F5344CB8AC3E}">
        <p14:creationId xmlns:p14="http://schemas.microsoft.com/office/powerpoint/2010/main" val="343720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7A1ED-F05D-43C2-B1A8-64AA798E9F30}"/>
              </a:ext>
            </a:extLst>
          </p:cNvPr>
          <p:cNvSpPr>
            <a:spLocks noGrp="1"/>
          </p:cNvSpPr>
          <p:nvPr>
            <p:ph type="title"/>
          </p:nvPr>
        </p:nvSpPr>
        <p:spPr>
          <a:xfrm>
            <a:off x="1097280" y="286603"/>
            <a:ext cx="10058400" cy="5442393"/>
          </a:xfrm>
        </p:spPr>
        <p:txBody>
          <a:bodyPr>
            <a:normAutofit/>
          </a:bodyPr>
          <a:lstStyle/>
          <a:p>
            <a:r>
              <a:rPr lang="ru-RU" sz="3200" b="0" i="0" u="none" strike="noStrike" baseline="0" dirty="0">
                <a:solidFill>
                  <a:srgbClr val="000000"/>
                </a:solidFill>
                <a:latin typeface="Times New Roman" panose="02020603050405020304" pitchFamily="18" charset="0"/>
              </a:rPr>
              <a:t>Формирование </a:t>
            </a:r>
            <a:r>
              <a:rPr lang="ru-RU" sz="3200" b="1" i="1" u="sng" strike="noStrike" baseline="0" dirty="0">
                <a:solidFill>
                  <a:srgbClr val="FF0000"/>
                </a:solidFill>
                <a:effectLst>
                  <a:outerShdw blurRad="38100" dist="38100" dir="2700000" algn="tl">
                    <a:srgbClr val="000000">
                      <a:alpha val="43137"/>
                    </a:srgbClr>
                  </a:outerShdw>
                </a:effectLst>
                <a:latin typeface="Times New Roman" panose="02020603050405020304" pitchFamily="18" charset="0"/>
              </a:rPr>
              <a:t>концепции маркетинга</a:t>
            </a:r>
            <a:r>
              <a:rPr lang="ru-RU" sz="3200" b="0" i="0" u="none" strike="noStrike" baseline="0" dirty="0">
                <a:solidFill>
                  <a:srgbClr val="000000"/>
                </a:solidFill>
                <a:latin typeface="Times New Roman" panose="02020603050405020304" pitchFamily="18" charset="0"/>
              </a:rPr>
              <a:t>, которая была рассмотрена выше, и системы стратегического планирования совпало с периодом, который получил название «эпохи без закономерностей» (</a:t>
            </a:r>
            <a:r>
              <a:rPr lang="ru-RU" sz="3200" b="0" i="0" u="none" strike="noStrike" baseline="0" dirty="0" err="1">
                <a:solidFill>
                  <a:srgbClr val="000000"/>
                </a:solidFill>
                <a:latin typeface="Times New Roman" panose="02020603050405020304" pitchFamily="18" charset="0"/>
              </a:rPr>
              <a:t>П.Дракер</a:t>
            </a:r>
            <a:r>
              <a:rPr lang="ru-RU" sz="3200" b="0" i="0" u="none" strike="noStrike" baseline="0" dirty="0">
                <a:solidFill>
                  <a:srgbClr val="000000"/>
                </a:solidFill>
                <a:latin typeface="Times New Roman" panose="02020603050405020304" pitchFamily="18" charset="0"/>
              </a:rPr>
              <a:t>) или турбулентного рынка (западноевропейские авторы). С конца 50-х годов в США, а затем несколько позднее, в западных странах и Японии началось ускоренное развитие событий, которые стали менять границы, структуру и динамику существующих рынков. </a:t>
            </a:r>
            <a:endParaRPr lang="ru-RU" sz="3200" dirty="0"/>
          </a:p>
        </p:txBody>
      </p:sp>
    </p:spTree>
    <p:extLst>
      <p:ext uri="{BB962C8B-B14F-4D97-AF65-F5344CB8AC3E}">
        <p14:creationId xmlns:p14="http://schemas.microsoft.com/office/powerpoint/2010/main" val="216713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9D7B28-EB10-4E78-B5F0-5348CE36CE47}"/>
              </a:ext>
            </a:extLst>
          </p:cNvPr>
          <p:cNvSpPr>
            <a:spLocks noGrp="1"/>
          </p:cNvSpPr>
          <p:nvPr>
            <p:ph type="title"/>
          </p:nvPr>
        </p:nvSpPr>
        <p:spPr/>
        <p:txBody>
          <a:bodyPr>
            <a:normAutofit/>
          </a:bodyPr>
          <a:lstStyle/>
          <a:p>
            <a:r>
              <a:rPr lang="ru-RU" sz="3200" b="0" i="0" u="none" strike="noStrike" baseline="0" dirty="0">
                <a:solidFill>
                  <a:srgbClr val="000000"/>
                </a:solidFill>
                <a:latin typeface="Times New Roman" panose="02020603050405020304" pitchFamily="18" charset="0"/>
              </a:rPr>
              <a:t>Основными характеристиками условий деятельности фирмы в этот период можно считать следующие: </a:t>
            </a:r>
            <a:endParaRPr lang="ru-RU" sz="3200" dirty="0"/>
          </a:p>
        </p:txBody>
      </p:sp>
      <p:sp>
        <p:nvSpPr>
          <p:cNvPr id="3" name="Объект 2">
            <a:extLst>
              <a:ext uri="{FF2B5EF4-FFF2-40B4-BE49-F238E27FC236}">
                <a16:creationId xmlns:a16="http://schemas.microsoft.com/office/drawing/2014/main" id="{084D022A-F7E5-4C4F-8BA0-EB155E5B75A3}"/>
              </a:ext>
            </a:extLst>
          </p:cNvPr>
          <p:cNvSpPr>
            <a:spLocks noGrp="1"/>
          </p:cNvSpPr>
          <p:nvPr>
            <p:ph idx="1"/>
          </p:nvPr>
        </p:nvSpPr>
        <p:spPr/>
        <p:txBody>
          <a:bodyPr>
            <a:normAutofit lnSpcReduction="10000"/>
          </a:bodyPr>
          <a:lstStyle/>
          <a:p>
            <a:pPr algn="l"/>
            <a:endParaRPr lang="ru-RU"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Непредсказуемость внешнего окружения (спонтанные кризисы, политические катаклизмы, неопределенность рыночной конъюнктуры и т.п.); </a:t>
            </a: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Достижение высокого уровня экономического благосостояния, возрастание требований к качеству и престижности товара, его торговой марке, репутации фирмы-производителя; </a:t>
            </a:r>
          </a:p>
          <a:p>
            <a:pPr>
              <a:buFont typeface="Wingdings" panose="05000000000000000000" pitchFamily="2" charset="2"/>
              <a:buChar char="q"/>
            </a:pPr>
            <a:r>
              <a:rPr lang="ru-RU" sz="2400" b="0" i="0" u="none" strike="noStrike" baseline="0" dirty="0">
                <a:solidFill>
                  <a:srgbClr val="000000"/>
                </a:solidFill>
                <a:latin typeface="Times New Roman" panose="02020603050405020304" pitchFamily="18" charset="0"/>
              </a:rPr>
              <a:t>Научно-технический прогресс, появление новых отраслей и технологий, ускорение скорости внедрения инноваций, т.е. периода «разработка - коммерческая реализация», сокращение жизненного цикла товаров и технологий. </a:t>
            </a:r>
          </a:p>
          <a:p>
            <a:endParaRPr lang="ru-RU" dirty="0"/>
          </a:p>
        </p:txBody>
      </p:sp>
    </p:spTree>
    <p:extLst>
      <p:ext uri="{BB962C8B-B14F-4D97-AF65-F5344CB8AC3E}">
        <p14:creationId xmlns:p14="http://schemas.microsoft.com/office/powerpoint/2010/main" val="4069728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9C6DD2-437E-4692-8836-A3A11180D4FC}"/>
              </a:ext>
            </a:extLst>
          </p:cNvPr>
          <p:cNvSpPr>
            <a:spLocks noGrp="1"/>
          </p:cNvSpPr>
          <p:nvPr>
            <p:ph type="title"/>
          </p:nvPr>
        </p:nvSpPr>
        <p:spPr/>
        <p:txBody>
          <a:bodyPr>
            <a:normAutofit/>
          </a:bodyPr>
          <a:lstStyle/>
          <a:p>
            <a:r>
              <a:rPr lang="ru-RU" sz="4000" b="1" i="1" u="sng" strike="noStrike" baseline="0" dirty="0">
                <a:solidFill>
                  <a:srgbClr val="FF0000"/>
                </a:solidFill>
                <a:effectLst>
                  <a:outerShdw blurRad="38100" dist="38100" dir="2700000" algn="tl">
                    <a:srgbClr val="000000">
                      <a:alpha val="43137"/>
                    </a:srgbClr>
                  </a:outerShdw>
                </a:effectLst>
                <a:latin typeface="Times New Roman" panose="02020603050405020304" pitchFamily="18" charset="0"/>
              </a:rPr>
              <a:t>Концепция социально-этичного маркетинга </a:t>
            </a:r>
            <a:endParaRPr lang="ru-RU" sz="4000" b="1" i="1" u="sng" dirty="0">
              <a:solidFill>
                <a:srgbClr val="FF0000"/>
              </a:solidFill>
              <a:effectLst>
                <a:outerShdw blurRad="38100" dist="38100" dir="2700000" algn="tl">
                  <a:srgbClr val="000000">
                    <a:alpha val="43137"/>
                  </a:srgbClr>
                </a:outerShdw>
              </a:effectLst>
            </a:endParaRPr>
          </a:p>
        </p:txBody>
      </p:sp>
      <p:sp>
        <p:nvSpPr>
          <p:cNvPr id="3" name="Объект 2">
            <a:extLst>
              <a:ext uri="{FF2B5EF4-FFF2-40B4-BE49-F238E27FC236}">
                <a16:creationId xmlns:a16="http://schemas.microsoft.com/office/drawing/2014/main" id="{22D38CB7-0729-4938-985E-8CEDCCD7214B}"/>
              </a:ext>
            </a:extLst>
          </p:cNvPr>
          <p:cNvSpPr>
            <a:spLocks noGrp="1"/>
          </p:cNvSpPr>
          <p:nvPr>
            <p:ph idx="1"/>
          </p:nvPr>
        </p:nvSpPr>
        <p:spPr/>
        <p:txBody>
          <a:bodyPr>
            <a:normAutofit/>
          </a:bodyPr>
          <a:lstStyle/>
          <a:p>
            <a:r>
              <a:rPr lang="ru-RU" sz="2400" b="0" i="0" u="none" strike="noStrike" baseline="0" dirty="0">
                <a:solidFill>
                  <a:srgbClr val="000000"/>
                </a:solidFill>
                <a:latin typeface="Times New Roman" panose="02020603050405020304" pitchFamily="18" charset="0"/>
              </a:rPr>
              <a:t>появившаяся в 70-е годы, утверждает, что задачей компании является определение нужд и потребностей рынка, обеспечение желаемой удовлетворенности более эффективными, чем у конкурентов способами с одновременным сохранением и укреплением благополучия потребителя и всего общества в целом. Появление данной концепции были ответом на участившиеся требования социальной ответственности со стороны общества и государства (консюмеризм, </a:t>
            </a:r>
            <a:r>
              <a:rPr lang="ru-RU" sz="2400" b="0" i="0" u="none" strike="noStrike" baseline="0" dirty="0" err="1">
                <a:solidFill>
                  <a:srgbClr val="000000"/>
                </a:solidFill>
                <a:latin typeface="Times New Roman" panose="02020603050405020304" pitchFamily="18" charset="0"/>
              </a:rPr>
              <a:t>энвайроментализм</a:t>
            </a:r>
            <a:r>
              <a:rPr lang="ru-RU" sz="2400" b="0" i="0" u="none" strike="noStrike" baseline="0" dirty="0">
                <a:solidFill>
                  <a:srgbClr val="000000"/>
                </a:solidFill>
                <a:latin typeface="Times New Roman" panose="02020603050405020304" pitchFamily="18" charset="0"/>
              </a:rPr>
              <a:t>, ограничение монополистической деятельности). Социально-этичный маркетинг является частью более широкой концепции корпоративной социальной ответственности </a:t>
            </a:r>
            <a:endParaRPr lang="ru-RU" sz="2400" dirty="0"/>
          </a:p>
        </p:txBody>
      </p:sp>
    </p:spTree>
    <p:extLst>
      <p:ext uri="{BB962C8B-B14F-4D97-AF65-F5344CB8AC3E}">
        <p14:creationId xmlns:p14="http://schemas.microsoft.com/office/powerpoint/2010/main" val="3283829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19DFCB-F783-4F97-95E4-83A2B673C07A}"/>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9AD67B49-A2D1-4C2D-A4A8-327B5F658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96" y="65313"/>
            <a:ext cx="10590535" cy="6232849"/>
          </a:xfrm>
          <a:prstGeom prst="rect">
            <a:avLst/>
          </a:prstGeom>
        </p:spPr>
      </p:pic>
    </p:spTree>
    <p:extLst>
      <p:ext uri="{BB962C8B-B14F-4D97-AF65-F5344CB8AC3E}">
        <p14:creationId xmlns:p14="http://schemas.microsoft.com/office/powerpoint/2010/main" val="1586053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92499-FBDD-4B72-A984-5515B64E9728}"/>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4ADF7D72-1697-41D4-B005-A8E2E6056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147762"/>
            <a:ext cx="9334500" cy="4562475"/>
          </a:xfrm>
          <a:prstGeom prst="rect">
            <a:avLst/>
          </a:prstGeom>
        </p:spPr>
      </p:pic>
    </p:spTree>
    <p:extLst>
      <p:ext uri="{BB962C8B-B14F-4D97-AF65-F5344CB8AC3E}">
        <p14:creationId xmlns:p14="http://schemas.microsoft.com/office/powerpoint/2010/main" val="185831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19C4EA-1B91-47D1-AE3D-62193EBA0E8D}"/>
              </a:ext>
            </a:extLst>
          </p:cNvPr>
          <p:cNvSpPr>
            <a:spLocks noGrp="1"/>
          </p:cNvSpPr>
          <p:nvPr>
            <p:ph type="title"/>
          </p:nvPr>
        </p:nvSpPr>
        <p:spPr/>
        <p:txBody>
          <a:bodyPr>
            <a:normAutofit/>
          </a:bodyPr>
          <a:lstStyle/>
          <a:p>
            <a:r>
              <a:rPr lang="ru-RU" sz="2400" b="1" i="1" u="none" strike="noStrike" baseline="0" dirty="0">
                <a:solidFill>
                  <a:srgbClr val="000000"/>
                </a:solidFill>
                <a:latin typeface="Times New Roman" panose="02020603050405020304" pitchFamily="18" charset="0"/>
              </a:rPr>
              <a:t>Концепция маркетинга взаимодействия или маркетинга партнерских отношений (</a:t>
            </a:r>
            <a:r>
              <a:rPr lang="ru-RU" sz="2400" b="1" i="1" u="none" strike="noStrike" baseline="0" dirty="0" err="1">
                <a:solidFill>
                  <a:srgbClr val="000000"/>
                </a:solidFill>
                <a:latin typeface="Times New Roman" panose="02020603050405020304" pitchFamily="18" charset="0"/>
              </a:rPr>
              <a:t>Relationship</a:t>
            </a:r>
            <a:r>
              <a:rPr lang="ru-RU" sz="2400" b="1" i="1" u="none" strike="noStrike" baseline="0" dirty="0">
                <a:solidFill>
                  <a:srgbClr val="000000"/>
                </a:solidFill>
                <a:latin typeface="Times New Roman" panose="02020603050405020304" pitchFamily="18" charset="0"/>
              </a:rPr>
              <a:t> Marketing) </a:t>
            </a:r>
            <a:endParaRPr lang="ru-RU" sz="2400" dirty="0"/>
          </a:p>
        </p:txBody>
      </p:sp>
      <p:sp>
        <p:nvSpPr>
          <p:cNvPr id="3" name="Объект 2">
            <a:extLst>
              <a:ext uri="{FF2B5EF4-FFF2-40B4-BE49-F238E27FC236}">
                <a16:creationId xmlns:a16="http://schemas.microsoft.com/office/drawing/2014/main" id="{65E3EF40-D90D-478A-B223-5895AA594DE7}"/>
              </a:ext>
            </a:extLst>
          </p:cNvPr>
          <p:cNvSpPr>
            <a:spLocks noGrp="1"/>
          </p:cNvSpPr>
          <p:nvPr>
            <p:ph idx="1"/>
          </p:nvPr>
        </p:nvSpPr>
        <p:spPr/>
        <p:txBody>
          <a:bodyPr>
            <a:normAutofit fontScale="92500" lnSpcReduction="10000"/>
          </a:bodyPr>
          <a:lstStyle/>
          <a:p>
            <a:pPr marR="0" algn="just"/>
            <a:r>
              <a:rPr lang="ru-RU" sz="1800" b="0" i="0" u="none" strike="noStrike" baseline="0" dirty="0">
                <a:solidFill>
                  <a:srgbClr val="000000"/>
                </a:solidFill>
                <a:latin typeface="Times New Roman" panose="02020603050405020304" pitchFamily="18" charset="0"/>
              </a:rPr>
              <a:t>возникла и стала развиваться в конце 80-х – начале 90-х годов. Предпосылки появления этой концепции связаны с реально изменившимися общественными условиями и практикой бизнеса. </a:t>
            </a:r>
          </a:p>
          <a:p>
            <a:pPr marR="0" algn="just"/>
            <a:r>
              <a:rPr lang="ru-RU" sz="1800" b="0" i="0" u="none" strike="noStrike" baseline="0" dirty="0">
                <a:solidFill>
                  <a:srgbClr val="000000"/>
                </a:solidFill>
                <a:latin typeface="Times New Roman" panose="02020603050405020304" pitchFamily="18" charset="0"/>
              </a:rPr>
              <a:t>В первую очередь, технологические изменения привели к значительному увеличению сложности товаров. В выпуске многих современных продуктов участвует не одни или несколько компаний, а многие тысячи. Например, для производства современного автомобиля используются готовые детали, запчасти, оборудование, услуги более 10 тысяч компаний. Среди них есть ключевые поставщики, которые оказывает наибольшее влияние на результат бизнеса. Компания заинтересована устанавливать с ними взаимовыгодные долгосрочные отношения. С другими партнерами компания также выстраивает отношения, в том числе конкурсное привлечение, в зависимости от значимости и уникальности их услуг. Многочисленные и разнообразные связи между различными субъектами формируют сообщество, получившее название сетевого (“</a:t>
            </a:r>
            <a:r>
              <a:rPr lang="ru-RU" sz="1800" b="0" i="0" u="none" strike="noStrike" baseline="0" dirty="0" err="1">
                <a:solidFill>
                  <a:srgbClr val="000000"/>
                </a:solidFill>
                <a:latin typeface="Times New Roman" panose="02020603050405020304" pitchFamily="18" charset="0"/>
              </a:rPr>
              <a:t>network</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society</a:t>
            </a:r>
            <a:r>
              <a:rPr lang="ru-RU" sz="1800" b="0" i="0" u="none" strike="noStrike" baseline="0" dirty="0">
                <a:solidFill>
                  <a:srgbClr val="000000"/>
                </a:solidFill>
                <a:latin typeface="Times New Roman" panose="02020603050405020304" pitchFamily="18" charset="0"/>
              </a:rPr>
              <a:t>”). </a:t>
            </a:r>
          </a:p>
          <a:p>
            <a:pPr marR="0" algn="just"/>
            <a:r>
              <a:rPr lang="ru-RU" sz="1800" b="0" i="0" u="none" strike="noStrike" baseline="0" dirty="0">
                <a:solidFill>
                  <a:srgbClr val="000000"/>
                </a:solidFill>
                <a:latin typeface="Times New Roman" panose="02020603050405020304" pitchFamily="18" charset="0"/>
              </a:rPr>
              <a:t>В данном случае речь идет не только и не столько о виртуальной сети, сколько о сети устойчивых отношений. Создание устойчивых сетей отношений обеспечивает фирме </a:t>
            </a:r>
          </a:p>
          <a:p>
            <a:pPr marR="0" algn="just"/>
            <a:r>
              <a:rPr lang="ru-RU" sz="1800" b="0" i="0" u="none" strike="noStrike" baseline="0" dirty="0">
                <a:solidFill>
                  <a:srgbClr val="000000"/>
                </a:solidFill>
                <a:latin typeface="Times New Roman" panose="02020603050405020304" pitchFamily="18" charset="0"/>
              </a:rPr>
              <a:t>экономию транзакционных издержек, повышает ее устойчивость, способствует улучшению ее имиджа. Таким образом, центральным моментом маркетинга взаимодействия становится установление взаимоотношений в системе связей. Маркетинг в данном случае координирующую и интегрирующую роль. </a:t>
            </a:r>
            <a:endParaRPr lang="ru-RU" dirty="0"/>
          </a:p>
        </p:txBody>
      </p:sp>
    </p:spTree>
    <p:extLst>
      <p:ext uri="{BB962C8B-B14F-4D97-AF65-F5344CB8AC3E}">
        <p14:creationId xmlns:p14="http://schemas.microsoft.com/office/powerpoint/2010/main" val="3378481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D35E2A-F630-4074-8290-D10E7DDAB1A6}"/>
              </a:ext>
            </a:extLst>
          </p:cNvPr>
          <p:cNvSpPr>
            <a:spLocks noGrp="1"/>
          </p:cNvSpPr>
          <p:nvPr>
            <p:ph type="title"/>
          </p:nvPr>
        </p:nvSpPr>
        <p:spPr>
          <a:xfrm>
            <a:off x="1097280" y="286603"/>
            <a:ext cx="10058400" cy="5321095"/>
          </a:xfrm>
        </p:spPr>
        <p:txBody>
          <a:bodyPr>
            <a:normAutofit/>
          </a:bodyPr>
          <a:lstStyle/>
          <a:p>
            <a:r>
              <a:rPr lang="ru-RU" sz="2400" b="0" i="0" u="none" strike="noStrike" baseline="0" dirty="0">
                <a:solidFill>
                  <a:srgbClr val="000000"/>
                </a:solidFill>
                <a:latin typeface="Times New Roman" panose="02020603050405020304" pitchFamily="18" charset="0"/>
              </a:rPr>
              <a:t>Вторым важнейшим моментом, предопределившим возникновение маркетинга взаимодействия, является новое понимание логики процесса представления ценности клиенту, которое четко было показано </a:t>
            </a:r>
            <a:r>
              <a:rPr lang="ru-RU" sz="2400" b="0" i="0" u="none" strike="noStrike" baseline="0" dirty="0" err="1">
                <a:solidFill>
                  <a:srgbClr val="000000"/>
                </a:solidFill>
                <a:latin typeface="Times New Roman" panose="02020603050405020304" pitchFamily="18" charset="0"/>
              </a:rPr>
              <a:t>М.Портером</a:t>
            </a:r>
            <a:r>
              <a:rPr lang="ru-RU" sz="2400" b="0" i="0" u="none" strike="noStrike" baseline="0" dirty="0">
                <a:solidFill>
                  <a:srgbClr val="000000"/>
                </a:solidFill>
                <a:latin typeface="Times New Roman" panose="02020603050405020304" pitchFamily="18" charset="0"/>
              </a:rPr>
              <a:t> и эмпирически подтверждено в связи с повсеместным распространением в западных компаниях систем менеджмента качества. Стало очевидным, что конечная ценность товара для потребителей начинает формироваться задолго до того, как этот товар поступает на конвейер или сборочную линию. Ценность товара зависит от качества поставляемых ресурсов, от способа и скорости распределения и т.д. Звенья цепочки создания ценности находятся как внутри компании, так и за ее пределами </a:t>
            </a:r>
            <a:endParaRPr lang="ru-RU" sz="2400" dirty="0"/>
          </a:p>
        </p:txBody>
      </p:sp>
    </p:spTree>
    <p:extLst>
      <p:ext uri="{BB962C8B-B14F-4D97-AF65-F5344CB8AC3E}">
        <p14:creationId xmlns:p14="http://schemas.microsoft.com/office/powerpoint/2010/main" val="391553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134CD-F79F-4A99-9431-9E9EF1A06C0A}"/>
              </a:ext>
            </a:extLst>
          </p:cNvPr>
          <p:cNvSpPr>
            <a:spLocks noGrp="1"/>
          </p:cNvSpPr>
          <p:nvPr>
            <p:ph type="title"/>
          </p:nvPr>
        </p:nvSpPr>
        <p:spPr>
          <a:xfrm>
            <a:off x="1097280" y="286603"/>
            <a:ext cx="10058400" cy="702303"/>
          </a:xfrm>
        </p:spPr>
        <p:txBody>
          <a:bodyPr>
            <a:normAutofit/>
          </a:bodyPr>
          <a:lstStyle/>
          <a:p>
            <a:r>
              <a:rPr lang="ru-RU" sz="3600" b="0" i="0" u="none" strike="noStrike" baseline="0" dirty="0">
                <a:solidFill>
                  <a:srgbClr val="000000"/>
                </a:solidFill>
                <a:latin typeface="Times New Roman" panose="02020603050405020304" pitchFamily="18" charset="0"/>
              </a:rPr>
              <a:t>Модель цепочки создания ценности М. Портера. </a:t>
            </a:r>
            <a:endParaRPr lang="ru-RU" sz="3600" dirty="0"/>
          </a:p>
        </p:txBody>
      </p:sp>
      <p:pic>
        <p:nvPicPr>
          <p:cNvPr id="5" name="Объект 4">
            <a:extLst>
              <a:ext uri="{FF2B5EF4-FFF2-40B4-BE49-F238E27FC236}">
                <a16:creationId xmlns:a16="http://schemas.microsoft.com/office/drawing/2014/main" id="{FD25E3B6-9EB3-4D50-8753-64BA1A755088}"/>
              </a:ext>
            </a:extLst>
          </p:cNvPr>
          <p:cNvPicPr>
            <a:picLocks noGrp="1" noChangeAspect="1"/>
          </p:cNvPicPr>
          <p:nvPr>
            <p:ph idx="1"/>
          </p:nvPr>
        </p:nvPicPr>
        <p:blipFill>
          <a:blip r:embed="rId2"/>
          <a:stretch>
            <a:fillRect/>
          </a:stretch>
        </p:blipFill>
        <p:spPr>
          <a:xfrm>
            <a:off x="1175657" y="914399"/>
            <a:ext cx="9377265" cy="4889241"/>
          </a:xfrm>
        </p:spPr>
      </p:pic>
    </p:spTree>
    <p:extLst>
      <p:ext uri="{BB962C8B-B14F-4D97-AF65-F5344CB8AC3E}">
        <p14:creationId xmlns:p14="http://schemas.microsoft.com/office/powerpoint/2010/main" val="247305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7B567E-90C3-4D9C-B1EF-E3CBA2560041}"/>
              </a:ext>
            </a:extLst>
          </p:cNvPr>
          <p:cNvSpPr>
            <a:spLocks noGrp="1"/>
          </p:cNvSpPr>
          <p:nvPr>
            <p:ph type="title"/>
          </p:nvPr>
        </p:nvSpPr>
        <p:spPr/>
        <p:txBody>
          <a:bodyPr/>
          <a:lstStyle/>
          <a:p>
            <a:pPr algn="ctr"/>
            <a:r>
              <a:rPr lang="ru-RU" dirty="0"/>
              <a:t>Вопросы по теме:</a:t>
            </a:r>
          </a:p>
        </p:txBody>
      </p:sp>
      <p:sp>
        <p:nvSpPr>
          <p:cNvPr id="3" name="Объект 2">
            <a:extLst>
              <a:ext uri="{FF2B5EF4-FFF2-40B4-BE49-F238E27FC236}">
                <a16:creationId xmlns:a16="http://schemas.microsoft.com/office/drawing/2014/main" id="{FFEBE58C-643F-48E7-B703-FC84DD4C9428}"/>
              </a:ext>
            </a:extLst>
          </p:cNvPr>
          <p:cNvSpPr>
            <a:spLocks noGrp="1"/>
          </p:cNvSpPr>
          <p:nvPr>
            <p:ph idx="1"/>
          </p:nvPr>
        </p:nvSpPr>
        <p:spPr/>
        <p:txBody>
          <a:bodyPr/>
          <a:lstStyle/>
          <a:p>
            <a:pPr algn="l"/>
            <a:r>
              <a:rPr lang="ru-RU" sz="1800" b="0" i="0" u="none" strike="noStrike" baseline="0" dirty="0">
                <a:solidFill>
                  <a:srgbClr val="000000"/>
                </a:solidFill>
                <a:latin typeface="Times New Roman" panose="02020603050405020304" pitchFamily="18" charset="0"/>
              </a:rPr>
              <a:t>1. Содержание и взаимосвязь основных категорий маркетинга </a:t>
            </a:r>
          </a:p>
          <a:p>
            <a:r>
              <a:rPr lang="ru-RU" sz="1800" b="0" i="0" u="none" strike="noStrike" baseline="0" dirty="0">
                <a:solidFill>
                  <a:srgbClr val="000000"/>
                </a:solidFill>
                <a:latin typeface="Times New Roman" panose="02020603050405020304" pitchFamily="18" charset="0"/>
              </a:rPr>
              <a:t>2. Характеристика основных элементов комплекса маркетинга </a:t>
            </a:r>
          </a:p>
          <a:p>
            <a:r>
              <a:rPr lang="ru-RU" sz="1800" b="0" i="0" u="none" strike="noStrike" baseline="0" dirty="0">
                <a:solidFill>
                  <a:srgbClr val="000000"/>
                </a:solidFill>
                <a:latin typeface="Times New Roman" panose="02020603050405020304" pitchFamily="18" charset="0"/>
              </a:rPr>
              <a:t>3. Пять подходов к управлению компанией </a:t>
            </a:r>
          </a:p>
          <a:p>
            <a:r>
              <a:rPr lang="ru-RU" sz="1800" b="0" i="0" u="none" strike="noStrike" baseline="0" dirty="0">
                <a:solidFill>
                  <a:srgbClr val="000000"/>
                </a:solidFill>
                <a:latin typeface="Times New Roman" panose="02020603050405020304" pitchFamily="18" charset="0"/>
              </a:rPr>
              <a:t>4. Предпосылки возникновения концепции управления фирмой на принципах маркетинга </a:t>
            </a:r>
          </a:p>
          <a:p>
            <a:r>
              <a:rPr lang="ru-RU" sz="1800" b="0" i="0" u="none" strike="noStrike" baseline="0" dirty="0">
                <a:solidFill>
                  <a:srgbClr val="000000"/>
                </a:solidFill>
                <a:latin typeface="Times New Roman" panose="02020603050405020304" pitchFamily="18" charset="0"/>
              </a:rPr>
              <a:t>5. Ориентация компании на рынок </a:t>
            </a:r>
          </a:p>
          <a:p>
            <a:r>
              <a:rPr lang="ru-RU" sz="1800" b="0" i="0" u="none" strike="noStrike" baseline="0" dirty="0">
                <a:solidFill>
                  <a:srgbClr val="000000"/>
                </a:solidFill>
                <a:latin typeface="Times New Roman" panose="02020603050405020304" pitchFamily="18" charset="0"/>
              </a:rPr>
              <a:t>6. Какие функции выполняет маркетинг в компании </a:t>
            </a:r>
          </a:p>
          <a:p>
            <a:endParaRPr lang="ru-RU" dirty="0"/>
          </a:p>
        </p:txBody>
      </p:sp>
    </p:spTree>
    <p:extLst>
      <p:ext uri="{BB962C8B-B14F-4D97-AF65-F5344CB8AC3E}">
        <p14:creationId xmlns:p14="http://schemas.microsoft.com/office/powerpoint/2010/main" val="2199288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747A5-F1FB-451B-A3B8-31D3DA3D322A}"/>
              </a:ext>
            </a:extLst>
          </p:cNvPr>
          <p:cNvSpPr>
            <a:spLocks noGrp="1"/>
          </p:cNvSpPr>
          <p:nvPr>
            <p:ph type="title"/>
          </p:nvPr>
        </p:nvSpPr>
        <p:spPr>
          <a:xfrm>
            <a:off x="1097280" y="286603"/>
            <a:ext cx="10058400" cy="3725560"/>
          </a:xfrm>
        </p:spPr>
        <p:txBody>
          <a:bodyPr/>
          <a:lstStyle/>
          <a:p>
            <a:r>
              <a:rPr lang="ru-RU" sz="1800" b="0" i="0" u="none" strike="noStrike" baseline="0" dirty="0">
                <a:solidFill>
                  <a:srgbClr val="000000"/>
                </a:solidFill>
                <a:latin typeface="Times New Roman" panose="02020603050405020304" pitchFamily="18" charset="0"/>
              </a:rPr>
              <a:t>М. Портер выделил девять стратегически значимых процессов создания ценности. Пять из них основных: входящая логистика, производство, исходящая логистика, маркетинг и продажи, послепродажное обслуживание и сервис. Четыре вспомогательных процесса – это инфраструктура фирмы, управление человеческими ресурсами, разработка технологий и закупки – обеспечивают условия для выполнения основных процессов. Таким образом, компании необходимо создавать условия для удовлетворения потребностей клиента во всех звеньях цепочки создания ценности. </a:t>
            </a:r>
            <a:endParaRPr lang="ru-RU" dirty="0"/>
          </a:p>
        </p:txBody>
      </p:sp>
    </p:spTree>
    <p:extLst>
      <p:ext uri="{BB962C8B-B14F-4D97-AF65-F5344CB8AC3E}">
        <p14:creationId xmlns:p14="http://schemas.microsoft.com/office/powerpoint/2010/main" val="389774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E7B4EA-3397-455C-88B6-26A8C61C59A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D53A47E-AFFB-4217-9526-FBC5ED7050B1}"/>
              </a:ext>
            </a:extLst>
          </p:cNvPr>
          <p:cNvSpPr>
            <a:spLocks noGrp="1"/>
          </p:cNvSpPr>
          <p:nvPr>
            <p:ph idx="1"/>
          </p:nvPr>
        </p:nvSpPr>
        <p:spPr/>
        <p:txBody>
          <a:bodyPr>
            <a:noAutofit/>
          </a:bodyPr>
          <a:lstStyle/>
          <a:p>
            <a:r>
              <a:rPr lang="ru-RU" sz="3600" b="0" i="0" u="none" strike="noStrike" baseline="0" dirty="0">
                <a:solidFill>
                  <a:srgbClr val="000000"/>
                </a:solidFill>
                <a:latin typeface="Times New Roman" panose="02020603050405020304" pitchFamily="18" charset="0"/>
              </a:rPr>
              <a:t>Аналогично системы менеджмента качества (TQM – Total Quality Management) и созданные на основе их международные стандарты ИСО-9000 определили необходимость внедрения процессного подхода. Компания должна строиться не по иерархическому признаку, а как совокупность процессов, исходной и финальной точками которых являются потребности клиента </a:t>
            </a:r>
            <a:endParaRPr lang="ru-RU" sz="3600" dirty="0"/>
          </a:p>
        </p:txBody>
      </p:sp>
    </p:spTree>
    <p:extLst>
      <p:ext uri="{BB962C8B-B14F-4D97-AF65-F5344CB8AC3E}">
        <p14:creationId xmlns:p14="http://schemas.microsoft.com/office/powerpoint/2010/main" val="2952822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CE65EE-30E9-4D0D-B726-11A3A54696B6}"/>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064737F5-C628-4F7C-A489-E653E6268C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33" y="1846263"/>
            <a:ext cx="6156259" cy="4022725"/>
          </a:xfrm>
        </p:spPr>
      </p:pic>
    </p:spTree>
    <p:extLst>
      <p:ext uri="{BB962C8B-B14F-4D97-AF65-F5344CB8AC3E}">
        <p14:creationId xmlns:p14="http://schemas.microsoft.com/office/powerpoint/2010/main" val="2944725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8C8E4-F13A-48CB-B331-25D75F62AAB9}"/>
              </a:ext>
            </a:extLst>
          </p:cNvPr>
          <p:cNvSpPr>
            <a:spLocks noGrp="1"/>
          </p:cNvSpPr>
          <p:nvPr>
            <p:ph type="title"/>
          </p:nvPr>
        </p:nvSpPr>
        <p:spPr/>
        <p:txBody>
          <a:bodyPr/>
          <a:lstStyle/>
          <a:p>
            <a:r>
              <a:rPr lang="ru-RU" sz="1800" b="0" i="0" u="none" strike="noStrike" baseline="0" dirty="0">
                <a:solidFill>
                  <a:srgbClr val="000000"/>
                </a:solidFill>
                <a:latin typeface="Times New Roman" panose="02020603050405020304" pitchFamily="18" charset="0"/>
              </a:rPr>
              <a:t>На практике, следование такому подходу, означает внедрение очень важных принципов управления, основанных на обеспечении интересов потребителя во всей системе создания ценности. Так, стандарты ИСО – 9000 на уровне обязательных требований закрепляют необходимость обязательного мониторинга, оценки и постоянного улучшения: </a:t>
            </a:r>
            <a:endParaRPr lang="ru-RU" dirty="0"/>
          </a:p>
        </p:txBody>
      </p:sp>
      <p:sp>
        <p:nvSpPr>
          <p:cNvPr id="3" name="Объект 2">
            <a:extLst>
              <a:ext uri="{FF2B5EF4-FFF2-40B4-BE49-F238E27FC236}">
                <a16:creationId xmlns:a16="http://schemas.microsoft.com/office/drawing/2014/main" id="{09EDC734-D1B4-4C7B-BBAD-722BF45C8555}"/>
              </a:ext>
            </a:extLst>
          </p:cNvPr>
          <p:cNvSpPr>
            <a:spLocks noGrp="1"/>
          </p:cNvSpPr>
          <p:nvPr>
            <p:ph idx="1"/>
          </p:nvPr>
        </p:nvSpPr>
        <p:spPr/>
        <p:txBody>
          <a:bodyPr/>
          <a:lstStyle/>
          <a:p>
            <a:pPr algn="l">
              <a:buFont typeface="Wingdings" panose="05000000000000000000" pitchFamily="2" charset="2"/>
              <a:buChar char="q"/>
            </a:pPr>
            <a:endParaRPr lang="ru-RU"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Процессов работы с поставщиками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Процессов разработки продукции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Процессов сбыта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Процессов работы с клиентами и изучения клиентов. </a:t>
            </a:r>
          </a:p>
          <a:p>
            <a:pPr>
              <a:buFont typeface="Wingdings" panose="05000000000000000000" pitchFamily="2" charset="2"/>
              <a:buChar char="q"/>
            </a:pPr>
            <a:endParaRPr lang="ru-RU" dirty="0"/>
          </a:p>
        </p:txBody>
      </p:sp>
    </p:spTree>
    <p:extLst>
      <p:ext uri="{BB962C8B-B14F-4D97-AF65-F5344CB8AC3E}">
        <p14:creationId xmlns:p14="http://schemas.microsoft.com/office/powerpoint/2010/main" val="3800213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AE2E13-9E47-4115-9ABD-53A6E4CC710F}"/>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712C3C6C-4108-4967-B84D-FDC9B8ED69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05273"/>
            <a:ext cx="10127447" cy="6186196"/>
          </a:xfrm>
        </p:spPr>
      </p:pic>
    </p:spTree>
    <p:extLst>
      <p:ext uri="{BB962C8B-B14F-4D97-AF65-F5344CB8AC3E}">
        <p14:creationId xmlns:p14="http://schemas.microsoft.com/office/powerpoint/2010/main" val="3813380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35DAF-7FF6-4DDF-B609-1A608B8DC824}"/>
              </a:ext>
            </a:extLst>
          </p:cNvPr>
          <p:cNvSpPr>
            <a:spLocks noGrp="1"/>
          </p:cNvSpPr>
          <p:nvPr>
            <p:ph type="title"/>
          </p:nvPr>
        </p:nvSpPr>
        <p:spPr/>
        <p:txBody>
          <a:bodyPr>
            <a:normAutofit/>
          </a:bodyPr>
          <a:lstStyle/>
          <a:p>
            <a:r>
              <a:rPr lang="ru-RU" sz="4000" b="1" i="0" u="sng" strike="noStrike" baseline="0" dirty="0">
                <a:solidFill>
                  <a:srgbClr val="000000"/>
                </a:solidFill>
                <a:latin typeface="Times New Roman" panose="02020603050405020304" pitchFamily="18" charset="0"/>
              </a:rPr>
              <a:t>Концепция маркетинга, ориентированного на стоимость </a:t>
            </a:r>
            <a:endParaRPr lang="ru-RU" sz="4000" dirty="0"/>
          </a:p>
        </p:txBody>
      </p:sp>
      <p:sp>
        <p:nvSpPr>
          <p:cNvPr id="3" name="Объект 2">
            <a:extLst>
              <a:ext uri="{FF2B5EF4-FFF2-40B4-BE49-F238E27FC236}">
                <a16:creationId xmlns:a16="http://schemas.microsoft.com/office/drawing/2014/main" id="{34BEF52B-E8B1-40C0-8DBD-539A5C243AA5}"/>
              </a:ext>
            </a:extLst>
          </p:cNvPr>
          <p:cNvSpPr>
            <a:spLocks noGrp="1"/>
          </p:cNvSpPr>
          <p:nvPr>
            <p:ph idx="1"/>
          </p:nvPr>
        </p:nvSpPr>
        <p:spPr/>
        <p:txBody>
          <a:bodyPr/>
          <a:lstStyle/>
          <a:p>
            <a:pPr marR="0" algn="just"/>
            <a:r>
              <a:rPr lang="ru-RU" sz="1800" b="0" i="0" u="none" strike="noStrike" baseline="0" dirty="0">
                <a:solidFill>
                  <a:srgbClr val="000000"/>
                </a:solidFill>
                <a:latin typeface="Times New Roman" panose="02020603050405020304" pitchFamily="18" charset="0"/>
              </a:rPr>
              <a:t>В течении 1990-х и начали 2000-х гг. принципы и методы управления стоимостью компании стали охватывать различные направления менеджмента и маркетинга. Прибыль перестала рассматриваться в качестве основной цели компании, как это было ранее, в экономической теории фирмы. Фокус внимания менеджеров переместился на создание стоимости компании. В управлении стоимостью ключевую роль играют доходы акционеров и деятельность компании направленная на их максимизацию. Внимание менеджеров смещается с текущих показателей прибыльности и затрат в сторону поиска долгосрочных источников роста и увеличения стоимости бизнеса. </a:t>
            </a:r>
          </a:p>
          <a:p>
            <a:pPr marR="0" algn="just"/>
            <a:r>
              <a:rPr lang="ru-RU" sz="1800" b="0" i="0" u="none" strike="noStrike" baseline="0" dirty="0">
                <a:solidFill>
                  <a:srgbClr val="000000"/>
                </a:solidFill>
                <a:latin typeface="Times New Roman" panose="02020603050405020304" pitchFamily="18" charset="0"/>
              </a:rPr>
              <a:t>Максимизация стоимости капитала компании определяется величиной генерируемых денежных потоков, их стабильностью, доходностью относительно риска, ликвидностью. Было установлено, что стоимость компании все в меньшей степени зависит от величины материальных активов. Что именно нематериальные активы играют ключевую роль в оценке компании рынком, в ее способности генерировать денежные потоки. </a:t>
            </a:r>
            <a:endParaRPr lang="ru-RU" dirty="0"/>
          </a:p>
        </p:txBody>
      </p:sp>
    </p:spTree>
    <p:extLst>
      <p:ext uri="{BB962C8B-B14F-4D97-AF65-F5344CB8AC3E}">
        <p14:creationId xmlns:p14="http://schemas.microsoft.com/office/powerpoint/2010/main" val="3108720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A2254D-3C5A-4DA9-AF0A-4D1149145EE4}"/>
              </a:ext>
            </a:extLst>
          </p:cNvPr>
          <p:cNvSpPr>
            <a:spLocks noGrp="1"/>
          </p:cNvSpPr>
          <p:nvPr>
            <p:ph type="title"/>
          </p:nvPr>
        </p:nvSpPr>
        <p:spPr>
          <a:xfrm>
            <a:off x="1097280" y="286603"/>
            <a:ext cx="10058400" cy="702303"/>
          </a:xfrm>
        </p:spPr>
        <p:txBody>
          <a:bodyPr>
            <a:noAutofit/>
          </a:bodyPr>
          <a:lstStyle/>
          <a:p>
            <a:r>
              <a:rPr lang="ru-RU" sz="2800" b="0" i="0" u="none" strike="noStrike" baseline="0" dirty="0">
                <a:solidFill>
                  <a:srgbClr val="000000"/>
                </a:solidFill>
                <a:latin typeface="Times New Roman" panose="02020603050405020304" pitchFamily="18" charset="0"/>
              </a:rPr>
              <a:t>Большая часть нематериальных активов – это маркетинговые активы: </a:t>
            </a:r>
            <a:endParaRPr lang="ru-RU" sz="2800" dirty="0"/>
          </a:p>
        </p:txBody>
      </p:sp>
      <p:sp>
        <p:nvSpPr>
          <p:cNvPr id="3" name="Объект 2">
            <a:extLst>
              <a:ext uri="{FF2B5EF4-FFF2-40B4-BE49-F238E27FC236}">
                <a16:creationId xmlns:a16="http://schemas.microsoft.com/office/drawing/2014/main" id="{2670C8FF-3811-40D0-AC62-A76CD94ADE58}"/>
              </a:ext>
            </a:extLst>
          </p:cNvPr>
          <p:cNvSpPr>
            <a:spLocks noGrp="1"/>
          </p:cNvSpPr>
          <p:nvPr>
            <p:ph idx="1"/>
          </p:nvPr>
        </p:nvSpPr>
        <p:spPr/>
        <p:txBody>
          <a:bodyPr/>
          <a:lstStyle/>
          <a:p>
            <a:pPr algn="l"/>
            <a:endParaRPr lang="ru-RU"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клиентский капитал,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капитал бренда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капитал отношений в цепочке создания ценности. </a:t>
            </a:r>
          </a:p>
          <a:p>
            <a:pPr>
              <a:buFont typeface="Wingdings" panose="05000000000000000000" pitchFamily="2" charset="2"/>
              <a:buChar char="q"/>
            </a:pPr>
            <a:endParaRPr lang="ru-RU" sz="1800" b="0" i="0" u="none" strike="noStrike" baseline="0" dirty="0">
              <a:solidFill>
                <a:srgbClr val="000000"/>
              </a:solidFill>
              <a:latin typeface="Times New Roman" panose="02020603050405020304" pitchFamily="18" charset="0"/>
            </a:endParaRPr>
          </a:p>
          <a:p>
            <a:pPr marR="0" algn="just"/>
            <a:r>
              <a:rPr lang="ru-RU" sz="1800" b="0" i="0" u="none" strike="noStrike" baseline="0" dirty="0">
                <a:solidFill>
                  <a:srgbClr val="000000"/>
                </a:solidFill>
                <a:latin typeface="Times New Roman" panose="02020603050405020304" pitchFamily="18" charset="0"/>
              </a:rPr>
              <a:t>Именно инвестиции в формирование маркетинговых активов способны обеспечить устойчивый рост компании. Маркетинговые активы увеличивают акционерную стоимость путем увеличения объема и ускорения денежного потока, сокращения волатильности операций фирмы и их риска и т.д. </a:t>
            </a:r>
            <a:endParaRPr lang="ru-RU" dirty="0"/>
          </a:p>
        </p:txBody>
      </p:sp>
    </p:spTree>
    <p:extLst>
      <p:ext uri="{BB962C8B-B14F-4D97-AF65-F5344CB8AC3E}">
        <p14:creationId xmlns:p14="http://schemas.microsoft.com/office/powerpoint/2010/main" val="816355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94804D-E106-4DF7-8C14-DB539AC236E8}"/>
              </a:ext>
            </a:extLst>
          </p:cNvPr>
          <p:cNvSpPr>
            <a:spLocks noGrp="1"/>
          </p:cNvSpPr>
          <p:nvPr>
            <p:ph type="title"/>
          </p:nvPr>
        </p:nvSpPr>
        <p:spPr/>
        <p:txBody>
          <a:bodyPr/>
          <a:lstStyle/>
          <a:p>
            <a:r>
              <a:rPr lang="ru-RU" sz="1800" b="0" i="0" u="none" strike="noStrike" baseline="0" dirty="0">
                <a:solidFill>
                  <a:srgbClr val="000000"/>
                </a:solidFill>
                <a:latin typeface="Times New Roman" panose="02020603050405020304" pitchFamily="18" charset="0"/>
              </a:rPr>
              <a:t>Влияние маркетинговых активов на стоимость фирмы (</a:t>
            </a:r>
            <a:r>
              <a:rPr lang="ru-RU" sz="1800" b="0" i="0" u="none" strike="noStrike" baseline="0" dirty="0" err="1">
                <a:solidFill>
                  <a:srgbClr val="000000"/>
                </a:solidFill>
                <a:latin typeface="Times New Roman" panose="02020603050405020304" pitchFamily="18" charset="0"/>
              </a:rPr>
              <a:t>Strivaslava</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et</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al</a:t>
            </a:r>
            <a:r>
              <a:rPr lang="ru-RU" sz="1800" b="0" i="0" u="none" strike="noStrike" baseline="0" dirty="0">
                <a:solidFill>
                  <a:srgbClr val="000000"/>
                </a:solidFill>
                <a:latin typeface="Times New Roman" panose="02020603050405020304" pitchFamily="18" charset="0"/>
              </a:rPr>
              <a:t>, 1998). </a:t>
            </a:r>
            <a:endParaRPr lang="ru-RU" dirty="0"/>
          </a:p>
        </p:txBody>
      </p:sp>
      <p:pic>
        <p:nvPicPr>
          <p:cNvPr id="7" name="Объект 6">
            <a:extLst>
              <a:ext uri="{FF2B5EF4-FFF2-40B4-BE49-F238E27FC236}">
                <a16:creationId xmlns:a16="http://schemas.microsoft.com/office/drawing/2014/main" id="{30624C53-F879-467E-A872-CDC3A7802C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5833" y="1846263"/>
            <a:ext cx="7340659" cy="4022725"/>
          </a:xfrm>
        </p:spPr>
      </p:pic>
    </p:spTree>
    <p:extLst>
      <p:ext uri="{BB962C8B-B14F-4D97-AF65-F5344CB8AC3E}">
        <p14:creationId xmlns:p14="http://schemas.microsoft.com/office/powerpoint/2010/main" val="3554312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2DF4A4-CFBE-4CE5-9AE0-B1E353FD5957}"/>
              </a:ext>
            </a:extLst>
          </p:cNvPr>
          <p:cNvSpPr>
            <a:spLocks noGrp="1"/>
          </p:cNvSpPr>
          <p:nvPr>
            <p:ph type="title"/>
          </p:nvPr>
        </p:nvSpPr>
        <p:spPr/>
        <p:txBody>
          <a:bodyPr/>
          <a:lstStyle/>
          <a:p>
            <a:r>
              <a:rPr lang="ru-RU" sz="1800" b="0" i="0" u="none" strike="noStrike" baseline="0" dirty="0">
                <a:solidFill>
                  <a:srgbClr val="000000"/>
                </a:solidFill>
                <a:latin typeface="Times New Roman" panose="02020603050405020304" pitchFamily="18" charset="0"/>
              </a:rPr>
              <a:t>На рисунке показано, что маркетинговые инвестиции приводят к увеличению маркетинговых активов. Сильные бренды, прибыльные и лояльные клиенты, активы партнерских отношений способствуют укреплению позиции компании на рынке. Это выражается в конкретных маркетинговых результатах: </a:t>
            </a:r>
            <a:endParaRPr lang="ru-RU" dirty="0"/>
          </a:p>
        </p:txBody>
      </p:sp>
      <p:sp>
        <p:nvSpPr>
          <p:cNvPr id="3" name="Объект 2">
            <a:extLst>
              <a:ext uri="{FF2B5EF4-FFF2-40B4-BE49-F238E27FC236}">
                <a16:creationId xmlns:a16="http://schemas.microsoft.com/office/drawing/2014/main" id="{AB24853D-2344-4AB1-B846-D97DDAE059CF}"/>
              </a:ext>
            </a:extLst>
          </p:cNvPr>
          <p:cNvSpPr>
            <a:spLocks noGrp="1"/>
          </p:cNvSpPr>
          <p:nvPr>
            <p:ph idx="1"/>
          </p:nvPr>
        </p:nvSpPr>
        <p:spPr/>
        <p:txBody>
          <a:bodyPr/>
          <a:lstStyle/>
          <a:p>
            <a:pPr algn="l">
              <a:buFont typeface="Wingdings" panose="05000000000000000000" pitchFamily="2" charset="2"/>
              <a:buChar char="q"/>
            </a:pPr>
            <a:endParaRPr lang="ru-RU"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Ускорении темпов проникновения в рынок. Известные бренды требуют меньше времени на тестирование и принятие рынком. Они имеют своих приверженцев, которые становятся ранними пользователями новых продуктов, они пользуются большим доверием среди нейтральных клиентов.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Ценовой премии. Товары с известными брендами имеют более высокую стоимость в сравнении с другими аналогичными товарами. </a:t>
            </a:r>
          </a:p>
          <a:p>
            <a:pPr>
              <a:buFont typeface="Wingdings" panose="05000000000000000000" pitchFamily="2" charset="2"/>
              <a:buChar char="q"/>
            </a:pPr>
            <a:r>
              <a:rPr lang="ru-RU" sz="1800" b="0" i="0" u="none" strike="noStrike" baseline="0" dirty="0">
                <a:solidFill>
                  <a:srgbClr val="000000"/>
                </a:solidFill>
                <a:latin typeface="Times New Roman" panose="02020603050405020304" pitchFamily="18" charset="0"/>
              </a:rPr>
              <a:t>Увеличении прибыли за счет лояльности и уровня удержания. Для лояльных клиентов характерны более частые покупки, размер покупки обычно выше среднего. Лояльные клиенты могут рекомендовать продукты компании другим потребителям, они склонны прощать ошибки. </a:t>
            </a:r>
          </a:p>
          <a:p>
            <a:pPr>
              <a:buFont typeface="Wingdings" panose="05000000000000000000" pitchFamily="2" charset="2"/>
              <a:buChar char="q"/>
            </a:pPr>
            <a:endParaRPr lang="ru-RU" dirty="0"/>
          </a:p>
        </p:txBody>
      </p:sp>
    </p:spTree>
    <p:extLst>
      <p:ext uri="{BB962C8B-B14F-4D97-AF65-F5344CB8AC3E}">
        <p14:creationId xmlns:p14="http://schemas.microsoft.com/office/powerpoint/2010/main" val="879349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5928A-00A1-4663-AE8F-D0C3B8848472}"/>
              </a:ext>
            </a:extLst>
          </p:cNvPr>
          <p:cNvSpPr>
            <a:spLocks noGrp="1"/>
          </p:cNvSpPr>
          <p:nvPr>
            <p:ph type="title"/>
          </p:nvPr>
        </p:nvSpPr>
        <p:spPr/>
        <p:txBody>
          <a:bodyPr>
            <a:normAutofit/>
          </a:bodyPr>
          <a:lstStyle/>
          <a:p>
            <a:r>
              <a:rPr lang="ru-RU" sz="3200" b="1" dirty="0"/>
              <a:t>три аргумента в пользу усовершенствования методов анализа, оценки и оптимизации маркетинга.</a:t>
            </a:r>
            <a:endParaRPr lang="ru-RU" sz="3200" dirty="0"/>
          </a:p>
        </p:txBody>
      </p:sp>
      <p:sp>
        <p:nvSpPr>
          <p:cNvPr id="3" name="Объект 2">
            <a:extLst>
              <a:ext uri="{FF2B5EF4-FFF2-40B4-BE49-F238E27FC236}">
                <a16:creationId xmlns:a16="http://schemas.microsoft.com/office/drawing/2014/main" id="{C4235AB4-03E9-4BEB-956B-F44E727FDD6A}"/>
              </a:ext>
            </a:extLst>
          </p:cNvPr>
          <p:cNvSpPr>
            <a:spLocks noGrp="1"/>
          </p:cNvSpPr>
          <p:nvPr>
            <p:ph idx="1"/>
          </p:nvPr>
        </p:nvSpPr>
        <p:spPr/>
        <p:txBody>
          <a:bodyPr>
            <a:normAutofit fontScale="92500" lnSpcReduction="20000"/>
          </a:bodyPr>
          <a:lstStyle/>
          <a:p>
            <a:pPr marL="0" indent="0">
              <a:buNone/>
            </a:pPr>
            <a:endParaRPr lang="ru-RU" dirty="0"/>
          </a:p>
          <a:p>
            <a:pPr>
              <a:buFont typeface="+mj-lt"/>
              <a:buAutoNum type="arabicPeriod"/>
            </a:pPr>
            <a:r>
              <a:rPr lang="ru-RU" dirty="0"/>
              <a:t>Инвесторам и владельцам необходимо видеть, как инновации, которые играют важную роль в экономике нематериальных активов и цифровых технологий, влияют на рыночную стоимость компании.</a:t>
            </a:r>
          </a:p>
          <a:p>
            <a:pPr>
              <a:buFont typeface="+mj-lt"/>
              <a:buAutoNum type="arabicPeriod"/>
            </a:pPr>
            <a:r>
              <a:rPr lang="ru-RU" dirty="0"/>
              <a:t>Директорам по маркетингу нужны факты, чтобы оправдывать свои инвестиционные решения. Без универсальных стандартов оценки эффективности маркетинга компаниям будет сложно принимать важные решения о перераспределении бюджета. Как бы странно это сейчас ни звучало, но многие маркетологи по-прежнему руководствуются только опытом, не обращаясь к фактическим клиентским данным. Кроме того, серьезный недостаток существующих аналитических методов заключается в том, что они больше подходят для тактических, а не стратегических решений.</a:t>
            </a:r>
          </a:p>
          <a:p>
            <a:pPr>
              <a:buFont typeface="+mj-lt"/>
              <a:buAutoNum type="arabicPeriod"/>
            </a:pPr>
            <a:r>
              <a:rPr lang="ru-RU" dirty="0"/>
              <a:t>Брендам необходимо правильно определить потребности клиентов, чтобы оправдать их ожидания. В настоящее время рост в основном происходит благодаря цифровым каналам, поэтому компаниям необходимо обеспечить клиентам наиболее приятное онлайн-взаимодействие с брендом, поскольку они значительно влияют на рынок.</a:t>
            </a:r>
          </a:p>
          <a:p>
            <a:endParaRPr lang="ru-RU" dirty="0"/>
          </a:p>
        </p:txBody>
      </p:sp>
    </p:spTree>
    <p:extLst>
      <p:ext uri="{BB962C8B-B14F-4D97-AF65-F5344CB8AC3E}">
        <p14:creationId xmlns:p14="http://schemas.microsoft.com/office/powerpoint/2010/main" val="210718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B0239F-54D6-4CBF-94C1-DF3CFA149092}"/>
              </a:ext>
            </a:extLst>
          </p:cNvPr>
          <p:cNvSpPr>
            <a:spLocks noGrp="1"/>
          </p:cNvSpPr>
          <p:nvPr>
            <p:ph type="title"/>
          </p:nvPr>
        </p:nvSpPr>
        <p:spPr/>
        <p:txBody>
          <a:bodyPr>
            <a:normAutofit/>
          </a:bodyPr>
          <a:lstStyle/>
          <a:p>
            <a:pPr algn="ctr"/>
            <a:br>
              <a:rPr lang="ru-RU" sz="3600" b="0" i="0" u="none" strike="noStrike" baseline="0" dirty="0">
                <a:solidFill>
                  <a:srgbClr val="000000"/>
                </a:solidFill>
                <a:latin typeface="Times New Roman" panose="02020603050405020304" pitchFamily="18" charset="0"/>
              </a:rPr>
            </a:br>
            <a:r>
              <a:rPr lang="ru-RU" sz="3600" b="0" i="0" u="none" strike="noStrike" baseline="0" dirty="0">
                <a:solidFill>
                  <a:srgbClr val="000000"/>
                </a:solidFill>
                <a:latin typeface="Times New Roman" panose="02020603050405020304" pitchFamily="18" charset="0"/>
              </a:rPr>
              <a:t> </a:t>
            </a:r>
            <a:r>
              <a:rPr lang="ru-RU" sz="3600" b="0" i="1" u="none" strike="noStrike" baseline="0" dirty="0">
                <a:solidFill>
                  <a:srgbClr val="000000"/>
                </a:solidFill>
                <a:latin typeface="Times New Roman" panose="02020603050405020304" pitchFamily="18" charset="0"/>
              </a:rPr>
              <a:t>Маркетинг </a:t>
            </a:r>
            <a:r>
              <a:rPr lang="ru-RU" sz="3600" b="0" i="0" u="none" strike="noStrike" baseline="0" dirty="0">
                <a:solidFill>
                  <a:srgbClr val="000000"/>
                </a:solidFill>
                <a:latin typeface="Times New Roman" panose="02020603050405020304" pitchFamily="18" charset="0"/>
              </a:rPr>
              <a:t>(англ. </a:t>
            </a:r>
            <a:r>
              <a:rPr lang="en-US" sz="3600" b="0" i="0" u="none" strike="noStrike" baseline="0" dirty="0">
                <a:solidFill>
                  <a:srgbClr val="000000"/>
                </a:solidFill>
                <a:latin typeface="Times New Roman" panose="02020603050405020304" pitchFamily="18" charset="0"/>
              </a:rPr>
              <a:t>marketing, </a:t>
            </a:r>
            <a:r>
              <a:rPr lang="ru-RU" sz="3600" b="0" i="0" u="none" strike="noStrike" baseline="0" dirty="0">
                <a:solidFill>
                  <a:srgbClr val="000000"/>
                </a:solidFill>
                <a:latin typeface="Times New Roman" panose="02020603050405020304" pitchFamily="18" charset="0"/>
              </a:rPr>
              <a:t>от «</a:t>
            </a:r>
            <a:r>
              <a:rPr lang="en-US" sz="3600" b="0" i="0" u="none" strike="noStrike" baseline="0" dirty="0">
                <a:solidFill>
                  <a:srgbClr val="000000"/>
                </a:solidFill>
                <a:latin typeface="Times New Roman" panose="02020603050405020304" pitchFamily="18" charset="0"/>
              </a:rPr>
              <a:t>market» - </a:t>
            </a:r>
            <a:r>
              <a:rPr lang="ru-RU" sz="3600" b="0" i="0" u="none" strike="noStrike" baseline="0" dirty="0">
                <a:solidFill>
                  <a:srgbClr val="000000"/>
                </a:solidFill>
                <a:latin typeface="Times New Roman" panose="02020603050405020304" pitchFamily="18" charset="0"/>
              </a:rPr>
              <a:t>рынок) </a:t>
            </a:r>
            <a:endParaRPr lang="ru-RU" sz="3600" dirty="0"/>
          </a:p>
        </p:txBody>
      </p:sp>
      <p:sp>
        <p:nvSpPr>
          <p:cNvPr id="3" name="Объект 2">
            <a:extLst>
              <a:ext uri="{FF2B5EF4-FFF2-40B4-BE49-F238E27FC236}">
                <a16:creationId xmlns:a16="http://schemas.microsoft.com/office/drawing/2014/main" id="{2BBCB7D8-8652-49FD-AA30-B2E066B5A53F}"/>
              </a:ext>
            </a:extLst>
          </p:cNvPr>
          <p:cNvSpPr>
            <a:spLocks noGrp="1"/>
          </p:cNvSpPr>
          <p:nvPr>
            <p:ph idx="1"/>
          </p:nvPr>
        </p:nvSpPr>
        <p:spPr/>
        <p:txBody>
          <a:bodyPr>
            <a:normAutofit/>
          </a:bodyPr>
          <a:lstStyle/>
          <a:p>
            <a:pPr algn="l"/>
            <a:endParaRPr lang="ru-RU" sz="3200" b="0" i="0" u="none" strike="noStrike" baseline="0" dirty="0">
              <a:solidFill>
                <a:srgbClr val="000000"/>
              </a:solidFill>
              <a:latin typeface="Times New Roman" panose="02020603050405020304" pitchFamily="18" charset="0"/>
            </a:endParaRPr>
          </a:p>
          <a:p>
            <a:pPr marR="0" algn="just"/>
            <a:r>
              <a:rPr lang="ru-RU" sz="3200" b="0" i="0" u="none" strike="noStrike" baseline="0" dirty="0">
                <a:solidFill>
                  <a:srgbClr val="000000"/>
                </a:solidFill>
                <a:latin typeface="Times New Roman" panose="02020603050405020304" pitchFamily="18" charset="0"/>
              </a:rPr>
              <a:t> означает деятельность, связанную с обеспечением успешных продаж фирмы на рынке. Сегодня имеется огромное количество различных определений маркетинга, которые отражают его многоликость, разнообразие решаемых задач и используемых инструментов, а главное – разнообразие трактовок идеи «успешных продаж». </a:t>
            </a:r>
            <a:endParaRPr lang="ru-RU" sz="3200" dirty="0"/>
          </a:p>
        </p:txBody>
      </p:sp>
    </p:spTree>
    <p:extLst>
      <p:ext uri="{BB962C8B-B14F-4D97-AF65-F5344CB8AC3E}">
        <p14:creationId xmlns:p14="http://schemas.microsoft.com/office/powerpoint/2010/main" val="3943206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C1D42F-1E8D-4C89-99D7-980D982FEB9C}"/>
              </a:ext>
            </a:extLst>
          </p:cNvPr>
          <p:cNvSpPr>
            <a:spLocks noGrp="1"/>
          </p:cNvSpPr>
          <p:nvPr>
            <p:ph type="title"/>
          </p:nvPr>
        </p:nvSpPr>
        <p:spPr/>
        <p:txBody>
          <a:bodyPr/>
          <a:lstStyle/>
          <a:p>
            <a:endParaRPr lang="ru-RU"/>
          </a:p>
        </p:txBody>
      </p:sp>
      <p:pic>
        <p:nvPicPr>
          <p:cNvPr id="7" name="Объект 6">
            <a:extLst>
              <a:ext uri="{FF2B5EF4-FFF2-40B4-BE49-F238E27FC236}">
                <a16:creationId xmlns:a16="http://schemas.microsoft.com/office/drawing/2014/main" id="{339A3F7F-C0CE-4DB4-9D57-39A3C7BF6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097279" y="286603"/>
            <a:ext cx="10058399" cy="558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1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E4634-D4F1-4545-B133-399B0794773A}"/>
              </a:ext>
            </a:extLst>
          </p:cNvPr>
          <p:cNvSpPr>
            <a:spLocks noGrp="1"/>
          </p:cNvSpPr>
          <p:nvPr>
            <p:ph type="title"/>
          </p:nvPr>
        </p:nvSpPr>
        <p:spPr/>
        <p:txBody>
          <a:bodyPr>
            <a:normAutofit fontScale="90000"/>
          </a:bodyPr>
          <a:lstStyle/>
          <a:p>
            <a:r>
              <a:rPr lang="ru-RU" dirty="0"/>
              <a:t>Вот шесть проблем, с которыми чаще всего сталкиваются маркетологи сегодня:</a:t>
            </a:r>
          </a:p>
        </p:txBody>
      </p:sp>
      <p:sp>
        <p:nvSpPr>
          <p:cNvPr id="3" name="Объект 2">
            <a:extLst>
              <a:ext uri="{FF2B5EF4-FFF2-40B4-BE49-F238E27FC236}">
                <a16:creationId xmlns:a16="http://schemas.microsoft.com/office/drawing/2014/main" id="{42FC66B3-2553-4603-AC0F-123D0C0CD947}"/>
              </a:ext>
            </a:extLst>
          </p:cNvPr>
          <p:cNvSpPr>
            <a:spLocks noGrp="1"/>
          </p:cNvSpPr>
          <p:nvPr>
            <p:ph idx="1"/>
          </p:nvPr>
        </p:nvSpPr>
        <p:spPr/>
        <p:txBody>
          <a:bodyPr>
            <a:normAutofit fontScale="70000" lnSpcReduction="20000"/>
          </a:bodyPr>
          <a:lstStyle/>
          <a:p>
            <a:r>
              <a:rPr lang="ru-RU" dirty="0"/>
              <a:t>Необходимо учесть слишком много точек взаимодействия при сборе данных о клиентах: сейчас на рынке представлено столько инструментов,  что выбрать подходящий становится все труднее. Чтобы решить эту проблему, ведущие маркетологи создают карты данных для объединения информации.</a:t>
            </a:r>
          </a:p>
          <a:p>
            <a:pPr>
              <a:buFont typeface="Wingdings" panose="05000000000000000000" pitchFamily="2" charset="2"/>
              <a:buChar char="§"/>
            </a:pPr>
            <a:r>
              <a:rPr lang="ru-RU" dirty="0"/>
              <a:t>    Клиенты массово переходят на цифровые и мобильные каналы, поэтому необходимо правильно перераспределять инвестиции. Когда речь идет о новых каналах и недостаточном количестве данных, риск особенно высок, но если ждать слишком долго, возможность обязательно перехватят конкуренты.</a:t>
            </a:r>
          </a:p>
          <a:p>
            <a:pPr>
              <a:buFont typeface="Wingdings" panose="05000000000000000000" pitchFamily="2" charset="2"/>
              <a:buChar char="§"/>
            </a:pPr>
            <a:r>
              <a:rPr lang="ru-RU" dirty="0"/>
              <a:t>    Потребительские предпочтения быстро меняются, и маркетологам приходится адаптироваться к ним практически в режиме реального времени и уделять больше внимания повышению качества обслуживания клиентов.</a:t>
            </a:r>
          </a:p>
          <a:p>
            <a:pPr>
              <a:buFont typeface="Wingdings" panose="05000000000000000000" pitchFamily="2" charset="2"/>
              <a:buChar char="§"/>
            </a:pPr>
            <a:r>
              <a:rPr lang="ru-RU" dirty="0"/>
              <a:t>    Чтобы охватить клиентский путь полностью, учитывая, что объемы данных и различных маркетинговых софтов непрерывно растут, необходимо создать комплексный профиль клиента. Согласно данным Gartner, директора по маркетингу выделяют 27% бюджета на технологии.</a:t>
            </a:r>
          </a:p>
          <a:p>
            <a:pPr>
              <a:buFont typeface="Wingdings" panose="05000000000000000000" pitchFamily="2" charset="2"/>
              <a:buChar char="§"/>
            </a:pPr>
            <a:r>
              <a:rPr lang="ru-RU" dirty="0"/>
              <a:t>    Отсутствие сотрудничества между отделами компании (маркетинг, финансы, IT и т.д.) также осложняет создание комплексного профиля клиента, в то время как командная работа поможет обеспечить высочайший уровень клиентского сервиса. Может показаться, что наладить совместную работу внутри компании не так уж сложно, но вот четыре причины, которые мешают отделам маркетинга и финансов эффективно работать вместе.</a:t>
            </a:r>
          </a:p>
          <a:p>
            <a:pPr>
              <a:buFont typeface="Wingdings" panose="05000000000000000000" pitchFamily="2" charset="2"/>
              <a:buChar char="§"/>
            </a:pPr>
            <a:r>
              <a:rPr lang="ru-RU" dirty="0"/>
              <a:t>    Отсутствие международных стандартов измерения эффективности маркетинга усложняет процесс принятия решений, хотя благодаря технологическим инновациям ситуация меняется в лучшую сторону. В любом случае, измерить эффективность маркетинга сложнее, чем материальные активы или качество продукции.</a:t>
            </a:r>
          </a:p>
        </p:txBody>
      </p:sp>
    </p:spTree>
    <p:extLst>
      <p:ext uri="{BB962C8B-B14F-4D97-AF65-F5344CB8AC3E}">
        <p14:creationId xmlns:p14="http://schemas.microsoft.com/office/powerpoint/2010/main" val="3643720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93491-FA25-40D4-A40B-D55DB1A05A61}"/>
              </a:ext>
            </a:extLst>
          </p:cNvPr>
          <p:cNvSpPr>
            <a:spLocks noGrp="1"/>
          </p:cNvSpPr>
          <p:nvPr>
            <p:ph type="title"/>
          </p:nvPr>
        </p:nvSpPr>
        <p:spPr/>
        <p:txBody>
          <a:bodyPr>
            <a:noAutofit/>
          </a:bodyPr>
          <a:lstStyle/>
          <a:p>
            <a:r>
              <a:rPr lang="ru-RU" sz="3600" dirty="0"/>
              <a:t>Маркетинг является ключевым фактором роста, но, к сожалению, его эффективность наиболее сложно измерить.</a:t>
            </a:r>
          </a:p>
        </p:txBody>
      </p:sp>
      <p:sp>
        <p:nvSpPr>
          <p:cNvPr id="3" name="Объект 2">
            <a:extLst>
              <a:ext uri="{FF2B5EF4-FFF2-40B4-BE49-F238E27FC236}">
                <a16:creationId xmlns:a16="http://schemas.microsoft.com/office/drawing/2014/main" id="{A2719593-10E4-4E36-B8DE-ABA4BB71643F}"/>
              </a:ext>
            </a:extLst>
          </p:cNvPr>
          <p:cNvSpPr>
            <a:spLocks noGrp="1"/>
          </p:cNvSpPr>
          <p:nvPr>
            <p:ph idx="1"/>
          </p:nvPr>
        </p:nvSpPr>
        <p:spPr/>
        <p:txBody>
          <a:bodyPr>
            <a:normAutofit/>
          </a:bodyPr>
          <a:lstStyle/>
          <a:p>
            <a:r>
              <a:rPr lang="ru-RU" dirty="0"/>
              <a:t>Эксперты Forbes в исследовании выделяют 18 разделов маркетинга, которые могут увеличить ценность предприятия и стимулировать рост, а также дают советы маркетологам по применению клиентских данных в режиме реального времени для достижения наилучших показателей эффективности. Сегодня нематериальные активы, такие как инновации и качество обслуживания клиентов, становятся все более важными. Не меньшую значимость представляет клиентская база; компании </a:t>
            </a:r>
            <a:r>
              <a:rPr lang="ru-RU" dirty="0" err="1"/>
              <a:t>LinkedIn</a:t>
            </a:r>
            <a:r>
              <a:rPr lang="ru-RU" dirty="0"/>
              <a:t> и </a:t>
            </a:r>
            <a:r>
              <a:rPr lang="ru-RU" dirty="0" err="1"/>
              <a:t>Airbnb</a:t>
            </a:r>
            <a:r>
              <a:rPr lang="ru-RU" dirty="0"/>
              <a:t> считают свои клиентские сети ценными активами. Высокий уровень вовлеченности и удовлетворенности клиентов обеспечивает долгосрочные выгоды, такие как увеличение продаж. Исследования Forbes показывают, что правильные маркетинговые действия повышают ценность бренда, онлайн показатели и улучшают взаимоотношения с клиентами, что в свою очередь приводит к росту стоимости акций. Дальнейшая информация поможет вам структурировать маркетинговую деятельность, оценить и максимизировать ее влияние на ценность бренда. Давайте подробно рассмотрим каждый аспект.</a:t>
            </a:r>
          </a:p>
          <a:p>
            <a:endParaRPr lang="ru-RU" dirty="0"/>
          </a:p>
        </p:txBody>
      </p:sp>
    </p:spTree>
    <p:extLst>
      <p:ext uri="{BB962C8B-B14F-4D97-AF65-F5344CB8AC3E}">
        <p14:creationId xmlns:p14="http://schemas.microsoft.com/office/powerpoint/2010/main" val="284796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0CC0B-419A-4152-BFC5-E33A7770918E}"/>
              </a:ext>
            </a:extLst>
          </p:cNvPr>
          <p:cNvSpPr>
            <a:spLocks noGrp="1"/>
          </p:cNvSpPr>
          <p:nvPr>
            <p:ph type="title"/>
          </p:nvPr>
        </p:nvSpPr>
        <p:spPr/>
        <p:txBody>
          <a:bodyPr/>
          <a:lstStyle/>
          <a:p>
            <a:r>
              <a:rPr lang="ru-RU" dirty="0"/>
              <a:t>Ценность бренда</a:t>
            </a:r>
          </a:p>
        </p:txBody>
      </p:sp>
      <p:sp>
        <p:nvSpPr>
          <p:cNvPr id="3" name="Объект 2">
            <a:extLst>
              <a:ext uri="{FF2B5EF4-FFF2-40B4-BE49-F238E27FC236}">
                <a16:creationId xmlns:a16="http://schemas.microsoft.com/office/drawing/2014/main" id="{7F4D8AD6-90F8-4D58-8C2B-AD57CFD2E681}"/>
              </a:ext>
            </a:extLst>
          </p:cNvPr>
          <p:cNvSpPr>
            <a:spLocks noGrp="1"/>
          </p:cNvSpPr>
          <p:nvPr>
            <p:ph idx="1"/>
          </p:nvPr>
        </p:nvSpPr>
        <p:spPr/>
        <p:txBody>
          <a:bodyPr/>
          <a:lstStyle/>
          <a:p>
            <a:r>
              <a:rPr lang="ru-RU" dirty="0"/>
              <a:t>— это то, сколько клиент готов заплатить за ваш продукт сверх его продажной стоимости. Чтобы поддерживать этот показатель, маркетологи должны работать над узнаваемостью бренда и доверием покупателей, которые можно оценить с помощью опросов, рейтингов, цифровых каналов и анкет. Исследования — это один из четырех инструментов, которые можно успешно использовать для измерения эффективности кросс-медийных рекламных кампаний. Они позволяют оценить силу бренда, а также прогнозировать рыночные тенденции и изменения в отношении потребителей, которые могут существенно повлиять на вашу компанию. </a:t>
            </a:r>
          </a:p>
        </p:txBody>
      </p:sp>
    </p:spTree>
    <p:extLst>
      <p:ext uri="{BB962C8B-B14F-4D97-AF65-F5344CB8AC3E}">
        <p14:creationId xmlns:p14="http://schemas.microsoft.com/office/powerpoint/2010/main" val="4175109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5A5F0-847F-4BD5-8C33-D8EED6EE4DFB}"/>
              </a:ext>
            </a:extLst>
          </p:cNvPr>
          <p:cNvSpPr>
            <a:spLocks noGrp="1"/>
          </p:cNvSpPr>
          <p:nvPr>
            <p:ph type="title"/>
          </p:nvPr>
        </p:nvSpPr>
        <p:spPr/>
        <p:txBody>
          <a:bodyPr>
            <a:normAutofit/>
          </a:bodyPr>
          <a:lstStyle/>
          <a:p>
            <a:r>
              <a:rPr lang="ru-RU" sz="2400" dirty="0"/>
              <a:t>Далее приведены три показателя, связанные с брендом, которые увеличивают ценность предприятия:</a:t>
            </a:r>
            <a:br>
              <a:rPr lang="ru-RU" sz="2400" dirty="0"/>
            </a:br>
            <a:endParaRPr lang="ru-RU" sz="2400" dirty="0"/>
          </a:p>
        </p:txBody>
      </p:sp>
      <p:sp>
        <p:nvSpPr>
          <p:cNvPr id="3" name="Объект 2">
            <a:extLst>
              <a:ext uri="{FF2B5EF4-FFF2-40B4-BE49-F238E27FC236}">
                <a16:creationId xmlns:a16="http://schemas.microsoft.com/office/drawing/2014/main" id="{E8EB9A95-AFFE-46C2-ACC9-15ED6AC8D47E}"/>
              </a:ext>
            </a:extLst>
          </p:cNvPr>
          <p:cNvSpPr>
            <a:spLocks noGrp="1"/>
          </p:cNvSpPr>
          <p:nvPr>
            <p:ph idx="1"/>
          </p:nvPr>
        </p:nvSpPr>
        <p:spPr/>
        <p:txBody>
          <a:bodyPr>
            <a:normAutofit lnSpcReduction="10000"/>
          </a:bodyPr>
          <a:lstStyle/>
          <a:p>
            <a:pPr marL="457200" indent="-457200">
              <a:buFont typeface="+mj-lt"/>
              <a:buAutoNum type="arabicPeriod"/>
            </a:pPr>
            <a:r>
              <a:rPr lang="ru-RU" dirty="0"/>
              <a:t>Активы бренда составляют 20% от общей стоимости компании, несмотря на то, что они не материальны, однако не все измеряют их ценность. По данным Forbes, общая стоимость 100 ведущих мировых брендов составляет 2 триллиона долларов.</a:t>
            </a:r>
          </a:p>
          <a:p>
            <a:pPr marL="457200" indent="-457200">
              <a:buFont typeface="+mj-lt"/>
              <a:buAutoNum type="arabicPeriod"/>
            </a:pPr>
            <a:r>
              <a:rPr lang="ru-RU" dirty="0"/>
              <a:t>    Предпочтение бренда влияет на долю рынка и потребительское поведение и обеспечивает будущие продажи, даже если ваша цена выше, чем у конкурентов. Директора по маркетингу должны распределять рекламный бюджет в соответствии с долей рынка и учитывать оценки потребителей, которые помогают понять ценность бренда по сравнению с конкурентами и принимать решения относительно долгосрочных стратегических инвестиций.</a:t>
            </a:r>
          </a:p>
          <a:p>
            <a:pPr marL="457200" indent="-457200">
              <a:buFont typeface="+mj-lt"/>
              <a:buAutoNum type="arabicPeriod"/>
            </a:pPr>
            <a:r>
              <a:rPr lang="ru-RU" dirty="0"/>
              <a:t>    Импульс бренда означает эффективность действий бренда и его конкурентоспособность. Маркетологам следует отслеживать клиентские тенденции и отношение клиентов к конкурирующим брендам. Эти показатели отражают мнение потребителей и силу бренда, указывают на тенденции и помогают руководителям оптимизировать стратегию, позиционирование и т. д.</a:t>
            </a:r>
          </a:p>
        </p:txBody>
      </p:sp>
    </p:spTree>
    <p:extLst>
      <p:ext uri="{BB962C8B-B14F-4D97-AF65-F5344CB8AC3E}">
        <p14:creationId xmlns:p14="http://schemas.microsoft.com/office/powerpoint/2010/main" val="833444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89F955-853F-4A78-8BF0-16C87D73CDBB}"/>
              </a:ext>
            </a:extLst>
          </p:cNvPr>
          <p:cNvSpPr>
            <a:spLocks noGrp="1"/>
          </p:cNvSpPr>
          <p:nvPr>
            <p:ph type="title"/>
          </p:nvPr>
        </p:nvSpPr>
        <p:spPr/>
        <p:txBody>
          <a:bodyPr>
            <a:normAutofit/>
          </a:bodyPr>
          <a:lstStyle/>
          <a:p>
            <a:r>
              <a:rPr lang="ru-RU" sz="2800" dirty="0"/>
              <a:t>Следующим аспектом является клиентская база, которая может гарантировать рост продаж и существенно увеличивать рыночную стоимость предприятия.</a:t>
            </a:r>
          </a:p>
        </p:txBody>
      </p:sp>
      <p:sp>
        <p:nvSpPr>
          <p:cNvPr id="3" name="Объект 2">
            <a:extLst>
              <a:ext uri="{FF2B5EF4-FFF2-40B4-BE49-F238E27FC236}">
                <a16:creationId xmlns:a16="http://schemas.microsoft.com/office/drawing/2014/main" id="{9951E52E-2DDB-4A7B-9C85-990F567DF329}"/>
              </a:ext>
            </a:extLst>
          </p:cNvPr>
          <p:cNvSpPr>
            <a:spLocks noGrp="1"/>
          </p:cNvSpPr>
          <p:nvPr>
            <p:ph idx="1"/>
          </p:nvPr>
        </p:nvSpPr>
        <p:spPr/>
        <p:txBody>
          <a:bodyPr>
            <a:normAutofit fontScale="70000" lnSpcReduction="20000"/>
          </a:bodyPr>
          <a:lstStyle/>
          <a:p>
            <a:pPr marL="457200" indent="-457200">
              <a:buFont typeface="+mj-lt"/>
              <a:buAutoNum type="arabicPeriod"/>
            </a:pPr>
            <a:r>
              <a:rPr lang="ru-RU" b="1" dirty="0">
                <a:solidFill>
                  <a:schemeClr val="tx1"/>
                </a:solidFill>
              </a:rPr>
              <a:t>Качество обслуживания клиентов является важным стратегическим показателем. Если вы хотите обеспечить рост и будущие продажи, постарайтесь сделать взаимодействие клиентов с вашим брендом наиболее приятным. И тогда в следующий раз они предпочтут вас, даже при одинаковом качестве продукта конкурентов. Довольные клиенты расскажут о вас друзьям и знакомым, что по прежнему остается самой эффективной и надежной рекламой, несмотря на все технологические достижения. Используйте опросы и рейтинги, чтобы отслеживать мнение клиентов о качестве сервиса в различных точках взаимодействия и своевременно корректируя стратегические и тактические активности, учитывая желание потребителей приобрести ваш продукт.</a:t>
            </a:r>
          </a:p>
          <a:p>
            <a:pPr marL="457200" indent="-457200">
              <a:buFont typeface="+mj-lt"/>
              <a:buAutoNum type="arabicPeriod"/>
            </a:pPr>
            <a:r>
              <a:rPr lang="ru-RU" b="1" dirty="0">
                <a:solidFill>
                  <a:schemeClr val="tx1"/>
                </a:solidFill>
              </a:rPr>
              <a:t>    Уровень лояльности клиентов отражает, насколько эффективно компания их удерживает. Лояльные клиенты скорее всего рекомендуют ваш бренд знакомым и тратят больше, что особенно характерно для компаний, которые продают программные продукты или предоставляют их на основе подписки. Чтобы лучше понять этот показатель, вам нужно отслеживать рекомендации, приводящие к покупке и оценивать взаимодействие клиентов с вашим брендом на протяжении всего пути. Эти данные можно получить, анализируя индекс потребительской лояльности (NPS), диалоги с клиентами, различные цифровые точки касания и опросы. С помощью этой информации руководители могут корректировать тактические действия и улучшать качество обслуживания.</a:t>
            </a:r>
          </a:p>
          <a:p>
            <a:pPr marL="457200" indent="-457200">
              <a:buFont typeface="+mj-lt"/>
              <a:buAutoNum type="arabicPeriod"/>
            </a:pPr>
            <a:r>
              <a:rPr lang="ru-RU" b="1" dirty="0">
                <a:solidFill>
                  <a:schemeClr val="tx1"/>
                </a:solidFill>
              </a:rPr>
              <a:t>    Взаимоотношения с клиентами, которые можно определить как качество и частоту взаимодействия, приобретают все большее значение. За последние 40 лет маркетинг переключил фокус с продукта на потребителя, и компании стали уделять большое внимание построению долгосрочных отношений с клиентами. Чтобы оценить этот аспект, маркетологам нужна информация о количестве людей, активно взаимодействующих с брендом на разных каналах, и частоте взаимодействий. Эти показатели отражают качество взаимоотношений с клиентом.</a:t>
            </a:r>
          </a:p>
        </p:txBody>
      </p:sp>
    </p:spTree>
    <p:extLst>
      <p:ext uri="{BB962C8B-B14F-4D97-AF65-F5344CB8AC3E}">
        <p14:creationId xmlns:p14="http://schemas.microsoft.com/office/powerpoint/2010/main" val="3387334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6CE98A-C5E3-4813-A269-8F887B622556}"/>
              </a:ext>
            </a:extLst>
          </p:cNvPr>
          <p:cNvSpPr>
            <a:spLocks noGrp="1"/>
          </p:cNvSpPr>
          <p:nvPr>
            <p:ph type="title"/>
          </p:nvPr>
        </p:nvSpPr>
        <p:spPr/>
        <p:txBody>
          <a:bodyPr>
            <a:noAutofit/>
          </a:bodyPr>
          <a:lstStyle/>
          <a:p>
            <a:r>
              <a:rPr lang="ru-RU" sz="2800" dirty="0"/>
              <a:t>Организационные компетенции также непосредственно влияют на рыночную стоимость предприятия. Для улучшения этого показателя необходимо развивать совместную работу отделов компании и инвестировать в технологии на основе данных.</a:t>
            </a:r>
          </a:p>
        </p:txBody>
      </p:sp>
      <p:sp>
        <p:nvSpPr>
          <p:cNvPr id="3" name="Объект 2">
            <a:extLst>
              <a:ext uri="{FF2B5EF4-FFF2-40B4-BE49-F238E27FC236}">
                <a16:creationId xmlns:a16="http://schemas.microsoft.com/office/drawing/2014/main" id="{A7DCC966-38B2-445C-AF5B-4D2A087AC0B1}"/>
              </a:ext>
            </a:extLst>
          </p:cNvPr>
          <p:cNvSpPr>
            <a:spLocks noGrp="1"/>
          </p:cNvSpPr>
          <p:nvPr>
            <p:ph idx="1"/>
          </p:nvPr>
        </p:nvSpPr>
        <p:spPr/>
        <p:txBody>
          <a:bodyPr/>
          <a:lstStyle/>
          <a:p>
            <a:r>
              <a:rPr lang="ru-RU" dirty="0"/>
              <a:t>1. Обмен знаниями внутри организации играет ключевую роль для измеримого маркетинга. Благодаря специальным инструментам компании показывают лучшие производственные показатели, а также более эффективно генерируют информацию, обмениваются ей и предпринимают соответствующие действия. Чтобы их внедрить требуется много времени и ресурсов, но это всегда окупается. Чем быстрее и эффективнее вы можете использовать информацию, тем лучше финансовые результаты.</a:t>
            </a:r>
          </a:p>
          <a:p>
            <a:r>
              <a:rPr lang="ru-RU" dirty="0"/>
              <a:t>    2. Связь между отделами необходима для более быстрого и эффективного решения возникающих задач, поэтому все в компании должны работать совместно на достижение общей цели. Наладить эти процессы довольно сложно, однако результат стоит усилий, потому что объединенные ресурсы позволяют осваивать гибридные продажи или успешно запускать прямые каналы продаж (DTC). Еще одним преимуществом совместной работы разных отделов является повышение уровня прозрачности и упрощение операций.</a:t>
            </a:r>
          </a:p>
        </p:txBody>
      </p:sp>
    </p:spTree>
    <p:extLst>
      <p:ext uri="{BB962C8B-B14F-4D97-AF65-F5344CB8AC3E}">
        <p14:creationId xmlns:p14="http://schemas.microsoft.com/office/powerpoint/2010/main" val="3364422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3C179-B721-425C-9322-F43A6A85644B}"/>
              </a:ext>
            </a:extLst>
          </p:cNvPr>
          <p:cNvSpPr>
            <a:spLocks noGrp="1"/>
          </p:cNvSpPr>
          <p:nvPr>
            <p:ph type="title"/>
          </p:nvPr>
        </p:nvSpPr>
        <p:spPr>
          <a:xfrm>
            <a:off x="1097280" y="286603"/>
            <a:ext cx="10058400" cy="5554360"/>
          </a:xfrm>
        </p:spPr>
        <p:txBody>
          <a:bodyPr>
            <a:normAutofit/>
          </a:bodyPr>
          <a:lstStyle/>
          <a:p>
            <a:r>
              <a:rPr lang="ru-RU" sz="2000" b="1" dirty="0">
                <a:solidFill>
                  <a:schemeClr val="tx1"/>
                </a:solidFill>
              </a:rPr>
              <a:t>3. Технические возможности оценивать эффективность — это ключ к развитию и росту. Качественные инструменты для измерения эффективности маркетинга помогают определить сильные и слабые стороны вашей стратегии, усовершенствовать ее, прогнозировать результаты и оптимизировать рентабельность инвестиций. Компании с измеримым маркетингом принимают решения на основе данных и имеют более высокий показатель ROMI. Один из инструментов, позволяющий добиться таких результатов — это </a:t>
            </a:r>
            <a:r>
              <a:rPr lang="ru-RU" sz="2000" b="1" dirty="0" err="1">
                <a:solidFill>
                  <a:schemeClr val="tx1"/>
                </a:solidFill>
              </a:rPr>
              <a:t>CheckMedia</a:t>
            </a:r>
            <a:r>
              <a:rPr lang="ru-RU" sz="2000" b="1" dirty="0">
                <a:solidFill>
                  <a:schemeClr val="tx1"/>
                </a:solidFill>
              </a:rPr>
              <a:t> Solution от </a:t>
            </a:r>
            <a:r>
              <a:rPr lang="ru-RU" sz="2000" b="1" dirty="0" err="1">
                <a:solidFill>
                  <a:schemeClr val="tx1"/>
                </a:solidFill>
              </a:rPr>
              <a:t>AdoptoMedia</a:t>
            </a:r>
            <a:r>
              <a:rPr lang="ru-RU" sz="2000" b="1" dirty="0">
                <a:solidFill>
                  <a:schemeClr val="tx1"/>
                </a:solidFill>
              </a:rPr>
              <a:t>, который использует эконометрические модели усиленные искусственным интеллектом для автоматической оценки и оптимизации распределения рекламного бюджета по каналам или регионам.</a:t>
            </a:r>
            <a:br>
              <a:rPr lang="ru-RU" sz="2000" b="1" dirty="0">
                <a:solidFill>
                  <a:schemeClr val="tx1"/>
                </a:solidFill>
              </a:rPr>
            </a:br>
            <a:r>
              <a:rPr lang="ru-RU" sz="2000" b="1" dirty="0">
                <a:solidFill>
                  <a:schemeClr val="tx1"/>
                </a:solidFill>
              </a:rPr>
              <a:t>    4. Эффективность маркетинга вносит огромный вклад в рост компании и осуществление общей бизнес-стратегии. В одной из наших статей вместо него даже используется термин «эффективность бизнеса», чтобы подчеркнуть потенциал и значимость маркетинга.</a:t>
            </a:r>
            <a:br>
              <a:rPr lang="ru-RU" sz="2000" b="1" dirty="0">
                <a:solidFill>
                  <a:schemeClr val="tx1"/>
                </a:solidFill>
              </a:rPr>
            </a:br>
            <a:r>
              <a:rPr lang="ru-RU" sz="2000" b="1" dirty="0">
                <a:solidFill>
                  <a:schemeClr val="tx1"/>
                </a:solidFill>
              </a:rPr>
              <a:t>    5. Эффективность продаж и обслуживания напрямую влияет на рыночную стоимость предприятия, так как позволяет получить больший доход при меньших затратах. Это требует совместной работы отделов маркетинга и продаж, чтобы найти и задействовать точки роста. Например, премиальные наценки в сочетании с правильными инвестициями должны привести к стабильному органическому росту.</a:t>
            </a:r>
            <a:br>
              <a:rPr lang="ru-RU" sz="2000" b="1" dirty="0">
                <a:solidFill>
                  <a:schemeClr val="tx1"/>
                </a:solidFill>
              </a:rPr>
            </a:br>
            <a:r>
              <a:rPr lang="ru-RU" sz="2000" b="1" dirty="0">
                <a:solidFill>
                  <a:schemeClr val="tx1"/>
                </a:solidFill>
              </a:rPr>
              <a:t>    6. Охват канала, его доля в медиа миксе и эффективность также влияют на рыночную стоимость в условиях постоянного изменения потребительского поведения. Цифровые платформы и каналы прямого сбыта — это новые активы, которые стимулируют рост и стоимость, как показывает опыт </a:t>
            </a:r>
            <a:r>
              <a:rPr lang="ru-RU" sz="2000" b="1" dirty="0" err="1">
                <a:solidFill>
                  <a:schemeClr val="tx1"/>
                </a:solidFill>
              </a:rPr>
              <a:t>Walmart</a:t>
            </a:r>
            <a:r>
              <a:rPr lang="ru-RU" sz="2000" b="1" dirty="0">
                <a:solidFill>
                  <a:schemeClr val="tx1"/>
                </a:solidFill>
              </a:rPr>
              <a:t> и других компаний.</a:t>
            </a:r>
          </a:p>
        </p:txBody>
      </p:sp>
    </p:spTree>
    <p:extLst>
      <p:ext uri="{BB962C8B-B14F-4D97-AF65-F5344CB8AC3E}">
        <p14:creationId xmlns:p14="http://schemas.microsoft.com/office/powerpoint/2010/main" val="2985842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BDA82B-704F-4744-AE3B-A32BC9C8A2CD}"/>
              </a:ext>
            </a:extLst>
          </p:cNvPr>
          <p:cNvSpPr>
            <a:spLocks noGrp="1"/>
          </p:cNvSpPr>
          <p:nvPr>
            <p:ph type="title"/>
          </p:nvPr>
        </p:nvSpPr>
        <p:spPr>
          <a:xfrm>
            <a:off x="1097280" y="286603"/>
            <a:ext cx="10058400" cy="5684989"/>
          </a:xfrm>
        </p:spPr>
        <p:txBody>
          <a:bodyPr>
            <a:noAutofit/>
          </a:bodyPr>
          <a:lstStyle/>
          <a:p>
            <a:r>
              <a:rPr lang="ru-RU" sz="2000" dirty="0"/>
              <a:t>7. Эффективность собственных цифровых каналов (веб-сайты, блоги и т.д.) тоже имеет большое значение, поэтому многие директора по маркетингу немало инвестируют в этот актив, для увеличения охвата рекламы и посещаемости сайта, используя меньше ресурсов и снижая затраты на привлечение клиентов. Чтобы понять, насколько хорошо компания применяет свои цифровые платформы, нужно оценить клиентскую активность (количество посещений, их продолжительность, конверсии) и эффективность контента.</a:t>
            </a:r>
            <a:br>
              <a:rPr lang="ru-RU" sz="2000" dirty="0"/>
            </a:br>
            <a:br>
              <a:rPr lang="ru-RU" sz="2000" dirty="0"/>
            </a:br>
            <a:r>
              <a:rPr lang="ru-RU" sz="2000" dirty="0"/>
              <a:t>    8. Эффективность цифровых каналов становится все более значимой, потому что онлайн-продажи в 2018 году составили около 15%, и этот показатель только растет. Здесь снова нужно оценивать клиентскую активность и качество взаимодействия, а также отслеживать рейтинги на момент покупки. Все эти данные можно собирать с маркетплейсов и использовать для оптимизации таргетинга, рекламных кампаний и т.д.</a:t>
            </a:r>
            <a:br>
              <a:rPr lang="ru-RU" sz="2000" dirty="0"/>
            </a:br>
            <a:br>
              <a:rPr lang="ru-RU" sz="2000" dirty="0"/>
            </a:br>
            <a:r>
              <a:rPr lang="ru-RU" sz="2000" dirty="0"/>
              <a:t>    9. Качество взаимодействия с брендом онлайн имеет для клиентов большее значение, чем цена, поэтому компании пытаются сделать его более удобным, используя передовые технологии. Многие маркетологи при принятии решений уделяют особое внимание клиентскому опыту. Отслеживая реакции клиентов и удобство перехода между точками взаимодействия внутри канала с помощью рейтингов, опросов, потребления контента, коэффициентов конверсии, можно улучшить качество онлайн-обслуживания.</a:t>
            </a:r>
          </a:p>
        </p:txBody>
      </p:sp>
    </p:spTree>
    <p:extLst>
      <p:ext uri="{BB962C8B-B14F-4D97-AF65-F5344CB8AC3E}">
        <p14:creationId xmlns:p14="http://schemas.microsoft.com/office/powerpoint/2010/main" val="3784362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C035A8-462E-4BB0-8284-AC49CD38919E}"/>
              </a:ext>
            </a:extLst>
          </p:cNvPr>
          <p:cNvSpPr>
            <a:spLocks noGrp="1"/>
          </p:cNvSpPr>
          <p:nvPr>
            <p:ph type="title"/>
          </p:nvPr>
        </p:nvSpPr>
        <p:spPr/>
        <p:txBody>
          <a:bodyPr>
            <a:normAutofit/>
          </a:bodyPr>
          <a:lstStyle/>
          <a:p>
            <a:r>
              <a:rPr lang="ru-RU" sz="2800" dirty="0"/>
              <a:t>Последний аспект, увеличивающий рыночную стоимость компании, — это профессионализм сотрудников и качество продукции.</a:t>
            </a:r>
          </a:p>
        </p:txBody>
      </p:sp>
      <p:sp>
        <p:nvSpPr>
          <p:cNvPr id="3" name="Объект 2">
            <a:extLst>
              <a:ext uri="{FF2B5EF4-FFF2-40B4-BE49-F238E27FC236}">
                <a16:creationId xmlns:a16="http://schemas.microsoft.com/office/drawing/2014/main" id="{6554B449-86C6-4BF1-8224-54A1D7680A0A}"/>
              </a:ext>
            </a:extLst>
          </p:cNvPr>
          <p:cNvSpPr>
            <a:spLocks noGrp="1"/>
          </p:cNvSpPr>
          <p:nvPr>
            <p:ph idx="1"/>
          </p:nvPr>
        </p:nvSpPr>
        <p:spPr/>
        <p:txBody>
          <a:bodyPr>
            <a:normAutofit fontScale="92500" lnSpcReduction="20000"/>
          </a:bodyPr>
          <a:lstStyle/>
          <a:p>
            <a:r>
              <a:rPr lang="ru-RU" dirty="0"/>
              <a:t> 1. Талант и лидерские качества сотрудников тоже важны. Компании необходимо нанять и удержать высококвалифицированных сотрудников, выстроить эффективный совместный рабочий процесс для достижения общей цели и назначить сильное руководство. Поскольку положительные отзывы сотрудников укрепляют бренд и создают позитивный имидж, маркетологам нужно оценивать отношение сотрудников к компании и понимать, могут ли они обеспечить наилучшее качество обслуживания клиентов. Эта информация пригодится для организации специальных тренингов, которые позволят улучшить восприятие бренда покупателями.</a:t>
            </a:r>
          </a:p>
          <a:p>
            <a:r>
              <a:rPr lang="ru-RU" dirty="0"/>
              <a:t>    2.  Восприятие инноваций: когда клиенты видят внедрение инноваций, они считают, что компания лучше подготовлена для решения их запросов. Инвестиции в инновации составляют около 10% расходов директоров по маркетингу и имеют высокую рентабельность. Чтобы понять, какие маркетинговые инструменты необходимо усовершенствовать, нужно выявить неудовлетворенные потребности клиентов.</a:t>
            </a:r>
          </a:p>
          <a:p>
            <a:r>
              <a:rPr lang="ru-RU" dirty="0"/>
              <a:t>    3. Качество продукта и услуг естественно имеет большое влияние на отношения с клиентами, продажи и рыночную стоимость компании. Согласно исследованию Института маркетинговых наук, инвестиции в качество носят долгосрочный характер и окупаются в течение 6 лет.</a:t>
            </a:r>
          </a:p>
        </p:txBody>
      </p:sp>
    </p:spTree>
    <p:extLst>
      <p:ext uri="{BB962C8B-B14F-4D97-AF65-F5344CB8AC3E}">
        <p14:creationId xmlns:p14="http://schemas.microsoft.com/office/powerpoint/2010/main" val="359956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2E6815-9CE1-47CE-8383-ED6C38CB9F8B}"/>
              </a:ext>
            </a:extLst>
          </p:cNvPr>
          <p:cNvSpPr>
            <a:spLocks noGrp="1"/>
          </p:cNvSpPr>
          <p:nvPr>
            <p:ph type="title"/>
          </p:nvPr>
        </p:nvSpPr>
        <p:spPr/>
        <p:txBody>
          <a:bodyPr>
            <a:normAutofit/>
          </a:bodyPr>
          <a:lstStyle/>
          <a:p>
            <a:r>
              <a:rPr lang="ru-RU" sz="3600" b="0" i="0" u="none" strike="noStrike" baseline="0" dirty="0">
                <a:solidFill>
                  <a:srgbClr val="000000"/>
                </a:solidFill>
                <a:latin typeface="Times New Roman" panose="02020603050405020304" pitchFamily="18" charset="0"/>
              </a:rPr>
              <a:t>Отличительная особенность современного понимания маркетинга состоит в том </a:t>
            </a:r>
            <a:endParaRPr lang="ru-RU" sz="3600" dirty="0"/>
          </a:p>
        </p:txBody>
      </p:sp>
      <p:sp>
        <p:nvSpPr>
          <p:cNvPr id="3" name="Объект 2">
            <a:extLst>
              <a:ext uri="{FF2B5EF4-FFF2-40B4-BE49-F238E27FC236}">
                <a16:creationId xmlns:a16="http://schemas.microsoft.com/office/drawing/2014/main" id="{E033CC2D-D96E-484A-9A65-F8D55B786DBF}"/>
              </a:ext>
            </a:extLst>
          </p:cNvPr>
          <p:cNvSpPr>
            <a:spLocks noGrp="1"/>
          </p:cNvSpPr>
          <p:nvPr>
            <p:ph idx="1"/>
          </p:nvPr>
        </p:nvSpPr>
        <p:spPr/>
        <p:txBody>
          <a:bodyPr>
            <a:normAutofit/>
          </a:bodyPr>
          <a:lstStyle/>
          <a:p>
            <a:r>
              <a:rPr lang="ru-RU" sz="3200" b="0" i="0" u="none" strike="noStrike" baseline="0" dirty="0">
                <a:solidFill>
                  <a:srgbClr val="000000"/>
                </a:solidFill>
                <a:latin typeface="Times New Roman" panose="02020603050405020304" pitchFamily="18" charset="0"/>
              </a:rPr>
              <a:t>что удовлетворение потребностей происходит не только путем предоставления товаров и услуг, а за счет предложения ценности, т.е. целого комплекса материальных и эмоциональных выгод для потребителя. Таким образом, эти определения позволяют нам понять основные принципы и цели, которые лежат в основе организации любой маркетинговой деятельности. </a:t>
            </a:r>
            <a:endParaRPr lang="ru-RU" sz="3200" dirty="0"/>
          </a:p>
        </p:txBody>
      </p:sp>
    </p:spTree>
    <p:extLst>
      <p:ext uri="{BB962C8B-B14F-4D97-AF65-F5344CB8AC3E}">
        <p14:creationId xmlns:p14="http://schemas.microsoft.com/office/powerpoint/2010/main" val="3703286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AC032D-5EC7-410A-93A3-4547F09C4F27}"/>
              </a:ext>
            </a:extLst>
          </p:cNvPr>
          <p:cNvSpPr>
            <a:spLocks noGrp="1"/>
          </p:cNvSpPr>
          <p:nvPr>
            <p:ph type="title"/>
          </p:nvPr>
        </p:nvSpPr>
        <p:spPr/>
        <p:txBody>
          <a:bodyPr/>
          <a:lstStyle/>
          <a:p>
            <a:pPr algn="ctr">
              <a:defRPr/>
            </a:pPr>
            <a:r>
              <a:rPr lang="ru-RU" sz="2800" b="1" dirty="0">
                <a:solidFill>
                  <a:schemeClr val="tx1"/>
                </a:solidFill>
              </a:rPr>
              <a:t>Вопросы для обсуждения и закрепления прочитанного</a:t>
            </a:r>
            <a:endParaRPr lang="ru-RU" sz="2800" dirty="0">
              <a:solidFill>
                <a:schemeClr val="tx1"/>
              </a:solidFill>
            </a:endParaRPr>
          </a:p>
        </p:txBody>
      </p:sp>
      <p:sp>
        <p:nvSpPr>
          <p:cNvPr id="3" name="Объект 2">
            <a:extLst>
              <a:ext uri="{FF2B5EF4-FFF2-40B4-BE49-F238E27FC236}">
                <a16:creationId xmlns:a16="http://schemas.microsoft.com/office/drawing/2014/main" id="{3651068A-14DF-452A-9EF4-57EB75D1E1E5}"/>
              </a:ext>
            </a:extLst>
          </p:cNvPr>
          <p:cNvSpPr>
            <a:spLocks noGrp="1"/>
          </p:cNvSpPr>
          <p:nvPr>
            <p:ph idx="1"/>
          </p:nvPr>
        </p:nvSpPr>
        <p:spPr/>
        <p:txBody>
          <a:bodyPr>
            <a:normAutofit/>
          </a:bodyPr>
          <a:lstStyle/>
          <a:p>
            <a:pPr marL="342900" indent="-342900">
              <a:buFont typeface="+mj-lt"/>
              <a:buAutoNum type="arabicPeriod"/>
              <a:defRPr/>
            </a:pPr>
            <a:r>
              <a:rPr lang="ru-RU" sz="1800" dirty="0">
                <a:solidFill>
                  <a:schemeClr val="tx1"/>
                </a:solidFill>
              </a:rPr>
              <a:t>Что </a:t>
            </a:r>
            <a:r>
              <a:rPr lang="ru-RU" sz="1800" dirty="0" err="1">
                <a:solidFill>
                  <a:schemeClr val="tx1"/>
                </a:solidFill>
              </a:rPr>
              <a:t>понимаетмся</a:t>
            </a:r>
            <a:r>
              <a:rPr lang="ru-RU" sz="1800" dirty="0">
                <a:solidFill>
                  <a:schemeClr val="tx1"/>
                </a:solidFill>
              </a:rPr>
              <a:t> под анализом рыночных возможностей?</a:t>
            </a:r>
          </a:p>
          <a:p>
            <a:pPr marL="342900" indent="-342900">
              <a:buFont typeface="+mj-lt"/>
              <a:buAutoNum type="arabicPeriod"/>
              <a:defRPr/>
            </a:pPr>
            <a:r>
              <a:rPr lang="ru-RU" sz="1800" dirty="0">
                <a:solidFill>
                  <a:schemeClr val="tx1"/>
                </a:solidFill>
              </a:rPr>
              <a:t>Что включает в себя комплекс маркетинга? </a:t>
            </a:r>
          </a:p>
          <a:p>
            <a:pPr marL="342900" indent="-342900">
              <a:buFont typeface="+mj-lt"/>
              <a:buAutoNum type="arabicPeriod"/>
              <a:defRPr/>
            </a:pPr>
            <a:r>
              <a:rPr lang="ru-RU" sz="1800" dirty="0">
                <a:solidFill>
                  <a:schemeClr val="tx1"/>
                </a:solidFill>
              </a:rPr>
              <a:t>Становление маркетинга как концепции управления.</a:t>
            </a:r>
          </a:p>
          <a:p>
            <a:pPr marL="342900" indent="-342900">
              <a:buFont typeface="+mj-lt"/>
              <a:buAutoNum type="arabicPeriod"/>
              <a:defRPr/>
            </a:pPr>
            <a:r>
              <a:rPr lang="ru-RU" sz="1800" dirty="0">
                <a:solidFill>
                  <a:schemeClr val="tx1"/>
                </a:solidFill>
              </a:rPr>
              <a:t>Что включает в себя концепция совершенствования производства?</a:t>
            </a:r>
          </a:p>
          <a:p>
            <a:pPr marL="342900" indent="-342900">
              <a:buFont typeface="+mj-lt"/>
              <a:buAutoNum type="arabicPeriod"/>
              <a:defRPr/>
            </a:pPr>
            <a:r>
              <a:rPr lang="ru-RU" sz="1800" dirty="0">
                <a:solidFill>
                  <a:schemeClr val="tx1"/>
                </a:solidFill>
              </a:rPr>
              <a:t>Что такое маркетинговая близорукость?</a:t>
            </a:r>
          </a:p>
          <a:p>
            <a:pPr marL="342900" indent="-342900">
              <a:buFont typeface="+mj-lt"/>
              <a:buAutoNum type="arabicPeriod"/>
              <a:defRPr/>
            </a:pPr>
            <a:r>
              <a:rPr lang="ru-RU" sz="1800" dirty="0">
                <a:solidFill>
                  <a:schemeClr val="tx1"/>
                </a:solidFill>
              </a:rPr>
              <a:t>Что включает в себя концепция социально-этичного маркетинга?</a:t>
            </a:r>
          </a:p>
          <a:p>
            <a:pPr marL="342900" indent="-342900">
              <a:buFont typeface="+mj-lt"/>
              <a:buAutoNum type="arabicPeriod"/>
              <a:defRPr/>
            </a:pPr>
            <a:r>
              <a:rPr lang="ru-RU" sz="1800" dirty="0">
                <a:solidFill>
                  <a:schemeClr val="tx1"/>
                </a:solidFill>
              </a:rPr>
              <a:t>Концепция маркетинга, ориентированного на стоимость.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6C640-D4F1-4808-BA53-D7F99B96BD8A}"/>
              </a:ext>
            </a:extLst>
          </p:cNvPr>
          <p:cNvSpPr>
            <a:spLocks noGrp="1"/>
          </p:cNvSpPr>
          <p:nvPr>
            <p:ph type="title"/>
          </p:nvPr>
        </p:nvSpPr>
        <p:spPr>
          <a:xfrm>
            <a:off x="2032000" y="404814"/>
            <a:ext cx="7664450" cy="720725"/>
          </a:xfrm>
        </p:spPr>
        <p:txBody>
          <a:bodyPr>
            <a:normAutofit/>
          </a:bodyPr>
          <a:lstStyle/>
          <a:p>
            <a:pPr algn="ctr">
              <a:defRPr/>
            </a:pPr>
            <a:r>
              <a:rPr lang="ru-RU" sz="3200" dirty="0"/>
              <a:t>Список рекомендуемой литературы</a:t>
            </a:r>
          </a:p>
        </p:txBody>
      </p:sp>
      <p:sp>
        <p:nvSpPr>
          <p:cNvPr id="3" name="Объект 2">
            <a:extLst>
              <a:ext uri="{FF2B5EF4-FFF2-40B4-BE49-F238E27FC236}">
                <a16:creationId xmlns:a16="http://schemas.microsoft.com/office/drawing/2014/main" id="{84D0DFF4-4B42-4118-926C-134BB903EE48}"/>
              </a:ext>
            </a:extLst>
          </p:cNvPr>
          <p:cNvSpPr>
            <a:spLocks noGrp="1"/>
          </p:cNvSpPr>
          <p:nvPr>
            <p:ph idx="4294967295"/>
          </p:nvPr>
        </p:nvSpPr>
        <p:spPr>
          <a:xfrm>
            <a:off x="559837" y="1125538"/>
            <a:ext cx="10795518" cy="4824412"/>
          </a:xfrm>
        </p:spPr>
        <p:txBody>
          <a:bodyPr>
            <a:noAutofit/>
          </a:bodyPr>
          <a:lstStyle/>
          <a:p>
            <a:pPr marL="0" indent="0">
              <a:lnSpc>
                <a:spcPct val="100000"/>
              </a:lnSpc>
              <a:spcBef>
                <a:spcPts val="0"/>
              </a:spcBef>
              <a:spcAft>
                <a:spcPts val="0"/>
              </a:spcAft>
              <a:buNone/>
            </a:pPr>
            <a:r>
              <a:rPr lang="ru-RU" altLang="ru-RU" sz="1000" b="1" dirty="0">
                <a:solidFill>
                  <a:schemeClr val="tx1"/>
                </a:solidFill>
              </a:rPr>
              <a:t>А) Основная литература</a:t>
            </a: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Романов А. А. Маркетинг : учебное пособие / А. А. Романов, В. П. Басенко, Б. М. Жуков. - Москва : Издательско-торговая корпорация "Дашков и К°", 2016. - 439, [1] с. - </a:t>
            </a:r>
            <a:r>
              <a:rPr lang="ru-RU" altLang="ru-RU" sz="1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Библиогр</a:t>
            </a:r>
            <a:r>
              <a:rPr lang="ru-RU" altLang="ru-RU"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 436-439 (48 назв.). - ISBN 978-5-394-01311-9 (в пер.) : 278.30 р. - Текст : непосредственный. Учебные отделы, A995523-ОХФ, A995524-ОХФ-ЧЗ-6, УДК  339.138(075.8)  </a:t>
            </a:r>
            <a:endParaRPr lang="ru-RU" altLang="ru-RU"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ru-RU" altLang="ru-RU" sz="1000" b="1" dirty="0">
              <a:solidFill>
                <a:schemeClr val="tx1"/>
              </a:solidFill>
            </a:endParaRPr>
          </a:p>
          <a:p>
            <a:pPr marL="0" indent="0">
              <a:lnSpc>
                <a:spcPct val="100000"/>
              </a:lnSpc>
              <a:spcBef>
                <a:spcPts val="0"/>
              </a:spcBef>
              <a:spcAft>
                <a:spcPts val="0"/>
              </a:spcAft>
              <a:buNone/>
            </a:pPr>
            <a:endParaRPr lang="ru-RU" altLang="ru-RU" sz="1000" b="1" dirty="0">
              <a:solidFill>
                <a:schemeClr val="tx1"/>
              </a:solidFill>
            </a:endParaRPr>
          </a:p>
          <a:p>
            <a:pPr marL="0" indent="0">
              <a:lnSpc>
                <a:spcPct val="100000"/>
              </a:lnSpc>
              <a:spcBef>
                <a:spcPts val="0"/>
              </a:spcBef>
              <a:spcAft>
                <a:spcPts val="0"/>
              </a:spcAft>
              <a:buNone/>
            </a:pPr>
            <a:r>
              <a:rPr lang="ru-RU" altLang="ru-RU" sz="1000" b="1" dirty="0">
                <a:solidFill>
                  <a:schemeClr val="tx1"/>
                </a:solidFill>
              </a:rPr>
              <a:t>Б) Дополнительная литература</a:t>
            </a:r>
          </a:p>
          <a:p>
            <a:pPr marL="0" indent="0">
              <a:lnSpc>
                <a:spcPct val="100000"/>
              </a:lnSpc>
              <a:spcBef>
                <a:spcPts val="0"/>
              </a:spcBef>
              <a:spcAft>
                <a:spcPts val="0"/>
              </a:spcAft>
              <a:buNone/>
            </a:pPr>
            <a:endParaRPr lang="ru-RU" altLang="ru-RU" sz="1000" dirty="0">
              <a:solidFill>
                <a:schemeClr val="tx1"/>
              </a:solidFill>
            </a:endParaRPr>
          </a:p>
          <a:p>
            <a:pPr marL="0" indent="0" algn="just">
              <a:lnSpc>
                <a:spcPct val="100000"/>
              </a:lnSpc>
              <a:spcBef>
                <a:spcPts val="0"/>
              </a:spcBef>
              <a:spcAft>
                <a:spcPts val="0"/>
              </a:spcAft>
              <a:buNone/>
            </a:pPr>
            <a:r>
              <a:rPr lang="ru-RU" altLang="ru-RU" sz="1000" dirty="0" err="1">
                <a:solidFill>
                  <a:schemeClr val="tx1"/>
                </a:solidFill>
                <a:latin typeface="Times New Roman" panose="02020603050405020304" pitchFamily="18" charset="0"/>
                <a:cs typeface="Calibri" panose="020F0502020204030204" pitchFamily="34" charset="0"/>
              </a:rPr>
              <a:t>Чувакова</a:t>
            </a:r>
            <a:r>
              <a:rPr lang="ru-RU" altLang="ru-RU" sz="1000" dirty="0">
                <a:solidFill>
                  <a:schemeClr val="tx1"/>
                </a:solidFill>
                <a:latin typeface="Times New Roman" panose="02020603050405020304" pitchFamily="18" charset="0"/>
                <a:cs typeface="Calibri" panose="020F0502020204030204" pitchFamily="34" charset="0"/>
              </a:rPr>
              <a:t> С. Г. Стратегический маркетинг : учебное пособие / С. Г. </a:t>
            </a:r>
            <a:r>
              <a:rPr lang="ru-RU" altLang="ru-RU" sz="1000" dirty="0" err="1">
                <a:solidFill>
                  <a:schemeClr val="tx1"/>
                </a:solidFill>
                <a:latin typeface="Times New Roman" panose="02020603050405020304" pitchFamily="18" charset="0"/>
                <a:cs typeface="Calibri" panose="020F0502020204030204" pitchFamily="34" charset="0"/>
              </a:rPr>
              <a:t>Чувакова</a:t>
            </a:r>
            <a:r>
              <a:rPr lang="ru-RU" altLang="ru-RU" sz="1000" dirty="0">
                <a:solidFill>
                  <a:schemeClr val="tx1"/>
                </a:solidFill>
                <a:latin typeface="Times New Roman" panose="02020603050405020304" pitchFamily="18" charset="0"/>
                <a:cs typeface="Calibri" panose="020F0502020204030204" pitchFamily="34" charset="0"/>
              </a:rPr>
              <a:t>. - 2-е изд. - Москва : Издательско-торговая корпорация "Дашков и К°", 2016. - 270, [2] с. : табл. - </a:t>
            </a:r>
            <a:r>
              <a:rPr lang="ru-RU" altLang="ru-RU" sz="1000" dirty="0" err="1">
                <a:solidFill>
                  <a:schemeClr val="tx1"/>
                </a:solidFill>
                <a:latin typeface="Times New Roman" panose="02020603050405020304" pitchFamily="18" charset="0"/>
                <a:cs typeface="Calibri" panose="020F0502020204030204" pitchFamily="34" charset="0"/>
              </a:rPr>
              <a:t>Библиогр</a:t>
            </a:r>
            <a:r>
              <a:rPr lang="ru-RU" altLang="ru-RU" sz="1000" dirty="0">
                <a:solidFill>
                  <a:schemeClr val="tx1"/>
                </a:solidFill>
                <a:latin typeface="Times New Roman" panose="02020603050405020304" pitchFamily="18" charset="0"/>
                <a:cs typeface="Calibri" panose="020F0502020204030204" pitchFamily="34" charset="0"/>
              </a:rPr>
              <a:t>.: с. 270-271 (27 назв.). - ISBN 978-5-394-01433-8 : 193.60 р. Учебные отделы, A995497-ОХФ, A995498-ОХФ-ЧЗ-6, УДК  339.138(075.8)  </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Нуралиев С. У. Маркетинг : учебник / С. У. Нуралиев, Д. С. Нуралиева. - Москва : Издательско-торговая корпорация "Дашков и К°", 2016. - 361, [3] с. - (Учебные издания для бакалавров). - </a:t>
            </a:r>
            <a:r>
              <a:rPr lang="ru-RU" altLang="ru-RU" sz="1000" dirty="0" err="1">
                <a:solidFill>
                  <a:schemeClr val="tx1"/>
                </a:solidFill>
                <a:latin typeface="Times New Roman" panose="02020603050405020304" pitchFamily="18" charset="0"/>
                <a:cs typeface="Calibri" panose="020F0502020204030204" pitchFamily="34" charset="0"/>
              </a:rPr>
              <a:t>Библиогр</a:t>
            </a:r>
            <a:r>
              <a:rPr lang="ru-RU" altLang="ru-RU" sz="1000" dirty="0">
                <a:solidFill>
                  <a:schemeClr val="tx1"/>
                </a:solidFill>
                <a:latin typeface="Times New Roman" panose="02020603050405020304" pitchFamily="18" charset="0"/>
                <a:cs typeface="Calibri" panose="020F0502020204030204" pitchFamily="34" charset="0"/>
              </a:rPr>
              <a:t>.: с. 359-361 (46 назв.). - ISBN 978-5-394-02115-2 (в пер.) : 275.00 р. - Текст : непосредственный. </a:t>
            </a:r>
            <a:r>
              <a:rPr lang="en-US" altLang="ru-RU" sz="1000" dirty="0">
                <a:solidFill>
                  <a:schemeClr val="tx1"/>
                </a:solidFill>
                <a:latin typeface="Times New Roman" panose="02020603050405020304" pitchFamily="18" charset="0"/>
                <a:cs typeface="Calibri" panose="020F0502020204030204" pitchFamily="34" charset="0"/>
              </a:rPr>
              <a:t>A</a:t>
            </a:r>
            <a:r>
              <a:rPr lang="ru-RU" altLang="ru-RU" sz="1000" dirty="0">
                <a:solidFill>
                  <a:schemeClr val="tx1"/>
                </a:solidFill>
                <a:latin typeface="Times New Roman" panose="02020603050405020304" pitchFamily="18" charset="0"/>
                <a:cs typeface="Calibri" panose="020F0502020204030204" pitchFamily="34" charset="0"/>
              </a:rPr>
              <a:t>993637-ОХФ, </a:t>
            </a:r>
            <a:r>
              <a:rPr lang="en-US" altLang="ru-RU" sz="1000" dirty="0">
                <a:solidFill>
                  <a:schemeClr val="tx1"/>
                </a:solidFill>
                <a:latin typeface="Times New Roman" panose="02020603050405020304" pitchFamily="18" charset="0"/>
                <a:cs typeface="Calibri" panose="020F0502020204030204" pitchFamily="34" charset="0"/>
              </a:rPr>
              <a:t>A</a:t>
            </a:r>
            <a:r>
              <a:rPr lang="ru-RU" altLang="ru-RU" sz="1000" dirty="0">
                <a:solidFill>
                  <a:schemeClr val="tx1"/>
                </a:solidFill>
                <a:latin typeface="Times New Roman" panose="02020603050405020304" pitchFamily="18" charset="0"/>
                <a:cs typeface="Calibri" panose="020F0502020204030204" pitchFamily="34" charset="0"/>
              </a:rPr>
              <a:t>993638-ОХФ-ЧЗ-4, </a:t>
            </a:r>
            <a:r>
              <a:rPr lang="en-US" altLang="ru-RU" sz="1000" dirty="0">
                <a:solidFill>
                  <a:schemeClr val="tx1"/>
                </a:solidFill>
                <a:latin typeface="Times New Roman" panose="02020603050405020304" pitchFamily="18" charset="0"/>
                <a:cs typeface="Calibri" panose="020F0502020204030204" pitchFamily="34" charset="0"/>
              </a:rPr>
              <a:t>A</a:t>
            </a:r>
            <a:r>
              <a:rPr lang="ru-RU" altLang="ru-RU" sz="1000" dirty="0">
                <a:solidFill>
                  <a:schemeClr val="tx1"/>
                </a:solidFill>
                <a:latin typeface="Times New Roman" panose="02020603050405020304" pitchFamily="18" charset="0"/>
                <a:cs typeface="Calibri" panose="020F0502020204030204" pitchFamily="34" charset="0"/>
              </a:rPr>
              <a:t>993639-ОХФ-ЧЗ-6. УДК  339.138(075.8)  </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Шевченко Д. А. Основы современного маркетинга : учебник / Д.А. Шевченко. - 2. - Москва : Издательско-торговая корпорация "Дашков и К", 2021. - 613 с. - ISBN 978-5-394-03977-5 : ~Б. ц. - http://znanium.com/catalog/document/?pid=1232438&amp;id=371140 </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Егоров Ю. Н. Основы маркетинга : учебник / Ю.Н. Егоров. - 2, </a:t>
            </a:r>
            <a:r>
              <a:rPr lang="ru-RU" altLang="ru-RU" sz="1000" dirty="0" err="1">
                <a:solidFill>
                  <a:schemeClr val="tx1"/>
                </a:solidFill>
                <a:latin typeface="Times New Roman" panose="02020603050405020304" pitchFamily="18" charset="0"/>
                <a:cs typeface="Calibri" panose="020F0502020204030204" pitchFamily="34" charset="0"/>
              </a:rPr>
              <a:t>перераб</a:t>
            </a:r>
            <a:r>
              <a:rPr lang="ru-RU" altLang="ru-RU" sz="1000" dirty="0">
                <a:solidFill>
                  <a:schemeClr val="tx1"/>
                </a:solidFill>
                <a:latin typeface="Times New Roman" panose="02020603050405020304" pitchFamily="18" charset="0"/>
                <a:cs typeface="Calibri" panose="020F0502020204030204" pitchFamily="34" charset="0"/>
              </a:rPr>
              <a:t>. и доп. - Москва : ООО "Научно-издательский центр ИНФРА-М", 2021. - 292 с. - ISBN 978-5-16-014862-5. - ISBN 978-5-16-108966-8 : ~Б. ц.. УДК  339.138(075.32) ББК 65.290-2я723. http://znanium.com/catalog/document/?pid=1372729&amp;id=375783</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6. Секерин В. Д. Инновационный маркетинг : учебник / В.Д. Секерин. - 1. - Москва : ООО "Научно-издательский центр ИНФРА-М", 2020. - 237 с. - ISBN 978-5-16-011323-4. - ISBN 978-5-16-103497-2 : ~Б. ц.  УДК 339.138(075.8) ББК 65.290-2я73 http://znanium.com/catalog/document/?pid=1081623&amp;id=353911</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7. Соловьев Б. А. Маркетинг : учебник / Б. А. Соловьев. - 1. - Москва : ООО "Научно-издательский центр ИНФРА-М", 2020. - 337 с. - ISBN 978-5-16-003647-2. - ISBN 978-5-16-103937-3 : ~Б. ц. УДК 339.138(075.8) ББК 65.290-2я73 http://znanium.com/catalog/document/?pid=1078335&amp;id=353828</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8. </a:t>
            </a:r>
            <a:r>
              <a:rPr lang="ru-RU" altLang="ru-RU" sz="1000" dirty="0" err="1">
                <a:solidFill>
                  <a:schemeClr val="tx1"/>
                </a:solidFill>
                <a:latin typeface="Times New Roman" panose="02020603050405020304" pitchFamily="18" charset="0"/>
                <a:cs typeface="Calibri" panose="020F0502020204030204" pitchFamily="34" charset="0"/>
              </a:rPr>
              <a:t>Цахаев</a:t>
            </a:r>
            <a:r>
              <a:rPr lang="ru-RU" altLang="ru-RU" sz="1000" dirty="0">
                <a:solidFill>
                  <a:schemeClr val="tx1"/>
                </a:solidFill>
                <a:latin typeface="Times New Roman" panose="02020603050405020304" pitchFamily="18" charset="0"/>
                <a:cs typeface="Calibri" panose="020F0502020204030204" pitchFamily="34" charset="0"/>
              </a:rPr>
              <a:t> Р. К. Маркетинг : учебник / Р.К. </a:t>
            </a:r>
            <a:r>
              <a:rPr lang="ru-RU" altLang="ru-RU" sz="1000" dirty="0" err="1">
                <a:solidFill>
                  <a:schemeClr val="tx1"/>
                </a:solidFill>
                <a:latin typeface="Times New Roman" panose="02020603050405020304" pitchFamily="18" charset="0"/>
                <a:cs typeface="Calibri" panose="020F0502020204030204" pitchFamily="34" charset="0"/>
              </a:rPr>
              <a:t>Цахаев</a:t>
            </a:r>
            <a:r>
              <a:rPr lang="ru-RU" altLang="ru-RU" sz="1000" dirty="0">
                <a:solidFill>
                  <a:schemeClr val="tx1"/>
                </a:solidFill>
                <a:latin typeface="Times New Roman" panose="02020603050405020304" pitchFamily="18" charset="0"/>
                <a:cs typeface="Calibri" panose="020F0502020204030204" pitchFamily="34" charset="0"/>
              </a:rPr>
              <a:t>. - 5. - Москва : Издательско-торговая корпорация "Дашков и К", 2020. - 548 с. - ISBN 978-5-394-03478-7 : ~Б. ц. - http://znanium.com/catalog/document/?pid=1093486&amp;id=358528</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9. Егоров Ю. Н. Основы маркетинга : учебник / Ю.Н. Егоров. - 2, </a:t>
            </a:r>
            <a:r>
              <a:rPr lang="ru-RU" altLang="ru-RU" sz="1000" dirty="0" err="1">
                <a:solidFill>
                  <a:schemeClr val="tx1"/>
                </a:solidFill>
                <a:latin typeface="Times New Roman" panose="02020603050405020304" pitchFamily="18" charset="0"/>
                <a:cs typeface="Calibri" panose="020F0502020204030204" pitchFamily="34" charset="0"/>
              </a:rPr>
              <a:t>перераб</a:t>
            </a:r>
            <a:r>
              <a:rPr lang="ru-RU" altLang="ru-RU" sz="1000" dirty="0">
                <a:solidFill>
                  <a:schemeClr val="tx1"/>
                </a:solidFill>
                <a:latin typeface="Times New Roman" panose="02020603050405020304" pitchFamily="18" charset="0"/>
                <a:cs typeface="Calibri" panose="020F0502020204030204" pitchFamily="34" charset="0"/>
              </a:rPr>
              <a:t>. и доп. - Москва : ООО "Научно-издательский центр ИНФРА-М", 2020. - 292 с. - ISBN 978-5-16-010404-1. - ISBN 978-5-16-101915-3 : ~Б. ц. УДК  339.1(075.8) ББК 65.290-2я73. http://znanium.com/catalog/document/?pid=1069190&amp;id=354794</a:t>
            </a:r>
            <a:endParaRPr lang="ru-RU" altLang="ru-RU"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spcAft>
                <a:spcPts val="0"/>
              </a:spcAft>
              <a:buNone/>
            </a:pPr>
            <a:r>
              <a:rPr lang="ru-RU" altLang="ru-RU" sz="1000" dirty="0">
                <a:solidFill>
                  <a:schemeClr val="tx1"/>
                </a:solidFill>
                <a:latin typeface="Times New Roman" panose="02020603050405020304" pitchFamily="18" charset="0"/>
                <a:cs typeface="Calibri" panose="020F0502020204030204" pitchFamily="34" charset="0"/>
              </a:rPr>
              <a:t>10.Лукина А. В. Маркетинг : учебное пособие / А. В. Лукина. - 3, исп. и доп. - Москва : Издательство "ФОРУМ", 2020. - 240 с. - ISBN 978-5-91134-769-7. - ISBN 978-5-16-101508-7. - ISBN 978-5-16-006891-6 : ~Б. ц. УДК  339.1 ББК 65.290-2. http://znanium.com/catalog/document/?pid=1009593&amp;id=354829</a:t>
            </a:r>
            <a:endParaRPr lang="ru-RU" altLang="ru-RU" sz="10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ru-RU" altLang="ru-RU" sz="1000" dirty="0">
              <a:solidFill>
                <a:schemeClr val="tx1"/>
              </a:solidFill>
            </a:endParaRPr>
          </a:p>
        </p:txBody>
      </p:sp>
      <p:sp>
        <p:nvSpPr>
          <p:cNvPr id="4" name="Номер слайда 3">
            <a:extLst>
              <a:ext uri="{FF2B5EF4-FFF2-40B4-BE49-F238E27FC236}">
                <a16:creationId xmlns:a16="http://schemas.microsoft.com/office/drawing/2014/main" id="{3ED5014B-6A3C-4742-BE81-B8430D7E4204}"/>
              </a:ext>
            </a:extLst>
          </p:cNvPr>
          <p:cNvSpPr>
            <a:spLocks noGrp="1"/>
          </p:cNvSpPr>
          <p:nvPr>
            <p:ph type="sldNum" sz="quarter" idx="16"/>
          </p:nvPr>
        </p:nvSpPr>
        <p:spPr/>
        <p:txBody>
          <a:bodyPr/>
          <a:lstStyle/>
          <a:p>
            <a:pPr>
              <a:defRPr/>
            </a:pPr>
            <a:fld id="{0B070762-2F14-44E3-876B-C0A9ABEEA14C}" type="slidenum">
              <a:rPr lang="ru-RU"/>
              <a:pPr>
                <a:defRPr/>
              </a:pPr>
              <a:t>61</a:t>
            </a:fld>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F21FF-927E-4E81-9182-3A8A94394B10}"/>
              </a:ext>
            </a:extLst>
          </p:cNvPr>
          <p:cNvSpPr>
            <a:spLocks noGrp="1"/>
          </p:cNvSpPr>
          <p:nvPr>
            <p:ph type="title"/>
          </p:nvPr>
        </p:nvSpPr>
        <p:spPr>
          <a:xfrm>
            <a:off x="2767013" y="1314451"/>
            <a:ext cx="6900862" cy="4348163"/>
          </a:xfrm>
        </p:spPr>
        <p:txBody>
          <a:bodyPr>
            <a:normAutofit fontScale="90000"/>
          </a:bodyPr>
          <a:lstStyle/>
          <a:p>
            <a:pPr>
              <a:defRPr/>
            </a:pPr>
            <a:br>
              <a:rPr lang="ru-RU" dirty="0">
                <a:solidFill>
                  <a:schemeClr val="tx1"/>
                </a:solidFill>
              </a:rPr>
            </a:br>
            <a:r>
              <a:rPr lang="ru-RU" dirty="0">
                <a:solidFill>
                  <a:schemeClr val="tx1"/>
                </a:solidFill>
              </a:rPr>
              <a:t>Е. В. </a:t>
            </a:r>
            <a:r>
              <a:rPr lang="ru-RU" dirty="0" err="1">
                <a:solidFill>
                  <a:schemeClr val="tx1"/>
                </a:solidFill>
              </a:rPr>
              <a:t>Коротковская</a:t>
            </a:r>
            <a:br>
              <a:rPr lang="ru-RU" dirty="0">
                <a:solidFill>
                  <a:schemeClr val="tx1"/>
                </a:solidFill>
              </a:rPr>
            </a:br>
            <a:br>
              <a:rPr lang="ru-RU" dirty="0">
                <a:solidFill>
                  <a:schemeClr val="tx1"/>
                </a:solidFill>
              </a:rPr>
            </a:br>
            <a:r>
              <a:rPr lang="ru-RU" dirty="0">
                <a:solidFill>
                  <a:schemeClr val="tx1"/>
                </a:solidFill>
              </a:rPr>
              <a:t>«Маркетинг. Часть 7» </a:t>
            </a:r>
            <a:br>
              <a:rPr lang="ru-RU" dirty="0">
                <a:solidFill>
                  <a:schemeClr val="tx1"/>
                </a:solidFill>
              </a:rPr>
            </a:br>
            <a:br>
              <a:rPr lang="ru-RU" dirty="0">
                <a:solidFill>
                  <a:schemeClr val="tx1"/>
                </a:solidFill>
              </a:rPr>
            </a:br>
            <a:r>
              <a:rPr lang="ru-RU" i="1" dirty="0">
                <a:solidFill>
                  <a:schemeClr val="tx1"/>
                </a:solidFill>
              </a:rPr>
              <a:t>Учебное пособие в презентациях</a:t>
            </a:r>
            <a:br>
              <a:rPr lang="ru-RU" dirty="0">
                <a:solidFill>
                  <a:schemeClr val="tx1"/>
                </a:solidFill>
              </a:rPr>
            </a:br>
            <a:endParaRPr lang="ru-RU" dirty="0"/>
          </a:p>
        </p:txBody>
      </p:sp>
      <p:sp>
        <p:nvSpPr>
          <p:cNvPr id="3" name="Номер слайда 2">
            <a:extLst>
              <a:ext uri="{FF2B5EF4-FFF2-40B4-BE49-F238E27FC236}">
                <a16:creationId xmlns:a16="http://schemas.microsoft.com/office/drawing/2014/main" id="{BEE54C1F-BA4B-4B43-93DD-ED2C3F21D46D}"/>
              </a:ext>
            </a:extLst>
          </p:cNvPr>
          <p:cNvSpPr>
            <a:spLocks noGrp="1"/>
          </p:cNvSpPr>
          <p:nvPr>
            <p:ph type="sldNum" sz="quarter" idx="12"/>
          </p:nvPr>
        </p:nvSpPr>
        <p:spPr/>
        <p:txBody>
          <a:bodyPr/>
          <a:lstStyle/>
          <a:p>
            <a:pPr>
              <a:defRPr/>
            </a:pPr>
            <a:fld id="{EDC31799-98BF-4FCE-8277-9050755B1717}" type="slidenum">
              <a:rPr lang="ru-RU" smtClean="0"/>
              <a:pPr>
                <a:defRPr/>
              </a:pPr>
              <a:t>62</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E84A73-E6E9-4DDD-839C-6EADFEB07E3B}"/>
              </a:ext>
            </a:extLst>
          </p:cNvPr>
          <p:cNvSpPr>
            <a:spLocks noGrp="1"/>
          </p:cNvSpPr>
          <p:nvPr>
            <p:ph type="title"/>
          </p:nvPr>
        </p:nvSpPr>
        <p:spPr/>
        <p:txBody>
          <a:bodyPr>
            <a:normAutofit/>
          </a:bodyPr>
          <a:lstStyle/>
          <a:p>
            <a:r>
              <a:rPr lang="ru-RU" b="0" i="1" u="none" strike="noStrike" baseline="0" dirty="0">
                <a:solidFill>
                  <a:srgbClr val="000000"/>
                </a:solidFill>
                <a:latin typeface="Times New Roman" panose="02020603050405020304" pitchFamily="18" charset="0"/>
              </a:rPr>
              <a:t>Главная цель маркетинга, </a:t>
            </a:r>
            <a:r>
              <a:rPr lang="ru-RU" b="0" i="0" u="none" strike="noStrike" baseline="0" dirty="0">
                <a:solidFill>
                  <a:srgbClr val="000000"/>
                </a:solidFill>
                <a:latin typeface="Times New Roman" panose="02020603050405020304" pitchFamily="18" charset="0"/>
              </a:rPr>
              <a:t>как его понимают сегодня: </a:t>
            </a:r>
            <a:endParaRPr lang="ru-RU" dirty="0"/>
          </a:p>
        </p:txBody>
      </p:sp>
      <p:sp>
        <p:nvSpPr>
          <p:cNvPr id="3" name="Объект 2">
            <a:extLst>
              <a:ext uri="{FF2B5EF4-FFF2-40B4-BE49-F238E27FC236}">
                <a16:creationId xmlns:a16="http://schemas.microsoft.com/office/drawing/2014/main" id="{AC534831-9838-488D-A784-F5E8937064FF}"/>
              </a:ext>
            </a:extLst>
          </p:cNvPr>
          <p:cNvSpPr>
            <a:spLocks noGrp="1"/>
          </p:cNvSpPr>
          <p:nvPr>
            <p:ph idx="1"/>
          </p:nvPr>
        </p:nvSpPr>
        <p:spPr/>
        <p:txBody>
          <a:bodyPr>
            <a:normAutofit/>
          </a:bodyPr>
          <a:lstStyle/>
          <a:p>
            <a:r>
              <a:rPr lang="ru-RU" sz="3200" b="0" i="0" u="none" strike="noStrike" baseline="0" dirty="0">
                <a:solidFill>
                  <a:srgbClr val="000000"/>
                </a:solidFill>
                <a:latin typeface="Times New Roman" panose="02020603050405020304" pitchFamily="18" charset="0"/>
              </a:rPr>
              <a:t>заключается в обеспечении для компании возможности добиваться объема продаж, необходимого ей для прибыльной деятельности и устойчивого финансового положения. Для этого компания осуществляет: оценку потребностей и возможностей рынка и на этой основе разрабатывает соответствующую продуктовую, ценовую, сбытовую и коммуникационную политики. </a:t>
            </a:r>
            <a:endParaRPr lang="ru-RU" sz="3200" dirty="0"/>
          </a:p>
        </p:txBody>
      </p:sp>
    </p:spTree>
    <p:extLst>
      <p:ext uri="{BB962C8B-B14F-4D97-AF65-F5344CB8AC3E}">
        <p14:creationId xmlns:p14="http://schemas.microsoft.com/office/powerpoint/2010/main" val="400054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F5FC0A-0A8E-42B6-BF86-C139C3439439}"/>
              </a:ext>
            </a:extLst>
          </p:cNvPr>
          <p:cNvSpPr>
            <a:spLocks noGrp="1"/>
          </p:cNvSpPr>
          <p:nvPr>
            <p:ph type="title"/>
          </p:nvPr>
        </p:nvSpPr>
        <p:spPr>
          <a:xfrm>
            <a:off x="1097280" y="286604"/>
            <a:ext cx="10058400" cy="553152"/>
          </a:xfrm>
        </p:spPr>
        <p:txBody>
          <a:bodyPr/>
          <a:lstStyle/>
          <a:p>
            <a:r>
              <a:rPr lang="ru-RU" sz="1800" b="0" i="0" u="none" strike="noStrike" baseline="0" dirty="0">
                <a:solidFill>
                  <a:srgbClr val="000000"/>
                </a:solidFill>
                <a:latin typeface="Times New Roman" panose="02020603050405020304" pitchFamily="18" charset="0"/>
              </a:rPr>
              <a:t>Такая организация бизнеса может быть представлена в виде следующей модели </a:t>
            </a:r>
            <a:endParaRPr lang="ru-RU" dirty="0"/>
          </a:p>
        </p:txBody>
      </p:sp>
      <p:pic>
        <p:nvPicPr>
          <p:cNvPr id="5" name="Объект 4">
            <a:extLst>
              <a:ext uri="{FF2B5EF4-FFF2-40B4-BE49-F238E27FC236}">
                <a16:creationId xmlns:a16="http://schemas.microsoft.com/office/drawing/2014/main" id="{5B6D7AC6-3275-46B3-9B89-5D0B04AB86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722" y="1116998"/>
            <a:ext cx="10203641" cy="4662105"/>
          </a:xfrm>
        </p:spPr>
      </p:pic>
    </p:spTree>
    <p:extLst>
      <p:ext uri="{BB962C8B-B14F-4D97-AF65-F5344CB8AC3E}">
        <p14:creationId xmlns:p14="http://schemas.microsoft.com/office/powerpoint/2010/main" val="176257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5490D-28FF-4346-96F9-7CA1A002076B}"/>
              </a:ext>
            </a:extLst>
          </p:cNvPr>
          <p:cNvSpPr>
            <a:spLocks noGrp="1"/>
          </p:cNvSpPr>
          <p:nvPr>
            <p:ph type="title"/>
          </p:nvPr>
        </p:nvSpPr>
        <p:spPr>
          <a:xfrm>
            <a:off x="1097280" y="503853"/>
            <a:ext cx="10058400" cy="970383"/>
          </a:xfrm>
        </p:spPr>
        <p:txBody>
          <a:bodyPr>
            <a:noAutofit/>
          </a:bodyPr>
          <a:lstStyle/>
          <a:p>
            <a:r>
              <a:rPr lang="ru-RU" sz="2400" b="1" i="0" u="none" strike="noStrike" baseline="0" dirty="0">
                <a:solidFill>
                  <a:srgbClr val="000000"/>
                </a:solidFill>
                <a:latin typeface="Times New Roman" panose="02020603050405020304" pitchFamily="18" charset="0"/>
              </a:rPr>
              <a:t>1. </a:t>
            </a:r>
            <a:r>
              <a:rPr lang="ru-RU" sz="2400" b="1" i="1" u="none" strike="noStrike" baseline="0" dirty="0">
                <a:solidFill>
                  <a:srgbClr val="000000"/>
                </a:solidFill>
                <a:latin typeface="Times New Roman" panose="02020603050405020304" pitchFamily="18" charset="0"/>
              </a:rPr>
              <a:t>Анализ рыночных возможностей </a:t>
            </a:r>
            <a:r>
              <a:rPr lang="ru-RU" sz="2400" b="0" i="0" u="none" strike="noStrike" baseline="0" dirty="0">
                <a:solidFill>
                  <a:srgbClr val="000000"/>
                </a:solidFill>
                <a:latin typeface="Times New Roman" panose="02020603050405020304" pitchFamily="18" charset="0"/>
              </a:rPr>
              <a:t>позволяет нам понять позиции и потенциал компании на рынке. Он включает анализ внешнего окружения компании и ее внутренней среды организации, в т.ч.: </a:t>
            </a:r>
            <a:endParaRPr lang="ru-RU" sz="2400" dirty="0"/>
          </a:p>
        </p:txBody>
      </p:sp>
      <p:sp>
        <p:nvSpPr>
          <p:cNvPr id="3" name="Объект 2">
            <a:extLst>
              <a:ext uri="{FF2B5EF4-FFF2-40B4-BE49-F238E27FC236}">
                <a16:creationId xmlns:a16="http://schemas.microsoft.com/office/drawing/2014/main" id="{30D6C708-D3E5-4393-B2D8-ACBD30E3D0F5}"/>
              </a:ext>
            </a:extLst>
          </p:cNvPr>
          <p:cNvSpPr>
            <a:spLocks noGrp="1"/>
          </p:cNvSpPr>
          <p:nvPr>
            <p:ph idx="1"/>
          </p:nvPr>
        </p:nvSpPr>
        <p:spPr>
          <a:xfrm>
            <a:off x="1097280" y="1371600"/>
            <a:ext cx="10058400" cy="4497494"/>
          </a:xfrm>
        </p:spPr>
        <p:txBody>
          <a:bodyPr/>
          <a:lstStyle/>
          <a:p>
            <a:pPr algn="l"/>
            <a:endParaRPr lang="ru-RU"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
            </a:pPr>
            <a:r>
              <a:rPr lang="ru-RU" sz="1800" b="0" i="0" u="none" strike="noStrike" baseline="0" dirty="0">
                <a:solidFill>
                  <a:srgbClr val="000000"/>
                </a:solidFill>
                <a:latin typeface="Times New Roman" panose="02020603050405020304" pitchFamily="18" charset="0"/>
              </a:rPr>
              <a:t>Анализ потребителей (существующих и потенциальных): нужды, потребности, спрос, неудовлетворенные потребности, сегментация; </a:t>
            </a:r>
          </a:p>
          <a:p>
            <a:pPr>
              <a:buFont typeface="Wingdings" panose="05000000000000000000" pitchFamily="2" charset="2"/>
              <a:buChar char="§"/>
            </a:pPr>
            <a:r>
              <a:rPr lang="ru-RU" sz="1800" b="0" i="0" u="none" strike="noStrike" baseline="0" dirty="0">
                <a:solidFill>
                  <a:srgbClr val="000000"/>
                </a:solidFill>
                <a:latin typeface="Times New Roman" panose="02020603050405020304" pitchFamily="18" charset="0"/>
              </a:rPr>
              <a:t>Анализ конкурентов: интенсивность, факторы конкуренции, стратегии и позиционирование конкурентов, распределение рынка между конкурентами, их сильные и слабые стороны; </a:t>
            </a:r>
          </a:p>
          <a:p>
            <a:pPr>
              <a:buFont typeface="Wingdings" panose="05000000000000000000" pitchFamily="2" charset="2"/>
              <a:buChar char="§"/>
            </a:pPr>
            <a:r>
              <a:rPr lang="ru-RU" sz="1800" b="0" i="0" u="none" strike="noStrike" baseline="0" dirty="0">
                <a:solidFill>
                  <a:srgbClr val="000000"/>
                </a:solidFill>
                <a:latin typeface="Times New Roman" panose="02020603050405020304" pitchFamily="18" charset="0"/>
              </a:rPr>
              <a:t>Анализ рынка: емкость, динамика и тенденции изменение, доля компании на рынке и ключевые факторы успеха; </a:t>
            </a:r>
          </a:p>
          <a:p>
            <a:pPr>
              <a:buFont typeface="Wingdings" panose="05000000000000000000" pitchFamily="2" charset="2"/>
              <a:buChar char="§"/>
            </a:pPr>
            <a:r>
              <a:rPr lang="ru-RU" sz="1800" b="0" i="0" u="none" strike="noStrike" baseline="0" dirty="0">
                <a:solidFill>
                  <a:srgbClr val="000000"/>
                </a:solidFill>
                <a:latin typeface="Times New Roman" panose="02020603050405020304" pitchFamily="18" charset="0"/>
              </a:rPr>
              <a:t>Анализ факторов макросреды фирмы, т.е. те политических, экономических, научно-технических, социальных и прочие сил, которые воздействуют на компанию опосредованно. </a:t>
            </a:r>
          </a:p>
          <a:p>
            <a:pPr>
              <a:buFont typeface="Wingdings" panose="05000000000000000000" pitchFamily="2" charset="2"/>
              <a:buChar char="§"/>
            </a:pPr>
            <a:r>
              <a:rPr lang="ru-RU" sz="1800" b="0" i="0" u="none" strike="noStrike" baseline="0" dirty="0">
                <a:solidFill>
                  <a:srgbClr val="000000"/>
                </a:solidFill>
                <a:latin typeface="Times New Roman" panose="02020603050405020304" pitchFamily="18" charset="0"/>
              </a:rPr>
              <a:t>Анализ деятельности поставщиков, посредников и контрагентов, в т.ч. уровень цен </a:t>
            </a:r>
          </a:p>
          <a:p>
            <a:pPr>
              <a:buFont typeface="Wingdings" panose="05000000000000000000" pitchFamily="2" charset="2"/>
              <a:buChar char="§"/>
            </a:pPr>
            <a:r>
              <a:rPr lang="ru-RU" sz="1800" b="0" i="0" u="none" strike="noStrike" baseline="0" dirty="0">
                <a:solidFill>
                  <a:srgbClr val="000000"/>
                </a:solidFill>
                <a:latin typeface="Times New Roman" panose="02020603050405020304" pitchFamily="18" charset="0"/>
              </a:rPr>
              <a:t>Анализ внутренней среды компании, в т.ч. ее сильных и слабых сторон, конкурентных преимуществ, а также возможностей укрепления сильных сторон и реализации ее конкурентных преимуществ </a:t>
            </a:r>
          </a:p>
          <a:p>
            <a:endParaRPr lang="ru-RU" dirty="0"/>
          </a:p>
        </p:txBody>
      </p:sp>
    </p:spTree>
    <p:extLst>
      <p:ext uri="{BB962C8B-B14F-4D97-AF65-F5344CB8AC3E}">
        <p14:creationId xmlns:p14="http://schemas.microsoft.com/office/powerpoint/2010/main" val="2974166978"/>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130</TotalTime>
  <Words>6323</Words>
  <Application>Microsoft Office PowerPoint</Application>
  <PresentationFormat>Широкоэкранный</PresentationFormat>
  <Paragraphs>187</Paragraphs>
  <Slides>62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62</vt:i4>
      </vt:variant>
    </vt:vector>
  </HeadingPairs>
  <TitlesOfParts>
    <vt:vector size="68" baseType="lpstr">
      <vt:lpstr>Arial</vt:lpstr>
      <vt:lpstr>Calibri</vt:lpstr>
      <vt:lpstr>Calibri Light</vt:lpstr>
      <vt:lpstr>Times New Roman</vt:lpstr>
      <vt:lpstr>Wingdings</vt:lpstr>
      <vt:lpstr>Ретро</vt:lpstr>
      <vt:lpstr>Е. В. Коротковская  «Маркетинг. Часть 7» </vt:lpstr>
      <vt:lpstr>УДК   33.338.2 ББК    65стд1-32  Л 69  А69 Коротковская Е.В. Маркетинг. Часть 7. Учебное пособие в презентациях. Для студентов, обучающихся по экономическим специальностям. Саратов, СГУ 2021 – 62 с.  ISBN   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  Рекомендуем к печати: научно-методический совет экономического факультета (протокол №  4  от  24.11.2021 г.) УДК 33.338.2   ББК 65стд1-32  Е. В. Коротковская</vt:lpstr>
      <vt:lpstr>  Тема. Роль маркетинга  в управлении фирмой </vt:lpstr>
      <vt:lpstr>Вопросы по теме:</vt:lpstr>
      <vt:lpstr>  Маркетинг (англ. marketing, от «market» - рынок) </vt:lpstr>
      <vt:lpstr>Отличительная особенность современного понимания маркетинга состоит в том </vt:lpstr>
      <vt:lpstr>Главная цель маркетинга, как его понимают сегодня: </vt:lpstr>
      <vt:lpstr>Такая организация бизнеса может быть представлена в виде следующей модели </vt:lpstr>
      <vt:lpstr>1. Анализ рыночных возможностей позволяет нам понять позиции и потенциал компании на рынке. Он включает анализ внешнего окружения компании и ее внутренней среды организации, в т.ч.: </vt:lpstr>
      <vt:lpstr> 2. Информация, полученная в ходе анализа рыночных возможностей, служит основой для стратегического планирования маркетинга и разработки маркетинговых стратегий. Стратегический маркетинг отвечает на многие важные вопросы:  </vt:lpstr>
      <vt:lpstr> 3. Реализация маркетинговых стратегий и планов обеспечивается за счет все более широкого набора инструментов маркетинговой деятельности (комплекса маркетинга). </vt:lpstr>
      <vt:lpstr>Презентация PowerPoint</vt:lpstr>
      <vt:lpstr>Товар (продукт, услуга) </vt:lpstr>
      <vt:lpstr>Товарная (продуктовая) политика </vt:lpstr>
      <vt:lpstr>Цена </vt:lpstr>
      <vt:lpstr>Ценовая политика объединяет все решения маркетинга, служащие целенаправленной реализации рыночной стратегии компании, и предусматривает формирование выраженных в денежных единицах определенных требований к покупателю. Ценовая политика предусматривает в первую очередь разработку стратегических решений по формированию соотношений «цена-качество» для товаров компании, установление на основе учета различных факторов ценообразования исходного уровня цены, а также гибкую ценовую тактику – приемов по адаптации цены к изменяющимся условиям внешней среды </vt:lpstr>
      <vt:lpstr>Место </vt:lpstr>
      <vt:lpstr>Сбытовая политика </vt:lpstr>
      <vt:lpstr>Продвижение </vt:lpstr>
      <vt:lpstr>Продвижение или коммуникационная политика компании состоит из следующих элементов: </vt:lpstr>
      <vt:lpstr>При помощи коммуникационной политики компания управляет спросом, формирует у потребителей и общественности благоприятное отношение к ее деятельности и товарам.  Таким образом, с точки зрения компании комплекс маркетинга – это все те инструменты, которыми она пользуется для того, чтобы завоевать покупателей и получить прибыльные продажи. Напротив, с точки зрения потребителей, предназначение каждого инструмента маркетинга – увеличение их выгод при совершении покупки. Поэтому, например, Роберт Лотерборн предложил считать, что четыре «Р» продавца соответствуют четырем «С» потребителя </vt:lpstr>
      <vt:lpstr>Презентация PowerPoint</vt:lpstr>
      <vt:lpstr>4. Реализация маркетинговых стратегий и программ </vt:lpstr>
      <vt:lpstr> 5. Аудит маркетинга  </vt:lpstr>
      <vt:lpstr>Ориентация компании относительно рынка: базовые концепции бизнеса. Становление маркетинга как концепции управления. </vt:lpstr>
      <vt:lpstr>Принято выделять пять основных подходов, на основании которых коммерческие организации ведут свою деятельность: </vt:lpstr>
      <vt:lpstr>Концепция совершенствования производства </vt:lpstr>
      <vt:lpstr>Поэтому целью предпринимательской деятельности становится не столько получение массы прибыли, сколько повышение нормы прибыли, т.е. прибыли на единицу товара. В этих условиях внимание предпринимателей переключается с производства на обеспечение качества товаров, обновление продукции, созданию различных модификаций существующей продукции, т.е. появилась концепция совершенствования товара.      Концепция совершенствования товара исходит из того, что потребители проявляют интерес к товарам, имеющим лучшие потребительские и эксплуатационные свойства. К этому времени потребители были в состоянии потратить дополнительные деньги на более качественные и разнообразные товары. Следовательно, организация должна сосредоточить свою энергию на постоянном совершенствовании товара. Фирмы стремятся не только улучшить качество, но и предложить разнообразный ассортимент. </vt:lpstr>
      <vt:lpstr>Насыщение рынка и возникновение новых потребностей привело к появлению новых отраслей и секторов экономики. Интенсивно развивается сфера услуг. Именно к этому периоду относится формирование индустрии туризма как отрасли. Использование этой концепции совершенствования товара в свое время помогло западным компаниям обеспечить определённые преимущества на рынке, однако в последующем это привело к «маркетинговой близорукости». </vt:lpstr>
      <vt:lpstr>Маркетинговая близорукость </vt:lpstr>
      <vt:lpstr>Презентация PowerPoint</vt:lpstr>
      <vt:lpstr>Формирование концепции маркетинга, которая была рассмотрена выше, и системы стратегического планирования совпало с периодом, который получил название «эпохи без закономерностей» (П.Дракер) или турбулентного рынка (западноевропейские авторы). С конца 50-х годов в США, а затем несколько позднее, в западных странах и Японии началось ускоренное развитие событий, которые стали менять границы, структуру и динамику существующих рынков. </vt:lpstr>
      <vt:lpstr>Основными характеристиками условий деятельности фирмы в этот период можно считать следующие: </vt:lpstr>
      <vt:lpstr>Концепция социально-этичного маркетинга </vt:lpstr>
      <vt:lpstr>Презентация PowerPoint</vt:lpstr>
      <vt:lpstr>Презентация PowerPoint</vt:lpstr>
      <vt:lpstr>Концепция маркетинга взаимодействия или маркетинга партнерских отношений (Relationship Marketing) </vt:lpstr>
      <vt:lpstr>Вторым важнейшим моментом, предопределившим возникновение маркетинга взаимодействия, является новое понимание логики процесса представления ценности клиенту, которое четко было показано М.Портером и эмпирически подтверждено в связи с повсеместным распространением в западных компаниях систем менеджмента качества. Стало очевидным, что конечная ценность товара для потребителей начинает формироваться задолго до того, как этот товар поступает на конвейер или сборочную линию. Ценность товара зависит от качества поставляемых ресурсов, от способа и скорости распределения и т.д. Звенья цепочки создания ценности находятся как внутри компании, так и за ее пределами </vt:lpstr>
      <vt:lpstr>Модель цепочки создания ценности М. Портера. </vt:lpstr>
      <vt:lpstr>М. Портер выделил девять стратегически значимых процессов создания ценности. Пять из них основных: входящая логистика, производство, исходящая логистика, маркетинг и продажи, послепродажное обслуживание и сервис. Четыре вспомогательных процесса – это инфраструктура фирмы, управление человеческими ресурсами, разработка технологий и закупки – обеспечивают условия для выполнения основных процессов. Таким образом, компании необходимо создавать условия для удовлетворения потребностей клиента во всех звеньях цепочки создания ценности. </vt:lpstr>
      <vt:lpstr>Презентация PowerPoint</vt:lpstr>
      <vt:lpstr>Презентация PowerPoint</vt:lpstr>
      <vt:lpstr>На практике, следование такому подходу, означает внедрение очень важных принципов управления, основанных на обеспечении интересов потребителя во всей системе создания ценности. Так, стандарты ИСО – 9000 на уровне обязательных требований закрепляют необходимость обязательного мониторинга, оценки и постоянного улучшения: </vt:lpstr>
      <vt:lpstr>Презентация PowerPoint</vt:lpstr>
      <vt:lpstr>Концепция маркетинга, ориентированного на стоимость </vt:lpstr>
      <vt:lpstr>Большая часть нематериальных активов – это маркетинговые активы: </vt:lpstr>
      <vt:lpstr>Влияние маркетинговых активов на стоимость фирмы (Strivaslava et al, 1998). </vt:lpstr>
      <vt:lpstr>На рисунке показано, что маркетинговые инвестиции приводят к увеличению маркетинговых активов. Сильные бренды, прибыльные и лояльные клиенты, активы партнерских отношений способствуют укреплению позиции компании на рынке. Это выражается в конкретных маркетинговых результатах: </vt:lpstr>
      <vt:lpstr>три аргумента в пользу усовершенствования методов анализа, оценки и оптимизации маркетинга.</vt:lpstr>
      <vt:lpstr>Презентация PowerPoint</vt:lpstr>
      <vt:lpstr>Вот шесть проблем, с которыми чаще всего сталкиваются маркетологи сегодня:</vt:lpstr>
      <vt:lpstr>Маркетинг является ключевым фактором роста, но, к сожалению, его эффективность наиболее сложно измерить.</vt:lpstr>
      <vt:lpstr>Ценность бренда</vt:lpstr>
      <vt:lpstr>Далее приведены три показателя, связанные с брендом, которые увеличивают ценность предприятия: </vt:lpstr>
      <vt:lpstr>Следующим аспектом является клиентская база, которая может гарантировать рост продаж и существенно увеличивать рыночную стоимость предприятия.</vt:lpstr>
      <vt:lpstr>Организационные компетенции также непосредственно влияют на рыночную стоимость предприятия. Для улучшения этого показателя необходимо развивать совместную работу отделов компании и инвестировать в технологии на основе данных.</vt:lpstr>
      <vt:lpstr>3. Технические возможности оценивать эффективность — это ключ к развитию и росту. Качественные инструменты для измерения эффективности маркетинга помогают определить сильные и слабые стороны вашей стратегии, усовершенствовать ее, прогнозировать результаты и оптимизировать рентабельность инвестиций. Компании с измеримым маркетингом принимают решения на основе данных и имеют более высокий показатель ROMI. Один из инструментов, позволяющий добиться таких результатов — это CheckMedia Solution от AdoptoMedia, который использует эконометрические модели усиленные искусственным интеллектом для автоматической оценки и оптимизации распределения рекламного бюджета по каналам или регионам.     4. Эффективность маркетинга вносит огромный вклад в рост компании и осуществление общей бизнес-стратегии. В одной из наших статей вместо него даже используется термин «эффективность бизнеса», чтобы подчеркнуть потенциал и значимость маркетинга.     5. Эффективность продаж и обслуживания напрямую влияет на рыночную стоимость предприятия, так как позволяет получить больший доход при меньших затратах. Это требует совместной работы отделов маркетинга и продаж, чтобы найти и задействовать точки роста. Например, премиальные наценки в сочетании с правильными инвестициями должны привести к стабильному органическому росту.     6. Охват канала, его доля в медиа миксе и эффективность также влияют на рыночную стоимость в условиях постоянного изменения потребительского поведения. Цифровые платформы и каналы прямого сбыта — это новые активы, которые стимулируют рост и стоимость, как показывает опыт Walmart и других компаний.</vt:lpstr>
      <vt:lpstr>7. Эффективность собственных цифровых каналов (веб-сайты, блоги и т.д.) тоже имеет большое значение, поэтому многие директора по маркетингу немало инвестируют в этот актив, для увеличения охвата рекламы и посещаемости сайта, используя меньше ресурсов и снижая затраты на привлечение клиентов. Чтобы понять, насколько хорошо компания применяет свои цифровые платформы, нужно оценить клиентскую активность (количество посещений, их продолжительность, конверсии) и эффективность контента.      8. Эффективность цифровых каналов становится все более значимой, потому что онлайн-продажи в 2018 году составили около 15%, и этот показатель только растет. Здесь снова нужно оценивать клиентскую активность и качество взаимодействия, а также отслеживать рейтинги на момент покупки. Все эти данные можно собирать с маркетплейсов и использовать для оптимизации таргетинга, рекламных кампаний и т.д.      9. Качество взаимодействия с брендом онлайн имеет для клиентов большее значение, чем цена, поэтому компании пытаются сделать его более удобным, используя передовые технологии. Многие маркетологи при принятии решений уделяют особое внимание клиентскому опыту. Отслеживая реакции клиентов и удобство перехода между точками взаимодействия внутри канала с помощью рейтингов, опросов, потребления контента, коэффициентов конверсии, можно улучшить качество онлайн-обслуживания.</vt:lpstr>
      <vt:lpstr>Последний аспект, увеличивающий рыночную стоимость компании, — это профессионализм сотрудников и качество продукции.</vt:lpstr>
      <vt:lpstr>Вопросы для обсуждения и закрепления прочитанного</vt:lpstr>
      <vt:lpstr>Список рекомендуемой литературы</vt:lpstr>
      <vt:lpstr> Е. В. Коротковская  «Маркетинг. Часть 7»   Учебное пособие в презентациях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Роль маркетинга  в управлении фирмой </dc:title>
  <dc:creator>user</dc:creator>
  <cp:lastModifiedBy>user</cp:lastModifiedBy>
  <cp:revision>23</cp:revision>
  <dcterms:created xsi:type="dcterms:W3CDTF">2021-11-05T08:51:52Z</dcterms:created>
  <dcterms:modified xsi:type="dcterms:W3CDTF">2021-12-14T12:52:33Z</dcterms:modified>
</cp:coreProperties>
</file>