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489" r:id="rId2"/>
    <p:sldId id="490" r:id="rId3"/>
    <p:sldId id="256" r:id="rId4"/>
    <p:sldId id="257" r:id="rId5"/>
    <p:sldId id="305" r:id="rId6"/>
    <p:sldId id="306" r:id="rId7"/>
    <p:sldId id="307" r:id="rId8"/>
    <p:sldId id="300" r:id="rId9"/>
    <p:sldId id="258" r:id="rId10"/>
    <p:sldId id="308" r:id="rId11"/>
    <p:sldId id="259" r:id="rId12"/>
    <p:sldId id="301" r:id="rId13"/>
    <p:sldId id="260" r:id="rId14"/>
    <p:sldId id="261" r:id="rId15"/>
    <p:sldId id="309" r:id="rId16"/>
    <p:sldId id="310" r:id="rId17"/>
    <p:sldId id="311" r:id="rId18"/>
    <p:sldId id="312" r:id="rId19"/>
    <p:sldId id="262" r:id="rId20"/>
    <p:sldId id="279" r:id="rId21"/>
    <p:sldId id="302" r:id="rId22"/>
    <p:sldId id="263" r:id="rId23"/>
    <p:sldId id="313" r:id="rId24"/>
    <p:sldId id="314" r:id="rId25"/>
    <p:sldId id="315" r:id="rId26"/>
    <p:sldId id="264" r:id="rId27"/>
    <p:sldId id="303" r:id="rId28"/>
    <p:sldId id="265" r:id="rId29"/>
    <p:sldId id="282" r:id="rId30"/>
    <p:sldId id="284" r:id="rId31"/>
    <p:sldId id="285" r:id="rId32"/>
    <p:sldId id="283" r:id="rId33"/>
    <p:sldId id="286" r:id="rId34"/>
    <p:sldId id="287" r:id="rId35"/>
    <p:sldId id="267" r:id="rId36"/>
    <p:sldId id="268" r:id="rId37"/>
    <p:sldId id="269" r:id="rId38"/>
    <p:sldId id="288" r:id="rId39"/>
    <p:sldId id="270" r:id="rId40"/>
    <p:sldId id="271" r:id="rId41"/>
    <p:sldId id="272" r:id="rId42"/>
    <p:sldId id="289" r:id="rId43"/>
    <p:sldId id="273" r:id="rId44"/>
    <p:sldId id="290" r:id="rId45"/>
    <p:sldId id="291" r:id="rId46"/>
    <p:sldId id="275" r:id="rId47"/>
    <p:sldId id="292" r:id="rId48"/>
    <p:sldId id="276" r:id="rId49"/>
    <p:sldId id="293" r:id="rId50"/>
    <p:sldId id="277" r:id="rId51"/>
    <p:sldId id="278" r:id="rId52"/>
    <p:sldId id="482" r:id="rId53"/>
    <p:sldId id="407" r:id="rId54"/>
    <p:sldId id="483" r:id="rId55"/>
    <p:sldId id="484" r:id="rId56"/>
    <p:sldId id="485" r:id="rId57"/>
    <p:sldId id="486" r:id="rId58"/>
    <p:sldId id="297" r:id="rId59"/>
    <p:sldId id="294" r:id="rId60"/>
    <p:sldId id="299" r:id="rId61"/>
    <p:sldId id="295" r:id="rId62"/>
    <p:sldId id="296" r:id="rId63"/>
    <p:sldId id="298" r:id="rId64"/>
    <p:sldId id="341" r:id="rId65"/>
    <p:sldId id="487" r:id="rId66"/>
    <p:sldId id="488" r:id="rId6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82" d="100"/>
          <a:sy n="82" d="100"/>
        </p:scale>
        <p:origin x="89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237EF-6FA8-4283-ADEF-4D626A43F26A}" type="datetimeFigureOut">
              <a:rPr lang="ru-RU" smtClean="0"/>
              <a:t>14.12.2021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D7F8F-FB89-4CE5-8451-7DAA6BA2CC61}" type="slidenum">
              <a:rPr lang="ru-RU" smtClean="0"/>
              <a:t>‹#›</a:t>
            </a:fld>
            <a:endParaRPr lang="ru-RU"/>
          </a:p>
        </p:txBody>
      </p:sp>
    </p:spTree>
    <p:extLst>
      <p:ext uri="{BB962C8B-B14F-4D97-AF65-F5344CB8AC3E}">
        <p14:creationId xmlns:p14="http://schemas.microsoft.com/office/powerpoint/2010/main" val="19020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A31A3D5-AE41-4A01-ABD1-CAF1AB2F9F78}" type="slidenum">
              <a:rPr lang="ru-RU" altLang="ru-RU" smtClean="0"/>
              <a:pPr>
                <a:defRPr/>
              </a:pPr>
              <a:t>2</a:t>
            </a:fld>
            <a:endParaRPr lang="ru-RU" altLang="ru-RU"/>
          </a:p>
        </p:txBody>
      </p:sp>
    </p:spTree>
    <p:extLst>
      <p:ext uri="{BB962C8B-B14F-4D97-AF65-F5344CB8AC3E}">
        <p14:creationId xmlns:p14="http://schemas.microsoft.com/office/powerpoint/2010/main" val="180643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B81D7F8F-FB89-4CE5-8451-7DAA6BA2CC61}" type="slidenum">
              <a:rPr lang="ru-RU" smtClean="0"/>
              <a:t>32</a:t>
            </a:fld>
            <a:endParaRPr lang="ru-RU"/>
          </a:p>
        </p:txBody>
      </p:sp>
    </p:spTree>
    <p:extLst>
      <p:ext uri="{BB962C8B-B14F-4D97-AF65-F5344CB8AC3E}">
        <p14:creationId xmlns:p14="http://schemas.microsoft.com/office/powerpoint/2010/main" val="364828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ACCDA85-5426-40D7-B228-43497E96B39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069AE-8506-48D0-ADFF-18B26FBF5B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1D886-888F-4116-802E-3366E929D10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220AEF-675B-4E2F-8804-CD7E697CCDA6}"/>
              </a:ext>
            </a:extLst>
          </p:cNvPr>
          <p:cNvSpPr>
            <a:spLocks noGrp="1"/>
          </p:cNvSpPr>
          <p:nvPr>
            <p:ph type="title"/>
          </p:nvPr>
        </p:nvSpPr>
        <p:spPr>
          <a:xfrm>
            <a:off x="574675" y="304801"/>
            <a:ext cx="8001000" cy="1216025"/>
          </a:xfrm>
        </p:spPr>
        <p:txBody>
          <a:bodyPr/>
          <a:lstStyle/>
          <a:p>
            <a:r>
              <a:rPr lang="ru-RU"/>
              <a:t>Образец заголовка</a:t>
            </a:r>
          </a:p>
        </p:txBody>
      </p:sp>
      <p:sp>
        <p:nvSpPr>
          <p:cNvPr id="3" name="Диаграмма 2">
            <a:extLst>
              <a:ext uri="{FF2B5EF4-FFF2-40B4-BE49-F238E27FC236}">
                <a16:creationId xmlns:a16="http://schemas.microsoft.com/office/drawing/2014/main" id="{03D20C04-2741-4785-BED7-C97CA0D78FD7}"/>
              </a:ext>
            </a:extLst>
          </p:cNvPr>
          <p:cNvSpPr>
            <a:spLocks noGrp="1"/>
          </p:cNvSpPr>
          <p:nvPr>
            <p:ph type="chart" idx="1"/>
          </p:nvPr>
        </p:nvSpPr>
        <p:spPr>
          <a:xfrm>
            <a:off x="566738" y="1752600"/>
            <a:ext cx="8001000" cy="4267200"/>
          </a:xfrm>
        </p:spPr>
        <p:txBody>
          <a:bodyPr/>
          <a:lstStyle/>
          <a:p>
            <a:endParaRPr lang="ru-RU"/>
          </a:p>
        </p:txBody>
      </p:sp>
      <p:sp>
        <p:nvSpPr>
          <p:cNvPr id="4" name="Дата 3">
            <a:extLst>
              <a:ext uri="{FF2B5EF4-FFF2-40B4-BE49-F238E27FC236}">
                <a16:creationId xmlns:a16="http://schemas.microsoft.com/office/drawing/2014/main" id="{8AC63EF2-B668-43ED-9B44-D4B6ED40EB12}"/>
              </a:ext>
            </a:extLst>
          </p:cNvPr>
          <p:cNvSpPr>
            <a:spLocks noGrp="1"/>
          </p:cNvSpPr>
          <p:nvPr>
            <p:ph type="dt" sz="half" idx="10"/>
          </p:nvPr>
        </p:nvSpPr>
        <p:spPr>
          <a:xfrm>
            <a:off x="609600" y="6245225"/>
            <a:ext cx="1981200" cy="476250"/>
          </a:xfrm>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55DE8FFB-7AE6-4499-9643-42836DE823DC}"/>
              </a:ext>
            </a:extLst>
          </p:cNvPr>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0C7A2376-53A8-4040-8B56-360D30DE8870}"/>
              </a:ext>
            </a:extLst>
          </p:cNvPr>
          <p:cNvSpPr>
            <a:spLocks noGrp="1"/>
          </p:cNvSpPr>
          <p:nvPr>
            <p:ph type="sldNum" sz="quarter" idx="12"/>
          </p:nvPr>
        </p:nvSpPr>
        <p:spPr>
          <a:xfrm>
            <a:off x="6553200" y="6245225"/>
            <a:ext cx="1981200" cy="476250"/>
          </a:xfrm>
        </p:spPr>
        <p:txBody>
          <a:bodyPr/>
          <a:lstStyle>
            <a:lvl1pPr>
              <a:defRPr/>
            </a:lvl1pPr>
          </a:lstStyle>
          <a:p>
            <a:fld id="{2481E787-873A-45C8-8438-E44FB5E60546}" type="slidenum">
              <a:rPr lang="ru-RU" altLang="ru-RU"/>
              <a:pPr/>
              <a:t>‹#›</a:t>
            </a:fld>
            <a:endParaRPr lang="ru-RU" altLang="ru-RU"/>
          </a:p>
        </p:txBody>
      </p:sp>
    </p:spTree>
    <p:extLst>
      <p:ext uri="{BB962C8B-B14F-4D97-AF65-F5344CB8AC3E}">
        <p14:creationId xmlns:p14="http://schemas.microsoft.com/office/powerpoint/2010/main" val="1809196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34EDF1-DE2D-4755-BE26-81847F3710A7}"/>
              </a:ext>
            </a:extLst>
          </p:cNvPr>
          <p:cNvSpPr>
            <a:spLocks noGrp="1"/>
          </p:cNvSpPr>
          <p:nvPr>
            <p:ph type="title"/>
          </p:nvPr>
        </p:nvSpPr>
        <p:spPr>
          <a:xfrm>
            <a:off x="574675" y="304801"/>
            <a:ext cx="8001000" cy="1216025"/>
          </a:xfrm>
        </p:spPr>
        <p:txBody>
          <a:bodyPr/>
          <a:lstStyle/>
          <a:p>
            <a:r>
              <a:rPr lang="ru-RU"/>
              <a:t>Образец заголовка</a:t>
            </a:r>
          </a:p>
        </p:txBody>
      </p:sp>
      <p:sp>
        <p:nvSpPr>
          <p:cNvPr id="3" name="Текст 2">
            <a:extLst>
              <a:ext uri="{FF2B5EF4-FFF2-40B4-BE49-F238E27FC236}">
                <a16:creationId xmlns:a16="http://schemas.microsoft.com/office/drawing/2014/main" id="{2BF3E77E-BF41-4704-ACCB-E6B8AC0099AA}"/>
              </a:ext>
            </a:extLst>
          </p:cNvPr>
          <p:cNvSpPr>
            <a:spLocks noGrp="1"/>
          </p:cNvSpPr>
          <p:nvPr>
            <p:ph type="body" sz="half" idx="1"/>
          </p:nvPr>
        </p:nvSpPr>
        <p:spPr>
          <a:xfrm>
            <a:off x="566738" y="1752600"/>
            <a:ext cx="39243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26726FB-BF3A-435E-AB00-B44C968163CE}"/>
              </a:ext>
            </a:extLst>
          </p:cNvPr>
          <p:cNvSpPr>
            <a:spLocks noGrp="1"/>
          </p:cNvSpPr>
          <p:nvPr>
            <p:ph sz="quarter" idx="2"/>
          </p:nvPr>
        </p:nvSpPr>
        <p:spPr>
          <a:xfrm>
            <a:off x="4643438" y="1752600"/>
            <a:ext cx="3924300" cy="2057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a:extLst>
              <a:ext uri="{FF2B5EF4-FFF2-40B4-BE49-F238E27FC236}">
                <a16:creationId xmlns:a16="http://schemas.microsoft.com/office/drawing/2014/main" id="{F76A3FDF-C972-4849-8ABC-5EEEE74B350B}"/>
              </a:ext>
            </a:extLst>
          </p:cNvPr>
          <p:cNvSpPr>
            <a:spLocks noGrp="1"/>
          </p:cNvSpPr>
          <p:nvPr>
            <p:ph sz="quarter" idx="3"/>
          </p:nvPr>
        </p:nvSpPr>
        <p:spPr>
          <a:xfrm>
            <a:off x="4643438" y="3962400"/>
            <a:ext cx="3924300" cy="2057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a:extLst>
              <a:ext uri="{FF2B5EF4-FFF2-40B4-BE49-F238E27FC236}">
                <a16:creationId xmlns:a16="http://schemas.microsoft.com/office/drawing/2014/main" id="{73DABB45-AB4C-4FE9-89ED-0D5D80574CAE}"/>
              </a:ext>
            </a:extLst>
          </p:cNvPr>
          <p:cNvSpPr>
            <a:spLocks noGrp="1"/>
          </p:cNvSpPr>
          <p:nvPr>
            <p:ph type="dt" sz="half" idx="10"/>
          </p:nvPr>
        </p:nvSpPr>
        <p:spPr>
          <a:xfrm>
            <a:off x="609600" y="6245225"/>
            <a:ext cx="1981200" cy="476250"/>
          </a:xfrm>
        </p:spPr>
        <p:txBody>
          <a:bodyPr/>
          <a:lstStyle>
            <a:lvl1pPr>
              <a:defRPr/>
            </a:lvl1pPr>
          </a:lstStyle>
          <a:p>
            <a:endParaRPr lang="ru-RU" altLang="ru-RU"/>
          </a:p>
        </p:txBody>
      </p:sp>
      <p:sp>
        <p:nvSpPr>
          <p:cNvPr id="7" name="Нижний колонтитул 6">
            <a:extLst>
              <a:ext uri="{FF2B5EF4-FFF2-40B4-BE49-F238E27FC236}">
                <a16:creationId xmlns:a16="http://schemas.microsoft.com/office/drawing/2014/main" id="{7040C70F-A331-4502-BC71-CF5922A137E5}"/>
              </a:ext>
            </a:extLst>
          </p:cNvPr>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a:extLst>
              <a:ext uri="{FF2B5EF4-FFF2-40B4-BE49-F238E27FC236}">
                <a16:creationId xmlns:a16="http://schemas.microsoft.com/office/drawing/2014/main" id="{C8C8DEFF-DD66-40F2-9366-EBF108A498E5}"/>
              </a:ext>
            </a:extLst>
          </p:cNvPr>
          <p:cNvSpPr>
            <a:spLocks noGrp="1"/>
          </p:cNvSpPr>
          <p:nvPr>
            <p:ph type="sldNum" sz="quarter" idx="12"/>
          </p:nvPr>
        </p:nvSpPr>
        <p:spPr>
          <a:xfrm>
            <a:off x="6553200" y="6245225"/>
            <a:ext cx="1981200" cy="476250"/>
          </a:xfrm>
        </p:spPr>
        <p:txBody>
          <a:bodyPr/>
          <a:lstStyle>
            <a:lvl1pPr>
              <a:defRPr/>
            </a:lvl1pPr>
          </a:lstStyle>
          <a:p>
            <a:fld id="{0714610E-2EE5-433C-9FCD-70A91EDEC095}" type="slidenum">
              <a:rPr lang="ru-RU" altLang="ru-RU"/>
              <a:pPr/>
              <a:t>‹#›</a:t>
            </a:fld>
            <a:endParaRPr lang="ru-RU" altLang="ru-RU"/>
          </a:p>
        </p:txBody>
      </p:sp>
    </p:spTree>
    <p:extLst>
      <p:ext uri="{BB962C8B-B14F-4D97-AF65-F5344CB8AC3E}">
        <p14:creationId xmlns:p14="http://schemas.microsoft.com/office/powerpoint/2010/main" val="257392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pic>
        <p:nvPicPr>
          <p:cNvPr id="4" name="Picture 2" descr="Droplets-HD-Content-R1d.png">
            <a:extLst>
              <a:ext uri="{FF2B5EF4-FFF2-40B4-BE49-F238E27FC236}">
                <a16:creationId xmlns:a16="http://schemas.microsoft.com/office/drawing/2014/main" id="{F8D3ABFD-44A9-4B1E-8E9C-ED2E68E55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a16="http://schemas.microsoft.com/office/drawing/2014/main" id="{785C7EA4-2F13-4E41-8562-FC053A4FF8F3}"/>
              </a:ext>
            </a:extLst>
          </p:cNvPr>
          <p:cNvSpPr>
            <a:spLocks noGrp="1"/>
          </p:cNvSpPr>
          <p:nvPr>
            <p:ph type="dt" sz="half" idx="14"/>
          </p:nvPr>
        </p:nvSpPr>
        <p:spPr/>
        <p:txBody>
          <a:bodyPr/>
          <a:lstStyle>
            <a:lvl1pPr>
              <a:defRPr smtClean="0"/>
            </a:lvl1pPr>
          </a:lstStyle>
          <a:p>
            <a:pPr>
              <a:defRPr/>
            </a:pPr>
            <a:fld id="{9C5E26CA-6A94-4CDE-B720-EC8157BD22C8}" type="datetimeFigureOut">
              <a:rPr lang="ru-RU"/>
              <a:pPr>
                <a:defRPr/>
              </a:pPr>
              <a:t>14.12.2021</a:t>
            </a:fld>
            <a:endParaRPr lang="ru-RU"/>
          </a:p>
        </p:txBody>
      </p:sp>
      <p:sp>
        <p:nvSpPr>
          <p:cNvPr id="6" name="Footer Placeholder 4">
            <a:extLst>
              <a:ext uri="{FF2B5EF4-FFF2-40B4-BE49-F238E27FC236}">
                <a16:creationId xmlns:a16="http://schemas.microsoft.com/office/drawing/2014/main" id="{158686B2-E186-4FAD-9919-E40F68E86D3B}"/>
              </a:ext>
            </a:extLst>
          </p:cNvPr>
          <p:cNvSpPr>
            <a:spLocks noGrp="1"/>
          </p:cNvSpPr>
          <p:nvPr>
            <p:ph type="ftr" sz="quarter" idx="15"/>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148CCCDD-2259-4829-900E-67B9575FEEF8}"/>
              </a:ext>
            </a:extLst>
          </p:cNvPr>
          <p:cNvSpPr>
            <a:spLocks noGrp="1"/>
          </p:cNvSpPr>
          <p:nvPr>
            <p:ph type="sldNum" sz="quarter" idx="16"/>
          </p:nvPr>
        </p:nvSpPr>
        <p:spPr/>
        <p:txBody>
          <a:bodyPr/>
          <a:lstStyle>
            <a:lvl1pPr>
              <a:defRPr smtClean="0"/>
            </a:lvl1pPr>
          </a:lstStyle>
          <a:p>
            <a:pPr>
              <a:defRPr/>
            </a:pPr>
            <a:fld id="{24275DA1-051C-4F2C-8183-11F9972770B7}" type="slidenum">
              <a:rPr lang="ru-RU"/>
              <a:pPr>
                <a:defRPr/>
              </a:pPr>
              <a:t>‹#›</a:t>
            </a:fld>
            <a:endParaRPr lang="ru-RU"/>
          </a:p>
        </p:txBody>
      </p:sp>
    </p:spTree>
    <p:extLst>
      <p:ext uri="{BB962C8B-B14F-4D97-AF65-F5344CB8AC3E}">
        <p14:creationId xmlns:p14="http://schemas.microsoft.com/office/powerpoint/2010/main" val="403722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BFDEA3-A3F1-4E6F-A03A-E67B6DF4A8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A4BBE-39E7-44AC-9804-FBF43E9055A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D9B2B5-EE0A-4C6A-8DAA-54E0CCF1C0F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endParaRPr lang="ru-RU"/>
          </a:p>
        </p:txBody>
      </p:sp>
      <p:sp>
        <p:nvSpPr>
          <p:cNvPr id="27" name="Номер слайда 26"/>
          <p:cNvSpPr>
            <a:spLocks noGrp="1"/>
          </p:cNvSpPr>
          <p:nvPr>
            <p:ph type="sldNum" sz="quarter" idx="11"/>
          </p:nvPr>
        </p:nvSpPr>
        <p:spPr/>
        <p:txBody>
          <a:bodyPr rtlCol="0"/>
          <a:lstStyle/>
          <a:p>
            <a:fld id="{CDDEA8C6-FF0D-467C-AC34-F7B7BAAD35AC}"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214DF651-A4AD-4D73-99A0-FA83871C9F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470C13-9128-4711-BB8F-3B996787D6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43356B-0B92-4D6A-8C9E-143D4DD9F19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FD4844-D91C-4331-9DAF-0BCAA0E7FA0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7430B7D-7856-4C01-8FCA-9DF7B35FB3E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s>
</file>

<file path=ppt/slides/_rels/slide5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0.wmf"/></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6B37B6DF-359F-4353-9BB4-0DD14F912575}"/>
              </a:ext>
            </a:extLst>
          </p:cNvPr>
          <p:cNvSpPr>
            <a:spLocks noGrp="1" noChangeArrowheads="1"/>
          </p:cNvSpPr>
          <p:nvPr>
            <p:ph type="ctrTitle"/>
          </p:nvPr>
        </p:nvSpPr>
        <p:spPr>
          <a:xfrm>
            <a:off x="782638" y="1458913"/>
            <a:ext cx="6643687" cy="1820862"/>
          </a:xfrm>
        </p:spPr>
        <p:txBody>
          <a:bodyPr>
            <a:noAutofit/>
          </a:bodyPr>
          <a:lstStyle/>
          <a:p>
            <a:r>
              <a:rPr lang="ru-RU" altLang="ru-RU" sz="4000" b="1" dirty="0">
                <a:solidFill>
                  <a:schemeClr val="tx1"/>
                </a:solidFill>
                <a:effectLst/>
              </a:rPr>
              <a:t>Е. В. </a:t>
            </a:r>
            <a:r>
              <a:rPr lang="ru-RU" altLang="ru-RU" sz="4000" b="1" dirty="0" err="1">
                <a:solidFill>
                  <a:schemeClr val="tx1"/>
                </a:solidFill>
                <a:effectLst/>
              </a:rPr>
              <a:t>Коротковская</a:t>
            </a:r>
            <a:br>
              <a:rPr lang="ru-RU" altLang="ru-RU" sz="4000" b="1" dirty="0">
                <a:solidFill>
                  <a:schemeClr val="tx1"/>
                </a:solidFill>
                <a:effectLst/>
              </a:rPr>
            </a:br>
            <a:br>
              <a:rPr lang="ru-RU" altLang="ru-RU" sz="4000" b="1" dirty="0">
                <a:solidFill>
                  <a:schemeClr val="tx1"/>
                </a:solidFill>
                <a:effectLst/>
              </a:rPr>
            </a:br>
            <a:r>
              <a:rPr lang="ru-RU" altLang="ru-RU" sz="4000" b="1" dirty="0">
                <a:solidFill>
                  <a:schemeClr val="tx1"/>
                </a:solidFill>
                <a:effectLst/>
              </a:rPr>
              <a:t>«Маркетинг. Часть 6» </a:t>
            </a:r>
          </a:p>
        </p:txBody>
      </p:sp>
      <p:sp>
        <p:nvSpPr>
          <p:cNvPr id="3" name="Подзаголовок 2">
            <a:extLst>
              <a:ext uri="{FF2B5EF4-FFF2-40B4-BE49-F238E27FC236}">
                <a16:creationId xmlns:a16="http://schemas.microsoft.com/office/drawing/2014/main" id="{CF2FC50F-025D-4D27-A209-82196D0B5B8C}"/>
              </a:ext>
            </a:extLst>
          </p:cNvPr>
          <p:cNvSpPr>
            <a:spLocks noGrp="1"/>
          </p:cNvSpPr>
          <p:nvPr>
            <p:ph type="subTitle" idx="1"/>
          </p:nvPr>
        </p:nvSpPr>
        <p:spPr>
          <a:xfrm>
            <a:off x="1312862" y="4495800"/>
            <a:ext cx="6518275" cy="1447800"/>
          </a:xfrm>
        </p:spPr>
        <p:txBody>
          <a:bodyPr>
            <a:normAutofit/>
          </a:bodyPr>
          <a:lstStyle/>
          <a:p>
            <a:pPr>
              <a:defRPr/>
            </a:pPr>
            <a:r>
              <a:rPr lang="ru-RU" b="1" dirty="0"/>
              <a:t>Учебное пособие в презентациях</a:t>
            </a:r>
          </a:p>
        </p:txBody>
      </p:sp>
      <p:sp>
        <p:nvSpPr>
          <p:cNvPr id="4" name="Номер слайда 3">
            <a:extLst>
              <a:ext uri="{FF2B5EF4-FFF2-40B4-BE49-F238E27FC236}">
                <a16:creationId xmlns:a16="http://schemas.microsoft.com/office/drawing/2014/main" id="{2EB59A79-B6FB-4B12-9A4E-89D03D92BFDB}"/>
              </a:ext>
            </a:extLst>
          </p:cNvPr>
          <p:cNvSpPr>
            <a:spLocks noGrp="1"/>
          </p:cNvSpPr>
          <p:nvPr>
            <p:ph type="sldNum" sz="quarter" idx="12"/>
          </p:nvPr>
        </p:nvSpPr>
        <p:spPr/>
        <p:txBody>
          <a:bodyPr/>
          <a:lstStyle/>
          <a:p>
            <a:pPr>
              <a:defRPr/>
            </a:pPr>
            <a:fld id="{C6666837-050F-4202-82D2-ACC7B5165B49}" type="slidenum">
              <a:rPr lang="ru-RU" smtClean="0"/>
              <a:pPr>
                <a:defRPr/>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DBA790-7B94-442C-8DD4-69132CDCE4ED}"/>
              </a:ext>
            </a:extLst>
          </p:cNvPr>
          <p:cNvSpPr>
            <a:spLocks noGrp="1"/>
          </p:cNvSpPr>
          <p:nvPr>
            <p:ph type="title"/>
          </p:nvPr>
        </p:nvSpPr>
        <p:spPr/>
        <p:txBody>
          <a:bodyPr>
            <a:normAutofit fontScale="90000"/>
          </a:bodyPr>
          <a:lstStyle/>
          <a:p>
            <a:r>
              <a:rPr lang="ru-RU" sz="4000" b="1" dirty="0"/>
              <a:t>МЕТОДИКА МАРКЕТИНГОВЫХ ИССЛЕДОВАНИЙ</a:t>
            </a:r>
            <a:r>
              <a:rPr lang="ru-RU" dirty="0"/>
              <a:t>.</a:t>
            </a:r>
          </a:p>
        </p:txBody>
      </p:sp>
      <p:sp>
        <p:nvSpPr>
          <p:cNvPr id="3" name="Объект 2">
            <a:extLst>
              <a:ext uri="{FF2B5EF4-FFF2-40B4-BE49-F238E27FC236}">
                <a16:creationId xmlns:a16="http://schemas.microsoft.com/office/drawing/2014/main" id="{79BB031C-D178-43D6-A01D-5D11B36663A3}"/>
              </a:ext>
            </a:extLst>
          </p:cNvPr>
          <p:cNvSpPr>
            <a:spLocks noGrp="1"/>
          </p:cNvSpPr>
          <p:nvPr>
            <p:ph idx="1"/>
          </p:nvPr>
        </p:nvSpPr>
        <p:spPr/>
        <p:txBody>
          <a:bodyPr>
            <a:normAutofit fontScale="92500" lnSpcReduction="20000"/>
          </a:bodyPr>
          <a:lstStyle/>
          <a:p>
            <a:r>
              <a:rPr lang="ru-RU" sz="2800" dirty="0"/>
              <a:t>Руководители, прибегающие к маркетинговым исследованиям, должны хорошо знать их специфику, чтобы получать нужную информацию по приемлемой цене. Иначе они могут допустить сбор ненужной информации или неправильно истолковать полученные результаты. Обычно исследования включают пять основных этапов: выявление проблем и формирование целей исследования, отбор источников информации, сбор информации, анализ собранной информации и, наконец, представление полученных результатов. </a:t>
            </a:r>
          </a:p>
          <a:p>
            <a:endParaRPr lang="ru-RU" dirty="0"/>
          </a:p>
        </p:txBody>
      </p:sp>
    </p:spTree>
    <p:extLst>
      <p:ext uri="{BB962C8B-B14F-4D97-AF65-F5344CB8AC3E}">
        <p14:creationId xmlns:p14="http://schemas.microsoft.com/office/powerpoint/2010/main" val="238546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ru-RU" sz="4000" b="1" dirty="0"/>
              <a:t>формулирование целей исследования.</a:t>
            </a:r>
            <a:r>
              <a:rPr lang="ru-RU" sz="4000" dirty="0"/>
              <a:t> </a:t>
            </a:r>
          </a:p>
        </p:txBody>
      </p:sp>
      <p:sp>
        <p:nvSpPr>
          <p:cNvPr id="8195" name="Rectangle 3"/>
          <p:cNvSpPr>
            <a:spLocks noGrp="1" noChangeArrowheads="1"/>
          </p:cNvSpPr>
          <p:nvPr>
            <p:ph idx="1"/>
          </p:nvPr>
        </p:nvSpPr>
        <p:spPr/>
        <p:txBody>
          <a:bodyPr/>
          <a:lstStyle/>
          <a:p>
            <a:pPr>
              <a:lnSpc>
                <a:spcPct val="80000"/>
              </a:lnSpc>
              <a:buFontTx/>
              <a:buNone/>
            </a:pPr>
            <a:r>
              <a:rPr lang="ru-RU" sz="2400" dirty="0"/>
              <a:t>Цели исследований могут быть </a:t>
            </a:r>
            <a:r>
              <a:rPr lang="ru-RU" sz="2400" i="1" u="sng" dirty="0"/>
              <a:t>поисковыми</a:t>
            </a:r>
            <a:r>
              <a:rPr lang="ru-RU" sz="2400" i="1" dirty="0"/>
              <a:t>, </a:t>
            </a:r>
            <a:r>
              <a:rPr lang="ru-RU" sz="2400" dirty="0"/>
              <a:t>т.е. предусматривают сбор каких-то предварительных данных, проливающих свет на проблему, а возможно, и помогающих выработать гипотезу. Они могут быть также </a:t>
            </a:r>
            <a:r>
              <a:rPr lang="ru-RU" sz="2400" i="1" u="sng" dirty="0"/>
              <a:t>описательными</a:t>
            </a:r>
            <a:r>
              <a:rPr lang="ru-RU" sz="2400" i="1" dirty="0"/>
              <a:t>, </a:t>
            </a:r>
            <a:r>
              <a:rPr lang="ru-RU" sz="2400" dirty="0"/>
              <a:t>т.е. предусматривают описание определенных явлений. Например, требуется выяснить численность авиапассажиров или численность тех, кто слышал о компании «Аэрофлот». Бывают и </a:t>
            </a:r>
            <a:r>
              <a:rPr lang="ru-RU" sz="2400" i="1" u="sng" dirty="0"/>
              <a:t>экспериментальные</a:t>
            </a:r>
            <a:r>
              <a:rPr lang="ru-RU" sz="2400" i="1" dirty="0"/>
              <a:t> </a:t>
            </a:r>
            <a:r>
              <a:rPr lang="ru-RU" sz="2400" dirty="0"/>
              <a:t>цели, которые предусматривают проверку гипотезы о какой-то причинно-следственной связи, например о том, что снижение стоимости обучения на 15% вызовет рост числа платных аспирантов по крайней мере на 20%.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43000"/>
            <a:ext cx="7391400" cy="5430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410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sz="4000" b="1"/>
              <a:t>Отбор источников информации.</a:t>
            </a:r>
            <a:r>
              <a:rPr lang="ru-RU" sz="4000"/>
              <a:t> </a:t>
            </a:r>
          </a:p>
        </p:txBody>
      </p:sp>
      <p:sp>
        <p:nvSpPr>
          <p:cNvPr id="9219" name="Rectangle 3"/>
          <p:cNvSpPr>
            <a:spLocks noGrp="1" noChangeArrowheads="1"/>
          </p:cNvSpPr>
          <p:nvPr>
            <p:ph idx="1"/>
          </p:nvPr>
        </p:nvSpPr>
        <p:spPr/>
        <p:txBody>
          <a:bodyPr>
            <a:normAutofit/>
          </a:bodyPr>
          <a:lstStyle/>
          <a:p>
            <a:pPr marL="109728" indent="0" algn="just">
              <a:lnSpc>
                <a:spcPct val="80000"/>
              </a:lnSpc>
              <a:buNone/>
            </a:pPr>
            <a:r>
              <a:rPr lang="ru-RU" sz="1800" dirty="0"/>
              <a:t>На втором этапе необходимо определить вид интересующей заказчика информации и пути ее наиболее эффективного сбора. </a:t>
            </a:r>
            <a:r>
              <a:rPr lang="ru-RU" sz="1800" i="1" u="sng" dirty="0"/>
              <a:t>Вторичные данные </a:t>
            </a:r>
            <a:r>
              <a:rPr lang="ru-RU" sz="1800" i="1" dirty="0"/>
              <a:t>– </a:t>
            </a:r>
            <a:r>
              <a:rPr lang="ru-RU" sz="1800" dirty="0"/>
              <a:t>информация, которая уже где-то существует, которая собрана ранее для других целей. </a:t>
            </a:r>
            <a:r>
              <a:rPr lang="ru-RU" sz="1800" i="1" u="sng" dirty="0"/>
              <a:t>Первичные данные </a:t>
            </a:r>
            <a:r>
              <a:rPr lang="ru-RU" sz="1800" i="1" dirty="0"/>
              <a:t>– </a:t>
            </a:r>
            <a:r>
              <a:rPr lang="ru-RU" sz="1800" dirty="0"/>
              <a:t>информация, собранная впервые для какой-либо конкретной цели. </a:t>
            </a:r>
          </a:p>
          <a:p>
            <a:pPr algn="just">
              <a:lnSpc>
                <a:spcPct val="80000"/>
              </a:lnSpc>
            </a:pPr>
            <a:r>
              <a:rPr lang="ru-RU" sz="1800" i="1" dirty="0">
                <a:solidFill>
                  <a:srgbClr val="FF0000"/>
                </a:solidFill>
              </a:rPr>
              <a:t>Сбор вторичных данных. </a:t>
            </a:r>
            <a:r>
              <a:rPr lang="ru-RU" sz="1800" dirty="0"/>
              <a:t>Исследование обычно начинают со сбора вторичных данных. В качестве источников данных используют издания государственных и региональных учреждений, периодику, книги, бюллетени компьютерных сетей. Используют и услуги коммерческих организаций, внутренние отчеты о прибылях и убытках, отчеты коммивояжеров, отчеты о предыдущих исследованиях. </a:t>
            </a:r>
          </a:p>
          <a:p>
            <a:pPr algn="just">
              <a:lnSpc>
                <a:spcPct val="80000"/>
              </a:lnSpc>
            </a:pPr>
            <a:r>
              <a:rPr lang="ru-RU" sz="1800" i="1" dirty="0">
                <a:solidFill>
                  <a:srgbClr val="FF0000"/>
                </a:solidFill>
              </a:rPr>
              <a:t>Сбор первичных данных. </a:t>
            </a:r>
            <a:r>
              <a:rPr lang="ru-RU" sz="1800" dirty="0"/>
              <a:t>Большинство маркетинговых исследований предполагает сбор первичных данных. Для сбора первичных данных лучше всего разработать специальный план. План должен предусматривать предварительные решения относительно метода исследования, орудий исследования. Важными являются план и методика составления выборки, способы связи с аудиторией.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b="1" dirty="0"/>
              <a:t>Методы исследования.</a:t>
            </a:r>
            <a:r>
              <a:rPr lang="ru-RU" dirty="0"/>
              <a:t> </a:t>
            </a:r>
          </a:p>
        </p:txBody>
      </p:sp>
      <p:sp>
        <p:nvSpPr>
          <p:cNvPr id="10243" name="Rectangle 3"/>
          <p:cNvSpPr>
            <a:spLocks noGrp="1" noChangeArrowheads="1"/>
          </p:cNvSpPr>
          <p:nvPr>
            <p:ph idx="1"/>
          </p:nvPr>
        </p:nvSpPr>
        <p:spPr>
          <a:xfrm>
            <a:off x="457200" y="2057400"/>
            <a:ext cx="8229600" cy="4517136"/>
          </a:xfrm>
        </p:spPr>
        <p:txBody>
          <a:bodyPr>
            <a:noAutofit/>
          </a:bodyPr>
          <a:lstStyle/>
          <a:p>
            <a:pPr>
              <a:lnSpc>
                <a:spcPct val="80000"/>
              </a:lnSpc>
              <a:buFontTx/>
              <a:buNone/>
            </a:pPr>
            <a:r>
              <a:rPr lang="ru-RU" sz="3200" dirty="0"/>
              <a:t>выделяют четыре способа сбора данных, а именно: </a:t>
            </a:r>
          </a:p>
          <a:p>
            <a:pPr marL="624078" indent="-514350">
              <a:lnSpc>
                <a:spcPct val="80000"/>
              </a:lnSpc>
              <a:buFont typeface="+mj-lt"/>
              <a:buAutoNum type="arabicPeriod"/>
            </a:pPr>
            <a:r>
              <a:rPr lang="ru-RU" sz="3200" dirty="0"/>
              <a:t>наблюдение, </a:t>
            </a:r>
          </a:p>
          <a:p>
            <a:pPr marL="624078" indent="-514350">
              <a:lnSpc>
                <a:spcPct val="80000"/>
              </a:lnSpc>
              <a:buFont typeface="+mj-lt"/>
              <a:buAutoNum type="arabicPeriod"/>
            </a:pPr>
            <a:r>
              <a:rPr lang="ru-RU" sz="3200" dirty="0"/>
              <a:t>эксперимент, </a:t>
            </a:r>
          </a:p>
          <a:p>
            <a:pPr marL="624078" indent="-514350">
              <a:lnSpc>
                <a:spcPct val="80000"/>
              </a:lnSpc>
              <a:buFont typeface="+mj-lt"/>
              <a:buAutoNum type="arabicPeriod"/>
            </a:pPr>
            <a:r>
              <a:rPr lang="ru-RU" sz="3200" dirty="0"/>
              <a:t>опрос, </a:t>
            </a:r>
          </a:p>
          <a:p>
            <a:pPr marL="624078" indent="-514350">
              <a:lnSpc>
                <a:spcPct val="80000"/>
              </a:lnSpc>
              <a:buFont typeface="+mj-lt"/>
              <a:buAutoNum type="arabicPeriod"/>
            </a:pPr>
            <a:r>
              <a:rPr lang="ru-RU" sz="3200" dirty="0"/>
              <a:t>фокусирование.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0F0B55-BA5A-4994-BFD9-4EA17B8F76A9}"/>
              </a:ext>
            </a:extLst>
          </p:cNvPr>
          <p:cNvSpPr>
            <a:spLocks noGrp="1"/>
          </p:cNvSpPr>
          <p:nvPr>
            <p:ph type="title"/>
          </p:nvPr>
        </p:nvSpPr>
        <p:spPr/>
        <p:txBody>
          <a:bodyPr/>
          <a:lstStyle/>
          <a:p>
            <a:r>
              <a:rPr lang="ru-RU" sz="4000" i="1" dirty="0">
                <a:solidFill>
                  <a:srgbClr val="FF0000"/>
                </a:solidFill>
              </a:rPr>
              <a:t>Наблюдение</a:t>
            </a:r>
            <a:endParaRPr lang="ru-RU" dirty="0"/>
          </a:p>
        </p:txBody>
      </p:sp>
      <p:sp>
        <p:nvSpPr>
          <p:cNvPr id="3" name="Объект 2">
            <a:extLst>
              <a:ext uri="{FF2B5EF4-FFF2-40B4-BE49-F238E27FC236}">
                <a16:creationId xmlns:a16="http://schemas.microsoft.com/office/drawing/2014/main" id="{4ABD8A55-E3D2-4487-BA74-8243FF2FBE70}"/>
              </a:ext>
            </a:extLst>
          </p:cNvPr>
          <p:cNvSpPr>
            <a:spLocks noGrp="1"/>
          </p:cNvSpPr>
          <p:nvPr>
            <p:ph idx="1"/>
          </p:nvPr>
        </p:nvSpPr>
        <p:spPr/>
        <p:txBody>
          <a:bodyPr>
            <a:normAutofit fontScale="92500" lnSpcReduction="20000"/>
          </a:bodyPr>
          <a:lstStyle/>
          <a:p>
            <a:pPr marL="109728" indent="0">
              <a:buNone/>
            </a:pPr>
            <a:r>
              <a:rPr lang="ru-RU" sz="2800" i="1" dirty="0"/>
              <a:t>– </a:t>
            </a:r>
            <a:r>
              <a:rPr lang="ru-RU" sz="2800" dirty="0"/>
              <a:t>пассивный эксперимент – Исследователь наблюдает за людьми и обстановкой, не вмешиваясь в события. Исследователи торговой фирмы могут обосноваться в торговых залах, делать замеры, слушать, что говорят люди о разных товарах, и подмечать, как продавцы справляются с оформлением и выдачей покупок. Они могут совершать покупки в своих магазинах и магазинах конкурентов, для того, чтобы узнать о качестве обслуживания. Такие наблюдения, возможно, натолкнут на полезные идеи, которые фирма могла бы оценить. </a:t>
            </a:r>
          </a:p>
          <a:p>
            <a:endParaRPr lang="ru-RU" dirty="0"/>
          </a:p>
        </p:txBody>
      </p:sp>
    </p:spTree>
    <p:extLst>
      <p:ext uri="{BB962C8B-B14F-4D97-AF65-F5344CB8AC3E}">
        <p14:creationId xmlns:p14="http://schemas.microsoft.com/office/powerpoint/2010/main" val="323848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9ED09F-F218-4A81-BC05-BAD1F3A92DAD}"/>
              </a:ext>
            </a:extLst>
          </p:cNvPr>
          <p:cNvSpPr>
            <a:spLocks noGrp="1"/>
          </p:cNvSpPr>
          <p:nvPr>
            <p:ph type="title"/>
          </p:nvPr>
        </p:nvSpPr>
        <p:spPr/>
        <p:txBody>
          <a:bodyPr/>
          <a:lstStyle/>
          <a:p>
            <a:r>
              <a:rPr lang="ru-RU" sz="4000" i="1" dirty="0">
                <a:solidFill>
                  <a:srgbClr val="FF0000"/>
                </a:solidFill>
              </a:rPr>
              <a:t>Эксперимент</a:t>
            </a:r>
            <a:endParaRPr lang="ru-RU" dirty="0"/>
          </a:p>
        </p:txBody>
      </p:sp>
      <p:sp>
        <p:nvSpPr>
          <p:cNvPr id="3" name="Объект 2">
            <a:extLst>
              <a:ext uri="{FF2B5EF4-FFF2-40B4-BE49-F238E27FC236}">
                <a16:creationId xmlns:a16="http://schemas.microsoft.com/office/drawing/2014/main" id="{4EDB31A0-65D3-4F1C-AAFD-5C883DD95C92}"/>
              </a:ext>
            </a:extLst>
          </p:cNvPr>
          <p:cNvSpPr>
            <a:spLocks noGrp="1"/>
          </p:cNvSpPr>
          <p:nvPr>
            <p:ph idx="1"/>
          </p:nvPr>
        </p:nvSpPr>
        <p:spPr/>
        <p:txBody>
          <a:bodyPr/>
          <a:lstStyle/>
          <a:p>
            <a:pPr marL="109728" indent="0">
              <a:buNone/>
            </a:pPr>
            <a:r>
              <a:rPr lang="ru-RU" sz="2800" i="1" dirty="0"/>
              <a:t>- </a:t>
            </a:r>
            <a:r>
              <a:rPr lang="ru-RU" sz="2800" dirty="0"/>
              <a:t>предусматривает плановое воздействие на события. Это активный метод. Цель подобного исследования – вскрыть причинно-следственные отношения путем отсева тех объяснений результатов наблюдения, которые противоречат фактам. </a:t>
            </a:r>
          </a:p>
          <a:p>
            <a:endParaRPr lang="ru-RU" dirty="0"/>
          </a:p>
        </p:txBody>
      </p:sp>
    </p:spTree>
    <p:extLst>
      <p:ext uri="{BB962C8B-B14F-4D97-AF65-F5344CB8AC3E}">
        <p14:creationId xmlns:p14="http://schemas.microsoft.com/office/powerpoint/2010/main" val="71519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087E3C-D49D-4CB6-877D-BC798EEF429A}"/>
              </a:ext>
            </a:extLst>
          </p:cNvPr>
          <p:cNvSpPr>
            <a:spLocks noGrp="1"/>
          </p:cNvSpPr>
          <p:nvPr>
            <p:ph type="title"/>
          </p:nvPr>
        </p:nvSpPr>
        <p:spPr/>
        <p:txBody>
          <a:bodyPr/>
          <a:lstStyle/>
          <a:p>
            <a:r>
              <a:rPr lang="ru-RU" sz="4000" i="1" dirty="0">
                <a:solidFill>
                  <a:srgbClr val="FF0000"/>
                </a:solidFill>
              </a:rPr>
              <a:t>Опрос</a:t>
            </a:r>
            <a:endParaRPr lang="ru-RU" dirty="0"/>
          </a:p>
        </p:txBody>
      </p:sp>
      <p:sp>
        <p:nvSpPr>
          <p:cNvPr id="3" name="Объект 2">
            <a:extLst>
              <a:ext uri="{FF2B5EF4-FFF2-40B4-BE49-F238E27FC236}">
                <a16:creationId xmlns:a16="http://schemas.microsoft.com/office/drawing/2014/main" id="{0E5AD0CE-1EDA-4AAE-AFCF-4D2AF8F8F216}"/>
              </a:ext>
            </a:extLst>
          </p:cNvPr>
          <p:cNvSpPr>
            <a:spLocks noGrp="1"/>
          </p:cNvSpPr>
          <p:nvPr>
            <p:ph idx="1"/>
          </p:nvPr>
        </p:nvSpPr>
        <p:spPr/>
        <p:txBody>
          <a:bodyPr/>
          <a:lstStyle/>
          <a:p>
            <a:pPr marL="109728" indent="0">
              <a:buNone/>
            </a:pPr>
            <a:r>
              <a:rPr lang="ru-RU" sz="2800" i="1" dirty="0"/>
              <a:t>- </a:t>
            </a:r>
            <a:r>
              <a:rPr lang="ru-RU" sz="2800" dirty="0"/>
              <a:t>наиболее удобен для поисковых и описательных исследований. Фирмы проводят опросы, чтобы получить информацию о знаниях и предпочтениях людей, о степени их удовлетворенности, а также оценить свое положение в глазах аудитории. </a:t>
            </a:r>
          </a:p>
          <a:p>
            <a:endParaRPr lang="ru-RU" dirty="0"/>
          </a:p>
        </p:txBody>
      </p:sp>
    </p:spTree>
    <p:extLst>
      <p:ext uri="{BB962C8B-B14F-4D97-AF65-F5344CB8AC3E}">
        <p14:creationId xmlns:p14="http://schemas.microsoft.com/office/powerpoint/2010/main" val="2283079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F5B4B-6625-4CFC-B699-AF45E296DA98}"/>
              </a:ext>
            </a:extLst>
          </p:cNvPr>
          <p:cNvSpPr>
            <a:spLocks noGrp="1"/>
          </p:cNvSpPr>
          <p:nvPr>
            <p:ph type="title"/>
          </p:nvPr>
        </p:nvSpPr>
        <p:spPr/>
        <p:txBody>
          <a:bodyPr/>
          <a:lstStyle/>
          <a:p>
            <a:r>
              <a:rPr lang="ru-RU" sz="4000" i="1" dirty="0">
                <a:solidFill>
                  <a:srgbClr val="FF0000"/>
                </a:solidFill>
              </a:rPr>
              <a:t>Фокусирование</a:t>
            </a:r>
            <a:endParaRPr lang="ru-RU" dirty="0"/>
          </a:p>
        </p:txBody>
      </p:sp>
      <p:sp>
        <p:nvSpPr>
          <p:cNvPr id="3" name="Объект 2">
            <a:extLst>
              <a:ext uri="{FF2B5EF4-FFF2-40B4-BE49-F238E27FC236}">
                <a16:creationId xmlns:a16="http://schemas.microsoft.com/office/drawing/2014/main" id="{78C5A909-CED7-43E9-8E8C-2629A5651246}"/>
              </a:ext>
            </a:extLst>
          </p:cNvPr>
          <p:cNvSpPr>
            <a:spLocks noGrp="1"/>
          </p:cNvSpPr>
          <p:nvPr>
            <p:ph idx="1"/>
          </p:nvPr>
        </p:nvSpPr>
        <p:spPr/>
        <p:txBody>
          <a:bodyPr/>
          <a:lstStyle/>
          <a:p>
            <a:pPr marL="109728" indent="0">
              <a:buNone/>
            </a:pPr>
            <a:r>
              <a:rPr lang="ru-RU" sz="2800" dirty="0"/>
              <a:t>– собирается фокус – группа из 5-9 человек и задаются вопросы по проблеме исследования. Используется на предварительных стадиях анализа.</a:t>
            </a:r>
          </a:p>
          <a:p>
            <a:endParaRPr lang="ru-RU" dirty="0"/>
          </a:p>
        </p:txBody>
      </p:sp>
    </p:spTree>
    <p:extLst>
      <p:ext uri="{BB962C8B-B14F-4D97-AF65-F5344CB8AC3E}">
        <p14:creationId xmlns:p14="http://schemas.microsoft.com/office/powerpoint/2010/main" val="268554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ru-RU" i="1" dirty="0"/>
              <a:t>Орудия исследований.</a:t>
            </a:r>
            <a:r>
              <a:rPr lang="ru-RU" dirty="0"/>
              <a:t> </a:t>
            </a:r>
          </a:p>
        </p:txBody>
      </p:sp>
      <p:sp>
        <p:nvSpPr>
          <p:cNvPr id="11267" name="Rectangle 3"/>
          <p:cNvSpPr>
            <a:spLocks noGrp="1" noChangeArrowheads="1"/>
          </p:cNvSpPr>
          <p:nvPr>
            <p:ph idx="1"/>
          </p:nvPr>
        </p:nvSpPr>
        <p:spPr/>
        <p:txBody>
          <a:bodyPr>
            <a:normAutofit/>
          </a:bodyPr>
          <a:lstStyle/>
          <a:p>
            <a:pPr algn="just">
              <a:lnSpc>
                <a:spcPct val="80000"/>
              </a:lnSpc>
            </a:pPr>
            <a:r>
              <a:rPr lang="ru-RU" sz="2000" dirty="0"/>
              <a:t>Для сбора первичных данных исследователи маркетинга могут выбрать из двух основных орудий исследования: анкета и технические средства. </a:t>
            </a:r>
          </a:p>
          <a:p>
            <a:pPr algn="just">
              <a:lnSpc>
                <a:spcPct val="80000"/>
              </a:lnSpc>
            </a:pPr>
            <a:r>
              <a:rPr lang="ru-RU" sz="2000" dirty="0">
                <a:solidFill>
                  <a:srgbClr val="FF0000"/>
                </a:solidFill>
              </a:rPr>
              <a:t>Анкета</a:t>
            </a:r>
            <a:r>
              <a:rPr lang="ru-RU" sz="2000" dirty="0"/>
              <a:t> – самое распространенное орудие исследования при сборе первичных данных. В широком смысле </a:t>
            </a:r>
            <a:r>
              <a:rPr lang="ru-RU" sz="2000" i="1" dirty="0"/>
              <a:t>анкета – </a:t>
            </a:r>
            <a:r>
              <a:rPr lang="ru-RU" sz="2000" dirty="0"/>
              <a:t>это ряд вопросов, на которые опрашиваемый должен дать ответы. Анкета – инструмент очень гибкий, вопросы можно задавать множеством разных способов. Анкета требует тщательной разработки, опробования и устранения выявленных недостатков до начала ее широкого использования. В небрежно подготовленной анкете всегда можно найти целый ряд методических ошибок. </a:t>
            </a:r>
          </a:p>
          <a:p>
            <a:pPr marL="109728" indent="0" algn="just">
              <a:lnSpc>
                <a:spcPct val="80000"/>
              </a:lnSpc>
              <a:buNone/>
            </a:pPr>
            <a:r>
              <a:rPr lang="ru-RU" sz="2000" dirty="0"/>
              <a:t>В ходе разработки анкеты исследователь маркетинга отбирает вопросы, которые необходимо задать, выбирает форму этих вопросов, их формулировки и последовательность.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4596E-EC7E-439E-9AE4-047FA53B5E92}"/>
              </a:ext>
            </a:extLst>
          </p:cNvPr>
          <p:cNvSpPr>
            <a:spLocks noGrp="1"/>
          </p:cNvSpPr>
          <p:nvPr>
            <p:ph type="title"/>
          </p:nvPr>
        </p:nvSpPr>
        <p:spPr>
          <a:xfrm>
            <a:off x="179388" y="685800"/>
            <a:ext cx="8501062" cy="5943600"/>
          </a:xfrm>
        </p:spPr>
        <p:txBody>
          <a:bodyPr>
            <a:noAutofit/>
          </a:bodyPr>
          <a:lstStyle/>
          <a:p>
            <a:pPr algn="l">
              <a:defRPr/>
            </a:pPr>
            <a:r>
              <a:rPr lang="ru-RU" sz="1100" b="1" dirty="0">
                <a:solidFill>
                  <a:schemeClr val="tx1"/>
                </a:solidFill>
                <a:effectLst/>
              </a:rPr>
              <a:t>УДК 33.338.2</a:t>
            </a:r>
            <a:br>
              <a:rPr lang="ru-RU" sz="1100" b="1" dirty="0">
                <a:solidFill>
                  <a:schemeClr val="tx1"/>
                </a:solidFill>
                <a:effectLst/>
              </a:rPr>
            </a:br>
            <a:r>
              <a:rPr lang="ru-RU" sz="1100" b="1" dirty="0">
                <a:solidFill>
                  <a:schemeClr val="tx1"/>
                </a:solidFill>
                <a:effectLst/>
              </a:rPr>
              <a:t>ББК 65стд1-32</a:t>
            </a:r>
            <a:br>
              <a:rPr lang="ru-RU" sz="1100" b="1" dirty="0">
                <a:solidFill>
                  <a:srgbClr val="FF0000"/>
                </a:solidFill>
                <a:effectLst/>
              </a:rPr>
            </a:br>
            <a:br>
              <a:rPr lang="ru-RU" sz="1100" b="1" dirty="0">
                <a:solidFill>
                  <a:srgbClr val="FF0000"/>
                </a:solidFill>
                <a:effectLst/>
              </a:rPr>
            </a:br>
            <a:r>
              <a:rPr lang="ru-RU" sz="1100" b="1" dirty="0">
                <a:solidFill>
                  <a:srgbClr val="FF0000"/>
                </a:solidFill>
                <a:effectLst/>
              </a:rPr>
              <a:t>Л 69</a:t>
            </a:r>
            <a:br>
              <a:rPr lang="ru-RU" sz="1100" b="1" dirty="0">
                <a:solidFill>
                  <a:schemeClr val="tx1"/>
                </a:solidFill>
                <a:effectLst/>
              </a:rPr>
            </a:br>
            <a:br>
              <a:rPr lang="ru-RU" sz="1100" b="1" dirty="0">
                <a:solidFill>
                  <a:schemeClr val="tx1"/>
                </a:solidFill>
                <a:effectLst/>
              </a:rPr>
            </a:br>
            <a:r>
              <a:rPr lang="ru-RU" sz="1100" b="1" dirty="0">
                <a:solidFill>
                  <a:schemeClr val="tx1"/>
                </a:solidFill>
                <a:effectLst/>
              </a:rPr>
              <a:t>А</a:t>
            </a:r>
            <a:r>
              <a:rPr lang="ru-RU" sz="1100" b="1" dirty="0">
                <a:solidFill>
                  <a:srgbClr val="FF0000"/>
                </a:solidFill>
                <a:effectLst/>
              </a:rPr>
              <a:t>69 </a:t>
            </a:r>
            <a:r>
              <a:rPr lang="ru-RU" sz="1100" b="1" dirty="0" err="1">
                <a:solidFill>
                  <a:schemeClr val="tx1"/>
                </a:solidFill>
                <a:effectLst/>
              </a:rPr>
              <a:t>Коротковская</a:t>
            </a:r>
            <a:r>
              <a:rPr lang="ru-RU" sz="1100" b="1" dirty="0">
                <a:solidFill>
                  <a:schemeClr val="tx1"/>
                </a:solidFill>
                <a:effectLst/>
              </a:rPr>
              <a:t> Е.В.</a:t>
            </a:r>
            <a:br>
              <a:rPr lang="ru-RU" sz="1100" b="1" dirty="0">
                <a:solidFill>
                  <a:schemeClr val="tx1"/>
                </a:solidFill>
                <a:effectLst/>
              </a:rPr>
            </a:br>
            <a:r>
              <a:rPr lang="ru-RU" sz="1100" b="1" dirty="0">
                <a:solidFill>
                  <a:schemeClr val="tx1"/>
                </a:solidFill>
                <a:effectLst/>
              </a:rPr>
              <a:t>Маркетинг. Часть 6. Учебное пособие в презентациях. Для студентов, обучающихся по экономическим специальностям.</a:t>
            </a:r>
            <a:br>
              <a:rPr lang="ru-RU" sz="1100" b="1" dirty="0">
                <a:solidFill>
                  <a:schemeClr val="tx1"/>
                </a:solidFill>
                <a:effectLst/>
              </a:rPr>
            </a:br>
            <a:r>
              <a:rPr lang="ru-RU" sz="1100" b="1" dirty="0">
                <a:solidFill>
                  <a:schemeClr val="tx1"/>
                </a:solidFill>
                <a:effectLst/>
              </a:rPr>
              <a:t>Саратов, СГУ 2021 – 66  с. </a:t>
            </a:r>
            <a:br>
              <a:rPr lang="ru-RU" sz="1100" b="1" dirty="0">
                <a:solidFill>
                  <a:schemeClr val="tx1"/>
                </a:solidFill>
                <a:effectLst/>
              </a:rPr>
            </a:br>
            <a:r>
              <a:rPr lang="en-US" sz="1100" b="1" dirty="0">
                <a:solidFill>
                  <a:schemeClr val="tx1"/>
                </a:solidFill>
                <a:effectLst/>
              </a:rPr>
              <a:t>ISBN </a:t>
            </a:r>
            <a:br>
              <a:rPr lang="en-US" sz="1100" b="1" dirty="0">
                <a:solidFill>
                  <a:schemeClr val="tx1"/>
                </a:solidFill>
                <a:effectLst/>
              </a:rPr>
            </a:br>
            <a:br>
              <a:rPr lang="ru-RU" sz="1100" b="1" dirty="0">
                <a:solidFill>
                  <a:schemeClr val="tx1"/>
                </a:solidFill>
                <a:effectLst/>
              </a:rPr>
            </a:br>
            <a:r>
              <a:rPr lang="ru-RU" sz="1100" b="1" dirty="0">
                <a:solidFill>
                  <a:schemeClr val="tx1"/>
                </a:solidFill>
                <a:effectLst/>
              </a:rPr>
              <a:t>Учебное пособие, включающее в себя презентации лекций, подготовлено в соответствии с положениями и требованиями Государственного образовательного стандарта высшего образования. Эффективность современного предприятия обусловлена целым рядом факторов, среди которых важное место занимает маркетинг. В современных условиях знания в области маркетинга позволяют фирмам правильно ориентироваться в экономике, глубже понимать своего потребителя и деловых партнеров. В пособии рассмотрены ключевые аспекты маркетинга. </a:t>
            </a:r>
            <a:br>
              <a:rPr lang="ru-RU" sz="1100" b="1" dirty="0">
                <a:solidFill>
                  <a:schemeClr val="tx1"/>
                </a:solidFill>
                <a:effectLst/>
              </a:rPr>
            </a:br>
            <a:r>
              <a:rPr lang="ru-RU" sz="1100" b="1" dirty="0">
                <a:solidFill>
                  <a:schemeClr val="tx1"/>
                </a:solidFill>
                <a:effectLst/>
              </a:rPr>
              <a:t>Цель данного издания – способствовать повышению уровня подготовки студентов, донести теоретические основы и развить умения принимать оптимальные маркетинговые решения, увязанные с конкретными ситуациями, складывающимися на рынке. Знания теоретических основ маркетинга позволят специалистам стимулировать сбыт товаров и услуг, изучать, формировать и прогнозировать спрос, разрабатывать и анализировать сбытовую и ценовую политику организаций, планировать и осуществлять мероприятия, направленные на реализацию маркетинговой стратегии предприятия, выявлять потенциальных конкурентов и оценивать преимущества в конкурентной борьбе, определять стратегические действия фирмы. </a:t>
            </a:r>
            <a:br>
              <a:rPr lang="ru-RU" sz="1100" b="1" dirty="0">
                <a:solidFill>
                  <a:schemeClr val="tx1"/>
                </a:solidFill>
                <a:effectLst/>
              </a:rPr>
            </a:br>
            <a:r>
              <a:rPr lang="ru-RU" sz="1100" b="1" dirty="0">
                <a:solidFill>
                  <a:schemeClr val="tx1"/>
                </a:solidFill>
                <a:effectLst/>
              </a:rPr>
              <a:t>Материал учебного пособия может использоваться как в самостоятельной работе, так и при подготовке лекций, докладов и публичных выступлений.   Пособие предназначено для студентов высших учебных заведений, обучающихся по экономическим специальностям очной и заочной форм обучения, бакалавров, обучающихся по направлению «Экономика» , по направлению подготовки бакалавров: 38.03.01 – «Экономика»,  профиль «Экономика предпринимательства», «Финансы и кредит».</a:t>
            </a:r>
            <a:br>
              <a:rPr lang="ru-RU" sz="1100" b="1" dirty="0">
                <a:solidFill>
                  <a:schemeClr val="tx1"/>
                </a:solidFill>
                <a:effectLst/>
              </a:rPr>
            </a:br>
            <a:br>
              <a:rPr lang="ru-RU" sz="1100" b="1" dirty="0">
                <a:solidFill>
                  <a:schemeClr val="tx1"/>
                </a:solidFill>
                <a:effectLst/>
              </a:rPr>
            </a:br>
            <a:r>
              <a:rPr lang="ru-RU" sz="1100" b="1" dirty="0">
                <a:solidFill>
                  <a:schemeClr val="tx1"/>
                </a:solidFill>
                <a:effectLst/>
              </a:rPr>
              <a:t>Рекомендуем к печати:</a:t>
            </a:r>
            <a:br>
              <a:rPr lang="ru-RU" sz="1100" b="1" dirty="0">
                <a:solidFill>
                  <a:schemeClr val="tx1"/>
                </a:solidFill>
                <a:effectLst/>
              </a:rPr>
            </a:br>
            <a:r>
              <a:rPr lang="ru-RU" sz="1100" b="1" dirty="0">
                <a:solidFill>
                  <a:schemeClr val="tx1"/>
                </a:solidFill>
                <a:effectLst/>
              </a:rPr>
              <a:t>научно-методический совет экономического факультета (протокол №  4  от 24.11.2021 г.)</a:t>
            </a:r>
            <a:br>
              <a:rPr lang="ru-RU" sz="1100" b="1" dirty="0">
                <a:solidFill>
                  <a:schemeClr val="tx1"/>
                </a:solidFill>
                <a:effectLst/>
              </a:rPr>
            </a:br>
            <a:r>
              <a:rPr lang="ru-RU" sz="1100" b="1" dirty="0">
                <a:solidFill>
                  <a:schemeClr val="tx1"/>
                </a:solidFill>
                <a:effectLst/>
              </a:rPr>
              <a:t>УДК 33.338.2    ББК 65стд1-32</a:t>
            </a:r>
            <a:br>
              <a:rPr lang="ru-RU" sz="1100" b="1" dirty="0">
                <a:solidFill>
                  <a:schemeClr val="tx1"/>
                </a:solidFill>
                <a:effectLst/>
              </a:rPr>
            </a:br>
            <a:br>
              <a:rPr lang="ru-RU" sz="1100" b="1" dirty="0">
                <a:solidFill>
                  <a:schemeClr val="tx1"/>
                </a:solidFill>
                <a:effectLst/>
              </a:rPr>
            </a:br>
            <a:r>
              <a:rPr lang="ru-RU" sz="1100" b="1" dirty="0">
                <a:solidFill>
                  <a:schemeClr val="tx1"/>
                </a:solidFill>
                <a:effectLst/>
              </a:rPr>
              <a:t>Е.В. </a:t>
            </a:r>
            <a:r>
              <a:rPr lang="ru-RU" sz="1100" b="1" dirty="0" err="1">
                <a:solidFill>
                  <a:schemeClr val="tx1"/>
                </a:solidFill>
                <a:effectLst/>
              </a:rPr>
              <a:t>Коротковская</a:t>
            </a:r>
            <a:endParaRPr lang="ru-RU" sz="1100" b="1" dirty="0">
              <a:solidFill>
                <a:schemeClr val="tx1"/>
              </a:solidFill>
              <a:effectLst/>
            </a:endParaRPr>
          </a:p>
        </p:txBody>
      </p:sp>
      <p:sp>
        <p:nvSpPr>
          <p:cNvPr id="3" name="Номер слайда 2">
            <a:extLst>
              <a:ext uri="{FF2B5EF4-FFF2-40B4-BE49-F238E27FC236}">
                <a16:creationId xmlns:a16="http://schemas.microsoft.com/office/drawing/2014/main" id="{359E08F5-C998-4E9D-B605-767898FC59EC}"/>
              </a:ext>
            </a:extLst>
          </p:cNvPr>
          <p:cNvSpPr>
            <a:spLocks noGrp="1"/>
          </p:cNvSpPr>
          <p:nvPr>
            <p:ph type="sldNum" sz="quarter" idx="12"/>
          </p:nvPr>
        </p:nvSpPr>
        <p:spPr/>
        <p:txBody>
          <a:bodyPr/>
          <a:lstStyle/>
          <a:p>
            <a:pPr>
              <a:defRPr/>
            </a:pPr>
            <a:fld id="{193B6120-4AC4-47A4-8EB3-7B54F146F941}"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pPr algn="just"/>
            <a:r>
              <a:rPr lang="ru-RU" dirty="0"/>
              <a:t>Хотя анкета является самым распространенным орудием, в маркетинговых изысканиях находят применение и </a:t>
            </a:r>
            <a:r>
              <a:rPr lang="ru-RU" i="1" dirty="0">
                <a:solidFill>
                  <a:srgbClr val="FF0000"/>
                </a:solidFill>
              </a:rPr>
              <a:t>технические средства</a:t>
            </a:r>
            <a:r>
              <a:rPr lang="ru-RU" i="1" dirty="0"/>
              <a:t>. </a:t>
            </a:r>
            <a:r>
              <a:rPr lang="ru-RU" dirty="0"/>
              <a:t>Для замеров интенсивности интереса или чувств опрашиваемого при изучении конкретного рекламного объявления или изображения используют </a:t>
            </a:r>
            <a:r>
              <a:rPr lang="ru-RU" dirty="0" err="1"/>
              <a:t>энцефалографы</a:t>
            </a:r>
            <a:r>
              <a:rPr lang="ru-RU" dirty="0"/>
              <a:t> и более примитивные средства – гальванометры. Гальванометр фиксирует малейшее выделение пота, которым сопровождается эмоциональное возбуждение. Прибор под названием </a:t>
            </a:r>
            <a:r>
              <a:rPr lang="ru-RU" dirty="0" err="1"/>
              <a:t>тахистоскоп</a:t>
            </a:r>
            <a:r>
              <a:rPr lang="ru-RU" dirty="0"/>
              <a:t> экспонирует для опрашиваемого рекламное объявление в интервале выдержек от менее чем в одну сотую секунды до нескольких секунд. После каждого показа опрашиваемый человек рассказывает обо всем, что успел увидеть и запомнить. Применяется специальный аппарат для фиксации движений глаз, с помощью которого определяют, куда падает взгляд в первую очередь, как долго он там задерживается. </a:t>
            </a:r>
          </a:p>
          <a:p>
            <a:endParaRPr lang="ru-RU" dirty="0"/>
          </a:p>
        </p:txBody>
      </p:sp>
    </p:spTree>
    <p:extLst>
      <p:ext uri="{BB962C8B-B14F-4D97-AF65-F5344CB8AC3E}">
        <p14:creationId xmlns:p14="http://schemas.microsoft.com/office/powerpoint/2010/main" val="3366776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990601"/>
            <a:ext cx="6629399" cy="5410200"/>
          </a:xfrm>
        </p:spPr>
      </p:pic>
    </p:spTree>
    <p:extLst>
      <p:ext uri="{BB962C8B-B14F-4D97-AF65-F5344CB8AC3E}">
        <p14:creationId xmlns:p14="http://schemas.microsoft.com/office/powerpoint/2010/main" val="3153520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i="1" dirty="0">
                <a:solidFill>
                  <a:srgbClr val="92D050"/>
                </a:solidFill>
              </a:rPr>
              <a:t>Способы связи с аудиторией.</a:t>
            </a:r>
            <a:r>
              <a:rPr lang="ru-RU" dirty="0">
                <a:solidFill>
                  <a:srgbClr val="92D050"/>
                </a:solidFill>
              </a:rPr>
              <a:t> </a:t>
            </a:r>
          </a:p>
        </p:txBody>
      </p:sp>
      <p:sp>
        <p:nvSpPr>
          <p:cNvPr id="12291" name="Rectangle 3"/>
          <p:cNvSpPr>
            <a:spLocks noGrp="1" noChangeArrowheads="1"/>
          </p:cNvSpPr>
          <p:nvPr>
            <p:ph idx="1"/>
          </p:nvPr>
        </p:nvSpPr>
        <p:spPr/>
        <p:txBody>
          <a:bodyPr>
            <a:normAutofit/>
          </a:bodyPr>
          <a:lstStyle/>
          <a:p>
            <a:pPr marL="109728" indent="0" algn="just">
              <a:lnSpc>
                <a:spcPct val="80000"/>
              </a:lnSpc>
              <a:buNone/>
            </a:pPr>
            <a:r>
              <a:rPr lang="ru-RU" sz="2000" i="1" u="sng" dirty="0">
                <a:solidFill>
                  <a:srgbClr val="00B0F0"/>
                </a:solidFill>
              </a:rPr>
              <a:t>Интервью по телефону </a:t>
            </a:r>
            <a:r>
              <a:rPr lang="ru-RU" sz="2000" i="1" dirty="0"/>
              <a:t>– </a:t>
            </a:r>
            <a:r>
              <a:rPr lang="ru-RU" sz="2000" dirty="0"/>
              <a:t>лучший метод быстрого сбора информации. В ходе его интервьюер имеет возможность разъяснить непонятные для опрашиваемого вопросы. Два основных недостатка телефонных интервью: опросить можно только тех, у кого есть телефон, и беседа должна быть краткой и не носить личного характера. </a:t>
            </a:r>
          </a:p>
          <a:p>
            <a:pPr marL="109728" indent="0" algn="just">
              <a:lnSpc>
                <a:spcPct val="80000"/>
              </a:lnSpc>
              <a:buNone/>
            </a:pPr>
            <a:r>
              <a:rPr lang="ru-RU" sz="2000" i="1" u="sng" dirty="0">
                <a:solidFill>
                  <a:srgbClr val="00B0F0"/>
                </a:solidFill>
              </a:rPr>
              <a:t>Анкета</a:t>
            </a:r>
            <a:r>
              <a:rPr lang="ru-RU" sz="2000" i="1" dirty="0"/>
              <a:t>, </a:t>
            </a:r>
            <a:r>
              <a:rPr lang="ru-RU" sz="2000" dirty="0"/>
              <a:t>рассылаемая по почте, может быть средством вступления в контакт с лицами, которые либо не согласятся на личное интервью, либо на ответах которых может сказаться влияние интервьюера. Почтовая анкета требует простых, четких вопросов. Процент возврата таких анкет обычно мал. </a:t>
            </a:r>
          </a:p>
          <a:p>
            <a:pPr marL="109728" indent="0" algn="just">
              <a:lnSpc>
                <a:spcPct val="80000"/>
              </a:lnSpc>
              <a:buNone/>
            </a:pPr>
            <a:r>
              <a:rPr lang="ru-RU" sz="2000" i="1" u="sng" dirty="0">
                <a:solidFill>
                  <a:srgbClr val="00B0F0"/>
                </a:solidFill>
              </a:rPr>
              <a:t>Личное интервью </a:t>
            </a:r>
            <a:r>
              <a:rPr lang="ru-RU" sz="2000" i="1" dirty="0"/>
              <a:t>– </a:t>
            </a:r>
            <a:r>
              <a:rPr lang="ru-RU" sz="2000" dirty="0"/>
              <a:t>универсальный метод проведения опроса. Можно задать много вопросов, дополнить результаты беседы своими наблюдениями. Это самый дорогой из трех методов. Он требует более тщательного планирования и контроля.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0C4D94-06BC-4932-855D-52D49F700BF1}"/>
              </a:ext>
            </a:extLst>
          </p:cNvPr>
          <p:cNvSpPr>
            <a:spLocks noGrp="1"/>
          </p:cNvSpPr>
          <p:nvPr>
            <p:ph type="title"/>
          </p:nvPr>
        </p:nvSpPr>
        <p:spPr/>
        <p:txBody>
          <a:bodyPr>
            <a:normAutofit fontScale="90000"/>
          </a:bodyPr>
          <a:lstStyle/>
          <a:p>
            <a:pPr algn="ctr"/>
            <a:r>
              <a:rPr lang="ru-RU" sz="4000" dirty="0">
                <a:solidFill>
                  <a:srgbClr val="FF0000"/>
                </a:solidFill>
              </a:rPr>
              <a:t>Личные</a:t>
            </a:r>
            <a:r>
              <a:rPr lang="ru-RU" sz="4000" dirty="0"/>
              <a:t> интервью бывают двух видов:</a:t>
            </a:r>
            <a:endParaRPr lang="ru-RU" dirty="0"/>
          </a:p>
        </p:txBody>
      </p:sp>
      <p:sp>
        <p:nvSpPr>
          <p:cNvPr id="3" name="Объект 2">
            <a:extLst>
              <a:ext uri="{FF2B5EF4-FFF2-40B4-BE49-F238E27FC236}">
                <a16:creationId xmlns:a16="http://schemas.microsoft.com/office/drawing/2014/main" id="{BE3F5590-34DC-4126-8F04-DE153E0FAA03}"/>
              </a:ext>
            </a:extLst>
          </p:cNvPr>
          <p:cNvSpPr>
            <a:spLocks noGrp="1"/>
          </p:cNvSpPr>
          <p:nvPr>
            <p:ph idx="1"/>
          </p:nvPr>
        </p:nvSpPr>
        <p:spPr/>
        <p:txBody>
          <a:bodyPr>
            <a:normAutofit/>
          </a:bodyPr>
          <a:lstStyle/>
          <a:p>
            <a:pPr marL="109728" indent="0" algn="ctr">
              <a:buNone/>
            </a:pPr>
            <a:r>
              <a:rPr lang="ru-RU" sz="4800" dirty="0"/>
              <a:t>1. Индивидуальные</a:t>
            </a:r>
          </a:p>
          <a:p>
            <a:pPr marL="109728" indent="0" algn="ctr">
              <a:buNone/>
            </a:pPr>
            <a:r>
              <a:rPr lang="ru-RU" sz="4800" dirty="0"/>
              <a:t>2. Групповые.</a:t>
            </a:r>
          </a:p>
        </p:txBody>
      </p:sp>
    </p:spTree>
    <p:extLst>
      <p:ext uri="{BB962C8B-B14F-4D97-AF65-F5344CB8AC3E}">
        <p14:creationId xmlns:p14="http://schemas.microsoft.com/office/powerpoint/2010/main" val="276803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939CC-8131-46D7-A235-2430F138EC48}"/>
              </a:ext>
            </a:extLst>
          </p:cNvPr>
          <p:cNvSpPr>
            <a:spLocks noGrp="1"/>
          </p:cNvSpPr>
          <p:nvPr>
            <p:ph type="title"/>
          </p:nvPr>
        </p:nvSpPr>
        <p:spPr/>
        <p:txBody>
          <a:bodyPr/>
          <a:lstStyle/>
          <a:p>
            <a:pPr algn="ctr"/>
            <a:r>
              <a:rPr lang="ru-RU" sz="4000" i="1" dirty="0"/>
              <a:t>Индивидуальные</a:t>
            </a:r>
            <a:endParaRPr lang="ru-RU" dirty="0"/>
          </a:p>
        </p:txBody>
      </p:sp>
      <p:sp>
        <p:nvSpPr>
          <p:cNvPr id="3" name="Объект 2">
            <a:extLst>
              <a:ext uri="{FF2B5EF4-FFF2-40B4-BE49-F238E27FC236}">
                <a16:creationId xmlns:a16="http://schemas.microsoft.com/office/drawing/2014/main" id="{E434DDB8-40E8-41C4-B798-966596A89692}"/>
              </a:ext>
            </a:extLst>
          </p:cNvPr>
          <p:cNvSpPr>
            <a:spLocks noGrp="1"/>
          </p:cNvSpPr>
          <p:nvPr>
            <p:ph idx="1"/>
          </p:nvPr>
        </p:nvSpPr>
        <p:spPr/>
        <p:txBody>
          <a:bodyPr/>
          <a:lstStyle/>
          <a:p>
            <a:pPr marL="109728" indent="0">
              <a:buNone/>
            </a:pPr>
            <a:r>
              <a:rPr lang="ru-RU" sz="2800" dirty="0"/>
              <a:t>предполагают посещение людей на дому, по месту работы или встречу с ними на улице. Интервьюер должен добиться сотрудничества, беседа может длиться от нескольких минут до нескольких часов. В ряде случаев в качестве компенсации за потраченное время опрашиваемым людям вручают денежные суммы или небольшие подарки.</a:t>
            </a:r>
            <a:endParaRPr lang="ru-RU" dirty="0"/>
          </a:p>
        </p:txBody>
      </p:sp>
    </p:spTree>
    <p:extLst>
      <p:ext uri="{BB962C8B-B14F-4D97-AF65-F5344CB8AC3E}">
        <p14:creationId xmlns:p14="http://schemas.microsoft.com/office/powerpoint/2010/main" val="419908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70EA0D-14E6-4109-BE8A-EEEA854282BC}"/>
              </a:ext>
            </a:extLst>
          </p:cNvPr>
          <p:cNvSpPr>
            <a:spLocks noGrp="1"/>
          </p:cNvSpPr>
          <p:nvPr>
            <p:ph type="title"/>
          </p:nvPr>
        </p:nvSpPr>
        <p:spPr/>
        <p:txBody>
          <a:bodyPr/>
          <a:lstStyle/>
          <a:p>
            <a:pPr algn="ctr"/>
            <a:r>
              <a:rPr lang="ru-RU" sz="4000" dirty="0"/>
              <a:t>При </a:t>
            </a:r>
            <a:r>
              <a:rPr lang="ru-RU" sz="4000" i="1" dirty="0"/>
              <a:t>групповом</a:t>
            </a:r>
            <a:endParaRPr lang="ru-RU" dirty="0"/>
          </a:p>
        </p:txBody>
      </p:sp>
      <p:sp>
        <p:nvSpPr>
          <p:cNvPr id="3" name="Объект 2">
            <a:extLst>
              <a:ext uri="{FF2B5EF4-FFF2-40B4-BE49-F238E27FC236}">
                <a16:creationId xmlns:a16="http://schemas.microsoft.com/office/drawing/2014/main" id="{54C14ADF-2F51-4369-B132-26F3BBBF1A05}"/>
              </a:ext>
            </a:extLst>
          </p:cNvPr>
          <p:cNvSpPr>
            <a:spLocks noGrp="1"/>
          </p:cNvSpPr>
          <p:nvPr>
            <p:ph idx="1"/>
          </p:nvPr>
        </p:nvSpPr>
        <p:spPr/>
        <p:txBody>
          <a:bodyPr>
            <a:normAutofit fontScale="85000" lnSpcReduction="20000"/>
          </a:bodyPr>
          <a:lstStyle/>
          <a:p>
            <a:pPr marL="109728" indent="0">
              <a:buNone/>
            </a:pPr>
            <a:r>
              <a:rPr lang="ru-RU" sz="2800" dirty="0"/>
              <a:t>интервью приглашают не более 10 человек для беседы со специально подготовленным интервьюером о товаре, услуге, организации или проблеме. Беседа длится несколько часов. Ведущий должен обладать высокой квалификацией, объективностью, знанием темы и отрасли деятельности, с которой пойдет речь, и понимать специфику динамики группового и потребительского поведения. В противном случае результаты беседы могут не только оказаться бесполезными, но и вводить в заблуждение. За участие в беседе необходимо выплатить небольшое денежное вознаграждение. </a:t>
            </a:r>
            <a:br>
              <a:rPr lang="ru-RU" dirty="0"/>
            </a:br>
            <a:endParaRPr lang="ru-RU" dirty="0"/>
          </a:p>
        </p:txBody>
      </p:sp>
    </p:spTree>
    <p:extLst>
      <p:ext uri="{BB962C8B-B14F-4D97-AF65-F5344CB8AC3E}">
        <p14:creationId xmlns:p14="http://schemas.microsoft.com/office/powerpoint/2010/main" val="299124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ru-RU" sz="4000" b="1" dirty="0">
                <a:solidFill>
                  <a:srgbClr val="FF0000"/>
                </a:solidFill>
              </a:rPr>
              <a:t>Сегментирование потребительских рынков.</a:t>
            </a:r>
            <a:r>
              <a:rPr lang="ru-RU" sz="4000" dirty="0">
                <a:solidFill>
                  <a:srgbClr val="FF0000"/>
                </a:solidFill>
              </a:rPr>
              <a:t> </a:t>
            </a:r>
          </a:p>
        </p:txBody>
      </p:sp>
      <p:sp>
        <p:nvSpPr>
          <p:cNvPr id="13315" name="Rectangle 3"/>
          <p:cNvSpPr>
            <a:spLocks noGrp="1" noChangeArrowheads="1"/>
          </p:cNvSpPr>
          <p:nvPr>
            <p:ph idx="1"/>
          </p:nvPr>
        </p:nvSpPr>
        <p:spPr/>
        <p:txBody>
          <a:bodyPr/>
          <a:lstStyle/>
          <a:p>
            <a:pPr marL="609600" indent="-609600" algn="just">
              <a:lnSpc>
                <a:spcPct val="80000"/>
              </a:lnSpc>
              <a:buFontTx/>
              <a:buAutoNum type="arabicPeriod"/>
            </a:pPr>
            <a:r>
              <a:rPr lang="ru-RU" sz="2800" i="1" dirty="0">
                <a:solidFill>
                  <a:srgbClr val="7030A0"/>
                </a:solidFill>
              </a:rPr>
              <a:t>Сегментирование по географическому принципу. </a:t>
            </a:r>
            <a:r>
              <a:rPr lang="ru-RU" sz="2800" dirty="0"/>
              <a:t>Рынок можно разбить на разные географические единицы: государства, районы, города, территории и микрорайоны. </a:t>
            </a:r>
          </a:p>
          <a:p>
            <a:pPr marL="609600" indent="-609600" algn="just">
              <a:lnSpc>
                <a:spcPct val="80000"/>
              </a:lnSpc>
              <a:buFontTx/>
              <a:buAutoNum type="arabicPeriod"/>
            </a:pPr>
            <a:r>
              <a:rPr lang="ru-RU" sz="2800" i="1" dirty="0">
                <a:solidFill>
                  <a:srgbClr val="7030A0"/>
                </a:solidFill>
              </a:rPr>
              <a:t>Сегментирование по демографическому принципу. </a:t>
            </a:r>
            <a:r>
              <a:rPr lang="ru-RU" sz="2800" dirty="0"/>
              <a:t>Возможна разбивка рынка на группы на основе демографических переменных, таких, как пол, возраст, размер семьи, этап жизненного цикла семьи, уровень доходов, род занятий, образование, религиозные убеждения и национальность.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19200"/>
            <a:ext cx="7620000" cy="4724400"/>
          </a:xfrm>
        </p:spPr>
      </p:pic>
    </p:spTree>
    <p:extLst>
      <p:ext uri="{BB962C8B-B14F-4D97-AF65-F5344CB8AC3E}">
        <p14:creationId xmlns:p14="http://schemas.microsoft.com/office/powerpoint/2010/main" val="1411921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143000"/>
            <a:ext cx="8229600" cy="1143000"/>
          </a:xfrm>
        </p:spPr>
        <p:txBody>
          <a:bodyPr>
            <a:normAutofit fontScale="90000"/>
          </a:bodyPr>
          <a:lstStyle/>
          <a:p>
            <a:r>
              <a:rPr lang="ru-RU" sz="4000" b="1" dirty="0">
                <a:solidFill>
                  <a:srgbClr val="FF0000"/>
                </a:solidFill>
              </a:rPr>
              <a:t>ВЫБОР ЦЕЛЕВЫХ СЕГМЕНТОВ РЫНКА</a:t>
            </a:r>
            <a:r>
              <a:rPr lang="ru-RU" sz="4000" dirty="0">
                <a:solidFill>
                  <a:srgbClr val="FF0000"/>
                </a:solidFill>
              </a:rPr>
              <a:t> </a:t>
            </a:r>
          </a:p>
        </p:txBody>
      </p:sp>
      <p:sp>
        <p:nvSpPr>
          <p:cNvPr id="14339" name="Rectangle 3"/>
          <p:cNvSpPr>
            <a:spLocks noGrp="1" noChangeArrowheads="1"/>
          </p:cNvSpPr>
          <p:nvPr>
            <p:ph idx="1"/>
          </p:nvPr>
        </p:nvSpPr>
        <p:spPr/>
        <p:txBody>
          <a:bodyPr>
            <a:normAutofit/>
          </a:bodyPr>
          <a:lstStyle/>
          <a:p>
            <a:pPr algn="just">
              <a:buFontTx/>
              <a:buNone/>
            </a:pPr>
            <a:r>
              <a:rPr lang="ru-RU" sz="3600" b="1" dirty="0"/>
              <a:t>Три варианта охвата рынка. </a:t>
            </a:r>
            <a:r>
              <a:rPr lang="ru-RU" sz="3600" dirty="0"/>
              <a:t>Фирма может воспользоваться тремя стратегиями охвата рынка: недифференцированный маркетинг, дифференцированный маркетинг и концентрированный маркетинг.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410200"/>
          </a:xfrm>
        </p:spPr>
        <p:txBody>
          <a:bodyPr>
            <a:normAutofit/>
          </a:bodyPr>
          <a:lstStyle/>
          <a:p>
            <a:pPr>
              <a:lnSpc>
                <a:spcPct val="80000"/>
              </a:lnSpc>
            </a:pPr>
            <a:r>
              <a:rPr lang="ru-RU" sz="2000" b="1" i="1" dirty="0">
                <a:solidFill>
                  <a:srgbClr val="C00000"/>
                </a:solidFill>
              </a:rPr>
              <a:t>Недифференцированный маркетинг. </a:t>
            </a:r>
            <a:r>
              <a:rPr lang="ru-RU" sz="2000" dirty="0"/>
              <a:t>Возможно, фирма решится пренебречь различиями в сегментах и обратиться ко всему рынку сразу с одним и тем же предложением. В этом случае она концентрирует усилия не на том, чем отличаются друг от друга нужды клиентов, а на том, что в этих нуждах общее. Она разрабатывает товар и маркетинговую программу, которые покажутся привлекательными возможно большему числу покупателей. Она полагается на методы массового распределения и массовой рекламы. Фирма стремится придать товару образ превосходства в сознании людей. В качестве примера недифференцированного маркетинга можно привести действия фирмы «</a:t>
            </a:r>
            <a:r>
              <a:rPr lang="ru-RU" sz="2000" dirty="0" err="1"/>
              <a:t>Херши</a:t>
            </a:r>
            <a:r>
              <a:rPr lang="ru-RU" sz="2000" dirty="0"/>
              <a:t>», которая несколько лет назад предложила одну марку шоколада в расчете на всех. </a:t>
            </a:r>
            <a:br>
              <a:rPr lang="ru-RU" sz="2000" dirty="0"/>
            </a:br>
            <a:r>
              <a:rPr lang="ru-RU" sz="2000" dirty="0"/>
              <a:t>Недифференцированный маркетинг экономичен. Издержки по производству, распространению и рекламе товара невелики. Фирмы, прибегающие к недифференцированному маркетингу, обычно создают товар, рассчитанный на самые крупные рынки. </a:t>
            </a:r>
            <a:br>
              <a:rPr lang="ru-RU" sz="1600" dirty="0"/>
            </a:br>
            <a:endParaRPr lang="ru-RU" dirty="0"/>
          </a:p>
        </p:txBody>
      </p:sp>
    </p:spTree>
    <p:extLst>
      <p:ext uri="{BB962C8B-B14F-4D97-AF65-F5344CB8AC3E}">
        <p14:creationId xmlns:p14="http://schemas.microsoft.com/office/powerpoint/2010/main" val="370491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371601"/>
            <a:ext cx="8458200" cy="1523999"/>
          </a:xfrm>
        </p:spPr>
        <p:txBody>
          <a:bodyPr/>
          <a:lstStyle/>
          <a:p>
            <a:r>
              <a:rPr lang="ru-RU" dirty="0"/>
              <a:t>Тема. Проведения маркетинговых исследований.</a:t>
            </a:r>
          </a:p>
        </p:txBody>
      </p:sp>
      <p:sp>
        <p:nvSpPr>
          <p:cNvPr id="5123" name="Rectangle 3"/>
          <p:cNvSpPr>
            <a:spLocks noGrp="1" noChangeArrowheads="1"/>
          </p:cNvSpPr>
          <p:nvPr>
            <p:ph type="subTitle" idx="1"/>
          </p:nvPr>
        </p:nvSpPr>
        <p:spPr>
          <a:xfrm>
            <a:off x="457200" y="3899938"/>
            <a:ext cx="8077200" cy="2729462"/>
          </a:xfrm>
        </p:spPr>
        <p:txBody>
          <a:bodyPr>
            <a:normAutofit fontScale="70000" lnSpcReduction="20000"/>
          </a:bodyPr>
          <a:lstStyle/>
          <a:p>
            <a:pPr marL="521208" indent="-457200">
              <a:lnSpc>
                <a:spcPct val="120000"/>
              </a:lnSpc>
              <a:spcBef>
                <a:spcPts val="0"/>
              </a:spcBef>
              <a:buFont typeface="+mj-lt"/>
              <a:buAutoNum type="arabicPeriod"/>
            </a:pPr>
            <a:r>
              <a:rPr lang="ru-RU" dirty="0">
                <a:solidFill>
                  <a:schemeClr val="tx1"/>
                </a:solidFill>
              </a:rPr>
              <a:t>Маркетинговые исследования</a:t>
            </a:r>
          </a:p>
          <a:p>
            <a:pPr marL="521208" indent="-457200">
              <a:lnSpc>
                <a:spcPct val="120000"/>
              </a:lnSpc>
              <a:spcBef>
                <a:spcPts val="0"/>
              </a:spcBef>
              <a:buFont typeface="+mj-lt"/>
              <a:buAutoNum type="arabicPeriod"/>
            </a:pPr>
            <a:r>
              <a:rPr lang="ru-RU" dirty="0">
                <a:solidFill>
                  <a:schemeClr val="tx1"/>
                </a:solidFill>
              </a:rPr>
              <a:t>Методы исследования</a:t>
            </a:r>
          </a:p>
          <a:p>
            <a:pPr marL="521208" indent="-457200">
              <a:lnSpc>
                <a:spcPct val="120000"/>
              </a:lnSpc>
              <a:spcBef>
                <a:spcPts val="0"/>
              </a:spcBef>
              <a:buFont typeface="+mj-lt"/>
              <a:buAutoNum type="arabicPeriod"/>
            </a:pPr>
            <a:r>
              <a:rPr lang="ru-RU" dirty="0">
                <a:solidFill>
                  <a:schemeClr val="tx1"/>
                </a:solidFill>
              </a:rPr>
              <a:t>Способы связи с аудиторией</a:t>
            </a:r>
          </a:p>
          <a:p>
            <a:pPr marL="521208" indent="-457200">
              <a:lnSpc>
                <a:spcPct val="120000"/>
              </a:lnSpc>
              <a:spcBef>
                <a:spcPts val="0"/>
              </a:spcBef>
              <a:buFont typeface="+mj-lt"/>
              <a:buAutoNum type="arabicPeriod"/>
            </a:pPr>
            <a:r>
              <a:rPr lang="ru-RU" dirty="0">
                <a:solidFill>
                  <a:schemeClr val="tx1"/>
                </a:solidFill>
              </a:rPr>
              <a:t>Сегментирование потребительских рынков</a:t>
            </a:r>
          </a:p>
          <a:p>
            <a:pPr marL="521208" indent="-457200">
              <a:lnSpc>
                <a:spcPct val="120000"/>
              </a:lnSpc>
              <a:spcBef>
                <a:spcPts val="0"/>
              </a:spcBef>
              <a:buFont typeface="+mj-lt"/>
              <a:buAutoNum type="arabicPeriod"/>
            </a:pPr>
            <a:r>
              <a:rPr lang="ru-RU" dirty="0">
                <a:solidFill>
                  <a:schemeClr val="tx1"/>
                </a:solidFill>
              </a:rPr>
              <a:t>Выбор стратегии охвата рынка</a:t>
            </a:r>
          </a:p>
          <a:p>
            <a:pPr marL="521208" indent="-457200">
              <a:lnSpc>
                <a:spcPct val="120000"/>
              </a:lnSpc>
              <a:spcBef>
                <a:spcPts val="0"/>
              </a:spcBef>
              <a:buFont typeface="+mj-lt"/>
              <a:buAutoNum type="arabicPeriod"/>
            </a:pPr>
            <a:r>
              <a:rPr lang="ru-RU" dirty="0">
                <a:solidFill>
                  <a:schemeClr val="tx1"/>
                </a:solidFill>
              </a:rPr>
              <a:t>Товары, товарные марки, упаковка и услуги</a:t>
            </a:r>
          </a:p>
          <a:p>
            <a:pPr marL="521208" indent="-457200">
              <a:lnSpc>
                <a:spcPct val="120000"/>
              </a:lnSpc>
              <a:spcBef>
                <a:spcPts val="0"/>
              </a:spcBef>
              <a:buFont typeface="+mj-lt"/>
              <a:buAutoNum type="arabicPeriod"/>
            </a:pPr>
            <a:r>
              <a:rPr lang="ru-RU" dirty="0">
                <a:solidFill>
                  <a:schemeClr val="tx1"/>
                </a:solidFill>
              </a:rPr>
              <a:t>Стандартизованные и дифференцированные товары </a:t>
            </a:r>
          </a:p>
          <a:p>
            <a:pPr marL="521208" indent="-457200">
              <a:lnSpc>
                <a:spcPct val="120000"/>
              </a:lnSpc>
              <a:spcBef>
                <a:spcPts val="0"/>
              </a:spcBef>
              <a:buFont typeface="+mj-lt"/>
              <a:buAutoNum type="arabicPeriod"/>
            </a:pPr>
            <a:r>
              <a:rPr lang="ru-RU" dirty="0">
                <a:solidFill>
                  <a:schemeClr val="tx1"/>
                </a:solidFill>
              </a:rPr>
              <a:t>Упаковка, маркировка товара и сервисные услуги для покупателей </a:t>
            </a:r>
          </a:p>
          <a:p>
            <a:pPr marL="521208" indent="-457200">
              <a:lnSpc>
                <a:spcPct val="120000"/>
              </a:lnSpc>
              <a:spcBef>
                <a:spcPts val="0"/>
              </a:spcBef>
              <a:buFont typeface="+mj-lt"/>
              <a:buAutoNum type="arabicPeriod"/>
            </a:pPr>
            <a:r>
              <a:rPr lang="ru-RU" dirty="0">
                <a:solidFill>
                  <a:schemeClr val="tx1"/>
                </a:solidFill>
              </a:rPr>
              <a:t>Жизненный цикл товара </a:t>
            </a:r>
          </a:p>
          <a:p>
            <a:pPr>
              <a:lnSpc>
                <a:spcPct val="120000"/>
              </a:lnSpc>
              <a:spcBef>
                <a:spcPts val="0"/>
              </a:spcBef>
            </a:pPr>
            <a:endParaRPr lang="ru-RU" dirty="0">
              <a:solidFill>
                <a:schemeClr val="tx1"/>
              </a:solidFill>
            </a:endParaRPr>
          </a:p>
          <a:p>
            <a:pPr>
              <a:lnSpc>
                <a:spcPct val="120000"/>
              </a:lnSpc>
              <a:spcBef>
                <a:spcPts val="0"/>
              </a:spcBef>
            </a:pPr>
            <a:endParaRPr lang="ru-RU" dirty="0">
              <a:solidFill>
                <a:schemeClr val="tx1"/>
              </a:solidFill>
            </a:endParaRPr>
          </a:p>
          <a:p>
            <a:pPr>
              <a:lnSpc>
                <a:spcPct val="120000"/>
              </a:lnSpc>
              <a:spcBef>
                <a:spcPts val="0"/>
              </a:spcBef>
            </a:pPr>
            <a:endParaRPr lang="ru-RU" dirty="0">
              <a:solidFill>
                <a:schemeClr val="tx1"/>
              </a:solidFill>
            </a:endParaRPr>
          </a:p>
          <a:p>
            <a:pPr>
              <a:lnSpc>
                <a:spcPct val="120000"/>
              </a:lnSpc>
              <a:spcBef>
                <a:spcPts val="0"/>
              </a:spcBef>
            </a:pPr>
            <a:endParaRPr lang="ru-RU" dirty="0">
              <a:solidFill>
                <a:schemeClr val="tx1"/>
              </a:solidFill>
            </a:endParaRPr>
          </a:p>
          <a:p>
            <a:pPr>
              <a:lnSpc>
                <a:spcPct val="120000"/>
              </a:lnSpc>
              <a:spcBef>
                <a:spcPts val="0"/>
              </a:spcBef>
            </a:pPr>
            <a:endParaRPr lang="ru-RU"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990600"/>
            <a:ext cx="7620000" cy="4953000"/>
          </a:xfrm>
        </p:spPr>
      </p:pic>
    </p:spTree>
    <p:extLst>
      <p:ext uri="{BB962C8B-B14F-4D97-AF65-F5344CB8AC3E}">
        <p14:creationId xmlns:p14="http://schemas.microsoft.com/office/powerpoint/2010/main" val="1089577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7696200" cy="5021263"/>
          </a:xfrm>
        </p:spPr>
      </p:pic>
    </p:spTree>
    <p:extLst>
      <p:ext uri="{BB962C8B-B14F-4D97-AF65-F5344CB8AC3E}">
        <p14:creationId xmlns:p14="http://schemas.microsoft.com/office/powerpoint/2010/main" val="1228992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105400"/>
          </a:xfrm>
        </p:spPr>
        <p:txBody>
          <a:bodyPr>
            <a:normAutofit fontScale="90000"/>
          </a:bodyPr>
          <a:lstStyle/>
          <a:p>
            <a:pPr algn="just"/>
            <a:r>
              <a:rPr lang="ru-RU" sz="2400" b="1" i="1" dirty="0">
                <a:solidFill>
                  <a:srgbClr val="C00000"/>
                </a:solidFill>
              </a:rPr>
              <a:t>Дифференцированный маркетинг</a:t>
            </a:r>
            <a:r>
              <a:rPr lang="ru-RU" sz="2400" i="1" dirty="0">
                <a:solidFill>
                  <a:srgbClr val="C00000"/>
                </a:solidFill>
              </a:rPr>
              <a:t>. </a:t>
            </a:r>
            <a:r>
              <a:rPr lang="ru-RU" sz="2400" dirty="0"/>
              <a:t>В данном случае фирма решает выступить на большинстве или даже на всех сегментах и разрабатывает для каждого из них отдельное предложение. Так, напомним, корпорация «Дженерал моторс» стремится выпускать автомобили «для любых кошельков, любых целей, любых лиц». Предлагая соответствующие товары для каждого сегмента, она надеется добиться роста сбыта и более глубокого проникновения на каждый из сегментов рынка. Она рассчитывает, что благодаря упрочению позиции на нескольких сегментах рынка ей удастся идентифицировать в сознании потребителя фирму с данной товарной категорией, надеется на рост повторных покупок. </a:t>
            </a:r>
            <a:br>
              <a:rPr lang="ru-RU" sz="1400" dirty="0"/>
            </a:br>
            <a:endParaRPr lang="ru-RU" sz="1400" dirty="0"/>
          </a:p>
        </p:txBody>
      </p:sp>
    </p:spTree>
    <p:extLst>
      <p:ext uri="{BB962C8B-B14F-4D97-AF65-F5344CB8AC3E}">
        <p14:creationId xmlns:p14="http://schemas.microsoft.com/office/powerpoint/2010/main" val="101119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90600"/>
            <a:ext cx="8001000" cy="5181600"/>
          </a:xfrm>
        </p:spPr>
      </p:pic>
    </p:spTree>
    <p:extLst>
      <p:ext uri="{BB962C8B-B14F-4D97-AF65-F5344CB8AC3E}">
        <p14:creationId xmlns:p14="http://schemas.microsoft.com/office/powerpoint/2010/main" val="1180569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28800"/>
            <a:ext cx="8229600" cy="685800"/>
          </a:xfrm>
        </p:spPr>
        <p:txBody>
          <a:bodyPr>
            <a:normAutofit fontScale="90000"/>
          </a:bodyPr>
          <a:lstStyle/>
          <a:p>
            <a:r>
              <a:rPr lang="ru-RU" sz="1600" b="1" i="1" dirty="0">
                <a:solidFill>
                  <a:srgbClr val="C00000"/>
                </a:solidFill>
              </a:rPr>
              <a:t>Концентрированный маркетинг. </a:t>
            </a:r>
            <a:r>
              <a:rPr lang="ru-RU" sz="1600" dirty="0"/>
              <a:t>Многие фирмы видят для себя и третью маркетинговую возможность, особенно привлекательную для организаций с ограниченными ресурсами. Эти фирмы концентрирует усилия на одном или нескольких сегментах рынка. </a:t>
            </a:r>
            <a:br>
              <a:rPr lang="ru-RU" sz="1600" dirty="0"/>
            </a:br>
            <a:r>
              <a:rPr lang="ru-RU" sz="1600" dirty="0"/>
              <a:t>Можно привести несколько примеров такого концентрированного маркетинга. Фирма «Фольксваген» в определенный период сосредоточивала свои усилия на рынке малолитражных автомобилей, фирма «</a:t>
            </a:r>
            <a:r>
              <a:rPr lang="ru-RU" sz="1600" dirty="0" err="1"/>
              <a:t>Хьюлетт</a:t>
            </a:r>
            <a:r>
              <a:rPr lang="ru-RU" sz="1600" dirty="0"/>
              <a:t>-Паккард» – на рынке дорогих калькуляторов. На обслуживаемом сегменте фирма лучше других знает нужды покупателей и пользуется определенной репутацией. В результате специализации в области производства, распределения и стимулирования сбыта фирма добивается экономии ресурсов. </a:t>
            </a:r>
            <a:br>
              <a:rPr lang="ru-RU" sz="1600" dirty="0"/>
            </a:br>
            <a:r>
              <a:rPr lang="ru-RU" sz="1600" dirty="0"/>
              <a:t>Концентрированный маркетинг связан с повышенным уровнем риска. Избранный сегмент рынка может не оправдать надежд, например, потребители могут перестать покупать товар предлагаемого типа. В результате фирма потерпит большие убытки.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3653631"/>
            <a:ext cx="7620000" cy="2238375"/>
          </a:xfrm>
        </p:spPr>
      </p:pic>
    </p:spTree>
    <p:extLst>
      <p:ext uri="{BB962C8B-B14F-4D97-AF65-F5344CB8AC3E}">
        <p14:creationId xmlns:p14="http://schemas.microsoft.com/office/powerpoint/2010/main" val="3220561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ru-RU" sz="2000" b="1" dirty="0">
                <a:solidFill>
                  <a:srgbClr val="C00000"/>
                </a:solidFill>
              </a:rPr>
              <a:t>Выбор стратегии охвата рынка. При выборе стратегии охвата рынка необходимо учитывать следующие факторы: </a:t>
            </a:r>
          </a:p>
        </p:txBody>
      </p:sp>
      <p:sp>
        <p:nvSpPr>
          <p:cNvPr id="16387" name="Rectangle 3"/>
          <p:cNvSpPr>
            <a:spLocks noGrp="1" noChangeArrowheads="1"/>
          </p:cNvSpPr>
          <p:nvPr>
            <p:ph idx="1"/>
          </p:nvPr>
        </p:nvSpPr>
        <p:spPr/>
        <p:txBody>
          <a:bodyPr/>
          <a:lstStyle/>
          <a:p>
            <a:pPr marL="109728" indent="0" algn="just">
              <a:lnSpc>
                <a:spcPct val="80000"/>
              </a:lnSpc>
              <a:buNone/>
            </a:pPr>
            <a:r>
              <a:rPr lang="ru-RU" sz="1600" dirty="0">
                <a:solidFill>
                  <a:srgbClr val="7030A0"/>
                </a:solidFill>
              </a:rPr>
              <a:t>1) </a:t>
            </a:r>
            <a:r>
              <a:rPr lang="ru-RU" sz="1600" i="1" dirty="0">
                <a:solidFill>
                  <a:srgbClr val="7030A0"/>
                </a:solidFill>
              </a:rPr>
              <a:t>ресурсы фирмы. </a:t>
            </a:r>
            <a:r>
              <a:rPr lang="ru-RU" sz="1600" dirty="0"/>
              <a:t>При ограниченности ресурсов наиболее рациональной оказывается стратегия концентрированного маркетинга; </a:t>
            </a:r>
          </a:p>
          <a:p>
            <a:pPr marL="109728" indent="0" algn="just">
              <a:lnSpc>
                <a:spcPct val="80000"/>
              </a:lnSpc>
              <a:buNone/>
            </a:pPr>
            <a:r>
              <a:rPr lang="ru-RU" sz="1600" dirty="0">
                <a:solidFill>
                  <a:srgbClr val="7030A0"/>
                </a:solidFill>
              </a:rPr>
              <a:t>2) </a:t>
            </a:r>
            <a:r>
              <a:rPr lang="ru-RU" sz="1600" i="1" dirty="0">
                <a:solidFill>
                  <a:srgbClr val="7030A0"/>
                </a:solidFill>
              </a:rPr>
              <a:t>степень однородности продукции. </a:t>
            </a:r>
            <a:r>
              <a:rPr lang="ru-RU" sz="1600" dirty="0"/>
              <a:t>Стратегия недифференцированного маркетинга подходит для единообразных товаров, таких, как пшеница или сталь. Для товаров, которые могут отличаться друг от друга по конструкции, таких, как фотокамеры и автомобили, больше подходят стратегии дифференцированного или концентрированного маркетинга; </a:t>
            </a:r>
          </a:p>
          <a:p>
            <a:pPr marL="109728" indent="0" algn="just">
              <a:lnSpc>
                <a:spcPct val="80000"/>
              </a:lnSpc>
              <a:buNone/>
            </a:pPr>
            <a:r>
              <a:rPr lang="ru-RU" sz="1600" dirty="0">
                <a:solidFill>
                  <a:srgbClr val="7030A0"/>
                </a:solidFill>
              </a:rPr>
              <a:t>3) </a:t>
            </a:r>
            <a:r>
              <a:rPr lang="ru-RU" sz="1600" i="1" dirty="0">
                <a:solidFill>
                  <a:srgbClr val="7030A0"/>
                </a:solidFill>
              </a:rPr>
              <a:t>этап жизненного цикла товара. </a:t>
            </a:r>
            <a:r>
              <a:rPr lang="ru-RU" sz="1600" dirty="0"/>
              <a:t>При выходе фирмы на рынок с новым товаром целесообразно предлагать только один вариант новинки. При этом наиболее эффективны стратегии недифференцированного или концентрированного маркетинга; </a:t>
            </a:r>
          </a:p>
          <a:p>
            <a:pPr marL="109728" indent="0" algn="just">
              <a:lnSpc>
                <a:spcPct val="80000"/>
              </a:lnSpc>
              <a:buNone/>
            </a:pPr>
            <a:r>
              <a:rPr lang="ru-RU" sz="1600" dirty="0">
                <a:solidFill>
                  <a:srgbClr val="7030A0"/>
                </a:solidFill>
              </a:rPr>
              <a:t>4) </a:t>
            </a:r>
            <a:r>
              <a:rPr lang="ru-RU" sz="1600" i="1" dirty="0">
                <a:solidFill>
                  <a:srgbClr val="7030A0"/>
                </a:solidFill>
              </a:rPr>
              <a:t>степень однородности рынка. </a:t>
            </a:r>
            <a:r>
              <a:rPr lang="ru-RU" sz="1600" dirty="0"/>
              <a:t>Если у покупателей одинаковые вкусы, они закупают одно и то же количество товара в одни и те же отрезки времени и одинаково реагируют на одни и те же маркетинговые стимулы, уместно использовать стратегию недифференцированного маркетинга; </a:t>
            </a:r>
          </a:p>
          <a:p>
            <a:pPr marL="109728" indent="0" algn="just">
              <a:lnSpc>
                <a:spcPct val="80000"/>
              </a:lnSpc>
              <a:buNone/>
            </a:pPr>
            <a:r>
              <a:rPr lang="ru-RU" sz="1600" dirty="0">
                <a:solidFill>
                  <a:srgbClr val="7030A0"/>
                </a:solidFill>
              </a:rPr>
              <a:t>5) </a:t>
            </a:r>
            <a:r>
              <a:rPr lang="ru-RU" sz="1600" i="1" dirty="0">
                <a:solidFill>
                  <a:srgbClr val="7030A0"/>
                </a:solidFill>
              </a:rPr>
              <a:t>маркетинговые стратегии конкурентов. </a:t>
            </a:r>
            <a:r>
              <a:rPr lang="ru-RU" sz="1600" dirty="0"/>
              <a:t>Если конкуренты занимаются сегментированием рынка, применение стратегии недифференцированного маркетинга может оказаться гибельным. Если конкуренты применяют недифференцированный маркетинг, фирма может получить выгоды от использования концентрированного или дифференцированного маркетинга.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ru-RU" sz="4000" b="1" dirty="0">
                <a:solidFill>
                  <a:srgbClr val="C00000"/>
                </a:solidFill>
              </a:rPr>
              <a:t>ТОВАРЫ, ТОВАРНЫЕ МАРКИ, УПАКОВКА И УСЛУГИ</a:t>
            </a:r>
            <a:r>
              <a:rPr lang="ru-RU" sz="4000" dirty="0">
                <a:solidFill>
                  <a:srgbClr val="C00000"/>
                </a:solidFill>
              </a:rPr>
              <a:t>.</a:t>
            </a:r>
          </a:p>
        </p:txBody>
      </p:sp>
      <p:sp>
        <p:nvSpPr>
          <p:cNvPr id="17411" name="Rectangle 3"/>
          <p:cNvSpPr>
            <a:spLocks noGrp="1" noChangeArrowheads="1"/>
          </p:cNvSpPr>
          <p:nvPr>
            <p:ph idx="1"/>
          </p:nvPr>
        </p:nvSpPr>
        <p:spPr/>
        <p:txBody>
          <a:bodyPr/>
          <a:lstStyle/>
          <a:p>
            <a:pPr>
              <a:lnSpc>
                <a:spcPct val="80000"/>
              </a:lnSpc>
            </a:pPr>
            <a:r>
              <a:rPr lang="ru-RU" sz="2400" dirty="0"/>
              <a:t>Духи, стрижка, высшее образование, медицинская помощь – все это товары. </a:t>
            </a:r>
          </a:p>
          <a:p>
            <a:pPr>
              <a:lnSpc>
                <a:spcPct val="80000"/>
              </a:lnSpc>
            </a:pPr>
            <a:r>
              <a:rPr lang="ru-RU" sz="2400" i="1" dirty="0"/>
              <a:t>Товар – </a:t>
            </a:r>
            <a:r>
              <a:rPr lang="ru-RU" sz="2400" dirty="0"/>
              <a:t>все, что может удовлетворить нужду или потребность и предлагается рынку в целях привлечения внимания, приобретения, использования или потребления. Это могут быть физические объекты, услуги, лица, места, организации и идеи. </a:t>
            </a:r>
          </a:p>
          <a:p>
            <a:pPr>
              <a:lnSpc>
                <a:spcPct val="80000"/>
              </a:lnSpc>
            </a:pPr>
            <a:r>
              <a:rPr lang="ru-RU" sz="2400" i="1" dirty="0"/>
              <a:t>Товарная единица – </a:t>
            </a:r>
            <a:r>
              <a:rPr lang="ru-RU" sz="2400" dirty="0"/>
              <a:t>это обособленная целостность, характеризуемая показателями величины, цены, внешнего вида и прочими атрибутами. Например, русская водка – товар, а бутылка водки «Левша» ОАО «</a:t>
            </a:r>
            <a:r>
              <a:rPr lang="ru-RU" sz="2400" dirty="0" err="1"/>
              <a:t>Туласпирт</a:t>
            </a:r>
            <a:r>
              <a:rPr lang="ru-RU" sz="2400" dirty="0"/>
              <a:t>» стоимостью 153 рубля – товарная единица.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ru-RU" sz="2800" b="1" dirty="0"/>
              <a:t>Товар по замыслу, реальный товар и товар с подкреплением.</a:t>
            </a:r>
            <a:r>
              <a:rPr lang="ru-RU" sz="2800" dirty="0"/>
              <a:t> </a:t>
            </a:r>
          </a:p>
        </p:txBody>
      </p:sp>
      <p:sp>
        <p:nvSpPr>
          <p:cNvPr id="18435" name="Rectangle 3"/>
          <p:cNvSpPr>
            <a:spLocks noGrp="1" noChangeArrowheads="1"/>
          </p:cNvSpPr>
          <p:nvPr>
            <p:ph idx="1"/>
          </p:nvPr>
        </p:nvSpPr>
        <p:spPr/>
        <p:txBody>
          <a:bodyPr>
            <a:normAutofit/>
          </a:bodyPr>
          <a:lstStyle/>
          <a:p>
            <a:pPr algn="just">
              <a:lnSpc>
                <a:spcPct val="80000"/>
              </a:lnSpc>
            </a:pPr>
            <a:r>
              <a:rPr lang="ru-RU" sz="1600" dirty="0"/>
              <a:t>Основополагающим является уровень </a:t>
            </a:r>
            <a:r>
              <a:rPr lang="ru-RU" sz="1600" b="1" i="1" dirty="0">
                <a:solidFill>
                  <a:srgbClr val="FF0000"/>
                </a:solidFill>
              </a:rPr>
              <a:t>товара по замыслу</a:t>
            </a:r>
            <a:r>
              <a:rPr lang="ru-RU" sz="1600" i="1" dirty="0"/>
              <a:t>, </a:t>
            </a:r>
            <a:r>
              <a:rPr lang="ru-RU" sz="1600" dirty="0"/>
              <a:t>на котором дают ответ на вопрос: что в действительности будет приобретать покупатель? По существу, любой товар – средство или способ решения какой-то проблемы. Женщина, покупающая помаду, приобретает красоту. Покупая сверла диаметром 10 миллиметров, завод приобретает отверстия того же диаметра. </a:t>
            </a:r>
          </a:p>
          <a:p>
            <a:pPr algn="just">
              <a:lnSpc>
                <a:spcPct val="80000"/>
              </a:lnSpc>
            </a:pPr>
            <a:r>
              <a:rPr lang="ru-RU" sz="1600" dirty="0"/>
              <a:t>Разработчику предстоит превратить товар по замыслу в </a:t>
            </a:r>
            <a:r>
              <a:rPr lang="ru-RU" sz="1600" b="1" i="1" dirty="0">
                <a:solidFill>
                  <a:srgbClr val="FF0000"/>
                </a:solidFill>
              </a:rPr>
              <a:t>реальный товар</a:t>
            </a:r>
            <a:r>
              <a:rPr lang="ru-RU" sz="1600" i="1" dirty="0"/>
              <a:t>. </a:t>
            </a:r>
            <a:r>
              <a:rPr lang="ru-RU" sz="1600" dirty="0"/>
              <a:t>Губная помада, компьютеры, учебные семинары и кандидаты политических партий – все это реальные товары. Реальный товар может обладать пятью характеристиками: уровнем качества, набором свойств, специфическим оформлением, марочным названием и характерной упаковкой. </a:t>
            </a:r>
          </a:p>
          <a:p>
            <a:pPr algn="just">
              <a:lnSpc>
                <a:spcPct val="80000"/>
              </a:lnSpc>
            </a:pPr>
            <a:r>
              <a:rPr lang="ru-RU" sz="1600" dirty="0"/>
              <a:t>Разработчик может предусмотреть предоставление дополнительных услуг и выгод, составляющих вкупе </a:t>
            </a:r>
            <a:r>
              <a:rPr lang="ru-RU" sz="1600" b="1" i="1" dirty="0">
                <a:solidFill>
                  <a:srgbClr val="FF0000"/>
                </a:solidFill>
              </a:rPr>
              <a:t>товар с подкреплением</a:t>
            </a:r>
            <a:r>
              <a:rPr lang="ru-RU" sz="1600" i="1" dirty="0"/>
              <a:t>. </a:t>
            </a:r>
            <a:r>
              <a:rPr lang="ru-RU" sz="1600" dirty="0"/>
              <a:t>Успех корпорации </a:t>
            </a:r>
            <a:r>
              <a:rPr lang="en-US" sz="1600" dirty="0"/>
              <a:t>IBM</a:t>
            </a:r>
            <a:r>
              <a:rPr lang="ru-RU" sz="1600" dirty="0"/>
              <a:t> можно отчасти объяснить подкреплением ее товара в реальном исполнении – компьютеров. </a:t>
            </a:r>
            <a:r>
              <a:rPr lang="en-US" sz="1600" dirty="0"/>
              <a:t>IBM</a:t>
            </a:r>
            <a:r>
              <a:rPr lang="ru-RU" sz="1600" dirty="0"/>
              <a:t>  осознала, что клиентов интересует не сама техника, а решение их собственных проблем. Потребитель нуждался в инструкциях, наборах записанных на стандартные носители рабочих программ, в услугах по программированию, оперативном ремонте, гарантиях. Корпорация  </a:t>
            </a:r>
            <a:r>
              <a:rPr lang="en-US" sz="1600" dirty="0"/>
              <a:t>IBM</a:t>
            </a:r>
            <a:r>
              <a:rPr lang="ru-RU" sz="1600" dirty="0"/>
              <a:t>  первой стала продавать не просто компьютер, а весь нужный клиенту комплекс.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216" y="993175"/>
            <a:ext cx="7769984" cy="5580663"/>
          </a:xfrm>
        </p:spPr>
      </p:pic>
    </p:spTree>
    <p:extLst>
      <p:ext uri="{BB962C8B-B14F-4D97-AF65-F5344CB8AC3E}">
        <p14:creationId xmlns:p14="http://schemas.microsoft.com/office/powerpoint/2010/main" val="4232788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just"/>
            <a:r>
              <a:rPr lang="ru-RU" sz="1800" b="1" dirty="0">
                <a:solidFill>
                  <a:schemeClr val="tx1"/>
                </a:solidFill>
              </a:rPr>
              <a:t>По степени долговечности или материальной осязаемости товары можно разделить на следующие три группы: </a:t>
            </a:r>
            <a:r>
              <a:rPr lang="ru-RU" sz="1800" b="1" dirty="0">
                <a:solidFill>
                  <a:srgbClr val="7030A0"/>
                </a:solidFill>
              </a:rPr>
              <a:t>товары длительного пользования, товары</a:t>
            </a:r>
            <a:r>
              <a:rPr lang="en-US" sz="1800" b="1" dirty="0">
                <a:solidFill>
                  <a:srgbClr val="7030A0"/>
                </a:solidFill>
              </a:rPr>
              <a:t> </a:t>
            </a:r>
            <a:r>
              <a:rPr lang="ru-RU" sz="1800" b="1" dirty="0">
                <a:solidFill>
                  <a:srgbClr val="7030A0"/>
                </a:solidFill>
              </a:rPr>
              <a:t>кратковременного пользования и услуги. </a:t>
            </a:r>
          </a:p>
        </p:txBody>
      </p:sp>
      <p:sp>
        <p:nvSpPr>
          <p:cNvPr id="19459" name="Rectangle 3"/>
          <p:cNvSpPr>
            <a:spLocks noGrp="1" noChangeArrowheads="1"/>
          </p:cNvSpPr>
          <p:nvPr>
            <p:ph idx="1"/>
          </p:nvPr>
        </p:nvSpPr>
        <p:spPr/>
        <p:txBody>
          <a:bodyPr>
            <a:normAutofit/>
          </a:bodyPr>
          <a:lstStyle/>
          <a:p>
            <a:pPr algn="just">
              <a:lnSpc>
                <a:spcPct val="80000"/>
              </a:lnSpc>
            </a:pPr>
            <a:r>
              <a:rPr lang="ru-RU" sz="2200" b="1" i="1" dirty="0">
                <a:solidFill>
                  <a:srgbClr val="C00000"/>
                </a:solidFill>
              </a:rPr>
              <a:t>Товары длительного пользования </a:t>
            </a:r>
            <a:r>
              <a:rPr lang="ru-RU" sz="2200" i="1" dirty="0"/>
              <a:t>– </a:t>
            </a:r>
            <a:r>
              <a:rPr lang="ru-RU" sz="2200" dirty="0"/>
              <a:t>материальные изделия, которые выдерживают обычно многократное использование. Примерами подобных товаров могут служить холодильники, станки, одежда. </a:t>
            </a:r>
          </a:p>
          <a:p>
            <a:pPr algn="just">
              <a:lnSpc>
                <a:spcPct val="80000"/>
              </a:lnSpc>
            </a:pPr>
            <a:r>
              <a:rPr lang="ru-RU" sz="2200" b="1" i="1" dirty="0">
                <a:solidFill>
                  <a:srgbClr val="C00000"/>
                </a:solidFill>
              </a:rPr>
              <a:t>Товары кратковременного пользования </a:t>
            </a:r>
            <a:r>
              <a:rPr lang="ru-RU" sz="2200" i="1" dirty="0"/>
              <a:t>– </a:t>
            </a:r>
            <a:r>
              <a:rPr lang="ru-RU" sz="2200" dirty="0"/>
              <a:t>материальные изделия, полностью потребляемые за один или несколько циклов использования. Примерами подобных товаров могут служить пиво, мыло, соль. </a:t>
            </a:r>
          </a:p>
          <a:p>
            <a:pPr algn="just">
              <a:lnSpc>
                <a:spcPct val="80000"/>
              </a:lnSpc>
            </a:pPr>
            <a:r>
              <a:rPr lang="ru-RU" sz="2200" b="1" i="1" dirty="0">
                <a:solidFill>
                  <a:srgbClr val="C00000"/>
                </a:solidFill>
              </a:rPr>
              <a:t>Услуги</a:t>
            </a:r>
            <a:r>
              <a:rPr lang="ru-RU" sz="2200" i="1" dirty="0"/>
              <a:t> – </a:t>
            </a:r>
            <a:r>
              <a:rPr lang="ru-RU" sz="2200" dirty="0"/>
              <a:t>объекты продажи в виде действий, выгод или удовлетворения потребностей. Примерами подобных товаров могут служить стрижка в парикмахерской, обучение в школе или ремонтные работы. В современном обществе услуги имеют первостепенное значение.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14400"/>
            <a:ext cx="8229600" cy="1295400"/>
          </a:xfrm>
        </p:spPr>
        <p:txBody>
          <a:bodyPr>
            <a:normAutofit/>
          </a:bodyPr>
          <a:lstStyle/>
          <a:p>
            <a:r>
              <a:rPr lang="ru-RU" sz="3600" b="1" i="1" dirty="0">
                <a:solidFill>
                  <a:schemeClr val="tx1"/>
                </a:solidFill>
              </a:rPr>
              <a:t>Маркетинговые исследования</a:t>
            </a:r>
            <a:endParaRPr lang="ru-RU" sz="3600" dirty="0"/>
          </a:p>
        </p:txBody>
      </p:sp>
      <p:sp>
        <p:nvSpPr>
          <p:cNvPr id="6147" name="Rectangle 3"/>
          <p:cNvSpPr>
            <a:spLocks noGrp="1" noChangeArrowheads="1"/>
          </p:cNvSpPr>
          <p:nvPr>
            <p:ph idx="1"/>
          </p:nvPr>
        </p:nvSpPr>
        <p:spPr/>
        <p:txBody>
          <a:bodyPr>
            <a:normAutofit/>
          </a:bodyPr>
          <a:lstStyle/>
          <a:p>
            <a:pPr marL="109728" indent="0">
              <a:lnSpc>
                <a:spcPct val="80000"/>
              </a:lnSpc>
              <a:buNone/>
            </a:pPr>
            <a:r>
              <a:rPr lang="ru-RU" sz="4400" i="1" dirty="0"/>
              <a:t>– </a:t>
            </a:r>
            <a:r>
              <a:rPr lang="ru-RU" sz="4400" dirty="0"/>
              <a:t>систематическое определение круга данных, необходимых в связи со стоящей перед фирмой маркетинговой ситуацией, их сбор, анализ и отчет о результатах.</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ru-RU" sz="4000" b="1" dirty="0">
                <a:solidFill>
                  <a:srgbClr val="C00000"/>
                </a:solidFill>
              </a:rPr>
              <a:t>Товары широкого потребления.</a:t>
            </a:r>
            <a:r>
              <a:rPr lang="ru-RU" sz="4000" dirty="0"/>
              <a:t> </a:t>
            </a:r>
          </a:p>
        </p:txBody>
      </p:sp>
      <p:sp>
        <p:nvSpPr>
          <p:cNvPr id="20483" name="Rectangle 3"/>
          <p:cNvSpPr>
            <a:spLocks noGrp="1" noChangeArrowheads="1"/>
          </p:cNvSpPr>
          <p:nvPr>
            <p:ph idx="1"/>
          </p:nvPr>
        </p:nvSpPr>
        <p:spPr/>
        <p:txBody>
          <a:bodyPr/>
          <a:lstStyle/>
          <a:p>
            <a:pPr algn="just">
              <a:lnSpc>
                <a:spcPct val="80000"/>
              </a:lnSpc>
            </a:pPr>
            <a:r>
              <a:rPr lang="ru-RU" sz="1800" i="1" dirty="0"/>
              <a:t>Товары повседневного спроса – </a:t>
            </a:r>
            <a:r>
              <a:rPr lang="ru-RU" sz="1800" dirty="0"/>
              <a:t>товары, которые потребитель обычно покупает часто, без раздумий и с минимальными усилиями на их сравнение между собой. Примерами могут служить хлеб, соль, мыло. </a:t>
            </a:r>
          </a:p>
          <a:p>
            <a:pPr algn="just">
              <a:lnSpc>
                <a:spcPct val="80000"/>
              </a:lnSpc>
            </a:pPr>
            <a:r>
              <a:rPr lang="ru-RU" sz="1800" i="1" dirty="0"/>
              <a:t>Товары предварительного выбора – </a:t>
            </a:r>
            <a:r>
              <a:rPr lang="ru-RU" sz="1800" dirty="0"/>
              <a:t>это товары, которые потребитель перед покупкой, как правило, сравнивает между собой по показателям пригодности, качества, цены и внешнего оформления. Примерами могут служить мебель, одежда, автомобили. </a:t>
            </a:r>
          </a:p>
          <a:p>
            <a:pPr algn="just">
              <a:lnSpc>
                <a:spcPct val="80000"/>
              </a:lnSpc>
            </a:pPr>
            <a:r>
              <a:rPr lang="ru-RU" sz="1800" i="1" dirty="0"/>
              <a:t>Товары особого спроса – </a:t>
            </a:r>
            <a:r>
              <a:rPr lang="ru-RU" sz="1800" dirty="0"/>
              <a:t>товары с уникальными характеристиками или отдельные марочные товары, ради приобретения которых значительная часть покупателей готова затратить дополнительные усилия. Примерами подобных товаров могут служить конкретные марки и типы модных товаров: автомобили, стерео</a:t>
            </a:r>
            <a:r>
              <a:rPr lang="en-US" sz="1800" dirty="0"/>
              <a:t> </a:t>
            </a:r>
            <a:r>
              <a:rPr lang="ru-RU" sz="1800" dirty="0"/>
              <a:t>аппаратура, фотооборудование, мужские костюмы. Например, автомобиль «Мерседес» является товаром особого спроса, поскольку покупатели готовы преодолеть большие расстояния, чтобы приобрести его. </a:t>
            </a:r>
          </a:p>
          <a:p>
            <a:pPr algn="just">
              <a:lnSpc>
                <a:spcPct val="80000"/>
              </a:lnSpc>
            </a:pPr>
            <a:r>
              <a:rPr lang="ru-RU" sz="1800" i="1" dirty="0"/>
              <a:t>Товары пассивного спроса – </a:t>
            </a:r>
            <a:r>
              <a:rPr lang="ru-RU" sz="1800" dirty="0"/>
              <a:t>товары, о которых потребитель не знает или знает, но обычно не думает об их покупке, например надгробия.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90600"/>
            <a:ext cx="8229600" cy="914400"/>
          </a:xfrm>
        </p:spPr>
        <p:txBody>
          <a:bodyPr>
            <a:normAutofit/>
          </a:bodyPr>
          <a:lstStyle/>
          <a:p>
            <a:r>
              <a:rPr lang="ru-RU" b="1" dirty="0">
                <a:solidFill>
                  <a:srgbClr val="C00000"/>
                </a:solidFill>
              </a:rPr>
              <a:t>МАРКИ ТОВАРОВ</a:t>
            </a:r>
            <a:r>
              <a:rPr lang="ru-RU" dirty="0">
                <a:solidFill>
                  <a:srgbClr val="C00000"/>
                </a:solidFill>
              </a:rPr>
              <a:t> </a:t>
            </a:r>
          </a:p>
        </p:txBody>
      </p:sp>
      <p:sp>
        <p:nvSpPr>
          <p:cNvPr id="21507" name="Rectangle 3"/>
          <p:cNvSpPr>
            <a:spLocks noGrp="1" noChangeArrowheads="1"/>
          </p:cNvSpPr>
          <p:nvPr>
            <p:ph idx="1"/>
          </p:nvPr>
        </p:nvSpPr>
        <p:spPr>
          <a:xfrm>
            <a:off x="457200" y="1828800"/>
            <a:ext cx="8229600" cy="4745736"/>
          </a:xfrm>
        </p:spPr>
        <p:txBody>
          <a:bodyPr>
            <a:noAutofit/>
          </a:bodyPr>
          <a:lstStyle/>
          <a:p>
            <a:pPr marL="109728" indent="0">
              <a:lnSpc>
                <a:spcPct val="80000"/>
              </a:lnSpc>
              <a:buNone/>
            </a:pPr>
            <a:r>
              <a:rPr lang="ru-RU" sz="1800" dirty="0"/>
              <a:t>При разработке стратегии маркетинга конкретных товаров фирма должна решить, будет ли она предлагать их как марочные – фирменные. Представление товара в качестве марочного может повысить его ценностную значимость. </a:t>
            </a:r>
          </a:p>
          <a:p>
            <a:pPr marL="109728" indent="0">
              <a:lnSpc>
                <a:spcPct val="80000"/>
              </a:lnSpc>
              <a:buNone/>
            </a:pPr>
            <a:r>
              <a:rPr lang="ru-RU" sz="1800" b="1" i="1" dirty="0">
                <a:solidFill>
                  <a:srgbClr val="00B050"/>
                </a:solidFill>
              </a:rPr>
              <a:t>Марка</a:t>
            </a:r>
            <a:r>
              <a:rPr lang="ru-RU" sz="1800" i="1" dirty="0"/>
              <a:t> – </a:t>
            </a:r>
            <a:r>
              <a:rPr lang="ru-RU" sz="1800" dirty="0"/>
              <a:t>это имя, термин, знак, символ, рисунок или их сочетание, предназначенные для идентификации и выделения товаров или услуг одного продавца или группы продавцов среди товаров и услуг конкурентов. </a:t>
            </a:r>
            <a:r>
              <a:rPr lang="ru-RU" sz="1800" i="1" dirty="0"/>
              <a:t>Марочное название – </a:t>
            </a:r>
            <a:r>
              <a:rPr lang="ru-RU" sz="1800" dirty="0"/>
              <a:t>произносимая часть марки, например «КамАЗ». </a:t>
            </a:r>
          </a:p>
          <a:p>
            <a:pPr marL="109728" indent="0">
              <a:lnSpc>
                <a:spcPct val="80000"/>
              </a:lnSpc>
              <a:buNone/>
            </a:pPr>
            <a:r>
              <a:rPr lang="ru-RU" sz="1800" b="1" i="1" dirty="0">
                <a:solidFill>
                  <a:srgbClr val="00B050"/>
                </a:solidFill>
              </a:rPr>
              <a:t>Марочный знак </a:t>
            </a:r>
            <a:r>
              <a:rPr lang="ru-RU" sz="1800" b="1" dirty="0">
                <a:solidFill>
                  <a:srgbClr val="00B050"/>
                </a:solidFill>
              </a:rPr>
              <a:t>(эмблема) </a:t>
            </a:r>
            <a:r>
              <a:rPr lang="ru-RU" sz="1800" dirty="0"/>
              <a:t>– часть марки, которую можно опознать, но невозможно произнести, как-то: символ, изображение или специфическое шрифтовое оформление. Примерами могут служить изображение ладьи на автомобилях «Жигули» или изображение льва в символике студии «Метро-</a:t>
            </a:r>
            <a:r>
              <a:rPr lang="ru-RU" sz="1800" dirty="0" err="1"/>
              <a:t>Голдвин</a:t>
            </a:r>
            <a:r>
              <a:rPr lang="ru-RU" sz="1800" dirty="0"/>
              <a:t>-Майер».</a:t>
            </a:r>
          </a:p>
          <a:p>
            <a:pPr marL="109728" indent="0">
              <a:lnSpc>
                <a:spcPct val="80000"/>
              </a:lnSpc>
              <a:buNone/>
            </a:pPr>
            <a:r>
              <a:rPr lang="ru-RU" sz="1800" b="1" i="1" dirty="0">
                <a:solidFill>
                  <a:srgbClr val="00B050"/>
                </a:solidFill>
              </a:rPr>
              <a:t>Товарный знак </a:t>
            </a:r>
            <a:r>
              <a:rPr lang="ru-RU" sz="1800" i="1" dirty="0"/>
              <a:t>– </a:t>
            </a:r>
            <a:r>
              <a:rPr lang="ru-RU" sz="1800" dirty="0"/>
              <a:t>марка или ее часть, обеспеченная правовой защитой. Товарный знак защищает исключительные права фирмы на пользование марочным названием или марочным знаком. </a:t>
            </a:r>
          </a:p>
          <a:p>
            <a:pPr marL="109728" indent="0">
              <a:lnSpc>
                <a:spcPct val="80000"/>
              </a:lnSpc>
              <a:buNone/>
            </a:pPr>
            <a:r>
              <a:rPr lang="ru-RU" sz="1800" b="1" i="1" dirty="0">
                <a:solidFill>
                  <a:srgbClr val="00B050"/>
                </a:solidFill>
              </a:rPr>
              <a:t>Авторское право </a:t>
            </a:r>
            <a:r>
              <a:rPr lang="ru-RU" sz="1800" i="1" dirty="0"/>
              <a:t>– </a:t>
            </a:r>
            <a:r>
              <a:rPr lang="ru-RU" sz="1800" dirty="0"/>
              <a:t>исключительное право на воспроизведение, публикацию и продажу содержания и формы художественного произведения, включая товарные знаки и промышленные образцы товаров.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0183" y="617982"/>
            <a:ext cx="7533217" cy="5478018"/>
          </a:xfrm>
        </p:spPr>
      </p:pic>
    </p:spTree>
    <p:extLst>
      <p:ext uri="{BB962C8B-B14F-4D97-AF65-F5344CB8AC3E}">
        <p14:creationId xmlns:p14="http://schemas.microsoft.com/office/powerpoint/2010/main" val="3053388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ru-RU" sz="2400" b="1" dirty="0">
                <a:solidFill>
                  <a:srgbClr val="C00000"/>
                </a:solidFill>
              </a:rPr>
              <a:t>Стандартизованные и дифференцированные товары.</a:t>
            </a:r>
            <a:r>
              <a:rPr lang="ru-RU" sz="4000" dirty="0"/>
              <a:t> </a:t>
            </a:r>
          </a:p>
        </p:txBody>
      </p:sp>
      <p:sp>
        <p:nvSpPr>
          <p:cNvPr id="22531" name="Rectangle 3"/>
          <p:cNvSpPr>
            <a:spLocks noGrp="1" noChangeArrowheads="1"/>
          </p:cNvSpPr>
          <p:nvPr>
            <p:ph idx="1"/>
          </p:nvPr>
        </p:nvSpPr>
        <p:spPr/>
        <p:txBody>
          <a:bodyPr/>
          <a:lstStyle/>
          <a:p>
            <a:pPr>
              <a:lnSpc>
                <a:spcPct val="80000"/>
              </a:lnSpc>
            </a:pPr>
            <a:r>
              <a:rPr lang="ru-RU" sz="1800" i="1" dirty="0">
                <a:solidFill>
                  <a:srgbClr val="00B050"/>
                </a:solidFill>
              </a:rPr>
              <a:t>Стандартизованный товар </a:t>
            </a:r>
            <a:r>
              <a:rPr lang="ru-RU" sz="1800" i="1" dirty="0"/>
              <a:t>– </a:t>
            </a:r>
            <a:r>
              <a:rPr lang="ru-RU" sz="1800" dirty="0"/>
              <a:t>это товар, предлагаемый различными предприятиями, но воспринимаемый покупателями как однородный во всех случаях. Примерами могут служить сельскохозяйственные продукты, такие, как молоко с данным процентом жирности, масло, зерно одного сорта и одинакового качества. Товары, продаваемые на биржах, например кофе, хлопок, металл, ценные бумаги и валюта, также являются стандартизованными. </a:t>
            </a:r>
          </a:p>
          <a:p>
            <a:pPr>
              <a:lnSpc>
                <a:spcPct val="80000"/>
              </a:lnSpc>
            </a:pPr>
            <a:r>
              <a:rPr lang="ru-RU" sz="1800" i="1" dirty="0">
                <a:solidFill>
                  <a:srgbClr val="00B050"/>
                </a:solidFill>
              </a:rPr>
              <a:t>Дифференцированный товар </a:t>
            </a:r>
            <a:r>
              <a:rPr lang="ru-RU" sz="1800" i="1" dirty="0"/>
              <a:t>– </a:t>
            </a:r>
            <a:r>
              <a:rPr lang="ru-RU" sz="1800" dirty="0"/>
              <a:t>это товар, предлагаемый различными предприятиями и воспринимаемый покупателями как различный у каждого продавца. </a:t>
            </a:r>
          </a:p>
          <a:p>
            <a:pPr>
              <a:lnSpc>
                <a:spcPct val="80000"/>
              </a:lnSpc>
            </a:pPr>
            <a:r>
              <a:rPr lang="ru-RU" sz="1800" dirty="0"/>
              <a:t>Большинство дифференцированных товаров – фирменные товары. Под </a:t>
            </a:r>
            <a:r>
              <a:rPr lang="ru-RU" sz="1800" i="1" dirty="0">
                <a:solidFill>
                  <a:srgbClr val="00B050"/>
                </a:solidFill>
              </a:rPr>
              <a:t>фирменным товаром </a:t>
            </a:r>
            <a:r>
              <a:rPr lang="ru-RU" sz="1800" dirty="0"/>
              <a:t>понимается дифференцированный товар определенного качества, который в определенном количестве и упаковке продается под определенным наименованием. Примерами фирменных товаров могут быть кроссовки «</a:t>
            </a:r>
            <a:r>
              <a:rPr lang="en-US" sz="1800" dirty="0" err="1"/>
              <a:t>adidas</a:t>
            </a:r>
            <a:r>
              <a:rPr lang="ru-RU" sz="1800" dirty="0"/>
              <a:t>», автомобиль «Мерседес»</a:t>
            </a:r>
            <a:r>
              <a:rPr lang="en-US" sz="1800" dirty="0"/>
              <a:t>.</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19200"/>
            <a:ext cx="7391400" cy="4821238"/>
          </a:xfrm>
        </p:spPr>
      </p:pic>
    </p:spTree>
    <p:extLst>
      <p:ext uri="{BB962C8B-B14F-4D97-AF65-F5344CB8AC3E}">
        <p14:creationId xmlns:p14="http://schemas.microsoft.com/office/powerpoint/2010/main" val="3167153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5715000"/>
          </a:xfrm>
        </p:spPr>
        <p:txBody>
          <a:bodyPr>
            <a:normAutofit fontScale="90000"/>
          </a:bodyPr>
          <a:lstStyle/>
          <a:p>
            <a:r>
              <a:rPr lang="ru-RU" sz="2700" dirty="0"/>
              <a:t>От каждого конкретного покупателя зависит, воспринимает ли он данный товар как стандартизованный или как дифференцированный. Многие потребители, в отличие от приведенного примера, не считают сельскохозяйственные продукты стандартизованными товарами; они уделяют большое внимание, например, тому, соблюдаются ли экологические принципы ведения хозяйства в той местности, откуда поступило данное молоко, не находится ли она в зоне радиоактивного заражения. Молоко или масло в их представлении – глубоко дифференцированные товары. В то же время для многих совершенно безразлично, есть ли лейбл «</a:t>
            </a:r>
            <a:r>
              <a:rPr lang="en-US" sz="2800" dirty="0" err="1"/>
              <a:t>adidas</a:t>
            </a:r>
            <a:r>
              <a:rPr lang="ru-RU" sz="2700" dirty="0"/>
              <a:t>» на кроссовках. </a:t>
            </a:r>
            <a:br>
              <a:rPr lang="ru-RU" dirty="0"/>
            </a:br>
            <a:endParaRPr lang="ru-RU" dirty="0"/>
          </a:p>
        </p:txBody>
      </p:sp>
    </p:spTree>
    <p:extLst>
      <p:ext uri="{BB962C8B-B14F-4D97-AF65-F5344CB8AC3E}">
        <p14:creationId xmlns:p14="http://schemas.microsoft.com/office/powerpoint/2010/main" val="2032348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ru-RU" sz="2800" b="1" dirty="0">
                <a:solidFill>
                  <a:srgbClr val="C00000"/>
                </a:solidFill>
              </a:rPr>
              <a:t>УПАКОВКА, МАРКИРОВКА ТОВАРА </a:t>
            </a:r>
            <a:br>
              <a:rPr lang="ru-RU" sz="2800" dirty="0">
                <a:solidFill>
                  <a:srgbClr val="C00000"/>
                </a:solidFill>
              </a:rPr>
            </a:br>
            <a:r>
              <a:rPr lang="ru-RU" sz="2800" b="1" dirty="0">
                <a:solidFill>
                  <a:srgbClr val="C00000"/>
                </a:solidFill>
              </a:rPr>
              <a:t>И СЕРВИСНЫЕ УСЛУГИ ДЛЯ ПОКУПАТЕЛЕЙ</a:t>
            </a:r>
            <a:r>
              <a:rPr lang="ru-RU" sz="2800" dirty="0">
                <a:solidFill>
                  <a:srgbClr val="C00000"/>
                </a:solidFill>
              </a:rPr>
              <a:t> </a:t>
            </a:r>
          </a:p>
        </p:txBody>
      </p:sp>
      <p:sp>
        <p:nvSpPr>
          <p:cNvPr id="24579" name="Rectangle 3"/>
          <p:cNvSpPr>
            <a:spLocks noGrp="1" noChangeArrowheads="1"/>
          </p:cNvSpPr>
          <p:nvPr>
            <p:ph idx="1"/>
          </p:nvPr>
        </p:nvSpPr>
        <p:spPr/>
        <p:txBody>
          <a:bodyPr/>
          <a:lstStyle/>
          <a:p>
            <a:pPr>
              <a:lnSpc>
                <a:spcPct val="80000"/>
              </a:lnSpc>
            </a:pPr>
            <a:r>
              <a:rPr lang="ru-RU" sz="1800" i="1" dirty="0">
                <a:solidFill>
                  <a:srgbClr val="00B050"/>
                </a:solidFill>
              </a:rPr>
              <a:t>Упаковка</a:t>
            </a:r>
            <a:r>
              <a:rPr lang="ru-RU" sz="1800" i="1" dirty="0"/>
              <a:t> – </a:t>
            </a:r>
            <a:r>
              <a:rPr lang="ru-RU" sz="1800" dirty="0"/>
              <a:t>разработка и производство вместилища или оболочки для товара. </a:t>
            </a:r>
          </a:p>
          <a:p>
            <a:pPr>
              <a:lnSpc>
                <a:spcPct val="80000"/>
              </a:lnSpc>
            </a:pPr>
            <a:r>
              <a:rPr lang="ru-RU" sz="1800" dirty="0"/>
              <a:t>Упаковка содержит три слоя. </a:t>
            </a:r>
            <a:r>
              <a:rPr lang="ru-RU" sz="1800" b="1" i="1" dirty="0">
                <a:solidFill>
                  <a:srgbClr val="00B050"/>
                </a:solidFill>
              </a:rPr>
              <a:t>Внутренняя</a:t>
            </a:r>
            <a:r>
              <a:rPr lang="ru-RU" sz="1800" i="1" dirty="0">
                <a:solidFill>
                  <a:srgbClr val="00B050"/>
                </a:solidFill>
              </a:rPr>
              <a:t> </a:t>
            </a:r>
            <a:r>
              <a:rPr lang="ru-RU" sz="1800" dirty="0"/>
              <a:t>упаковка – это непосредственное вместилище товара. Для лосьона после бритья «Олд спайс» внутренней упаковкой служит флакон. Под </a:t>
            </a:r>
            <a:r>
              <a:rPr lang="ru-RU" sz="1800" b="1" i="1" dirty="0">
                <a:solidFill>
                  <a:srgbClr val="00B050"/>
                </a:solidFill>
              </a:rPr>
              <a:t>внешней </a:t>
            </a:r>
            <a:r>
              <a:rPr lang="ru-RU" sz="1800" dirty="0"/>
              <a:t>упаковкой имеют в виду материал, который защищает внутреннюю упаковку и удаляется при подготовке товара к непосредственному использованию. Для флакона с лосьоном внешней упаковкой служит картонная коробка, которая обеспечивает дополнительную защиту и предоставляет производителю возможность использовать ее для целей стимулирования сбыта товара. Под </a:t>
            </a:r>
            <a:r>
              <a:rPr lang="ru-RU" sz="1800" b="1" i="1" dirty="0">
                <a:solidFill>
                  <a:srgbClr val="00B050"/>
                </a:solidFill>
              </a:rPr>
              <a:t>транспортной</a:t>
            </a:r>
            <a:r>
              <a:rPr lang="ru-RU" sz="1800" i="1" dirty="0"/>
              <a:t> </a:t>
            </a:r>
            <a:r>
              <a:rPr lang="ru-RU" sz="1800" dirty="0"/>
              <a:t>упаковкой имеют в виду вместилище, необходимое для хранения, идентификации или транспортировки товара. Для дезодоранта «Олд спайс» транспортная упаковка – ящик из гофрированного картона, вмещающий 36 флаконов. Неотъемлемой частью упаковки являются маркировка и печатная информация с описанием товара, нанесенные на саму упаковку или вложенные в нее.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143000"/>
            <a:ext cx="6876757" cy="4800600"/>
          </a:xfrm>
        </p:spPr>
      </p:pic>
    </p:spTree>
    <p:extLst>
      <p:ext uri="{BB962C8B-B14F-4D97-AF65-F5344CB8AC3E}">
        <p14:creationId xmlns:p14="http://schemas.microsoft.com/office/powerpoint/2010/main" val="3250098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r>
              <a:rPr lang="ru-RU" sz="2400" b="1" dirty="0">
                <a:solidFill>
                  <a:srgbClr val="C00000"/>
                </a:solidFill>
              </a:rPr>
              <a:t>Расширению использования упаковки в качестве орудия маркетинга способствуют самые разные факторы: </a:t>
            </a:r>
          </a:p>
        </p:txBody>
      </p:sp>
      <p:sp>
        <p:nvSpPr>
          <p:cNvPr id="25603" name="Rectangle 3"/>
          <p:cNvSpPr>
            <a:spLocks noGrp="1" noChangeArrowheads="1"/>
          </p:cNvSpPr>
          <p:nvPr>
            <p:ph idx="1"/>
          </p:nvPr>
        </p:nvSpPr>
        <p:spPr/>
        <p:txBody>
          <a:bodyPr/>
          <a:lstStyle/>
          <a:p>
            <a:pPr marL="109728" indent="0" algn="just">
              <a:lnSpc>
                <a:spcPct val="80000"/>
              </a:lnSpc>
              <a:buNone/>
            </a:pPr>
            <a:r>
              <a:rPr lang="ru-RU" sz="1800" dirty="0"/>
              <a:t>1) самообслуживание в торговле. В этих условиях упаковка должна выполнять многие функции продавца: привлечь внимание к товару, описать его свойства, внушить потребителю уверенность в этом товаре и произвести благоприятное впечатление в целом; </a:t>
            </a:r>
          </a:p>
          <a:p>
            <a:pPr marL="109728" indent="0" algn="just">
              <a:lnSpc>
                <a:spcPct val="80000"/>
              </a:lnSpc>
              <a:buNone/>
            </a:pPr>
            <a:r>
              <a:rPr lang="ru-RU" sz="1800" dirty="0"/>
              <a:t>2) рост достатка потребителей. Растущий достаток потребителей означает, что они готовы заплатить больше за удобство, внешний вид, надежность, престижность улучшенной упаковки; </a:t>
            </a:r>
          </a:p>
          <a:p>
            <a:pPr marL="109728" indent="0" algn="just">
              <a:lnSpc>
                <a:spcPct val="80000"/>
              </a:lnSpc>
              <a:buNone/>
            </a:pPr>
            <a:r>
              <a:rPr lang="ru-RU" sz="1800" dirty="0"/>
              <a:t>3) образ фирмы и образ марки. Фирмы осознают действенную силу хорошо спроектированной упаковки как помощника потребителя в мгновенном узнавании фирмы или марки. Любой покупатель фото- и кинопленки тотчас узнает знакомые желтые коробочки с пленкой «Кодак»; </a:t>
            </a:r>
          </a:p>
          <a:p>
            <a:pPr marL="109728" indent="0" algn="just">
              <a:lnSpc>
                <a:spcPct val="80000"/>
              </a:lnSpc>
              <a:buNone/>
            </a:pPr>
            <a:r>
              <a:rPr lang="ru-RU" sz="1800" dirty="0"/>
              <a:t>4) возможности новаторства. Новаторство в упаковке может принести большие выгоды. Фирмы, которые первыми предложили безалкогольные напитки в банках с выдергивающимся сегментом крышки, привлекли к своим товарам много новых потребителей.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47801"/>
            <a:ext cx="5714999" cy="4630738"/>
          </a:xfrm>
        </p:spPr>
      </p:pic>
    </p:spTree>
    <p:extLst>
      <p:ext uri="{BB962C8B-B14F-4D97-AF65-F5344CB8AC3E}">
        <p14:creationId xmlns:p14="http://schemas.microsoft.com/office/powerpoint/2010/main" val="160607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B0E261-083A-4A7C-B010-26C92A427C34}"/>
              </a:ext>
            </a:extLst>
          </p:cNvPr>
          <p:cNvSpPr>
            <a:spLocks noGrp="1"/>
          </p:cNvSpPr>
          <p:nvPr>
            <p:ph type="title"/>
          </p:nvPr>
        </p:nvSpPr>
        <p:spPr/>
        <p:txBody>
          <a:bodyPr>
            <a:noAutofit/>
          </a:bodyPr>
          <a:lstStyle/>
          <a:p>
            <a:r>
              <a:rPr lang="ru-RU" sz="2800" b="1" dirty="0"/>
              <a:t>Наиболее типичные задачи маркетинговых исследований: </a:t>
            </a:r>
            <a:endParaRPr lang="ru-RU" sz="2800" dirty="0"/>
          </a:p>
        </p:txBody>
      </p:sp>
      <p:sp>
        <p:nvSpPr>
          <p:cNvPr id="3" name="Объект 2">
            <a:extLst>
              <a:ext uri="{FF2B5EF4-FFF2-40B4-BE49-F238E27FC236}">
                <a16:creationId xmlns:a16="http://schemas.microsoft.com/office/drawing/2014/main" id="{9F3A37B7-F7AE-4E59-933B-2EA7C51E9699}"/>
              </a:ext>
            </a:extLst>
          </p:cNvPr>
          <p:cNvSpPr>
            <a:spLocks noGrp="1"/>
          </p:cNvSpPr>
          <p:nvPr>
            <p:ph idx="1"/>
          </p:nvPr>
        </p:nvSpPr>
        <p:spPr/>
        <p:txBody>
          <a:bodyPr>
            <a:normAutofit/>
          </a:bodyPr>
          <a:lstStyle/>
          <a:p>
            <a:pPr marL="109728" indent="0">
              <a:lnSpc>
                <a:spcPct val="80000"/>
              </a:lnSpc>
              <a:buNone/>
            </a:pPr>
            <a:r>
              <a:rPr lang="ru-RU" sz="4400" dirty="0"/>
              <a:t>1. Изучение характеристик рынка. </a:t>
            </a:r>
          </a:p>
          <a:p>
            <a:pPr marL="109728" indent="0">
              <a:lnSpc>
                <a:spcPct val="80000"/>
              </a:lnSpc>
              <a:buNone/>
            </a:pPr>
            <a:r>
              <a:rPr lang="ru-RU" sz="4400" dirty="0"/>
              <a:t>2. Оценка потенциала рынка. </a:t>
            </a:r>
          </a:p>
          <a:p>
            <a:pPr marL="109728" indent="0">
              <a:lnSpc>
                <a:spcPct val="80000"/>
              </a:lnSpc>
              <a:buNone/>
            </a:pPr>
            <a:r>
              <a:rPr lang="ru-RU" sz="4400" dirty="0"/>
              <a:t>3. Анализ распределения долей рынка. </a:t>
            </a:r>
          </a:p>
          <a:p>
            <a:pPr marL="109728" indent="0">
              <a:buNone/>
            </a:pPr>
            <a:endParaRPr lang="ru-RU" sz="4400" dirty="0"/>
          </a:p>
        </p:txBody>
      </p:sp>
    </p:spTree>
    <p:extLst>
      <p:ext uri="{BB962C8B-B14F-4D97-AF65-F5344CB8AC3E}">
        <p14:creationId xmlns:p14="http://schemas.microsoft.com/office/powerpoint/2010/main" val="1287822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ru-RU" sz="4000" b="1" dirty="0">
                <a:solidFill>
                  <a:srgbClr val="FF0000"/>
                </a:solidFill>
              </a:rPr>
              <a:t>ТОВАРНЫЙ АССОРТИМЕНТ И ТОВАРНАЯ НОМЕНКЛАТУРА</a:t>
            </a:r>
            <a:r>
              <a:rPr lang="ru-RU" sz="4000" dirty="0">
                <a:solidFill>
                  <a:srgbClr val="FF0000"/>
                </a:solidFill>
              </a:rPr>
              <a:t> </a:t>
            </a:r>
          </a:p>
        </p:txBody>
      </p:sp>
      <p:sp>
        <p:nvSpPr>
          <p:cNvPr id="26627" name="Rectangle 3"/>
          <p:cNvSpPr>
            <a:spLocks noGrp="1" noChangeArrowheads="1"/>
          </p:cNvSpPr>
          <p:nvPr>
            <p:ph idx="1"/>
          </p:nvPr>
        </p:nvSpPr>
        <p:spPr/>
        <p:txBody>
          <a:bodyPr/>
          <a:lstStyle/>
          <a:p>
            <a:pPr>
              <a:lnSpc>
                <a:spcPct val="90000"/>
              </a:lnSpc>
            </a:pPr>
            <a:r>
              <a:rPr lang="ru-RU" sz="2400" i="1" dirty="0">
                <a:solidFill>
                  <a:srgbClr val="7030A0"/>
                </a:solidFill>
              </a:rPr>
              <a:t>Товарный ассортимент </a:t>
            </a:r>
            <a:r>
              <a:rPr lang="ru-RU" sz="2400" i="1" dirty="0"/>
              <a:t>– </a:t>
            </a:r>
            <a:r>
              <a:rPr lang="ru-RU" sz="2400" dirty="0"/>
              <a:t>группа товаров, тесно связанных между собой либо в силу схожести их функционирования, либо в силу того, что их продают одним и тем же группам клиентов, или через одни и те же типы торговых заведений, или в рамках одного и того же диапазона цен. Например, «АвтоВАЗ» предлагает большой ассортимент автомобилей. </a:t>
            </a:r>
          </a:p>
          <a:p>
            <a:pPr>
              <a:lnSpc>
                <a:spcPct val="90000"/>
              </a:lnSpc>
            </a:pPr>
            <a:r>
              <a:rPr lang="ru-RU" sz="2400" i="1" dirty="0">
                <a:solidFill>
                  <a:srgbClr val="7030A0"/>
                </a:solidFill>
              </a:rPr>
              <a:t>Товарная номенклатура </a:t>
            </a:r>
            <a:r>
              <a:rPr lang="ru-RU" sz="2400" i="1" dirty="0"/>
              <a:t>– </a:t>
            </a:r>
            <a:r>
              <a:rPr lang="ru-RU" sz="2400" dirty="0"/>
              <a:t>совокупность всех ассортиментных групп товаров и товарных единиц, предлагаемых покупателям конкретным продавцом.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ru-RU" sz="4000" b="1" dirty="0">
                <a:solidFill>
                  <a:srgbClr val="C00000"/>
                </a:solidFill>
              </a:rPr>
              <a:t>ЖИЗНЕННЫЙ ЦИКЛ ТОВАРА.</a:t>
            </a:r>
            <a:r>
              <a:rPr lang="ru-RU" sz="4000" dirty="0">
                <a:solidFill>
                  <a:srgbClr val="C00000"/>
                </a:solidFill>
              </a:rPr>
              <a:t> </a:t>
            </a:r>
          </a:p>
        </p:txBody>
      </p:sp>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514600"/>
            <a:ext cx="6400800" cy="3505199"/>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FA754C14-6039-4DF5-945F-BFB78ABCEE31}"/>
              </a:ext>
            </a:extLst>
          </p:cNvPr>
          <p:cNvSpPr>
            <a:spLocks noGrp="1" noChangeArrowheads="1"/>
          </p:cNvSpPr>
          <p:nvPr>
            <p:ph type="title"/>
          </p:nvPr>
        </p:nvSpPr>
        <p:spPr/>
        <p:txBody>
          <a:bodyPr/>
          <a:lstStyle/>
          <a:p>
            <a:r>
              <a:rPr lang="ru-RU" altLang="ru-RU" sz="2550"/>
              <a:t>Этапы жизненного цикла товара (услуги)</a:t>
            </a:r>
          </a:p>
        </p:txBody>
      </p:sp>
      <p:sp>
        <p:nvSpPr>
          <p:cNvPr id="288771" name="Rectangle 3">
            <a:extLst>
              <a:ext uri="{FF2B5EF4-FFF2-40B4-BE49-F238E27FC236}">
                <a16:creationId xmlns:a16="http://schemas.microsoft.com/office/drawing/2014/main" id="{CA4BCB02-A45C-467C-AAF1-3E2EA164D7F7}"/>
              </a:ext>
            </a:extLst>
          </p:cNvPr>
          <p:cNvSpPr>
            <a:spLocks noGrp="1" noChangeArrowheads="1"/>
          </p:cNvSpPr>
          <p:nvPr>
            <p:ph idx="1"/>
          </p:nvPr>
        </p:nvSpPr>
        <p:spPr>
          <a:xfrm>
            <a:off x="1547813" y="2781300"/>
            <a:ext cx="6000750" cy="1743075"/>
          </a:xfrm>
        </p:spPr>
        <p:txBody>
          <a:bodyPr>
            <a:normAutofit fontScale="92500"/>
          </a:bodyPr>
          <a:lstStyle/>
          <a:p>
            <a:r>
              <a:rPr lang="ru-RU" altLang="ru-RU" b="1">
                <a:solidFill>
                  <a:srgbClr val="A50021"/>
                </a:solidFill>
              </a:rPr>
              <a:t>Стадия спада</a:t>
            </a:r>
            <a:r>
              <a:rPr lang="ru-RU" altLang="ru-RU"/>
              <a:t> (характеризуется наиболее интенсивными темпами снижения продаж, завершается снятием товара с производства)</a:t>
            </a:r>
          </a:p>
          <a:p>
            <a:endParaRPr lang="ru-RU" alt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Rectangle 5">
            <a:extLst>
              <a:ext uri="{FF2B5EF4-FFF2-40B4-BE49-F238E27FC236}">
                <a16:creationId xmlns:a16="http://schemas.microsoft.com/office/drawing/2014/main" id="{0A647DC5-F778-45AA-93AD-3B62E1ECB577}"/>
              </a:ext>
            </a:extLst>
          </p:cNvPr>
          <p:cNvSpPr>
            <a:spLocks noGrp="1" noChangeArrowheads="1"/>
          </p:cNvSpPr>
          <p:nvPr>
            <p:ph type="title"/>
          </p:nvPr>
        </p:nvSpPr>
        <p:spPr/>
        <p:txBody>
          <a:bodyPr/>
          <a:lstStyle/>
          <a:p>
            <a:r>
              <a:rPr lang="ru-RU" altLang="ru-RU" sz="2550"/>
              <a:t>Этапы жизненного цикла товара (услуги)</a:t>
            </a:r>
          </a:p>
        </p:txBody>
      </p:sp>
      <p:graphicFrame>
        <p:nvGraphicFramePr>
          <p:cNvPr id="194568" name="Object 8">
            <a:extLst>
              <a:ext uri="{FF2B5EF4-FFF2-40B4-BE49-F238E27FC236}">
                <a16:creationId xmlns:a16="http://schemas.microsoft.com/office/drawing/2014/main" id="{FBBE6BED-518E-41F8-9335-3C28E4BCA216}"/>
              </a:ext>
            </a:extLst>
          </p:cNvPr>
          <p:cNvGraphicFramePr>
            <a:graphicFrameLocks noGrp="1" noChangeAspect="1"/>
          </p:cNvGraphicFramePr>
          <p:nvPr>
            <p:ph type="chart" idx="1"/>
          </p:nvPr>
        </p:nvGraphicFramePr>
        <p:xfrm>
          <a:off x="1709738" y="2187179"/>
          <a:ext cx="5029200" cy="3352800"/>
        </p:xfrm>
        <a:graphic>
          <a:graphicData uri="http://schemas.openxmlformats.org/presentationml/2006/ole">
            <mc:AlternateContent xmlns:mc="http://schemas.openxmlformats.org/markup-compatibility/2006">
              <mc:Choice xmlns:v="urn:schemas-microsoft-com:vml" Requires="v">
                <p:oleObj spid="_x0000_s1031" name="Диаграмма" r:id="rId3" imgW="2743200" imgH="1828800" progId="MSGraph.Chart.8">
                  <p:embed/>
                </p:oleObj>
              </mc:Choice>
              <mc:Fallback>
                <p:oleObj name="Диаграмма" r:id="rId3" imgW="2743200" imgH="1828800" progId="MSGraph.Chart.8">
                  <p:embed/>
                  <p:pic>
                    <p:nvPicPr>
                      <p:cNvPr id="194568" name="Object 8">
                        <a:extLst>
                          <a:ext uri="{FF2B5EF4-FFF2-40B4-BE49-F238E27FC236}">
                            <a16:creationId xmlns:a16="http://schemas.microsoft.com/office/drawing/2014/main" id="{FBBE6BED-518E-41F8-9335-3C28E4BCA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38" y="2187179"/>
                        <a:ext cx="5029200"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A48D736-8DF4-4C36-B205-7B400BE66870}"/>
              </a:ext>
            </a:extLst>
          </p:cNvPr>
          <p:cNvSpPr>
            <a:spLocks noGrp="1" noChangeArrowheads="1"/>
          </p:cNvSpPr>
          <p:nvPr>
            <p:ph type="title"/>
          </p:nvPr>
        </p:nvSpPr>
        <p:spPr/>
        <p:txBody>
          <a:bodyPr/>
          <a:lstStyle/>
          <a:p>
            <a:pPr algn="ctr"/>
            <a:r>
              <a:rPr lang="ru-RU" altLang="ru-RU" sz="2250"/>
              <a:t>Информационная основа диагностики стадии жизненного цикла товара (услуги)</a:t>
            </a:r>
          </a:p>
        </p:txBody>
      </p:sp>
      <p:sp>
        <p:nvSpPr>
          <p:cNvPr id="58371" name="Rectangle 3">
            <a:extLst>
              <a:ext uri="{FF2B5EF4-FFF2-40B4-BE49-F238E27FC236}">
                <a16:creationId xmlns:a16="http://schemas.microsoft.com/office/drawing/2014/main" id="{295443CD-13A2-4B41-A3E6-D7700DBED5BA}"/>
              </a:ext>
            </a:extLst>
          </p:cNvPr>
          <p:cNvSpPr>
            <a:spLocks noGrp="1" noChangeArrowheads="1"/>
          </p:cNvSpPr>
          <p:nvPr>
            <p:ph idx="1"/>
          </p:nvPr>
        </p:nvSpPr>
        <p:spPr>
          <a:xfrm>
            <a:off x="1601391" y="2511030"/>
            <a:ext cx="6000750" cy="2553890"/>
          </a:xfrm>
        </p:spPr>
        <p:txBody>
          <a:bodyPr>
            <a:normAutofit lnSpcReduction="10000"/>
          </a:bodyPr>
          <a:lstStyle/>
          <a:p>
            <a:r>
              <a:rPr lang="ru-RU" altLang="ru-RU"/>
              <a:t>Объем производства и реализации продукции (услуг) в ретроспективном периоде</a:t>
            </a:r>
          </a:p>
          <a:p>
            <a:r>
              <a:rPr lang="ru-RU" altLang="ru-RU"/>
              <a:t>Структура потенциальных конкурентов</a:t>
            </a:r>
          </a:p>
          <a:p>
            <a:r>
              <a:rPr lang="ru-RU" altLang="ru-RU"/>
              <a:t>Структура товарного рынка</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4C93AA2-8EE9-4F86-BF8B-BF3ECC8A36F4}"/>
              </a:ext>
            </a:extLst>
          </p:cNvPr>
          <p:cNvSpPr>
            <a:spLocks noGrp="1" noChangeArrowheads="1"/>
          </p:cNvSpPr>
          <p:nvPr>
            <p:ph type="title"/>
          </p:nvPr>
        </p:nvSpPr>
        <p:spPr/>
        <p:txBody>
          <a:bodyPr/>
          <a:lstStyle/>
          <a:p>
            <a:pPr algn="ctr"/>
            <a:r>
              <a:rPr lang="ru-RU" altLang="ru-RU" sz="2250"/>
              <a:t>Диагностика стадии жизненного цикла товара (услуги) по методу </a:t>
            </a:r>
            <a:r>
              <a:rPr lang="en-US" altLang="ru-RU" sz="2250"/>
              <a:t>Polli</a:t>
            </a:r>
            <a:r>
              <a:rPr lang="ru-RU" altLang="ru-RU" sz="2250"/>
              <a:t>-</a:t>
            </a:r>
            <a:r>
              <a:rPr lang="en-US" altLang="ru-RU" sz="2250"/>
              <a:t>Cook</a:t>
            </a:r>
            <a:r>
              <a:rPr lang="ru-RU" altLang="ru-RU"/>
              <a:t> </a:t>
            </a:r>
          </a:p>
        </p:txBody>
      </p:sp>
      <p:sp>
        <p:nvSpPr>
          <p:cNvPr id="59395" name="Rectangle 3">
            <a:extLst>
              <a:ext uri="{FF2B5EF4-FFF2-40B4-BE49-F238E27FC236}">
                <a16:creationId xmlns:a16="http://schemas.microsoft.com/office/drawing/2014/main" id="{B22BF01A-11BC-47B1-91F6-817DB146D7E2}"/>
              </a:ext>
            </a:extLst>
          </p:cNvPr>
          <p:cNvSpPr>
            <a:spLocks noGrp="1" noChangeArrowheads="1"/>
          </p:cNvSpPr>
          <p:nvPr>
            <p:ph idx="1"/>
          </p:nvPr>
        </p:nvSpPr>
        <p:spPr>
          <a:xfrm>
            <a:off x="1547813" y="2564608"/>
            <a:ext cx="6000750" cy="2337197"/>
          </a:xfrm>
        </p:spPr>
        <p:txBody>
          <a:bodyPr>
            <a:normAutofit fontScale="92500" lnSpcReduction="10000"/>
          </a:bodyPr>
          <a:lstStyle/>
          <a:p>
            <a:r>
              <a:rPr lang="ru-RU" altLang="ru-RU" b="1"/>
              <a:t>Диагностика вариации факторов конъюнктуры</a:t>
            </a:r>
            <a:r>
              <a:rPr lang="ru-RU" altLang="ru-RU" sz="2550"/>
              <a:t> </a:t>
            </a:r>
            <a:r>
              <a:rPr lang="ru-RU" altLang="ru-RU"/>
              <a:t>(выявление циклических (нециклических) колебаний)</a:t>
            </a:r>
          </a:p>
          <a:p>
            <a:r>
              <a:rPr lang="ru-RU" altLang="ru-RU" b="1"/>
              <a:t>Построение ассортиментного ряда</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285040B-E52F-4B78-A455-26780FC1BC64}"/>
              </a:ext>
            </a:extLst>
          </p:cNvPr>
          <p:cNvSpPr>
            <a:spLocks noGrp="1" noChangeArrowheads="1"/>
          </p:cNvSpPr>
          <p:nvPr>
            <p:ph type="title"/>
          </p:nvPr>
        </p:nvSpPr>
        <p:spPr/>
        <p:txBody>
          <a:bodyPr/>
          <a:lstStyle/>
          <a:p>
            <a:r>
              <a:rPr lang="ru-RU" altLang="ru-RU" sz="2250"/>
              <a:t>Диагностика стадии жизненного цикла товара (услуги) по методу </a:t>
            </a:r>
            <a:r>
              <a:rPr lang="en-US" altLang="ru-RU" sz="2250"/>
              <a:t>Polli</a:t>
            </a:r>
            <a:r>
              <a:rPr lang="ru-RU" altLang="ru-RU" sz="2250"/>
              <a:t>-</a:t>
            </a:r>
            <a:r>
              <a:rPr lang="en-US" altLang="ru-RU" sz="2250"/>
              <a:t>Cook</a:t>
            </a:r>
            <a:endParaRPr lang="ru-RU" altLang="ru-RU" sz="2250"/>
          </a:p>
        </p:txBody>
      </p:sp>
      <p:sp>
        <p:nvSpPr>
          <p:cNvPr id="289795" name="Rectangle 3">
            <a:extLst>
              <a:ext uri="{FF2B5EF4-FFF2-40B4-BE49-F238E27FC236}">
                <a16:creationId xmlns:a16="http://schemas.microsoft.com/office/drawing/2014/main" id="{B6DADDCB-1565-4764-BEDC-5D4D34E409EF}"/>
              </a:ext>
            </a:extLst>
          </p:cNvPr>
          <p:cNvSpPr>
            <a:spLocks noGrp="1" noChangeArrowheads="1"/>
          </p:cNvSpPr>
          <p:nvPr>
            <p:ph idx="1"/>
          </p:nvPr>
        </p:nvSpPr>
        <p:spPr>
          <a:xfrm>
            <a:off x="1547813" y="2457451"/>
            <a:ext cx="6000750" cy="2661047"/>
          </a:xfrm>
        </p:spPr>
        <p:txBody>
          <a:bodyPr>
            <a:normAutofit fontScale="92500" lnSpcReduction="20000"/>
          </a:bodyPr>
          <a:lstStyle/>
          <a:p>
            <a:r>
              <a:rPr lang="ru-RU" altLang="ru-RU" b="1"/>
              <a:t>Определение среднего объема продаж по товарному ассортименту</a:t>
            </a:r>
          </a:p>
          <a:p>
            <a:r>
              <a:rPr lang="ru-RU" altLang="ru-RU" b="1"/>
              <a:t>Оценка стандартной девиации продаж</a:t>
            </a:r>
          </a:p>
          <a:p>
            <a:r>
              <a:rPr lang="ru-RU" altLang="ru-RU" b="1"/>
              <a:t>Определение стадии жизненного цикла товара</a:t>
            </a:r>
          </a:p>
          <a:p>
            <a:endParaRPr lang="ru-RU" altLang="ru-RU"/>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240077B-3302-428E-B765-9E85FDD21ADA}"/>
              </a:ext>
            </a:extLst>
          </p:cNvPr>
          <p:cNvSpPr>
            <a:spLocks noGrp="1" noChangeArrowheads="1"/>
          </p:cNvSpPr>
          <p:nvPr>
            <p:ph type="title"/>
          </p:nvPr>
        </p:nvSpPr>
        <p:spPr/>
        <p:txBody>
          <a:bodyPr/>
          <a:lstStyle/>
          <a:p>
            <a:pPr algn="ctr"/>
            <a:r>
              <a:rPr lang="ru-RU" altLang="ru-RU" sz="2400"/>
              <a:t>Индикаторы диагностики жизненного цикла товара (услуги)</a:t>
            </a:r>
          </a:p>
        </p:txBody>
      </p:sp>
      <p:sp>
        <p:nvSpPr>
          <p:cNvPr id="60419" name="Rectangle 3">
            <a:extLst>
              <a:ext uri="{FF2B5EF4-FFF2-40B4-BE49-F238E27FC236}">
                <a16:creationId xmlns:a16="http://schemas.microsoft.com/office/drawing/2014/main" id="{0BDCC413-A25D-46B3-86D2-2884234AB6FD}"/>
              </a:ext>
            </a:extLst>
          </p:cNvPr>
          <p:cNvSpPr>
            <a:spLocks noGrp="1" noChangeArrowheads="1"/>
          </p:cNvSpPr>
          <p:nvPr>
            <p:ph type="body" sz="half" idx="1"/>
          </p:nvPr>
        </p:nvSpPr>
        <p:spPr/>
        <p:txBody>
          <a:bodyPr/>
          <a:lstStyle/>
          <a:p>
            <a:r>
              <a:rPr lang="ru-RU" altLang="ru-RU"/>
              <a:t>Средний объем продаж</a:t>
            </a:r>
          </a:p>
          <a:p>
            <a:pPr>
              <a:buFont typeface="Wingdings" panose="05000000000000000000" pitchFamily="2" charset="2"/>
              <a:buNone/>
            </a:pPr>
            <a:endParaRPr lang="ru-RU" altLang="ru-RU"/>
          </a:p>
          <a:p>
            <a:r>
              <a:rPr lang="ru-RU" altLang="ru-RU"/>
              <a:t>Стандартная девиация продаж</a:t>
            </a:r>
          </a:p>
          <a:p>
            <a:pPr>
              <a:buFont typeface="Wingdings" panose="05000000000000000000" pitchFamily="2" charset="2"/>
              <a:buNone/>
            </a:pPr>
            <a:endParaRPr lang="ru-RU" altLang="ru-RU"/>
          </a:p>
        </p:txBody>
      </p:sp>
      <p:graphicFrame>
        <p:nvGraphicFramePr>
          <p:cNvPr id="60420" name="Object 4">
            <a:extLst>
              <a:ext uri="{FF2B5EF4-FFF2-40B4-BE49-F238E27FC236}">
                <a16:creationId xmlns:a16="http://schemas.microsoft.com/office/drawing/2014/main" id="{21033E2A-AF3A-4CF2-9EC1-A4D785A3F254}"/>
              </a:ext>
            </a:extLst>
          </p:cNvPr>
          <p:cNvGraphicFramePr>
            <a:graphicFrameLocks noGrp="1" noChangeAspect="1"/>
          </p:cNvGraphicFramePr>
          <p:nvPr>
            <p:ph sz="quarter" idx="2"/>
          </p:nvPr>
        </p:nvGraphicFramePr>
        <p:xfrm>
          <a:off x="5678091" y="2187179"/>
          <a:ext cx="1378744" cy="867965"/>
        </p:xfrm>
        <a:graphic>
          <a:graphicData uri="http://schemas.openxmlformats.org/presentationml/2006/ole">
            <mc:AlternateContent xmlns:mc="http://schemas.openxmlformats.org/markup-compatibility/2006">
              <mc:Choice xmlns:v="urn:schemas-microsoft-com:vml" Requires="v">
                <p:oleObj spid="_x0000_s2060" name="Формула" r:id="rId3" imgW="685800" imgH="431640" progId="Equation.3">
                  <p:embed/>
                </p:oleObj>
              </mc:Choice>
              <mc:Fallback>
                <p:oleObj name="Формула" r:id="rId3" imgW="685800" imgH="431640" progId="Equation.3">
                  <p:embed/>
                  <p:pic>
                    <p:nvPicPr>
                      <p:cNvPr id="60420" name="Object 4">
                        <a:extLst>
                          <a:ext uri="{FF2B5EF4-FFF2-40B4-BE49-F238E27FC236}">
                            <a16:creationId xmlns:a16="http://schemas.microsoft.com/office/drawing/2014/main" id="{21033E2A-AF3A-4CF2-9EC1-A4D785A3F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091" y="2187179"/>
                        <a:ext cx="1378744" cy="867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2" name="Object 6">
            <a:extLst>
              <a:ext uri="{FF2B5EF4-FFF2-40B4-BE49-F238E27FC236}">
                <a16:creationId xmlns:a16="http://schemas.microsoft.com/office/drawing/2014/main" id="{52B4D3CB-E25A-444A-8ECA-2B8656CDD8AF}"/>
              </a:ext>
            </a:extLst>
          </p:cNvPr>
          <p:cNvGraphicFramePr>
            <a:graphicFrameLocks noGrp="1" noChangeAspect="1"/>
          </p:cNvGraphicFramePr>
          <p:nvPr>
            <p:ph sz="quarter" idx="3"/>
          </p:nvPr>
        </p:nvGraphicFramePr>
        <p:xfrm>
          <a:off x="4950619" y="3375423"/>
          <a:ext cx="2314575" cy="845344"/>
        </p:xfrm>
        <a:graphic>
          <a:graphicData uri="http://schemas.openxmlformats.org/presentationml/2006/ole">
            <mc:AlternateContent xmlns:mc="http://schemas.openxmlformats.org/markup-compatibility/2006">
              <mc:Choice xmlns:v="urn:schemas-microsoft-com:vml" Requires="v">
                <p:oleObj spid="_x0000_s2061" name="Формула" r:id="rId5" imgW="799920" imgH="291960" progId="Equation.3">
                  <p:embed/>
                </p:oleObj>
              </mc:Choice>
              <mc:Fallback>
                <p:oleObj name="Формула" r:id="rId5" imgW="799920" imgH="291960" progId="Equation.3">
                  <p:embed/>
                  <p:pic>
                    <p:nvPicPr>
                      <p:cNvPr id="60422" name="Object 6">
                        <a:extLst>
                          <a:ext uri="{FF2B5EF4-FFF2-40B4-BE49-F238E27FC236}">
                            <a16:creationId xmlns:a16="http://schemas.microsoft.com/office/drawing/2014/main" id="{52B4D3CB-E25A-444A-8ECA-2B8656CDD8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0619" y="3375423"/>
                        <a:ext cx="2314575" cy="845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2D36BF9-1AB8-4EC7-A76C-891E4137A89C}"/>
              </a:ext>
            </a:extLst>
          </p:cNvPr>
          <p:cNvSpPr>
            <a:spLocks noGrp="1" noChangeArrowheads="1"/>
          </p:cNvSpPr>
          <p:nvPr>
            <p:ph type="title"/>
          </p:nvPr>
        </p:nvSpPr>
        <p:spPr/>
        <p:txBody>
          <a:bodyPr/>
          <a:lstStyle/>
          <a:p>
            <a:pPr algn="ctr"/>
            <a:r>
              <a:rPr lang="ru-RU" altLang="ru-RU" sz="2400"/>
              <a:t>Критерии оценки стадии жизненного цикла товара (услуги)</a:t>
            </a:r>
          </a:p>
        </p:txBody>
      </p:sp>
      <p:sp>
        <p:nvSpPr>
          <p:cNvPr id="63491" name="Rectangle 3">
            <a:extLst>
              <a:ext uri="{FF2B5EF4-FFF2-40B4-BE49-F238E27FC236}">
                <a16:creationId xmlns:a16="http://schemas.microsoft.com/office/drawing/2014/main" id="{C05DE0DE-17A4-4064-A007-FD41C9ED9CDF}"/>
              </a:ext>
            </a:extLst>
          </p:cNvPr>
          <p:cNvSpPr>
            <a:spLocks noGrp="1" noChangeArrowheads="1"/>
          </p:cNvSpPr>
          <p:nvPr>
            <p:ph type="body" sz="half" idx="1"/>
          </p:nvPr>
        </p:nvSpPr>
        <p:spPr/>
        <p:txBody>
          <a:bodyPr/>
          <a:lstStyle/>
          <a:p>
            <a:r>
              <a:rPr lang="ru-RU" altLang="ru-RU"/>
              <a:t>Стадия роста</a:t>
            </a:r>
          </a:p>
          <a:p>
            <a:endParaRPr lang="ru-RU" altLang="ru-RU"/>
          </a:p>
          <a:p>
            <a:r>
              <a:rPr lang="ru-RU" altLang="ru-RU"/>
              <a:t>Стадия насыщения</a:t>
            </a:r>
          </a:p>
          <a:p>
            <a:endParaRPr lang="ru-RU" altLang="ru-RU"/>
          </a:p>
          <a:p>
            <a:r>
              <a:rPr lang="ru-RU" altLang="ru-RU"/>
              <a:t>Стадия спада</a:t>
            </a:r>
          </a:p>
          <a:p>
            <a:endParaRPr lang="ru-RU" altLang="ru-RU"/>
          </a:p>
        </p:txBody>
      </p:sp>
      <p:graphicFrame>
        <p:nvGraphicFramePr>
          <p:cNvPr id="63492" name="Object 4">
            <a:extLst>
              <a:ext uri="{FF2B5EF4-FFF2-40B4-BE49-F238E27FC236}">
                <a16:creationId xmlns:a16="http://schemas.microsoft.com/office/drawing/2014/main" id="{F04A6AD2-E5A7-4F9B-8C10-709FBFB3C8FA}"/>
              </a:ext>
            </a:extLst>
          </p:cNvPr>
          <p:cNvGraphicFramePr>
            <a:graphicFrameLocks noGrp="1" noChangeAspect="1"/>
          </p:cNvGraphicFramePr>
          <p:nvPr>
            <p:ph sz="quarter" idx="2"/>
          </p:nvPr>
        </p:nvGraphicFramePr>
        <p:xfrm>
          <a:off x="4842273" y="4076700"/>
          <a:ext cx="2240756" cy="567929"/>
        </p:xfrm>
        <a:graphic>
          <a:graphicData uri="http://schemas.openxmlformats.org/presentationml/2006/ole">
            <mc:AlternateContent xmlns:mc="http://schemas.openxmlformats.org/markup-compatibility/2006">
              <mc:Choice xmlns:v="urn:schemas-microsoft-com:vml" Requires="v">
                <p:oleObj spid="_x0000_s3089" name="Формула" r:id="rId3" imgW="952200" imgH="241200" progId="Equation.3">
                  <p:embed/>
                </p:oleObj>
              </mc:Choice>
              <mc:Fallback>
                <p:oleObj name="Формула" r:id="rId3" imgW="952200" imgH="241200" progId="Equation.3">
                  <p:embed/>
                  <p:pic>
                    <p:nvPicPr>
                      <p:cNvPr id="63492" name="Object 4">
                        <a:extLst>
                          <a:ext uri="{FF2B5EF4-FFF2-40B4-BE49-F238E27FC236}">
                            <a16:creationId xmlns:a16="http://schemas.microsoft.com/office/drawing/2014/main" id="{F04A6AD2-E5A7-4F9B-8C10-709FBFB3C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273" y="4076700"/>
                        <a:ext cx="2240756" cy="567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4" name="Object 6">
            <a:extLst>
              <a:ext uri="{FF2B5EF4-FFF2-40B4-BE49-F238E27FC236}">
                <a16:creationId xmlns:a16="http://schemas.microsoft.com/office/drawing/2014/main" id="{3942CBF5-7339-449C-8C87-7BACD91F88FE}"/>
              </a:ext>
            </a:extLst>
          </p:cNvPr>
          <p:cNvGraphicFramePr>
            <a:graphicFrameLocks noGrp="1" noChangeAspect="1"/>
          </p:cNvGraphicFramePr>
          <p:nvPr>
            <p:ph sz="quarter" idx="3"/>
          </p:nvPr>
        </p:nvGraphicFramePr>
        <p:xfrm>
          <a:off x="4193381" y="3315892"/>
          <a:ext cx="3482579" cy="486965"/>
        </p:xfrm>
        <a:graphic>
          <a:graphicData uri="http://schemas.openxmlformats.org/presentationml/2006/ole">
            <mc:AlternateContent xmlns:mc="http://schemas.openxmlformats.org/markup-compatibility/2006">
              <mc:Choice xmlns:v="urn:schemas-microsoft-com:vml" Requires="v">
                <p:oleObj spid="_x0000_s3090" name="Формула" r:id="rId5" imgW="1726920" imgH="241200" progId="Equation.3">
                  <p:embed/>
                </p:oleObj>
              </mc:Choice>
              <mc:Fallback>
                <p:oleObj name="Формула" r:id="rId5" imgW="1726920" imgH="241200" progId="Equation.3">
                  <p:embed/>
                  <p:pic>
                    <p:nvPicPr>
                      <p:cNvPr id="63494" name="Object 6">
                        <a:extLst>
                          <a:ext uri="{FF2B5EF4-FFF2-40B4-BE49-F238E27FC236}">
                            <a16:creationId xmlns:a16="http://schemas.microsoft.com/office/drawing/2014/main" id="{3942CBF5-7339-449C-8C87-7BACD91F88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3381" y="3315892"/>
                        <a:ext cx="3482579" cy="486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6" name="Object 8">
            <a:extLst>
              <a:ext uri="{FF2B5EF4-FFF2-40B4-BE49-F238E27FC236}">
                <a16:creationId xmlns:a16="http://schemas.microsoft.com/office/drawing/2014/main" id="{025A2B41-DA2A-491D-83DC-824C9161D709}"/>
              </a:ext>
            </a:extLst>
          </p:cNvPr>
          <p:cNvGraphicFramePr>
            <a:graphicFrameLocks noChangeAspect="1"/>
          </p:cNvGraphicFramePr>
          <p:nvPr/>
        </p:nvGraphicFramePr>
        <p:xfrm>
          <a:off x="4787505" y="2240756"/>
          <a:ext cx="2269331" cy="567929"/>
        </p:xfrm>
        <a:graphic>
          <a:graphicData uri="http://schemas.openxmlformats.org/presentationml/2006/ole">
            <mc:AlternateContent xmlns:mc="http://schemas.openxmlformats.org/markup-compatibility/2006">
              <mc:Choice xmlns:v="urn:schemas-microsoft-com:vml" Requires="v">
                <p:oleObj spid="_x0000_s3091" name="Формула" r:id="rId7" imgW="965160" imgH="241200" progId="Equation.3">
                  <p:embed/>
                </p:oleObj>
              </mc:Choice>
              <mc:Fallback>
                <p:oleObj name="Формула" r:id="rId7" imgW="965160" imgH="241200" progId="Equation.3">
                  <p:embed/>
                  <p:pic>
                    <p:nvPicPr>
                      <p:cNvPr id="63496" name="Object 8">
                        <a:extLst>
                          <a:ext uri="{FF2B5EF4-FFF2-40B4-BE49-F238E27FC236}">
                            <a16:creationId xmlns:a16="http://schemas.microsoft.com/office/drawing/2014/main" id="{025A2B41-DA2A-491D-83DC-824C9161D7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505" y="2240756"/>
                        <a:ext cx="2269331" cy="567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8153400" cy="5202238"/>
          </a:xfrm>
        </p:spPr>
      </p:pic>
    </p:spTree>
    <p:extLst>
      <p:ext uri="{BB962C8B-B14F-4D97-AF65-F5344CB8AC3E}">
        <p14:creationId xmlns:p14="http://schemas.microsoft.com/office/powerpoint/2010/main" val="254876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177D72-0356-4D6E-94D2-5CC05D4D5EF4}"/>
              </a:ext>
            </a:extLst>
          </p:cNvPr>
          <p:cNvSpPr>
            <a:spLocks noGrp="1"/>
          </p:cNvSpPr>
          <p:nvPr>
            <p:ph type="title"/>
          </p:nvPr>
        </p:nvSpPr>
        <p:spPr/>
        <p:txBody>
          <a:bodyPr>
            <a:noAutofit/>
          </a:bodyPr>
          <a:lstStyle/>
          <a:p>
            <a:r>
              <a:rPr lang="ru-RU" sz="2800" b="1" dirty="0"/>
              <a:t>Наиболее типичные задачи маркетинговых исследований: </a:t>
            </a:r>
            <a:endParaRPr lang="ru-RU" sz="2800" dirty="0"/>
          </a:p>
        </p:txBody>
      </p:sp>
      <p:sp>
        <p:nvSpPr>
          <p:cNvPr id="3" name="Объект 2">
            <a:extLst>
              <a:ext uri="{FF2B5EF4-FFF2-40B4-BE49-F238E27FC236}">
                <a16:creationId xmlns:a16="http://schemas.microsoft.com/office/drawing/2014/main" id="{B4B08CCA-E99D-43EB-8FC9-1F1D69A50A92}"/>
              </a:ext>
            </a:extLst>
          </p:cNvPr>
          <p:cNvSpPr>
            <a:spLocks noGrp="1"/>
          </p:cNvSpPr>
          <p:nvPr>
            <p:ph idx="1"/>
          </p:nvPr>
        </p:nvSpPr>
        <p:spPr/>
        <p:txBody>
          <a:bodyPr>
            <a:normAutofit/>
          </a:bodyPr>
          <a:lstStyle/>
          <a:p>
            <a:pPr marL="109728" indent="0">
              <a:lnSpc>
                <a:spcPct val="80000"/>
              </a:lnSpc>
              <a:buNone/>
            </a:pPr>
            <a:r>
              <a:rPr lang="ru-RU" sz="4000" dirty="0"/>
              <a:t>4. Анализ сбыта. </a:t>
            </a:r>
          </a:p>
          <a:p>
            <a:pPr marL="109728" indent="0">
              <a:lnSpc>
                <a:spcPct val="80000"/>
              </a:lnSpc>
              <a:buNone/>
            </a:pPr>
            <a:r>
              <a:rPr lang="ru-RU" sz="4000" dirty="0"/>
              <a:t>5. Анализ тенденций деловой активности. </a:t>
            </a:r>
          </a:p>
          <a:p>
            <a:pPr marL="109728" indent="0">
              <a:lnSpc>
                <a:spcPct val="80000"/>
              </a:lnSpc>
              <a:buNone/>
            </a:pPr>
            <a:r>
              <a:rPr lang="ru-RU" sz="4000" dirty="0"/>
              <a:t>6. Изучение товаров конкурентов. </a:t>
            </a:r>
          </a:p>
          <a:p>
            <a:pPr marL="109728" indent="0">
              <a:lnSpc>
                <a:spcPct val="80000"/>
              </a:lnSpc>
              <a:buNone/>
            </a:pPr>
            <a:r>
              <a:rPr lang="ru-RU" sz="4000" dirty="0"/>
              <a:t>7. Краткосрочное прогнозирование. </a:t>
            </a:r>
          </a:p>
          <a:p>
            <a:pPr marL="109728" indent="0">
              <a:buNone/>
            </a:pPr>
            <a:endParaRPr lang="ru-RU" sz="4000" dirty="0"/>
          </a:p>
        </p:txBody>
      </p:sp>
    </p:spTree>
    <p:extLst>
      <p:ext uri="{BB962C8B-B14F-4D97-AF65-F5344CB8AC3E}">
        <p14:creationId xmlns:p14="http://schemas.microsoft.com/office/powerpoint/2010/main" val="3617428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762000"/>
            <a:ext cx="8229600" cy="5867400"/>
          </a:xfrm>
        </p:spPr>
        <p:txBody>
          <a:bodyPr>
            <a:normAutofit/>
          </a:bodyPr>
          <a:lstStyle/>
          <a:p>
            <a:r>
              <a:rPr lang="ru-RU" sz="1600" b="1" dirty="0">
                <a:solidFill>
                  <a:srgbClr val="C00000"/>
                </a:solidFill>
              </a:rPr>
              <a:t>ЦЕНООБРАЗОВАНИЕ В МАРКЕТИНГЕ</a:t>
            </a:r>
            <a:r>
              <a:rPr lang="ru-RU" sz="1600" dirty="0">
                <a:solidFill>
                  <a:schemeClr val="tx1"/>
                </a:solidFill>
              </a:rPr>
              <a:t> - процесс разработки соответствующими службами маркетинга ценовой стратегии, увязанной с общими целями и основанной на общей политике ценообразования; реализация данной ценовой стратегии и приспособление к ней действующих цен. </a:t>
            </a:r>
            <a:br>
              <a:rPr lang="ru-RU" sz="1600" dirty="0">
                <a:solidFill>
                  <a:schemeClr val="tx1"/>
                </a:solidFill>
              </a:rPr>
            </a:br>
            <a:br>
              <a:rPr lang="ru-RU" sz="1600" b="1" dirty="0">
                <a:solidFill>
                  <a:schemeClr val="tx1"/>
                </a:solidFill>
              </a:rPr>
            </a:br>
            <a:r>
              <a:rPr lang="ru-RU" sz="1600" b="1" dirty="0">
                <a:solidFill>
                  <a:srgbClr val="C00000"/>
                </a:solidFill>
              </a:rPr>
              <a:t>Различают три основные цели ценообразования в маркетинге:</a:t>
            </a:r>
            <a:br>
              <a:rPr lang="ru-RU" sz="1600" dirty="0">
                <a:solidFill>
                  <a:srgbClr val="C00000"/>
                </a:solidFill>
              </a:rPr>
            </a:br>
            <a:r>
              <a:rPr lang="ru-RU" sz="1600" dirty="0">
                <a:solidFill>
                  <a:schemeClr val="tx1"/>
                </a:solidFill>
              </a:rPr>
              <a:t>1) ориентация на сбыт - фирма заинтересована в максимизации доли на рынке и использует ценовую стратегию проникновения, связанную с низкой ценой и предназначенную для захвата массового рынка;</a:t>
            </a:r>
            <a:br>
              <a:rPr lang="ru-RU" sz="1600" dirty="0">
                <a:solidFill>
                  <a:schemeClr val="tx1"/>
                </a:solidFill>
              </a:rPr>
            </a:br>
            <a:r>
              <a:rPr lang="ru-RU" sz="1600" dirty="0">
                <a:solidFill>
                  <a:schemeClr val="tx1"/>
                </a:solidFill>
              </a:rPr>
              <a:t>2) ориентация на  прибыль - фирма заинтересована в максимизации прибыли в течение года (до уплаты налогов) и использует высокие престижные цены (с целью завоевания рыночного сегмента, для которого более привлекательны качество и престижность товара, чем его цена), а затем низкие цены проникновения (после насыщения первоначального сегмента рынка для выхода на массовый рынок и расширения общего объема сбыта);</a:t>
            </a:r>
            <a:br>
              <a:rPr lang="ru-RU" sz="1600" dirty="0">
                <a:solidFill>
                  <a:schemeClr val="tx1"/>
                </a:solidFill>
              </a:rPr>
            </a:br>
            <a:r>
              <a:rPr lang="ru-RU" sz="1600" dirty="0">
                <a:solidFill>
                  <a:schemeClr val="tx1"/>
                </a:solidFill>
              </a:rPr>
              <a:t>3) ориентация на существующее положение - фирма заинтересована в стабильности своей рыночной деятельности, избежание спада в сбыте и вынуждена снижать цены в ответ на действия конкурентов. Ценовой маркетинг предусматривает все возможные варианты с учетом интересов сторон и включает их в общий стратегический план действий.</a:t>
            </a:r>
            <a:br>
              <a:rPr lang="ru-RU" dirty="0"/>
            </a:br>
            <a:endParaRPr lang="ru-RU" dirty="0"/>
          </a:p>
        </p:txBody>
      </p:sp>
    </p:spTree>
    <p:extLst>
      <p:ext uri="{BB962C8B-B14F-4D97-AF65-F5344CB8AC3E}">
        <p14:creationId xmlns:p14="http://schemas.microsoft.com/office/powerpoint/2010/main" val="2555668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ПРОБЛЕМЫ И УСЛОВИЯ ЦЕНООБРАЗОВАНИЯ.</a:t>
            </a:r>
            <a:endParaRPr lang="ru-RU" dirty="0">
              <a:solidFill>
                <a:srgbClr val="C00000"/>
              </a:solidFill>
            </a:endParaRPr>
          </a:p>
        </p:txBody>
      </p:sp>
      <p:sp>
        <p:nvSpPr>
          <p:cNvPr id="3" name="Объект 2"/>
          <p:cNvSpPr>
            <a:spLocks noGrp="1"/>
          </p:cNvSpPr>
          <p:nvPr>
            <p:ph idx="1"/>
          </p:nvPr>
        </p:nvSpPr>
        <p:spPr/>
        <p:txBody>
          <a:bodyPr>
            <a:normAutofit fontScale="92500" lnSpcReduction="20000"/>
          </a:bodyPr>
          <a:lstStyle/>
          <a:p>
            <a:pPr marL="109728" indent="0" algn="just">
              <a:buNone/>
            </a:pPr>
            <a:r>
              <a:rPr lang="ru-RU" dirty="0"/>
              <a:t>Ценовая политика продавца зависит от типа рынка. Для предприятия имеет большое значение, как относится покупатель к нему и его товарам. В этой связи различают однородные и неоднородные рынки. </a:t>
            </a:r>
          </a:p>
          <a:p>
            <a:pPr marL="109728" indent="0" algn="just">
              <a:buNone/>
            </a:pPr>
            <a:r>
              <a:rPr lang="ru-RU" i="1" dirty="0">
                <a:solidFill>
                  <a:srgbClr val="00B050"/>
                </a:solidFill>
              </a:rPr>
              <a:t>Однородный рынок </a:t>
            </a:r>
            <a:r>
              <a:rPr lang="ru-RU" i="1" dirty="0"/>
              <a:t>– </a:t>
            </a:r>
            <a:r>
              <a:rPr lang="ru-RU" dirty="0"/>
              <a:t>это рынок, на котором покупателю безразлично, у кого из продавцов он купит нужный ему товар. </a:t>
            </a:r>
          </a:p>
          <a:p>
            <a:pPr marL="109728" indent="0" algn="just">
              <a:buNone/>
            </a:pPr>
            <a:r>
              <a:rPr lang="ru-RU" i="1" dirty="0">
                <a:solidFill>
                  <a:srgbClr val="00B050"/>
                </a:solidFill>
              </a:rPr>
              <a:t>Неоднородный рынок </a:t>
            </a:r>
            <a:r>
              <a:rPr lang="ru-RU" i="1" dirty="0"/>
              <a:t>– </a:t>
            </a:r>
            <a:r>
              <a:rPr lang="ru-RU" dirty="0"/>
              <a:t>это рынок, на котором отдельный покупатель отдает предпочтение кому-либо из продавцов или его товарам. Причин, по которым покупатель отдает предпочтение, много.</a:t>
            </a:r>
          </a:p>
        </p:txBody>
      </p:sp>
    </p:spTree>
    <p:extLst>
      <p:ext uri="{BB962C8B-B14F-4D97-AF65-F5344CB8AC3E}">
        <p14:creationId xmlns:p14="http://schemas.microsoft.com/office/powerpoint/2010/main" val="1178364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Рынки подразделяются по типам конкуренции.</a:t>
            </a:r>
          </a:p>
        </p:txBody>
      </p:sp>
      <p:sp>
        <p:nvSpPr>
          <p:cNvPr id="3" name="Объект 2"/>
          <p:cNvSpPr>
            <a:spLocks noGrp="1"/>
          </p:cNvSpPr>
          <p:nvPr>
            <p:ph idx="1"/>
          </p:nvPr>
        </p:nvSpPr>
        <p:spPr/>
        <p:txBody>
          <a:bodyPr>
            <a:normAutofit fontScale="62500" lnSpcReduction="20000"/>
          </a:bodyPr>
          <a:lstStyle/>
          <a:p>
            <a:r>
              <a:rPr lang="ru-RU" b="1" i="1" dirty="0">
                <a:solidFill>
                  <a:srgbClr val="7030A0"/>
                </a:solidFill>
              </a:rPr>
              <a:t>Чистая конкуренция </a:t>
            </a:r>
            <a:r>
              <a:rPr lang="ru-RU" i="1" dirty="0"/>
              <a:t>– </a:t>
            </a:r>
            <a:r>
              <a:rPr lang="ru-RU" dirty="0"/>
              <a:t>редко наблюдаемое явление, характерное для однородного рынка с множеством продавцов и покупателей. Ни один отдельный покупатель или продавец не оказывает влияния на уровень текущих рыночных цен товара. Продавец не в состоянии запросить цену выше рыночной, поскольку покупатели могут приобрести товар по рыночной цене. Продавцы не запрашивают обычно и цену ниже рыночной. </a:t>
            </a:r>
          </a:p>
          <a:p>
            <a:r>
              <a:rPr lang="ru-RU" b="1" i="1" dirty="0">
                <a:solidFill>
                  <a:srgbClr val="7030A0"/>
                </a:solidFill>
              </a:rPr>
              <a:t>Монополистическая конкуренция </a:t>
            </a:r>
            <a:r>
              <a:rPr lang="ru-RU" dirty="0"/>
              <a:t>чаще всего наблюдается на неоднородном рынке с множеством покупателей и продавцов. Они совершают сделки не по единой рыночной цене, а в широком диапазоне цен, что обусловлено способностью продавцов предложить покупателям разные варианты товаров, в разных местах и на разных условиях. Реальные изделия могут отличаться друг от друга качеством, свойствами, внешним оформлением. Покупатели видят разницу в предложениях и готовы платить за товары по-разному. Или они не располагают возможностью сравнения из-за необозримости рынка, и продавец может назначать обусловленную этим повышенную цену.</a:t>
            </a:r>
          </a:p>
        </p:txBody>
      </p:sp>
    </p:spTree>
    <p:extLst>
      <p:ext uri="{BB962C8B-B14F-4D97-AF65-F5344CB8AC3E}">
        <p14:creationId xmlns:p14="http://schemas.microsoft.com/office/powerpoint/2010/main" val="207266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410200"/>
          </a:xfrm>
        </p:spPr>
        <p:txBody>
          <a:bodyPr>
            <a:normAutofit/>
          </a:bodyPr>
          <a:lstStyle/>
          <a:p>
            <a:pPr algn="just"/>
            <a:r>
              <a:rPr lang="ru-RU" sz="2000" b="1" i="1" dirty="0">
                <a:solidFill>
                  <a:srgbClr val="7030A0"/>
                </a:solidFill>
              </a:rPr>
              <a:t>Олигополистическая конкуренция </a:t>
            </a:r>
            <a:r>
              <a:rPr lang="ru-RU" sz="2000" dirty="0"/>
              <a:t>характерна для небольшого числа продавцов на рынке. Эти продавцы – крупные фирмы – весьма чувствительны к политике ценообразования и маркетинговым стратегиям друг друга. Товары могут быть схожи-ми и несхожими. Каждый продавец чутко реагирует на стратегию и действия конкурентов. Например, если какая-то автомобилестроительная фирма снизит свои цены, покупатели быстро переключатся на ее автомобили. Другим производителям придется реагировать либо тоже снижением цен, либо предложением новых моделей или увеличением объема услуг. Ценовая конкуренция при олигополии недопустима. При олигополии фирма не может добиться положительного результата за счет снижения или повышения цен. Если она повысит цены, конкуренты могут не последовать ее примеру. И тогда придется снижать цены либо рисковать потерей клиентуры.</a:t>
            </a:r>
          </a:p>
        </p:txBody>
      </p:sp>
    </p:spTree>
    <p:extLst>
      <p:ext uri="{BB962C8B-B14F-4D97-AF65-F5344CB8AC3E}">
        <p14:creationId xmlns:p14="http://schemas.microsoft.com/office/powerpoint/2010/main" val="3561276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AC032D-5EC7-410A-93A3-4547F09C4F27}"/>
              </a:ext>
            </a:extLst>
          </p:cNvPr>
          <p:cNvSpPr>
            <a:spLocks noGrp="1"/>
          </p:cNvSpPr>
          <p:nvPr>
            <p:ph type="title"/>
          </p:nvPr>
        </p:nvSpPr>
        <p:spPr/>
        <p:txBody>
          <a:bodyPr/>
          <a:lstStyle/>
          <a:p>
            <a:pPr>
              <a:defRPr/>
            </a:pPr>
            <a:r>
              <a:rPr lang="ru-RU" sz="2800" b="1" dirty="0"/>
              <a:t>Вопросы для обсуждения и закрепления прочитанного</a:t>
            </a:r>
            <a:endParaRPr lang="ru-RU" sz="2800" dirty="0"/>
          </a:p>
        </p:txBody>
      </p:sp>
      <p:sp>
        <p:nvSpPr>
          <p:cNvPr id="3" name="Объект 2">
            <a:extLst>
              <a:ext uri="{FF2B5EF4-FFF2-40B4-BE49-F238E27FC236}">
                <a16:creationId xmlns:a16="http://schemas.microsoft.com/office/drawing/2014/main" id="{3651068A-14DF-452A-9EF4-57EB75D1E1E5}"/>
              </a:ext>
            </a:extLst>
          </p:cNvPr>
          <p:cNvSpPr>
            <a:spLocks noGrp="1"/>
          </p:cNvSpPr>
          <p:nvPr>
            <p:ph idx="1"/>
          </p:nvPr>
        </p:nvSpPr>
        <p:spPr/>
        <p:txBody>
          <a:bodyPr/>
          <a:lstStyle/>
          <a:p>
            <a:pPr marL="452628" indent="-342900">
              <a:buFont typeface="+mj-lt"/>
              <a:buAutoNum type="arabicPeriod"/>
              <a:defRPr/>
            </a:pPr>
            <a:r>
              <a:rPr lang="ru-RU" sz="1800" dirty="0">
                <a:effectLst/>
              </a:rPr>
              <a:t>Перечислите задачи маркетинговых исследований.</a:t>
            </a:r>
          </a:p>
          <a:p>
            <a:pPr marL="452628" indent="-342900">
              <a:buFont typeface="+mj-lt"/>
              <a:buAutoNum type="arabicPeriod"/>
              <a:defRPr/>
            </a:pPr>
            <a:r>
              <a:rPr lang="ru-RU" sz="1800" dirty="0">
                <a:effectLst/>
              </a:rPr>
              <a:t>Что такое маркетинговые исследования?</a:t>
            </a:r>
          </a:p>
          <a:p>
            <a:pPr marL="452628" indent="-342900">
              <a:buFont typeface="+mj-lt"/>
              <a:buAutoNum type="arabicPeriod"/>
              <a:defRPr/>
            </a:pPr>
            <a:r>
              <a:rPr lang="ru-RU" sz="1800" dirty="0">
                <a:effectLst/>
              </a:rPr>
              <a:t>Какие способы сбора данных можно выделить?</a:t>
            </a:r>
          </a:p>
          <a:p>
            <a:pPr marL="452628" indent="-342900">
              <a:buFont typeface="+mj-lt"/>
              <a:buAutoNum type="arabicPeriod"/>
              <a:defRPr/>
            </a:pPr>
            <a:r>
              <a:rPr lang="ru-RU" sz="1800" dirty="0">
                <a:effectLst/>
              </a:rPr>
              <a:t>Для чего нужна анкета?</a:t>
            </a:r>
          </a:p>
          <a:p>
            <a:pPr marL="452628" indent="-342900">
              <a:buFont typeface="+mj-lt"/>
              <a:buAutoNum type="arabicPeriod"/>
              <a:defRPr/>
            </a:pPr>
            <a:r>
              <a:rPr lang="ru-RU" sz="1800" dirty="0">
                <a:effectLst/>
              </a:rPr>
              <a:t>Опишите индивидуальные и групповые виды интервью?</a:t>
            </a:r>
          </a:p>
          <a:p>
            <a:pPr marL="452628" indent="-342900">
              <a:buFont typeface="+mj-lt"/>
              <a:buAutoNum type="arabicPeriod"/>
              <a:defRPr/>
            </a:pPr>
            <a:r>
              <a:rPr lang="ru-RU" sz="1800" dirty="0">
                <a:effectLst/>
              </a:rPr>
              <a:t>Что такое недифференцированный маркетинг?</a:t>
            </a:r>
          </a:p>
          <a:p>
            <a:pPr marL="452628" indent="-342900">
              <a:buFont typeface="+mj-lt"/>
              <a:buAutoNum type="arabicPeriod"/>
              <a:defRPr/>
            </a:pPr>
            <a:r>
              <a:rPr lang="ru-RU" sz="1800" dirty="0">
                <a:effectLst/>
              </a:rPr>
              <a:t>Что такое Дифференцированный маркетинг?</a:t>
            </a:r>
          </a:p>
          <a:p>
            <a:pPr marL="452628" indent="-342900">
              <a:buFont typeface="+mj-lt"/>
              <a:buAutoNum type="arabicPeriod"/>
              <a:defRPr/>
            </a:pPr>
            <a:r>
              <a:rPr lang="ru-RU" sz="1800" dirty="0">
                <a:effectLst/>
              </a:rPr>
              <a:t>Что такое концентрированный маркетинг?</a:t>
            </a:r>
          </a:p>
          <a:p>
            <a:pPr marL="452628" indent="-342900">
              <a:buFont typeface="+mj-lt"/>
              <a:buAutoNum type="arabicPeriod"/>
              <a:defRPr/>
            </a:pPr>
            <a:r>
              <a:rPr lang="ru-RU" sz="1800" dirty="0">
                <a:effectLst/>
              </a:rPr>
              <a:t>Что включают в себя товары широкого потребления?</a:t>
            </a:r>
          </a:p>
          <a:p>
            <a:pPr marL="452628" indent="-342900">
              <a:buFont typeface="+mj-lt"/>
              <a:buAutoNum type="arabicPeriod"/>
              <a:defRPr/>
            </a:pPr>
            <a:r>
              <a:rPr lang="ru-RU" sz="1800" dirty="0">
                <a:effectLst/>
              </a:rPr>
              <a:t>Какие стадии включают в себя жизненный цикл товара.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C6C640-D4F1-4808-BA53-D7F99B96BD8A}"/>
              </a:ext>
            </a:extLst>
          </p:cNvPr>
          <p:cNvSpPr>
            <a:spLocks noGrp="1"/>
          </p:cNvSpPr>
          <p:nvPr>
            <p:ph type="title"/>
          </p:nvPr>
        </p:nvSpPr>
        <p:spPr>
          <a:xfrm>
            <a:off x="508000" y="404813"/>
            <a:ext cx="7664450" cy="720725"/>
          </a:xfrm>
        </p:spPr>
        <p:txBody>
          <a:bodyPr/>
          <a:lstStyle/>
          <a:p>
            <a:pPr>
              <a:defRPr/>
            </a:pPr>
            <a:r>
              <a:rPr lang="ru-RU" sz="2000" dirty="0"/>
              <a:t>Список рекомендуемой литературы</a:t>
            </a:r>
          </a:p>
        </p:txBody>
      </p:sp>
      <p:sp>
        <p:nvSpPr>
          <p:cNvPr id="3" name="Объект 2">
            <a:extLst>
              <a:ext uri="{FF2B5EF4-FFF2-40B4-BE49-F238E27FC236}">
                <a16:creationId xmlns:a16="http://schemas.microsoft.com/office/drawing/2014/main" id="{84D0DFF4-4B42-4118-926C-134BB903EE48}"/>
              </a:ext>
            </a:extLst>
          </p:cNvPr>
          <p:cNvSpPr>
            <a:spLocks noGrp="1"/>
          </p:cNvSpPr>
          <p:nvPr>
            <p:ph idx="4294967295"/>
          </p:nvPr>
        </p:nvSpPr>
        <p:spPr>
          <a:xfrm>
            <a:off x="511175" y="1125538"/>
            <a:ext cx="8453438" cy="4824412"/>
          </a:xfrm>
        </p:spPr>
        <p:txBody>
          <a:bodyPr>
            <a:noAutofit/>
          </a:bodyPr>
          <a:lstStyle/>
          <a:p>
            <a:pPr marL="0" indent="0">
              <a:spcBef>
                <a:spcPts val="0"/>
              </a:spcBef>
              <a:buFont typeface="Wingdings" panose="05000000000000000000" pitchFamily="2" charset="2"/>
              <a:buNone/>
            </a:pPr>
            <a:r>
              <a:rPr lang="ru-RU" altLang="ru-RU" sz="1000" b="1" dirty="0"/>
              <a:t>А) Основная литература</a:t>
            </a: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ea typeface="Calibri" panose="020F0502020204030204" pitchFamily="34" charset="0"/>
                <a:cs typeface="Times New Roman" panose="02020603050405020304" pitchFamily="18" charset="0"/>
              </a:rPr>
              <a:t>Романов А. А. Маркетинг : учебное пособие / А. А. Романов, В. П. Басенко, Б. М. Жуков. - Москва : Издательско-торговая корпорация "Дашков и К°", 2016. - 439, [1] с. - </a:t>
            </a:r>
            <a:r>
              <a:rPr lang="ru-RU" altLang="ru-RU" sz="1000" dirty="0" err="1">
                <a:effectLst/>
                <a:latin typeface="Times New Roman" panose="02020603050405020304" pitchFamily="18" charset="0"/>
                <a:ea typeface="Calibri" panose="020F0502020204030204" pitchFamily="34" charset="0"/>
                <a:cs typeface="Times New Roman" panose="02020603050405020304" pitchFamily="18" charset="0"/>
              </a:rPr>
              <a:t>Библиогр</a:t>
            </a:r>
            <a:r>
              <a:rPr lang="ru-RU" altLang="ru-RU" sz="1000" dirty="0">
                <a:effectLst/>
                <a:latin typeface="Times New Roman" panose="02020603050405020304" pitchFamily="18" charset="0"/>
                <a:ea typeface="Calibri" panose="020F0502020204030204" pitchFamily="34" charset="0"/>
                <a:cs typeface="Times New Roman" panose="02020603050405020304" pitchFamily="18" charset="0"/>
              </a:rPr>
              <a:t>.: с. 436-439 (48 назв.). - ISBN 978-5-394-01311-9 (в пер.) : 278.30 р. - Текст : непосредственный. Учебные отделы, A995523-ОХФ, A995524-ОХФ-ЧЗ-6, УДК  339.138(075.8)  </a:t>
            </a:r>
            <a:endParaRPr lang="ru-RU" altLang="ru-RU"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Font typeface="Wingdings" panose="05000000000000000000" pitchFamily="2" charset="2"/>
              <a:buNone/>
            </a:pPr>
            <a:r>
              <a:rPr lang="ru-RU" altLang="ru-RU" sz="1000" b="1" dirty="0"/>
              <a:t>Б) Дополнительная литература</a:t>
            </a:r>
          </a:p>
          <a:p>
            <a:pPr marL="0" indent="0">
              <a:spcBef>
                <a:spcPts val="0"/>
              </a:spcBef>
              <a:buFont typeface="Wingdings" panose="05000000000000000000" pitchFamily="2" charset="2"/>
              <a:buNone/>
            </a:pPr>
            <a:endParaRPr lang="ru-RU" altLang="ru-RU" sz="1000" dirty="0"/>
          </a:p>
          <a:p>
            <a:pPr marL="0" indent="0" algn="just">
              <a:lnSpc>
                <a:spcPct val="107000"/>
              </a:lnSpc>
              <a:spcBef>
                <a:spcPts val="0"/>
              </a:spcBef>
              <a:buFont typeface="Wingdings" panose="05000000000000000000" pitchFamily="2" charset="2"/>
              <a:buNone/>
            </a:pPr>
            <a:r>
              <a:rPr lang="ru-RU" altLang="ru-RU" sz="1000" dirty="0" err="1">
                <a:effectLst/>
                <a:latin typeface="Times New Roman" panose="02020603050405020304" pitchFamily="18" charset="0"/>
                <a:cs typeface="Calibri" panose="020F0502020204030204" pitchFamily="34" charset="0"/>
              </a:rPr>
              <a:t>Чувакова</a:t>
            </a:r>
            <a:r>
              <a:rPr lang="ru-RU" altLang="ru-RU" sz="1000" dirty="0">
                <a:effectLst/>
                <a:latin typeface="Times New Roman" panose="02020603050405020304" pitchFamily="18" charset="0"/>
                <a:cs typeface="Calibri" panose="020F0502020204030204" pitchFamily="34" charset="0"/>
              </a:rPr>
              <a:t> С. Г. Стратегический маркетинг : учебное пособие / С. Г. </a:t>
            </a:r>
            <a:r>
              <a:rPr lang="ru-RU" altLang="ru-RU" sz="1000" dirty="0" err="1">
                <a:effectLst/>
                <a:latin typeface="Times New Roman" panose="02020603050405020304" pitchFamily="18" charset="0"/>
                <a:cs typeface="Calibri" panose="020F0502020204030204" pitchFamily="34" charset="0"/>
              </a:rPr>
              <a:t>Чувакова</a:t>
            </a:r>
            <a:r>
              <a:rPr lang="ru-RU" altLang="ru-RU" sz="1000" dirty="0">
                <a:effectLst/>
                <a:latin typeface="Times New Roman" panose="02020603050405020304" pitchFamily="18" charset="0"/>
                <a:cs typeface="Calibri" panose="020F0502020204030204" pitchFamily="34" charset="0"/>
              </a:rPr>
              <a:t>. - 2-е изд. - Москва : Издательско-торговая корпорация "Дашков и К°", 2016. - 270, [2] с. : табл. - </a:t>
            </a:r>
            <a:r>
              <a:rPr lang="ru-RU" altLang="ru-RU" sz="1000" dirty="0" err="1">
                <a:effectLst/>
                <a:latin typeface="Times New Roman" panose="02020603050405020304" pitchFamily="18" charset="0"/>
                <a:cs typeface="Calibri" panose="020F0502020204030204" pitchFamily="34" charset="0"/>
              </a:rPr>
              <a:t>Библиогр</a:t>
            </a:r>
            <a:r>
              <a:rPr lang="ru-RU" altLang="ru-RU" sz="1000" dirty="0">
                <a:effectLst/>
                <a:latin typeface="Times New Roman" panose="02020603050405020304" pitchFamily="18" charset="0"/>
                <a:cs typeface="Calibri" panose="020F0502020204030204" pitchFamily="34" charset="0"/>
              </a:rPr>
              <a:t>.: с. 270-271 (27 назв.). - ISBN 978-5-394-01433-8 : 193.60 р. Учебные отделы, A995497-ОХФ, A995498-ОХФ-ЧЗ-6, УДК  339.138(075.8)  </a:t>
            </a:r>
            <a:endParaRPr lang="ru-RU" altLang="ru-RU" sz="1000" dirty="0">
              <a:effectLst/>
              <a:latin typeface="Calibri" panose="020F0502020204030204" pitchFamily="34" charset="0"/>
              <a:cs typeface="Calibri" panose="020F0502020204030204" pitchFamily="34" charset="0"/>
            </a:endParaRP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cs typeface="Calibri" panose="020F0502020204030204" pitchFamily="34" charset="0"/>
              </a:rPr>
              <a:t>Нуралиев С. У. Маркетинг : учебник / С. У. Нуралиев, Д. С. Нуралиева. - Москва : Издательско-торговая корпорация "Дашков и К°", 2016. - 361, [3] с. - (Учебные издания для бакалавров). - </a:t>
            </a:r>
            <a:r>
              <a:rPr lang="ru-RU" altLang="ru-RU" sz="1000" dirty="0" err="1">
                <a:effectLst/>
                <a:latin typeface="Times New Roman" panose="02020603050405020304" pitchFamily="18" charset="0"/>
                <a:cs typeface="Calibri" panose="020F0502020204030204" pitchFamily="34" charset="0"/>
              </a:rPr>
              <a:t>Библиогр</a:t>
            </a:r>
            <a:r>
              <a:rPr lang="ru-RU" altLang="ru-RU" sz="1000" dirty="0">
                <a:effectLst/>
                <a:latin typeface="Times New Roman" panose="02020603050405020304" pitchFamily="18" charset="0"/>
                <a:cs typeface="Calibri" panose="020F0502020204030204" pitchFamily="34" charset="0"/>
              </a:rPr>
              <a:t>.: с. 359-361 (46 назв.). - ISBN 978-5-394-02115-2 (в пер.) : 275.00 р. - Текст : непосредственный. </a:t>
            </a:r>
            <a:r>
              <a:rPr lang="en-US" altLang="ru-RU" sz="1000" dirty="0">
                <a:effectLst/>
                <a:latin typeface="Times New Roman" panose="02020603050405020304" pitchFamily="18" charset="0"/>
                <a:cs typeface="Calibri" panose="020F0502020204030204" pitchFamily="34" charset="0"/>
              </a:rPr>
              <a:t>A</a:t>
            </a:r>
            <a:r>
              <a:rPr lang="ru-RU" altLang="ru-RU" sz="1000" dirty="0">
                <a:effectLst/>
                <a:latin typeface="Times New Roman" panose="02020603050405020304" pitchFamily="18" charset="0"/>
                <a:cs typeface="Calibri" panose="020F0502020204030204" pitchFamily="34" charset="0"/>
              </a:rPr>
              <a:t>993637-ОХФ, </a:t>
            </a:r>
            <a:r>
              <a:rPr lang="en-US" altLang="ru-RU" sz="1000" dirty="0">
                <a:effectLst/>
                <a:latin typeface="Times New Roman" panose="02020603050405020304" pitchFamily="18" charset="0"/>
                <a:cs typeface="Calibri" panose="020F0502020204030204" pitchFamily="34" charset="0"/>
              </a:rPr>
              <a:t>A</a:t>
            </a:r>
            <a:r>
              <a:rPr lang="ru-RU" altLang="ru-RU" sz="1000" dirty="0">
                <a:effectLst/>
                <a:latin typeface="Times New Roman" panose="02020603050405020304" pitchFamily="18" charset="0"/>
                <a:cs typeface="Calibri" panose="020F0502020204030204" pitchFamily="34" charset="0"/>
              </a:rPr>
              <a:t>993638-ОХФ-ЧЗ-4, </a:t>
            </a:r>
            <a:r>
              <a:rPr lang="en-US" altLang="ru-RU" sz="1000" dirty="0">
                <a:effectLst/>
                <a:latin typeface="Times New Roman" panose="02020603050405020304" pitchFamily="18" charset="0"/>
                <a:cs typeface="Calibri" panose="020F0502020204030204" pitchFamily="34" charset="0"/>
              </a:rPr>
              <a:t>A</a:t>
            </a:r>
            <a:r>
              <a:rPr lang="ru-RU" altLang="ru-RU" sz="1000" dirty="0">
                <a:effectLst/>
                <a:latin typeface="Times New Roman" panose="02020603050405020304" pitchFamily="18" charset="0"/>
                <a:cs typeface="Calibri" panose="020F0502020204030204" pitchFamily="34" charset="0"/>
              </a:rPr>
              <a:t>993639-ОХФ-ЧЗ-6. УДК  339.138(075.8)  </a:t>
            </a:r>
            <a:endParaRPr lang="ru-RU" altLang="ru-RU" sz="1000" dirty="0">
              <a:effectLst/>
              <a:latin typeface="Calibri" panose="020F0502020204030204" pitchFamily="34" charset="0"/>
              <a:cs typeface="Calibri" panose="020F0502020204030204" pitchFamily="34" charset="0"/>
            </a:endParaRP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cs typeface="Calibri" panose="020F0502020204030204" pitchFamily="34" charset="0"/>
              </a:rPr>
              <a:t>Шевченко Д. А. Основы современного маркетинга : учебник / Д.А. Шевченко. - 2. - Москва : Издательско-торговая корпорация "Дашков и К", 2021. - 613 с. - ISBN 978-5-394-03977-5 : ~Б. ц. - http://znanium.com/catalog/document/?pid=1232438&amp;id=371140 </a:t>
            </a:r>
            <a:endParaRPr lang="ru-RU" altLang="ru-RU" sz="1000" dirty="0">
              <a:effectLst/>
              <a:latin typeface="Calibri" panose="020F0502020204030204" pitchFamily="34" charset="0"/>
              <a:cs typeface="Calibri" panose="020F0502020204030204" pitchFamily="34" charset="0"/>
            </a:endParaRP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cs typeface="Calibri" panose="020F0502020204030204" pitchFamily="34" charset="0"/>
              </a:rPr>
              <a:t>Егоров Ю. Н. Основы маркетинга : учебник / Ю.Н. Егоров. - 2, </a:t>
            </a:r>
            <a:r>
              <a:rPr lang="ru-RU" altLang="ru-RU" sz="1000" dirty="0" err="1">
                <a:effectLst/>
                <a:latin typeface="Times New Roman" panose="02020603050405020304" pitchFamily="18" charset="0"/>
                <a:cs typeface="Calibri" panose="020F0502020204030204" pitchFamily="34" charset="0"/>
              </a:rPr>
              <a:t>перераб</a:t>
            </a:r>
            <a:r>
              <a:rPr lang="ru-RU" altLang="ru-RU" sz="1000" dirty="0">
                <a:effectLst/>
                <a:latin typeface="Times New Roman" panose="02020603050405020304" pitchFamily="18" charset="0"/>
                <a:cs typeface="Calibri" panose="020F0502020204030204" pitchFamily="34" charset="0"/>
              </a:rPr>
              <a:t>. и доп. - Москва : ООО "Научно-издательский центр ИНФРА-М", 2021. - 292 с. - ISBN 978-5-16-014862-5. - ISBN 978-5-16-108966-8 : ~Б. ц.. УДК  339.138(075.32) ББК 65.290-2я723. http://znanium.com/catalog/document/?pid=1372729&amp;id=375783</a:t>
            </a:r>
            <a:endParaRPr lang="ru-RU" altLang="ru-RU" sz="1000" dirty="0">
              <a:effectLst/>
              <a:latin typeface="Calibri" panose="020F0502020204030204" pitchFamily="34" charset="0"/>
              <a:cs typeface="Calibri" panose="020F0502020204030204" pitchFamily="34" charset="0"/>
            </a:endParaRP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cs typeface="Calibri" panose="020F0502020204030204" pitchFamily="34" charset="0"/>
              </a:rPr>
              <a:t>6. Секерин В. Д. Инновационный маркетинг : учебник / В.Д. Секерин. - 1. - Москва : ООО "Научно-издательский центр ИНФРА-М", 2020. - 237 с. - ISBN 978-5-16-011323-4. - ISBN 978-5-16-103497-2 : ~Б. ц.  УДК 339.138(075.8) ББК 65.290-2я73 http://znanium.com/catalog/document/?pid=1081623&amp;id=353911</a:t>
            </a:r>
            <a:endParaRPr lang="ru-RU" altLang="ru-RU" sz="1000" dirty="0">
              <a:effectLst/>
              <a:latin typeface="Calibri" panose="020F0502020204030204" pitchFamily="34" charset="0"/>
              <a:cs typeface="Calibri" panose="020F0502020204030204" pitchFamily="34" charset="0"/>
            </a:endParaRP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cs typeface="Calibri" panose="020F0502020204030204" pitchFamily="34" charset="0"/>
              </a:rPr>
              <a:t>7. Соловьев Б. А. Маркетинг : учебник / Б. А. Соловьев. - 1. - Москва : ООО "Научно-издательский центр ИНФРА-М", 2020. - 337 с. - ISBN 978-5-16-003647-2. - ISBN 978-5-16-103937-3 : ~Б. ц. УДК 339.138(075.8) ББК 65.290-2я73 http://znanium.com/catalog/document/?pid=1078335&amp;id=353828</a:t>
            </a:r>
            <a:endParaRPr lang="ru-RU" altLang="ru-RU" sz="1000" dirty="0">
              <a:effectLst/>
              <a:latin typeface="Calibri" panose="020F0502020204030204" pitchFamily="34" charset="0"/>
              <a:cs typeface="Calibri" panose="020F0502020204030204" pitchFamily="34" charset="0"/>
            </a:endParaRP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cs typeface="Calibri" panose="020F0502020204030204" pitchFamily="34" charset="0"/>
              </a:rPr>
              <a:t>8. </a:t>
            </a:r>
            <a:r>
              <a:rPr lang="ru-RU" altLang="ru-RU" sz="1000" dirty="0" err="1">
                <a:effectLst/>
                <a:latin typeface="Times New Roman" panose="02020603050405020304" pitchFamily="18" charset="0"/>
                <a:cs typeface="Calibri" panose="020F0502020204030204" pitchFamily="34" charset="0"/>
              </a:rPr>
              <a:t>Цахаев</a:t>
            </a:r>
            <a:r>
              <a:rPr lang="ru-RU" altLang="ru-RU" sz="1000" dirty="0">
                <a:effectLst/>
                <a:latin typeface="Times New Roman" panose="02020603050405020304" pitchFamily="18" charset="0"/>
                <a:cs typeface="Calibri" panose="020F0502020204030204" pitchFamily="34" charset="0"/>
              </a:rPr>
              <a:t> Р. К. Маркетинг : учебник / Р.К. </a:t>
            </a:r>
            <a:r>
              <a:rPr lang="ru-RU" altLang="ru-RU" sz="1000" dirty="0" err="1">
                <a:effectLst/>
                <a:latin typeface="Times New Roman" panose="02020603050405020304" pitchFamily="18" charset="0"/>
                <a:cs typeface="Calibri" panose="020F0502020204030204" pitchFamily="34" charset="0"/>
              </a:rPr>
              <a:t>Цахаев</a:t>
            </a:r>
            <a:r>
              <a:rPr lang="ru-RU" altLang="ru-RU" sz="1000" dirty="0">
                <a:effectLst/>
                <a:latin typeface="Times New Roman" panose="02020603050405020304" pitchFamily="18" charset="0"/>
                <a:cs typeface="Calibri" panose="020F0502020204030204" pitchFamily="34" charset="0"/>
              </a:rPr>
              <a:t>. - 5. - Москва : Издательско-торговая корпорация "Дашков и К", 2020. - 548 с. - ISBN 978-5-394-03478-7 : ~Б. ц. - http://znanium.com/catalog/document/?pid=1093486&amp;id=358528</a:t>
            </a:r>
            <a:endParaRPr lang="ru-RU" altLang="ru-RU" sz="1000" dirty="0">
              <a:effectLst/>
              <a:latin typeface="Calibri" panose="020F0502020204030204" pitchFamily="34" charset="0"/>
              <a:cs typeface="Calibri" panose="020F0502020204030204" pitchFamily="34" charset="0"/>
            </a:endParaRP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cs typeface="Calibri" panose="020F0502020204030204" pitchFamily="34" charset="0"/>
              </a:rPr>
              <a:t>9. Егоров Ю. Н. Основы маркетинга : учебник / Ю.Н. Егоров. - 2, </a:t>
            </a:r>
            <a:r>
              <a:rPr lang="ru-RU" altLang="ru-RU" sz="1000" dirty="0" err="1">
                <a:effectLst/>
                <a:latin typeface="Times New Roman" panose="02020603050405020304" pitchFamily="18" charset="0"/>
                <a:cs typeface="Calibri" panose="020F0502020204030204" pitchFamily="34" charset="0"/>
              </a:rPr>
              <a:t>перераб</a:t>
            </a:r>
            <a:r>
              <a:rPr lang="ru-RU" altLang="ru-RU" sz="1000" dirty="0">
                <a:effectLst/>
                <a:latin typeface="Times New Roman" panose="02020603050405020304" pitchFamily="18" charset="0"/>
                <a:cs typeface="Calibri" panose="020F0502020204030204" pitchFamily="34" charset="0"/>
              </a:rPr>
              <a:t>. и доп. - Москва : ООО "Научно-издательский центр ИНФРА-М", 2020. - 292 с. - ISBN 978-5-16-010404-1. - ISBN 978-5-16-101915-3 : ~Б. ц. УДК  339.1(075.8) ББК 65.290-2я73. http://znanium.com/catalog/document/?pid=1069190&amp;id=354794</a:t>
            </a:r>
            <a:endParaRPr lang="ru-RU" altLang="ru-RU" sz="1000" dirty="0">
              <a:effectLst/>
              <a:latin typeface="Calibri" panose="020F0502020204030204" pitchFamily="34" charset="0"/>
              <a:cs typeface="Calibri" panose="020F0502020204030204" pitchFamily="34" charset="0"/>
            </a:endParaRPr>
          </a:p>
          <a:p>
            <a:pPr marL="0" indent="0" algn="just">
              <a:lnSpc>
                <a:spcPct val="107000"/>
              </a:lnSpc>
              <a:spcBef>
                <a:spcPts val="0"/>
              </a:spcBef>
              <a:buFont typeface="Wingdings" panose="05000000000000000000" pitchFamily="2" charset="2"/>
              <a:buNone/>
            </a:pPr>
            <a:r>
              <a:rPr lang="ru-RU" altLang="ru-RU" sz="1000" dirty="0">
                <a:effectLst/>
                <a:latin typeface="Times New Roman" panose="02020603050405020304" pitchFamily="18" charset="0"/>
                <a:cs typeface="Calibri" panose="020F0502020204030204" pitchFamily="34" charset="0"/>
              </a:rPr>
              <a:t>10.Лукина А. В. Маркетинг : учебное пособие / А. В. Лукина. - 3, исп. и доп. - Москва : Издательство "ФОРУМ", 2020. - 240 с. - ISBN 978-5-91134-769-7. - ISBN 978-5-16-101508-7. - ISBN 978-5-16-006891-6 : ~Б. ц. УДК  339.1 ББК 65.290-2. http://znanium.com/catalog/document/?pid=1009593&amp;id=354829</a:t>
            </a:r>
            <a:endParaRPr lang="ru-RU" altLang="ru-RU" sz="1000" dirty="0">
              <a:effectLst/>
              <a:latin typeface="Calibri" panose="020F0502020204030204" pitchFamily="34" charset="0"/>
              <a:cs typeface="Calibri" panose="020F0502020204030204" pitchFamily="34" charset="0"/>
            </a:endParaRPr>
          </a:p>
          <a:p>
            <a:pPr marL="0" indent="0">
              <a:spcBef>
                <a:spcPts val="0"/>
              </a:spcBef>
              <a:buFont typeface="Wingdings" panose="05000000000000000000" pitchFamily="2" charset="2"/>
              <a:buNone/>
            </a:pPr>
            <a:endParaRPr lang="ru-RU" altLang="ru-RU" sz="1000" dirty="0"/>
          </a:p>
        </p:txBody>
      </p:sp>
      <p:sp>
        <p:nvSpPr>
          <p:cNvPr id="4" name="Номер слайда 3">
            <a:extLst>
              <a:ext uri="{FF2B5EF4-FFF2-40B4-BE49-F238E27FC236}">
                <a16:creationId xmlns:a16="http://schemas.microsoft.com/office/drawing/2014/main" id="{3ED5014B-6A3C-4742-BE81-B8430D7E4204}"/>
              </a:ext>
            </a:extLst>
          </p:cNvPr>
          <p:cNvSpPr>
            <a:spLocks noGrp="1"/>
          </p:cNvSpPr>
          <p:nvPr>
            <p:ph type="sldNum" sz="quarter" idx="16"/>
          </p:nvPr>
        </p:nvSpPr>
        <p:spPr/>
        <p:txBody>
          <a:bodyPr/>
          <a:lstStyle/>
          <a:p>
            <a:pPr>
              <a:defRPr/>
            </a:pPr>
            <a:fld id="{0B070762-2F14-44E3-876B-C0A9ABEEA14C}" type="slidenum">
              <a:rPr lang="ru-RU"/>
              <a:pPr>
                <a:defRPr/>
              </a:pPr>
              <a:t>65</a:t>
            </a:fld>
            <a:endParaRPr lang="ru-RU"/>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F21FF-927E-4E81-9182-3A8A94394B10}"/>
              </a:ext>
            </a:extLst>
          </p:cNvPr>
          <p:cNvSpPr>
            <a:spLocks noGrp="1"/>
          </p:cNvSpPr>
          <p:nvPr>
            <p:ph type="title"/>
          </p:nvPr>
        </p:nvSpPr>
        <p:spPr>
          <a:xfrm>
            <a:off x="1243013" y="1314450"/>
            <a:ext cx="6900862" cy="4348163"/>
          </a:xfrm>
        </p:spPr>
        <p:txBody>
          <a:bodyPr>
            <a:normAutofit fontScale="90000"/>
          </a:bodyPr>
          <a:lstStyle/>
          <a:p>
            <a:pPr>
              <a:defRPr/>
            </a:pPr>
            <a:br>
              <a:rPr lang="ru-RU" dirty="0">
                <a:solidFill>
                  <a:schemeClr val="tx1"/>
                </a:solidFill>
              </a:rPr>
            </a:br>
            <a:r>
              <a:rPr lang="ru-RU" dirty="0">
                <a:solidFill>
                  <a:schemeClr val="tx1"/>
                </a:solidFill>
              </a:rPr>
              <a:t>Е. В. </a:t>
            </a:r>
            <a:r>
              <a:rPr lang="ru-RU" dirty="0" err="1">
                <a:solidFill>
                  <a:schemeClr val="tx1"/>
                </a:solidFill>
              </a:rPr>
              <a:t>Коротковская</a:t>
            </a:r>
            <a:br>
              <a:rPr lang="ru-RU" dirty="0">
                <a:solidFill>
                  <a:schemeClr val="tx1"/>
                </a:solidFill>
              </a:rPr>
            </a:br>
            <a:br>
              <a:rPr lang="ru-RU" dirty="0">
                <a:solidFill>
                  <a:schemeClr val="tx1"/>
                </a:solidFill>
              </a:rPr>
            </a:br>
            <a:r>
              <a:rPr lang="ru-RU" dirty="0">
                <a:solidFill>
                  <a:schemeClr val="tx1"/>
                </a:solidFill>
              </a:rPr>
              <a:t>«Маркетинг. Часть 6» </a:t>
            </a:r>
            <a:br>
              <a:rPr lang="ru-RU" dirty="0">
                <a:solidFill>
                  <a:schemeClr val="tx1"/>
                </a:solidFill>
              </a:rPr>
            </a:br>
            <a:br>
              <a:rPr lang="ru-RU" dirty="0">
                <a:solidFill>
                  <a:schemeClr val="tx1"/>
                </a:solidFill>
              </a:rPr>
            </a:br>
            <a:r>
              <a:rPr lang="ru-RU" i="1" dirty="0">
                <a:solidFill>
                  <a:schemeClr val="tx1"/>
                </a:solidFill>
              </a:rPr>
              <a:t>Учебное пособие в презентациях</a:t>
            </a:r>
            <a:br>
              <a:rPr lang="ru-RU" dirty="0">
                <a:solidFill>
                  <a:schemeClr val="tx1"/>
                </a:solidFill>
              </a:rPr>
            </a:br>
            <a:endParaRPr lang="ru-RU" dirty="0"/>
          </a:p>
        </p:txBody>
      </p:sp>
      <p:sp>
        <p:nvSpPr>
          <p:cNvPr id="3" name="Номер слайда 2">
            <a:extLst>
              <a:ext uri="{FF2B5EF4-FFF2-40B4-BE49-F238E27FC236}">
                <a16:creationId xmlns:a16="http://schemas.microsoft.com/office/drawing/2014/main" id="{BEE54C1F-BA4B-4B43-93DD-ED2C3F21D46D}"/>
              </a:ext>
            </a:extLst>
          </p:cNvPr>
          <p:cNvSpPr>
            <a:spLocks noGrp="1"/>
          </p:cNvSpPr>
          <p:nvPr>
            <p:ph type="sldNum" sz="quarter" idx="12"/>
          </p:nvPr>
        </p:nvSpPr>
        <p:spPr/>
        <p:txBody>
          <a:bodyPr/>
          <a:lstStyle/>
          <a:p>
            <a:pPr>
              <a:defRPr/>
            </a:pPr>
            <a:fld id="{EDC31799-98BF-4FCE-8277-9050755B1717}" type="slidenum">
              <a:rPr lang="ru-RU" smtClean="0"/>
              <a:pPr>
                <a:defRPr/>
              </a:pPr>
              <a:t>66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F8064D-B0F6-4D60-877E-945FDF2CDDAF}"/>
              </a:ext>
            </a:extLst>
          </p:cNvPr>
          <p:cNvSpPr>
            <a:spLocks noGrp="1"/>
          </p:cNvSpPr>
          <p:nvPr>
            <p:ph type="title"/>
          </p:nvPr>
        </p:nvSpPr>
        <p:spPr/>
        <p:txBody>
          <a:bodyPr>
            <a:noAutofit/>
          </a:bodyPr>
          <a:lstStyle/>
          <a:p>
            <a:r>
              <a:rPr lang="ru-RU" sz="2800" b="1" dirty="0"/>
              <a:t>Наиболее типичные задачи маркетинговых исследований: </a:t>
            </a:r>
            <a:endParaRPr lang="ru-RU" sz="2800" dirty="0"/>
          </a:p>
        </p:txBody>
      </p:sp>
      <p:sp>
        <p:nvSpPr>
          <p:cNvPr id="3" name="Объект 2">
            <a:extLst>
              <a:ext uri="{FF2B5EF4-FFF2-40B4-BE49-F238E27FC236}">
                <a16:creationId xmlns:a16="http://schemas.microsoft.com/office/drawing/2014/main" id="{A75D3C57-93D6-4D37-B35E-561AD5FBCA34}"/>
              </a:ext>
            </a:extLst>
          </p:cNvPr>
          <p:cNvSpPr>
            <a:spLocks noGrp="1"/>
          </p:cNvSpPr>
          <p:nvPr>
            <p:ph idx="1"/>
          </p:nvPr>
        </p:nvSpPr>
        <p:spPr/>
        <p:txBody>
          <a:bodyPr>
            <a:normAutofit/>
          </a:bodyPr>
          <a:lstStyle/>
          <a:p>
            <a:pPr marL="109728" indent="0">
              <a:lnSpc>
                <a:spcPct val="80000"/>
              </a:lnSpc>
              <a:buNone/>
            </a:pPr>
            <a:r>
              <a:rPr lang="ru-RU" sz="4000" dirty="0"/>
              <a:t>8. Оценка реакции на новый товар. </a:t>
            </a:r>
          </a:p>
          <a:p>
            <a:pPr marL="109728" indent="0">
              <a:lnSpc>
                <a:spcPct val="80000"/>
              </a:lnSpc>
              <a:buNone/>
            </a:pPr>
            <a:r>
              <a:rPr lang="ru-RU" sz="4000" dirty="0"/>
              <a:t>9. Долгосрочное прогнозирование. </a:t>
            </a:r>
          </a:p>
          <a:p>
            <a:pPr marL="109728" indent="0">
              <a:lnSpc>
                <a:spcPct val="80000"/>
              </a:lnSpc>
              <a:buNone/>
            </a:pPr>
            <a:r>
              <a:rPr lang="ru-RU" sz="4000" dirty="0"/>
              <a:t>10. Изучение политики цен. </a:t>
            </a:r>
          </a:p>
          <a:p>
            <a:pPr marL="109728" indent="0">
              <a:buNone/>
            </a:pPr>
            <a:endParaRPr lang="ru-RU" sz="4000" dirty="0"/>
          </a:p>
        </p:txBody>
      </p:sp>
    </p:spTree>
    <p:extLst>
      <p:ext uri="{BB962C8B-B14F-4D97-AF65-F5344CB8AC3E}">
        <p14:creationId xmlns:p14="http://schemas.microsoft.com/office/powerpoint/2010/main" val="3805939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95400"/>
            <a:ext cx="8305800" cy="5173663"/>
          </a:xfrm>
        </p:spPr>
      </p:pic>
    </p:spTree>
    <p:extLst>
      <p:ext uri="{BB962C8B-B14F-4D97-AF65-F5344CB8AC3E}">
        <p14:creationId xmlns:p14="http://schemas.microsoft.com/office/powerpoint/2010/main" val="176778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ru-RU" sz="4000" b="1" dirty="0"/>
              <a:t>МЕТОДИКА МАРКЕТИНГОВЫХ ИССЛЕДОВАНИЙ</a:t>
            </a:r>
            <a:r>
              <a:rPr lang="ru-RU" dirty="0"/>
              <a:t>.</a:t>
            </a:r>
            <a:endParaRPr lang="ru-RU" sz="4000" dirty="0"/>
          </a:p>
        </p:txBody>
      </p:sp>
      <p:sp>
        <p:nvSpPr>
          <p:cNvPr id="7171" name="Rectangle 3"/>
          <p:cNvSpPr>
            <a:spLocks noGrp="1" noChangeArrowheads="1"/>
          </p:cNvSpPr>
          <p:nvPr>
            <p:ph idx="1"/>
          </p:nvPr>
        </p:nvSpPr>
        <p:spPr/>
        <p:txBody>
          <a:bodyPr>
            <a:normAutofit/>
          </a:bodyPr>
          <a:lstStyle/>
          <a:p>
            <a:pPr algn="just">
              <a:lnSpc>
                <a:spcPct val="80000"/>
              </a:lnSpc>
            </a:pPr>
            <a:r>
              <a:rPr lang="ru-RU" sz="3200" dirty="0"/>
              <a:t>Крупные компании, такие, как ОАО «РЖД», небольшие фирмы, некоммерческие организации типа университетов, политические деятели стараются выяснить, каков их образ в глазах клиентов, для чего заказывают проведение исследований.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411</TotalTime>
  <Words>5117</Words>
  <Application>Microsoft Office PowerPoint</Application>
  <PresentationFormat>Экран (4:3)</PresentationFormat>
  <Paragraphs>192</Paragraphs>
  <Slides>66</Slides>
  <Notes>2</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66</vt:i4>
      </vt:variant>
    </vt:vector>
  </HeadingPairs>
  <TitlesOfParts>
    <vt:vector size="76" baseType="lpstr">
      <vt:lpstr>Arial</vt:lpstr>
      <vt:lpstr>Calibri</vt:lpstr>
      <vt:lpstr>Georgia</vt:lpstr>
      <vt:lpstr>Times New Roman</vt:lpstr>
      <vt:lpstr>Trebuchet MS</vt:lpstr>
      <vt:lpstr>Wingdings</vt:lpstr>
      <vt:lpstr>Wingdings 2</vt:lpstr>
      <vt:lpstr>Городская</vt:lpstr>
      <vt:lpstr>Диаграмма</vt:lpstr>
      <vt:lpstr>Формула</vt:lpstr>
      <vt:lpstr>Е. В. Коротковская  «Маркетинг. Часть 6» </vt:lpstr>
      <vt:lpstr>УДК 33.338.2 ББК 65стд1-32  Л 69  А69 Коротковская Е.В. Маркетинг. Часть 6. Учебное пособие в презентациях. Для студентов, обучающихся по экономическим специальностям. Саратов, СГУ 2021 – 66  с.  ISBN   Учебное пособие, включающее в себя презентации лекций, подготовлено в соответствии с положениями и требованиями Государственного образовательного стандарта высшего образования. Эффективность современного предприятия обусловлена целым рядом факторов, среди которых важное место занимает маркетинг. В современных условиях знания в области маркетинга позволяют фирмам правильно ориентироваться в экономике, глубже понимать своего потребителя и деловых партнеров. В пособии рассмотрены ключевые аспекты маркетинга.  Цель данного издания – способствовать повышению уровня подготовки студентов, донести теоретические основы и развить умения принимать оптимальные маркетинговые решения, увязанные с конкретными ситуациями, складывающимися на рынке. Знания теоретических основ маркетинга позволят специалистам стимулировать сбыт товаров и услуг, изучать, формировать и прогнозировать спрос, разрабатывать и анализировать сбытовую и ценовую политику организаций, планировать и осуществлять мероприятия, направленные на реализацию маркетинговой стратегии предприятия, выявлять потенциальных конкурентов и оценивать преимущества в конкурентной борьбе, определять стратегические действия фирмы.  Материал учебного пособия может использоваться как в самостоятельной работе, так и при подготовке лекций, докладов и публичных выступлений.   Пособие предназначено для студентов высших учебных заведений, обучающихся по экономическим специальностям очной и заочной форм обучения, бакалавров, обучающихся по направлению «Экономика» , по направлению подготовки бакалавров: 38.03.01 – «Экономика»,  профиль «Экономика предпринимательства», «Финансы и кредит».  Рекомендуем к печати: научно-методический совет экономического факультета (протокол №  4  от 24.11.2021 г.) УДК 33.338.2    ББК 65стд1-32  Е.В. Коротковская</vt:lpstr>
      <vt:lpstr>Тема. Проведения маркетинговых исследований.</vt:lpstr>
      <vt:lpstr>Маркетинговые исследования</vt:lpstr>
      <vt:lpstr>Наиболее типичные задачи маркетинговых исследований: </vt:lpstr>
      <vt:lpstr>Наиболее типичные задачи маркетинговых исследований: </vt:lpstr>
      <vt:lpstr>Наиболее типичные задачи маркетинговых исследований: </vt:lpstr>
      <vt:lpstr>Презентация PowerPoint</vt:lpstr>
      <vt:lpstr>МЕТОДИКА МАРКЕТИНГОВЫХ ИССЛЕДОВАНИЙ.</vt:lpstr>
      <vt:lpstr>МЕТОДИКА МАРКЕТИНГОВЫХ ИССЛЕДОВАНИЙ.</vt:lpstr>
      <vt:lpstr>формулирование целей исследования. </vt:lpstr>
      <vt:lpstr>Презентация PowerPoint</vt:lpstr>
      <vt:lpstr>Отбор источников информации. </vt:lpstr>
      <vt:lpstr>Методы исследования. </vt:lpstr>
      <vt:lpstr>Наблюдение</vt:lpstr>
      <vt:lpstr>Эксперимент</vt:lpstr>
      <vt:lpstr>Опрос</vt:lpstr>
      <vt:lpstr>Фокусирование</vt:lpstr>
      <vt:lpstr>Орудия исследований. </vt:lpstr>
      <vt:lpstr>Презентация PowerPoint</vt:lpstr>
      <vt:lpstr>Презентация PowerPoint</vt:lpstr>
      <vt:lpstr>Способы связи с аудиторией. </vt:lpstr>
      <vt:lpstr>Личные интервью бывают двух видов:</vt:lpstr>
      <vt:lpstr>Индивидуальные</vt:lpstr>
      <vt:lpstr>При групповом</vt:lpstr>
      <vt:lpstr>Сегментирование потребительских рынков. </vt:lpstr>
      <vt:lpstr>Презентация PowerPoint</vt:lpstr>
      <vt:lpstr>ВЫБОР ЦЕЛЕВЫХ СЕГМЕНТОВ РЫНКА </vt:lpstr>
      <vt:lpstr>Недифференцированный маркетинг. Возможно, фирма решится пренебречь различиями в сегментах и обратиться ко всему рынку сразу с одним и тем же предложением. В этом случае она концентрирует усилия не на том, чем отличаются друг от друга нужды клиентов, а на том, что в этих нуждах общее. Она разрабатывает товар и маркетинговую программу, которые покажутся привлекательными возможно большему числу покупателей. Она полагается на методы массового распределения и массовой рекламы. Фирма стремится придать товару образ превосходства в сознании людей. В качестве примера недифференцированного маркетинга можно привести действия фирмы «Херши», которая несколько лет назад предложила одну марку шоколада в расчете на всех.  Недифференцированный маркетинг экономичен. Издержки по производству, распространению и рекламе товара невелики. Фирмы, прибегающие к недифференцированному маркетингу, обычно создают товар, рассчитанный на самые крупные рынки.  </vt:lpstr>
      <vt:lpstr>Презентация PowerPoint</vt:lpstr>
      <vt:lpstr>Презентация PowerPoint</vt:lpstr>
      <vt:lpstr>Дифференцированный маркетинг. В данном случае фирма решает выступить на большинстве или даже на всех сегментах и разрабатывает для каждого из них отдельное предложение. Так, напомним, корпорация «Дженерал моторс» стремится выпускать автомобили «для любых кошельков, любых целей, любых лиц». Предлагая соответствующие товары для каждого сегмента, она надеется добиться роста сбыта и более глубокого проникновения на каждый из сегментов рынка. Она рассчитывает, что благодаря упрочению позиции на нескольких сегментах рынка ей удастся идентифицировать в сознании потребителя фирму с данной товарной категорией, надеется на рост повторных покупок.  </vt:lpstr>
      <vt:lpstr>Презентация PowerPoint</vt:lpstr>
      <vt:lpstr>Концентрированный маркетинг. Многие фирмы видят для себя и третью маркетинговую возможность, особенно привлекательную для организаций с ограниченными ресурсами. Эти фирмы концентрирует усилия на одном или нескольких сегментах рынка.  Можно привести несколько примеров такого концентрированного маркетинга. Фирма «Фольксваген» в определенный период сосредоточивала свои усилия на рынке малолитражных автомобилей, фирма «Хьюлетт-Паккард» – на рынке дорогих калькуляторов. На обслуживаемом сегменте фирма лучше других знает нужды покупателей и пользуется определенной репутацией. В результате специализации в области производства, распределения и стимулирования сбыта фирма добивается экономии ресурсов.  Концентрированный маркетинг связан с повышенным уровнем риска. Избранный сегмент рынка может не оправдать надежд, например, потребители могут перестать покупать товар предлагаемого типа. В результате фирма потерпит большие убытки.  </vt:lpstr>
      <vt:lpstr>Выбор стратегии охвата рынка. При выборе стратегии охвата рынка необходимо учитывать следующие факторы: </vt:lpstr>
      <vt:lpstr>ТОВАРЫ, ТОВАРНЫЕ МАРКИ, УПАКОВКА И УСЛУГИ.</vt:lpstr>
      <vt:lpstr>Товар по замыслу, реальный товар и товар с подкреплением. </vt:lpstr>
      <vt:lpstr>Презентация PowerPoint</vt:lpstr>
      <vt:lpstr>По степени долговечности или материальной осязаемости товары можно разделить на следующие три группы: товары длительного пользования, товары кратковременного пользования и услуги. </vt:lpstr>
      <vt:lpstr>Товары широкого потребления. </vt:lpstr>
      <vt:lpstr>МАРКИ ТОВАРОВ </vt:lpstr>
      <vt:lpstr>Презентация PowerPoint</vt:lpstr>
      <vt:lpstr>Стандартизованные и дифференцированные товары. </vt:lpstr>
      <vt:lpstr>Презентация PowerPoint</vt:lpstr>
      <vt:lpstr>От каждого конкретного покупателя зависит, воспринимает ли он данный товар как стандартизованный или как дифференцированный. Многие потребители, в отличие от приведенного примера, не считают сельскохозяйственные продукты стандартизованными товарами; они уделяют большое внимание, например, тому, соблюдаются ли экологические принципы ведения хозяйства в той местности, откуда поступило данное молоко, не находится ли она в зоне радиоактивного заражения. Молоко или масло в их представлении – глубоко дифференцированные товары. В то же время для многих совершенно безразлично, есть ли лейбл «adidas» на кроссовках.  </vt:lpstr>
      <vt:lpstr>УПАКОВКА, МАРКИРОВКА ТОВАРА  И СЕРВИСНЫЕ УСЛУГИ ДЛЯ ПОКУПАТЕЛЕЙ </vt:lpstr>
      <vt:lpstr>Презентация PowerPoint</vt:lpstr>
      <vt:lpstr>Расширению использования упаковки в качестве орудия маркетинга способствуют самые разные факторы: </vt:lpstr>
      <vt:lpstr>Презентация PowerPoint</vt:lpstr>
      <vt:lpstr>ТОВАРНЫЙ АССОРТИМЕНТ И ТОВАРНАЯ НОМЕНКЛАТУРА </vt:lpstr>
      <vt:lpstr>ЖИЗНЕННЫЙ ЦИКЛ ТОВАРА. </vt:lpstr>
      <vt:lpstr>Этапы жизненного цикла товара (услуги)</vt:lpstr>
      <vt:lpstr>Этапы жизненного цикла товара (услуги)</vt:lpstr>
      <vt:lpstr>Информационная основа диагностики стадии жизненного цикла товара (услуги)</vt:lpstr>
      <vt:lpstr>Диагностика стадии жизненного цикла товара (услуги) по методу Polli-Cook </vt:lpstr>
      <vt:lpstr>Диагностика стадии жизненного цикла товара (услуги) по методу Polli-Cook</vt:lpstr>
      <vt:lpstr>Индикаторы диагностики жизненного цикла товара (услуги)</vt:lpstr>
      <vt:lpstr>Критерии оценки стадии жизненного цикла товара (услуги)</vt:lpstr>
      <vt:lpstr>Презентация PowerPoint</vt:lpstr>
      <vt:lpstr>ЦЕНООБРАЗОВАНИЕ В МАРКЕТИНГЕ - процесс разработки соответствующими службами маркетинга ценовой стратегии, увязанной с общими целями и основанной на общей политике ценообразования; реализация данной ценовой стратегии и приспособление к ней действующих цен.   Различают три основные цели ценообразования в маркетинге: 1) ориентация на сбыт - фирма заинтересована в максимизации доли на рынке и использует ценовую стратегию проникновения, связанную с низкой ценой и предназначенную для захвата массового рынка; 2) ориентация на  прибыль - фирма заинтересована в максимизации прибыли в течение года (до уплаты налогов) и использует высокие престижные цены (с целью завоевания рыночного сегмента, для которого более привлекательны качество и престижность товара, чем его цена), а затем низкие цены проникновения (после насыщения первоначального сегмента рынка для выхода на массовый рынок и расширения общего объема сбыта); 3) ориентация на существующее положение - фирма заинтересована в стабильности своей рыночной деятельности, избежание спада в сбыте и вынуждена снижать цены в ответ на действия конкурентов. Ценовой маркетинг предусматривает все возможные варианты с учетом интересов сторон и включает их в общий стратегический план действий. </vt:lpstr>
      <vt:lpstr>ПРОБЛЕМЫ И УСЛОВИЯ ЦЕНООБРАЗОВАНИЯ.</vt:lpstr>
      <vt:lpstr>Рынки подразделяются по типам конкуренции.</vt:lpstr>
      <vt:lpstr>Олигополистическая конкуренция характерна для небольшого числа продавцов на рынке. Эти продавцы – крупные фирмы – весьма чувствительны к политике ценообразования и маркетинговым стратегиям друг друга. Товары могут быть схожи-ми и несхожими. Каждый продавец чутко реагирует на стратегию и действия конкурентов. Например, если какая-то автомобилестроительная фирма снизит свои цены, покупатели быстро переключатся на ее автомобили. Другим производителям придется реагировать либо тоже снижением цен, либо предложением новых моделей или увеличением объема услуг. Ценовая конкуренция при олигополии недопустима. При олигополии фирма не может добиться положительного результата за счет снижения или повышения цен. Если она повысит цены, конкуренты могут не последовать ее примеру. И тогда придется снижать цены либо рисковать потерей клиентуры.</vt:lpstr>
      <vt:lpstr>Вопросы для обсуждения и закрепления прочитанного</vt:lpstr>
      <vt:lpstr>Список рекомендуемой литературы</vt:lpstr>
      <vt:lpstr> Е. В. Коротковская  «Маркетинг. Часть 6»   Учебное пособие в презентациях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55</cp:revision>
  <cp:lastPrinted>1601-01-01T00:00:00Z</cp:lastPrinted>
  <dcterms:created xsi:type="dcterms:W3CDTF">1601-01-01T00:00:00Z</dcterms:created>
  <dcterms:modified xsi:type="dcterms:W3CDTF">2021-12-14T12:51:30Z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