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5"/>
  </p:notesMasterIdLst>
  <p:sldIdLst>
    <p:sldId id="306" r:id="rId2"/>
    <p:sldId id="30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6" r:id="rId14"/>
    <p:sldId id="653" r:id="rId15"/>
    <p:sldId id="654" r:id="rId16"/>
    <p:sldId id="656" r:id="rId17"/>
    <p:sldId id="657" r:id="rId18"/>
    <p:sldId id="658" r:id="rId19"/>
    <p:sldId id="659" r:id="rId20"/>
    <p:sldId id="660" r:id="rId21"/>
    <p:sldId id="661" r:id="rId22"/>
    <p:sldId id="666" r:id="rId23"/>
    <p:sldId id="662" r:id="rId24"/>
    <p:sldId id="663" r:id="rId25"/>
    <p:sldId id="664" r:id="rId26"/>
    <p:sldId id="665" r:id="rId27"/>
    <p:sldId id="667" r:id="rId28"/>
    <p:sldId id="668" r:id="rId29"/>
    <p:sldId id="669" r:id="rId30"/>
    <p:sldId id="31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267" r:id="rId39"/>
    <p:sldId id="276" r:id="rId40"/>
    <p:sldId id="277" r:id="rId41"/>
    <p:sldId id="677" r:id="rId42"/>
    <p:sldId id="284" r:id="rId43"/>
    <p:sldId id="678" r:id="rId44"/>
    <p:sldId id="268" r:id="rId45"/>
    <p:sldId id="680" r:id="rId46"/>
    <p:sldId id="270" r:id="rId47"/>
    <p:sldId id="271" r:id="rId48"/>
    <p:sldId id="278" r:id="rId49"/>
    <p:sldId id="279" r:id="rId50"/>
    <p:sldId id="281" r:id="rId51"/>
    <p:sldId id="280" r:id="rId52"/>
    <p:sldId id="283" r:id="rId53"/>
    <p:sldId id="681" r:id="rId54"/>
    <p:sldId id="269" r:id="rId55"/>
    <p:sldId id="682" r:id="rId56"/>
    <p:sldId id="683" r:id="rId57"/>
    <p:sldId id="408" r:id="rId58"/>
    <p:sldId id="409" r:id="rId59"/>
    <p:sldId id="410" r:id="rId60"/>
    <p:sldId id="411" r:id="rId61"/>
    <p:sldId id="412" r:id="rId62"/>
    <p:sldId id="413" r:id="rId63"/>
    <p:sldId id="414" r:id="rId64"/>
    <p:sldId id="415" r:id="rId65"/>
    <p:sldId id="485" r:id="rId66"/>
    <p:sldId id="416" r:id="rId67"/>
    <p:sldId id="417" r:id="rId68"/>
    <p:sldId id="418" r:id="rId69"/>
    <p:sldId id="419" r:id="rId70"/>
    <p:sldId id="420" r:id="rId71"/>
    <p:sldId id="421" r:id="rId72"/>
    <p:sldId id="460" r:id="rId73"/>
    <p:sldId id="422" r:id="rId74"/>
    <p:sldId id="423" r:id="rId75"/>
    <p:sldId id="486" r:id="rId76"/>
    <p:sldId id="424" r:id="rId77"/>
    <p:sldId id="487" r:id="rId78"/>
    <p:sldId id="425" r:id="rId79"/>
    <p:sldId id="426" r:id="rId80"/>
    <p:sldId id="427" r:id="rId81"/>
    <p:sldId id="428" r:id="rId82"/>
    <p:sldId id="429" r:id="rId83"/>
    <p:sldId id="430" r:id="rId84"/>
    <p:sldId id="371" r:id="rId85"/>
    <p:sldId id="372" r:id="rId86"/>
    <p:sldId id="373" r:id="rId87"/>
    <p:sldId id="381" r:id="rId88"/>
    <p:sldId id="382" r:id="rId89"/>
    <p:sldId id="383" r:id="rId90"/>
    <p:sldId id="384" r:id="rId91"/>
    <p:sldId id="515" r:id="rId92"/>
    <p:sldId id="385" r:id="rId93"/>
    <p:sldId id="386" r:id="rId94"/>
    <p:sldId id="387" r:id="rId95"/>
    <p:sldId id="388" r:id="rId96"/>
    <p:sldId id="389" r:id="rId97"/>
    <p:sldId id="390" r:id="rId98"/>
    <p:sldId id="391" r:id="rId99"/>
    <p:sldId id="392" r:id="rId100"/>
    <p:sldId id="393" r:id="rId101"/>
    <p:sldId id="395" r:id="rId102"/>
    <p:sldId id="394" r:id="rId103"/>
    <p:sldId id="516" r:id="rId104"/>
    <p:sldId id="396" r:id="rId105"/>
    <p:sldId id="397" r:id="rId106"/>
    <p:sldId id="398" r:id="rId107"/>
    <p:sldId id="399" r:id="rId108"/>
    <p:sldId id="400" r:id="rId109"/>
    <p:sldId id="401" r:id="rId110"/>
    <p:sldId id="402" r:id="rId111"/>
    <p:sldId id="403" r:id="rId112"/>
    <p:sldId id="404" r:id="rId113"/>
    <p:sldId id="405" r:id="rId114"/>
    <p:sldId id="374" r:id="rId115"/>
    <p:sldId id="375" r:id="rId116"/>
    <p:sldId id="376" r:id="rId117"/>
    <p:sldId id="377" r:id="rId118"/>
    <p:sldId id="378" r:id="rId119"/>
    <p:sldId id="379" r:id="rId120"/>
    <p:sldId id="684" r:id="rId121"/>
    <p:sldId id="341" r:id="rId122"/>
    <p:sldId id="308" r:id="rId123"/>
    <p:sldId id="309" r:id="rId1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9DCBF-CA60-4E64-A577-41260AC80CA9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441A8-4BBD-42C4-A7AD-6E7C51A79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3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132047-CEF4-4E7A-88AC-825BA887CB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71B92-56C8-402B-9A0B-A1F82FD3BE1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34914" name="Rectangle 2">
            <a:extLst>
              <a:ext uri="{FF2B5EF4-FFF2-40B4-BE49-F238E27FC236}">
                <a16:creationId xmlns:a16="http://schemas.microsoft.com/office/drawing/2014/main" id="{394002EF-0FCE-4A97-B3F1-052870208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4915" name="Rectangle 3">
            <a:extLst>
              <a:ext uri="{FF2B5EF4-FFF2-40B4-BE49-F238E27FC236}">
                <a16:creationId xmlns:a16="http://schemas.microsoft.com/office/drawing/2014/main" id="{54C51A36-C216-4E16-9FE3-BAC473716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3B09D4-A1D8-4F86-A5DB-51BB3534D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762D6-13A5-438B-B496-BE766A27628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36962" name="Rectangle 2">
            <a:extLst>
              <a:ext uri="{FF2B5EF4-FFF2-40B4-BE49-F238E27FC236}">
                <a16:creationId xmlns:a16="http://schemas.microsoft.com/office/drawing/2014/main" id="{E868CA55-B0FE-4F81-9516-7C77E3F65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6963" name="Rectangle 3">
            <a:extLst>
              <a:ext uri="{FF2B5EF4-FFF2-40B4-BE49-F238E27FC236}">
                <a16:creationId xmlns:a16="http://schemas.microsoft.com/office/drawing/2014/main" id="{BAF44A14-D4C6-4E1B-8162-877D04FF2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96C4A0-92BE-4644-A825-C3F21D20D3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BED2C-DEB3-4CD9-AE3F-C4975E6A258C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941058" name="Rectangle 2">
            <a:extLst>
              <a:ext uri="{FF2B5EF4-FFF2-40B4-BE49-F238E27FC236}">
                <a16:creationId xmlns:a16="http://schemas.microsoft.com/office/drawing/2014/main" id="{0F0405C4-3E8A-419D-9436-4E8821673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1059" name="Rectangle 3">
            <a:extLst>
              <a:ext uri="{FF2B5EF4-FFF2-40B4-BE49-F238E27FC236}">
                <a16:creationId xmlns:a16="http://schemas.microsoft.com/office/drawing/2014/main" id="{5E07EFC4-BDDF-43A9-8835-7789D20D5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1A69A9-3C6B-464F-8251-EB9270E7C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DF4-8CDC-4726-88A0-AAFBB93ADBF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43106" name="Rectangle 2">
            <a:extLst>
              <a:ext uri="{FF2B5EF4-FFF2-40B4-BE49-F238E27FC236}">
                <a16:creationId xmlns:a16="http://schemas.microsoft.com/office/drawing/2014/main" id="{AB77D518-47A3-4B5F-8894-0931ADEEA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3107" name="Rectangle 3">
            <a:extLst>
              <a:ext uri="{FF2B5EF4-FFF2-40B4-BE49-F238E27FC236}">
                <a16:creationId xmlns:a16="http://schemas.microsoft.com/office/drawing/2014/main" id="{B886DF19-DB8F-45A1-BF77-24D0E014A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4F2858-1DCD-4492-9350-53F971D72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252FC-0079-447B-824E-AB8162D2AD9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945154" name="Rectangle 2">
            <a:extLst>
              <a:ext uri="{FF2B5EF4-FFF2-40B4-BE49-F238E27FC236}">
                <a16:creationId xmlns:a16="http://schemas.microsoft.com/office/drawing/2014/main" id="{E2777406-1773-4565-BD34-80C906859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5155" name="Rectangle 3">
            <a:extLst>
              <a:ext uri="{FF2B5EF4-FFF2-40B4-BE49-F238E27FC236}">
                <a16:creationId xmlns:a16="http://schemas.microsoft.com/office/drawing/2014/main" id="{123630F4-B3F1-4012-A6F7-1AB867A62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05DD04-F7A0-4228-99F8-C024D7353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40EF0-9EB0-444C-856A-117867DCF314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947202" name="Rectangle 2">
            <a:extLst>
              <a:ext uri="{FF2B5EF4-FFF2-40B4-BE49-F238E27FC236}">
                <a16:creationId xmlns:a16="http://schemas.microsoft.com/office/drawing/2014/main" id="{3BD7D474-CA73-45D3-AA37-6E9991EE0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7203" name="Rectangle 3">
            <a:extLst>
              <a:ext uri="{FF2B5EF4-FFF2-40B4-BE49-F238E27FC236}">
                <a16:creationId xmlns:a16="http://schemas.microsoft.com/office/drawing/2014/main" id="{C4888F07-6222-44BC-A6F5-E0C80F68A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425F7B-43A3-4B78-9C8A-36919414FA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38D2F-8D70-4363-B155-420F373B4B6B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949250" name="Rectangle 2">
            <a:extLst>
              <a:ext uri="{FF2B5EF4-FFF2-40B4-BE49-F238E27FC236}">
                <a16:creationId xmlns:a16="http://schemas.microsoft.com/office/drawing/2014/main" id="{D3C77AF5-4C20-44FD-887D-9CE3FE8B10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9251" name="Rectangle 3">
            <a:extLst>
              <a:ext uri="{FF2B5EF4-FFF2-40B4-BE49-F238E27FC236}">
                <a16:creationId xmlns:a16="http://schemas.microsoft.com/office/drawing/2014/main" id="{B77360FD-B410-4231-942B-1F35A7845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811F58-0370-4E4F-A535-F92CC3208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18A85-07B4-4C25-BFBD-CCCFFCFDBA21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951298" name="Rectangle 2">
            <a:extLst>
              <a:ext uri="{FF2B5EF4-FFF2-40B4-BE49-F238E27FC236}">
                <a16:creationId xmlns:a16="http://schemas.microsoft.com/office/drawing/2014/main" id="{ACF0D6DD-07F0-49EC-822D-F47EEDA04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1299" name="Rectangle 3">
            <a:extLst>
              <a:ext uri="{FF2B5EF4-FFF2-40B4-BE49-F238E27FC236}">
                <a16:creationId xmlns:a16="http://schemas.microsoft.com/office/drawing/2014/main" id="{09E16422-7C34-4B73-A721-A458E410C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1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5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62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9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50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5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80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3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897AF3-1267-4AF4-8FA6-7D7A154E0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C971E3-B69B-478E-8339-8517EC328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32FB2FC-B700-4DA5-AE2B-21046A616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B85F1-1165-48E3-8A4A-A00F684C30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64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4565BD3F-B9AC-4B94-8444-FEEDD3082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216C344-2FAD-46BD-85D5-4E06FD865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8894A964-A096-4CDF-9085-5E22B4C06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DBC6-9CA7-494A-AE9D-7020EBB288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319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>
            <a:extLst>
              <a:ext uri="{FF2B5EF4-FFF2-40B4-BE49-F238E27FC236}">
                <a16:creationId xmlns:a16="http://schemas.microsoft.com/office/drawing/2014/main" id="{F8D3ABFD-44A9-4B1E-8E9C-ED2E68E55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5C7EA4-2F13-4E41-8562-FC053A4FF8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5E26CA-6A94-4CDE-B720-EC8157BD22C8}" type="datetimeFigureOut">
              <a:rPr lang="ru-RU"/>
              <a:pPr>
                <a:defRPr/>
              </a:pPr>
              <a:t>14.12.2021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8686B2-E186-4FAD-9919-E40F68E86D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8CCCDD-2259-4829-900E-67B9575FEE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275DA1-051C-4F2C-8183-11F99727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3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9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3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1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48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9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1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8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8C3E-BCCE-4F68-9A85-27971999D548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5943D3-57F7-42E4-B7EE-C6AA8FB69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48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8.wmf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1.emf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wmf"/></Relationships>
</file>

<file path=ppt/slides/_rels/slide1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4.wmf"/></Relationships>
</file>

<file path=ppt/slides/_rels/slide1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52.wmf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9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B37B6DF-359F-4353-9BB4-0DD14F9125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06639" y="1458913"/>
            <a:ext cx="6643687" cy="1820862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chemeClr val="tx1"/>
                </a:solidFill>
              </a:rPr>
              <a:t>Е. В. </a:t>
            </a:r>
            <a:r>
              <a:rPr lang="ru-RU" altLang="ru-RU" sz="3600" b="1" dirty="0" err="1">
                <a:solidFill>
                  <a:schemeClr val="tx1"/>
                </a:solidFill>
              </a:rPr>
              <a:t>Коротковская</a:t>
            </a:r>
            <a:br>
              <a:rPr lang="ru-RU" altLang="ru-RU" sz="3600" b="1" dirty="0">
                <a:solidFill>
                  <a:schemeClr val="tx1"/>
                </a:solidFill>
              </a:rPr>
            </a:br>
            <a:br>
              <a:rPr lang="ru-RU" altLang="ru-RU" sz="3600" b="1" dirty="0">
                <a:solidFill>
                  <a:schemeClr val="tx1"/>
                </a:solidFill>
              </a:rPr>
            </a:br>
            <a:r>
              <a:rPr lang="ru-RU" altLang="ru-RU" sz="3600" b="1" dirty="0">
                <a:solidFill>
                  <a:schemeClr val="tx1"/>
                </a:solidFill>
              </a:rPr>
              <a:t>«Маркетинг. Часть 2»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2FC50F-025D-4D27-A209-82196D0B5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6864" y="3800475"/>
            <a:ext cx="6518275" cy="10287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Учебное пособие в презентациях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B59A79-B6FB-4B12-9A4E-89D03D92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66837-050F-4202-82D2-ACC7B5165B4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27"/>
          <p:cNvGrpSpPr/>
          <p:nvPr/>
        </p:nvGrpSpPr>
        <p:grpSpPr>
          <a:xfrm>
            <a:off x="3143250" y="3500438"/>
            <a:ext cx="5905500" cy="720725"/>
            <a:chOff x="0" y="0"/>
            <a:chExt cx="2147483647" cy="2147483647"/>
          </a:xfrm>
        </p:grpSpPr>
        <p:cxnSp>
          <p:nvCxnSpPr>
            <p:cNvPr id="253" name="Google Shape;253;p27"/>
            <p:cNvCxnSpPr/>
            <p:nvPr/>
          </p:nvCxnSpPr>
          <p:spPr>
            <a:xfrm>
              <a:off x="0" y="1073741549"/>
              <a:ext cx="2147483647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4" name="Google Shape;254;p27"/>
            <p:cNvCxnSpPr/>
            <p:nvPr/>
          </p:nvCxnSpPr>
          <p:spPr>
            <a:xfrm>
              <a:off x="1090155998" y="0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5" name="Google Shape;255;p27"/>
            <p:cNvCxnSpPr/>
            <p:nvPr/>
          </p:nvCxnSpPr>
          <p:spPr>
            <a:xfrm>
              <a:off x="0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6" name="Google Shape;256;p27"/>
            <p:cNvCxnSpPr/>
            <p:nvPr/>
          </p:nvCxnSpPr>
          <p:spPr>
            <a:xfrm>
              <a:off x="739926732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7" name="Google Shape;257;p27"/>
            <p:cNvCxnSpPr/>
            <p:nvPr/>
          </p:nvCxnSpPr>
          <p:spPr>
            <a:xfrm>
              <a:off x="1439724546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58" name="Google Shape;258;p27"/>
            <p:cNvCxnSpPr/>
            <p:nvPr/>
          </p:nvCxnSpPr>
          <p:spPr>
            <a:xfrm>
              <a:off x="2147483611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cxnSp>
        <p:nvCxnSpPr>
          <p:cNvPr id="259" name="Google Shape;259;p27"/>
          <p:cNvCxnSpPr/>
          <p:nvPr/>
        </p:nvCxnSpPr>
        <p:spPr>
          <a:xfrm rot="10800000">
            <a:off x="3949701" y="4400550"/>
            <a:ext cx="439737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1" name="Google Shape;261;p27"/>
          <p:cNvSpPr txBox="1">
            <a:spLocks noGrp="1"/>
          </p:cNvSpPr>
          <p:nvPr>
            <p:ph type="title"/>
          </p:nvPr>
        </p:nvSpPr>
        <p:spPr>
          <a:xfrm>
            <a:off x="1773238" y="60325"/>
            <a:ext cx="8785225" cy="17192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959"/>
            </a:pPr>
            <a:r>
              <a:rPr lang="en-US" sz="3959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</a:t>
            </a:r>
            <a:r>
              <a:rPr lang="en-US" sz="39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sz="39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товарам</a:t>
            </a:r>
            <a:r>
              <a:rPr lang="en-US" sz="39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и/</a:t>
            </a:r>
            <a:r>
              <a:rPr lang="en-US" sz="3959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lang="en-US" sz="39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маркам</a:t>
            </a:r>
            <a:endParaRPr sz="3690" b="1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60" name="Google Shape;260;p27"/>
          <p:cNvSpPr txBox="1">
            <a:spLocks noGrp="1"/>
          </p:cNvSpPr>
          <p:nvPr>
            <p:ph idx="1"/>
          </p:nvPr>
        </p:nvSpPr>
        <p:spPr>
          <a:xfrm>
            <a:off x="1981200" y="1481137"/>
            <a:ext cx="8229600" cy="13001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357187" algn="just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496"/>
              <a:buNone/>
            </a:pPr>
            <a:r>
              <a:rPr lang="en-US" sz="2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по товарам и маркам наиболее целесообразна, если компания выпускает разнообразную продукцию или когда функциональная организация не позволяет контролировать разработки и продвижение товаров.</a:t>
            </a:r>
            <a:endParaRPr/>
          </a:p>
        </p:txBody>
      </p:sp>
      <p:sp>
        <p:nvSpPr>
          <p:cNvPr id="262" name="Google Shape;262;p27"/>
          <p:cNvSpPr/>
          <p:nvPr/>
        </p:nvSpPr>
        <p:spPr>
          <a:xfrm>
            <a:off x="4170362" y="2925762"/>
            <a:ext cx="3816350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5000" cap="flat" cmpd="thickThin">
            <a:solidFill>
              <a:srgbClr val="1E7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отдела маркетинга (вице-президент по маркетингу)</a:t>
            </a:r>
            <a:endParaRPr/>
          </a:p>
        </p:txBody>
      </p:sp>
      <p:sp>
        <p:nvSpPr>
          <p:cNvPr id="263" name="Google Shape;263;p27"/>
          <p:cNvSpPr/>
          <p:nvPr/>
        </p:nvSpPr>
        <p:spPr>
          <a:xfrm>
            <a:off x="2316163" y="3986212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Маркетинговые исследования</a:t>
            </a:r>
            <a:endParaRPr/>
          </a:p>
        </p:txBody>
      </p:sp>
      <p:sp>
        <p:nvSpPr>
          <p:cNvPr id="264" name="Google Shape;264;p27"/>
          <p:cNvSpPr/>
          <p:nvPr/>
        </p:nvSpPr>
        <p:spPr>
          <a:xfrm>
            <a:off x="4314825" y="3957637"/>
            <a:ext cx="1727200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Сбыт</a:t>
            </a:r>
            <a:endParaRPr/>
          </a:p>
        </p:txBody>
      </p:sp>
      <p:sp>
        <p:nvSpPr>
          <p:cNvPr id="265" name="Google Shape;265;p27"/>
          <p:cNvSpPr/>
          <p:nvPr/>
        </p:nvSpPr>
        <p:spPr>
          <a:xfrm>
            <a:off x="6257926" y="3986212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 группы товаров «А»</a:t>
            </a:r>
            <a:endParaRPr/>
          </a:p>
        </p:txBody>
      </p:sp>
      <p:sp>
        <p:nvSpPr>
          <p:cNvPr id="266" name="Google Shape;266;p27"/>
          <p:cNvSpPr/>
          <p:nvPr/>
        </p:nvSpPr>
        <p:spPr>
          <a:xfrm>
            <a:off x="8183563" y="3986212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 группы товаров «Б»</a:t>
            </a:r>
            <a:endParaRPr/>
          </a:p>
        </p:txBody>
      </p:sp>
      <p:sp>
        <p:nvSpPr>
          <p:cNvPr id="267" name="Google Shape;267;p27"/>
          <p:cNvSpPr/>
          <p:nvPr/>
        </p:nvSpPr>
        <p:spPr>
          <a:xfrm>
            <a:off x="2351088" y="4938712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маркетинга</a:t>
            </a:r>
            <a:endParaRPr/>
          </a:p>
        </p:txBody>
      </p:sp>
      <p:sp>
        <p:nvSpPr>
          <p:cNvPr id="268" name="Google Shape;268;p27"/>
          <p:cNvSpPr/>
          <p:nvPr/>
        </p:nvSpPr>
        <p:spPr>
          <a:xfrm>
            <a:off x="4295776" y="4938712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Реклама и стимулирование сбыта</a:t>
            </a:r>
            <a:endParaRPr/>
          </a:p>
        </p:txBody>
      </p:sp>
      <p:sp>
        <p:nvSpPr>
          <p:cNvPr id="269" name="Google Shape;269;p27"/>
          <p:cNvSpPr/>
          <p:nvPr/>
        </p:nvSpPr>
        <p:spPr>
          <a:xfrm>
            <a:off x="6311901" y="5013325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Обслуживание покупателей</a:t>
            </a:r>
            <a:endParaRPr/>
          </a:p>
        </p:txBody>
      </p:sp>
      <p:cxnSp>
        <p:nvCxnSpPr>
          <p:cNvPr id="270" name="Google Shape;270;p27"/>
          <p:cNvCxnSpPr/>
          <p:nvPr/>
        </p:nvCxnSpPr>
        <p:spPr>
          <a:xfrm flipH="1">
            <a:off x="3216212" y="4778375"/>
            <a:ext cx="3906900" cy="1602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1" name="Google Shape;271;p27"/>
          <p:cNvCxnSpPr/>
          <p:nvPr/>
        </p:nvCxnSpPr>
        <p:spPr>
          <a:xfrm flipH="1">
            <a:off x="5159312" y="4778375"/>
            <a:ext cx="1963800" cy="1602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2" name="Google Shape;272;p27"/>
          <p:cNvSpPr/>
          <p:nvPr/>
        </p:nvSpPr>
        <p:spPr>
          <a:xfrm>
            <a:off x="8183563" y="5013325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Обслуживание покупателей</a:t>
            </a:r>
            <a:endParaRPr/>
          </a:p>
        </p:txBody>
      </p:sp>
      <p:cxnSp>
        <p:nvCxnSpPr>
          <p:cNvPr id="273" name="Google Shape;273;p27"/>
          <p:cNvCxnSpPr/>
          <p:nvPr/>
        </p:nvCxnSpPr>
        <p:spPr>
          <a:xfrm flipH="1">
            <a:off x="7175550" y="4778375"/>
            <a:ext cx="1873200" cy="234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4" name="Google Shape;274;p27"/>
          <p:cNvCxnSpPr/>
          <p:nvPr/>
        </p:nvCxnSpPr>
        <p:spPr>
          <a:xfrm>
            <a:off x="9048750" y="4778375"/>
            <a:ext cx="0" cy="23495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5" name="Google Shape;275;p27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8</a:t>
            </a:r>
            <a:endParaRPr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D6E483BC-7BD2-41D0-BBC0-EE5DA6BC3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Недостатки классической модели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11D8EE41-E6F0-49BA-830B-CC801063D9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Не учитывает потребность и платежеспособный спрос, анализ основан на использовании товара-образца</a:t>
            </a:r>
          </a:p>
          <a:p>
            <a:r>
              <a:rPr lang="ru-RU" altLang="ru-RU"/>
              <a:t>Не позволяет с достаточным уровнем надежности результатов проводить оценку уровня конкурентоспособности высокоэластичных видов продукции (услуг)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6B21A3D9-E3DD-4B41-BFDC-6B6B5C90C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Информационная основа классической модели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1F1D0D50-446F-4D0A-A96F-2617FD47D7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Структура товарного рынка (товарные, географические границы, экономико-правовые барьеры)</a:t>
            </a:r>
          </a:p>
          <a:p>
            <a:pPr>
              <a:lnSpc>
                <a:spcPct val="90000"/>
              </a:lnSpc>
            </a:pPr>
            <a:r>
              <a:rPr lang="ru-RU" altLang="ru-RU"/>
              <a:t>Структура потенциальных конкурентов</a:t>
            </a:r>
          </a:p>
          <a:p>
            <a:pPr>
              <a:lnSpc>
                <a:spcPct val="90000"/>
              </a:lnSpc>
            </a:pPr>
            <a:r>
              <a:rPr lang="ru-RU" altLang="ru-RU"/>
              <a:t>Нормативные, технико-экономические и организационные параметры конкурентоспособности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EAB2E27-AD27-404C-AA16-AF68706A1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Этапы аналитических операций классической модели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BB369BF9-3DBE-49C8-BC36-2F975F6D17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565400"/>
            <a:ext cx="8001000" cy="2540000"/>
          </a:xfrm>
        </p:spPr>
        <p:txBody>
          <a:bodyPr/>
          <a:lstStyle/>
          <a:p>
            <a:r>
              <a:rPr lang="ru-RU" altLang="ru-RU"/>
              <a:t>Формирование товара образца</a:t>
            </a:r>
          </a:p>
          <a:p>
            <a:r>
              <a:rPr lang="ru-RU" altLang="ru-RU"/>
              <a:t>Расчет единичного показателя</a:t>
            </a:r>
          </a:p>
          <a:p>
            <a:r>
              <a:rPr lang="ru-RU" altLang="ru-RU"/>
              <a:t>Расчет группового показателя</a:t>
            </a:r>
          </a:p>
          <a:p>
            <a:r>
              <a:rPr lang="ru-RU" altLang="ru-RU"/>
              <a:t>Оценка интегрального показателя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48097796-E567-4816-A8CE-4B02AB78E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Этапы аналитических операций классической модели</a:t>
            </a:r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6458A19A-17A5-423D-92A7-F0E98D2B10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565400"/>
            <a:ext cx="8001000" cy="2592388"/>
          </a:xfrm>
        </p:spPr>
        <p:txBody>
          <a:bodyPr/>
          <a:lstStyle/>
          <a:p>
            <a:r>
              <a:rPr lang="ru-RU" altLang="ru-RU" sz="3200"/>
              <a:t>Оценка коэффициента конкурентоспособности</a:t>
            </a:r>
          </a:p>
          <a:p>
            <a:r>
              <a:rPr lang="ru-RU" altLang="ru-RU" sz="3200"/>
              <a:t>Построение круговой диаграммы конкурентоспособности</a:t>
            </a:r>
          </a:p>
          <a:p>
            <a:endParaRPr lang="ru-RU" altLang="ru-RU" sz="320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2A1BF6CD-35D7-43A3-AD6A-6D69A9AB0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Структура товара  - образца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0507B10F-0A11-44B8-8182-347A2D6F77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400" i="1"/>
              <a:t>Характеризует максимальные значения полезности по исследуемым параметрам конкурентоспособности (техническим, организационным, экономическим)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71074599-45D4-45E2-B7DE-66532FD5E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Расчет единичного показателя конкурентоспособности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37C03B4C-74E6-439B-AC79-9102C46E0C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3548063"/>
          </a:xfrm>
        </p:spPr>
        <p:txBody>
          <a:bodyPr/>
          <a:lstStyle/>
          <a:p>
            <a:r>
              <a:rPr lang="ru-RU" altLang="ru-RU" i="1"/>
              <a:t>Производится на основе сопоставления параметрических значений анализируемых товаров и соответствующих параметрический показателей товара-образца (по техническим, организационным, экономическим параметрам)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01A87E7D-DAB9-4E3A-ABC9-3339E9A1A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Единичный показатель конкурентоспособности</a:t>
            </a:r>
          </a:p>
        </p:txBody>
      </p:sp>
      <p:graphicFrame>
        <p:nvGraphicFramePr>
          <p:cNvPr id="181252" name="Object 4">
            <a:extLst>
              <a:ext uri="{FF2B5EF4-FFF2-40B4-BE49-F238E27FC236}">
                <a16:creationId xmlns:a16="http://schemas.microsoft.com/office/drawing/2014/main" id="{C1CF2381-195C-4009-BCF2-B8C98F6B9D5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719513" y="2762250"/>
          <a:ext cx="5419725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3" imgW="723600" imgH="266400" progId="Equation.3">
                  <p:embed/>
                </p:oleObj>
              </mc:Choice>
              <mc:Fallback>
                <p:oleObj name="Формула" r:id="rId3" imgW="723600" imgH="266400" progId="Equation.3">
                  <p:embed/>
                  <p:pic>
                    <p:nvPicPr>
                      <p:cNvPr id="181252" name="Object 4">
                        <a:extLst>
                          <a:ext uri="{FF2B5EF4-FFF2-40B4-BE49-F238E27FC236}">
                            <a16:creationId xmlns:a16="http://schemas.microsoft.com/office/drawing/2014/main" id="{C1CF2381-195C-4009-BCF2-B8C98F6B9D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2762250"/>
                        <a:ext cx="5419725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DC4604F1-6FD2-41BB-B0C8-4B70B3823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Расчет группового показателя конкурентоспособности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27131AD-4D56-4D7C-989F-FBE243293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0"/>
            <a:ext cx="8001000" cy="3621088"/>
          </a:xfrm>
        </p:spPr>
        <p:txBody>
          <a:bodyPr/>
          <a:lstStyle/>
          <a:p>
            <a:r>
              <a:rPr lang="ru-RU" altLang="ru-RU" i="1"/>
              <a:t>Представляет сумму произведений единичного показателя конкурентоспособности и коэффициента, характеризующего удельный вес по уровню потребительской полезности каждого параметра в общем наборе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E300AF52-E56E-4D0B-8E22-2E2E9721B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Групповой показатель конкурентоспособности</a:t>
            </a:r>
          </a:p>
        </p:txBody>
      </p:sp>
      <p:graphicFrame>
        <p:nvGraphicFramePr>
          <p:cNvPr id="184324" name="Object 4">
            <a:extLst>
              <a:ext uri="{FF2B5EF4-FFF2-40B4-BE49-F238E27FC236}">
                <a16:creationId xmlns:a16="http://schemas.microsoft.com/office/drawing/2014/main" id="{EEF0EE13-6677-496C-A1C7-9BBED7A3365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359150" y="2492375"/>
          <a:ext cx="5419725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3" imgW="901440" imgH="431640" progId="Equation.3">
                  <p:embed/>
                </p:oleObj>
              </mc:Choice>
              <mc:Fallback>
                <p:oleObj name="Формула" r:id="rId3" imgW="901440" imgH="431640" progId="Equation.3">
                  <p:embed/>
                  <p:pic>
                    <p:nvPicPr>
                      <p:cNvPr id="184324" name="Object 4">
                        <a:extLst>
                          <a:ext uri="{FF2B5EF4-FFF2-40B4-BE49-F238E27FC236}">
                            <a16:creationId xmlns:a16="http://schemas.microsoft.com/office/drawing/2014/main" id="{EEF0EE13-6677-496C-A1C7-9BBED7A336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492375"/>
                        <a:ext cx="5419725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FAEC58FC-32A7-4CF8-952C-E70170631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Расчет интегрального показателя конкурентоспособности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CD248D68-6386-441F-9D7D-F4353C5F8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2708276"/>
            <a:ext cx="8001000" cy="2900363"/>
          </a:xfrm>
        </p:spPr>
        <p:txBody>
          <a:bodyPr/>
          <a:lstStyle/>
          <a:p>
            <a:r>
              <a:rPr lang="ru-RU" altLang="ru-RU" sz="3400" i="1"/>
              <a:t>Производится на основе групповых показателей по нормативным, техническим, экономическим и организационным параметрам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2557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рынкам</a:t>
            </a:r>
            <a:endParaRPr sz="4100" b="1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80" name="Google Shape;280;p28"/>
          <p:cNvSpPr txBox="1">
            <a:spLocks noGrp="1"/>
          </p:cNvSpPr>
          <p:nvPr>
            <p:ph idx="1"/>
          </p:nvPr>
        </p:nvSpPr>
        <p:spPr>
          <a:xfrm>
            <a:off x="1981200" y="1268413"/>
            <a:ext cx="8229600" cy="12287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1587" indent="355600" algn="just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496"/>
              <a:buNone/>
            </a:pPr>
            <a:r>
              <a:rPr lang="en-US" sz="2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компания имеет возможность, руководствуясь предпочтениями и поведением покупателей, разделить их на несколько групп, ей, возможно, имеет смысл придерживаться организационной структуры, ориентированной на рынки.</a:t>
            </a:r>
            <a:endParaRPr/>
          </a:p>
        </p:txBody>
      </p:sp>
      <p:grpSp>
        <p:nvGrpSpPr>
          <p:cNvPr id="282" name="Google Shape;282;p28"/>
          <p:cNvGrpSpPr/>
          <p:nvPr/>
        </p:nvGrpSpPr>
        <p:grpSpPr>
          <a:xfrm>
            <a:off x="2566988" y="2708275"/>
            <a:ext cx="7705725" cy="3168650"/>
            <a:chOff x="0" y="0"/>
            <a:chExt cx="2147483646" cy="2147483646"/>
          </a:xfrm>
        </p:grpSpPr>
        <p:grpSp>
          <p:nvGrpSpPr>
            <p:cNvPr id="283" name="Google Shape;283;p28"/>
            <p:cNvGrpSpPr/>
            <p:nvPr/>
          </p:nvGrpSpPr>
          <p:grpSpPr>
            <a:xfrm>
              <a:off x="271831469" y="466166639"/>
              <a:ext cx="1242709664" cy="520765399"/>
              <a:chOff x="0" y="0"/>
              <a:chExt cx="2147483647" cy="2147483647"/>
            </a:xfrm>
          </p:grpSpPr>
          <p:cxnSp>
            <p:nvCxnSpPr>
              <p:cNvPr id="284" name="Google Shape;284;p28"/>
              <p:cNvCxnSpPr/>
              <p:nvPr/>
            </p:nvCxnSpPr>
            <p:spPr>
              <a:xfrm>
                <a:off x="0" y="1016698525"/>
                <a:ext cx="2147483551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28"/>
              <p:cNvCxnSpPr/>
              <p:nvPr/>
            </p:nvCxnSpPr>
            <p:spPr>
              <a:xfrm>
                <a:off x="1103669839" y="0"/>
                <a:ext cx="0" cy="1130785121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28"/>
              <p:cNvCxnSpPr/>
              <p:nvPr/>
            </p:nvCxnSpPr>
            <p:spPr>
              <a:xfrm>
                <a:off x="0" y="1016698525"/>
                <a:ext cx="0" cy="1130785121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28"/>
              <p:cNvCxnSpPr/>
              <p:nvPr/>
            </p:nvCxnSpPr>
            <p:spPr>
              <a:xfrm>
                <a:off x="1103669839" y="1016698525"/>
                <a:ext cx="0" cy="1130785121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28"/>
              <p:cNvCxnSpPr/>
              <p:nvPr/>
            </p:nvCxnSpPr>
            <p:spPr>
              <a:xfrm>
                <a:off x="2147483647" y="1016698525"/>
                <a:ext cx="0" cy="1130785121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cxnSp>
          <p:nvCxnSpPr>
            <p:cNvPr id="289" name="Google Shape;289;p28"/>
            <p:cNvCxnSpPr/>
            <p:nvPr/>
          </p:nvCxnSpPr>
          <p:spPr>
            <a:xfrm rot="10800000">
              <a:off x="512917230" y="1138672411"/>
              <a:ext cx="13816832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90" name="Google Shape;290;p28"/>
            <p:cNvSpPr/>
            <p:nvPr/>
          </p:nvSpPr>
          <p:spPr>
            <a:xfrm>
              <a:off x="276992076" y="0"/>
              <a:ext cx="1198069911" cy="6032745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55000" cap="flat" cmpd="thickThin">
              <a:solidFill>
                <a:srgbClr val="1E768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800"/>
              </a:pPr>
              <a:r>
                <a:rPr lang="en-US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Руководитель отдела маркетинга (вице-президент по маркетингу)</a:t>
              </a:r>
              <a:endParaRPr/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0" y="822402622"/>
              <a:ext cx="542522203" cy="603274596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D4EE"/>
                </a:gs>
                <a:gs pos="64999">
                  <a:srgbClr val="C9ECFD"/>
                </a:gs>
                <a:gs pos="100000">
                  <a:srgbClr val="D6F3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540000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n-US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Маркетинговые исследования</a:t>
              </a:r>
              <a:endParaRPr/>
            </a:p>
          </p:txBody>
        </p:sp>
        <p:sp>
          <p:nvSpPr>
            <p:cNvPr id="292" name="Google Shape;292;p28"/>
            <p:cNvSpPr/>
            <p:nvPr/>
          </p:nvSpPr>
          <p:spPr>
            <a:xfrm>
              <a:off x="627211530" y="801017036"/>
              <a:ext cx="542522203" cy="603274596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D4EE"/>
                </a:gs>
                <a:gs pos="64999">
                  <a:srgbClr val="C9ECFD"/>
                </a:gs>
                <a:gs pos="100000">
                  <a:srgbClr val="D6F3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540000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n-US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Сбыт</a:t>
              </a:r>
              <a:endParaRPr/>
            </a:p>
          </p:txBody>
        </p:sp>
        <p:sp>
          <p:nvSpPr>
            <p:cNvPr id="293" name="Google Shape;293;p28"/>
            <p:cNvSpPr/>
            <p:nvPr/>
          </p:nvSpPr>
          <p:spPr>
            <a:xfrm>
              <a:off x="1237549077" y="822402622"/>
              <a:ext cx="542522203" cy="603274596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D4EE"/>
                </a:gs>
                <a:gs pos="64999">
                  <a:srgbClr val="C9ECFD"/>
                </a:gs>
                <a:gs pos="100000">
                  <a:srgbClr val="D6F3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540000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n-US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Работа с рынками</a:t>
              </a:r>
              <a:endParaRPr/>
            </a:p>
          </p:txBody>
        </p:sp>
        <p:sp>
          <p:nvSpPr>
            <p:cNvPr id="294" name="Google Shape;294;p28"/>
            <p:cNvSpPr/>
            <p:nvPr/>
          </p:nvSpPr>
          <p:spPr>
            <a:xfrm>
              <a:off x="866301985" y="1544209050"/>
              <a:ext cx="542522203" cy="603274596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D4EE"/>
                </a:gs>
                <a:gs pos="64999">
                  <a:srgbClr val="C9ECFD"/>
                </a:gs>
                <a:gs pos="100000">
                  <a:srgbClr val="D6F3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540000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n-US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Работа с рынком «А»</a:t>
              </a:r>
              <a:endParaRPr/>
            </a:p>
          </p:txBody>
        </p:sp>
        <p:sp>
          <p:nvSpPr>
            <p:cNvPr id="295" name="Google Shape;295;p28"/>
            <p:cNvSpPr/>
            <p:nvPr/>
          </p:nvSpPr>
          <p:spPr>
            <a:xfrm>
              <a:off x="1604961443" y="1535363349"/>
              <a:ext cx="542522203" cy="603274596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5D4EE"/>
                </a:gs>
                <a:gs pos="64999">
                  <a:srgbClr val="C9ECFD"/>
                </a:gs>
                <a:gs pos="100000">
                  <a:srgbClr val="D6F3FF"/>
                </a:gs>
              </a:gsLst>
              <a:lin ang="16200000" scaled="0"/>
            </a:gra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38100" dir="540000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n-US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Работа с рынком «Б»</a:t>
              </a:r>
              <a:endParaRPr/>
            </a:p>
          </p:txBody>
        </p:sp>
        <p:cxnSp>
          <p:nvCxnSpPr>
            <p:cNvPr id="296" name="Google Shape;296;p28"/>
            <p:cNvCxnSpPr/>
            <p:nvPr/>
          </p:nvCxnSpPr>
          <p:spPr>
            <a:xfrm rot="5400000">
              <a:off x="1298758507" y="1034595107"/>
              <a:ext cx="48856107" cy="900697830"/>
            </a:xfrm>
            <a:prstGeom prst="bentConnector3">
              <a:avLst>
                <a:gd name="adj1" fmla="val 5000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98" name="Google Shape;298;p28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9</a:t>
            </a:r>
            <a:endParaRPr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A8DC1B0A-653D-4D73-94C6-26296D842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Интегральный показатель конкурентоспособности</a:t>
            </a:r>
          </a:p>
        </p:txBody>
      </p:sp>
      <p:graphicFrame>
        <p:nvGraphicFramePr>
          <p:cNvPr id="187396" name="Object 4">
            <a:extLst>
              <a:ext uri="{FF2B5EF4-FFF2-40B4-BE49-F238E27FC236}">
                <a16:creationId xmlns:a16="http://schemas.microsoft.com/office/drawing/2014/main" id="{79EB5816-2F7B-457D-883D-126CEE3D71A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503613" y="2768600"/>
          <a:ext cx="56356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Формула" r:id="rId3" imgW="761760" imgH="279360" progId="Equation.3">
                  <p:embed/>
                </p:oleObj>
              </mc:Choice>
              <mc:Fallback>
                <p:oleObj name="Формула" r:id="rId3" imgW="761760" imgH="279360" progId="Equation.3">
                  <p:embed/>
                  <p:pic>
                    <p:nvPicPr>
                      <p:cNvPr id="187396" name="Object 4">
                        <a:extLst>
                          <a:ext uri="{FF2B5EF4-FFF2-40B4-BE49-F238E27FC236}">
                            <a16:creationId xmlns:a16="http://schemas.microsoft.com/office/drawing/2014/main" id="{79EB5816-2F7B-457D-883D-126CEE3D71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768600"/>
                        <a:ext cx="5635625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851B6D1E-F262-4B97-8D59-C523E0CB2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Расчет коэффициента конкурентоспособности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366438E6-FCD9-4A92-9680-41FA00A835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7893050" cy="2108200"/>
          </a:xfrm>
        </p:spPr>
        <p:txBody>
          <a:bodyPr/>
          <a:lstStyle/>
          <a:p>
            <a:r>
              <a:rPr lang="ru-RU" altLang="ru-RU"/>
              <a:t>Показывает относительные конкурентные преимущества (недостатки) товаров-конкурентов по сравнению с базовым</a:t>
            </a:r>
          </a:p>
        </p:txBody>
      </p:sp>
      <p:graphicFrame>
        <p:nvGraphicFramePr>
          <p:cNvPr id="189444" name="Object 4">
            <a:extLst>
              <a:ext uri="{FF2B5EF4-FFF2-40B4-BE49-F238E27FC236}">
                <a16:creationId xmlns:a16="http://schemas.microsoft.com/office/drawing/2014/main" id="{50177B94-F0A4-4AEB-A925-B960927754C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935413" y="3860800"/>
          <a:ext cx="392430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Формула" r:id="rId3" imgW="558720" imgH="253800" progId="Equation.3">
                  <p:embed/>
                </p:oleObj>
              </mc:Choice>
              <mc:Fallback>
                <p:oleObj name="Формула" r:id="rId3" imgW="558720" imgH="253800" progId="Equation.3">
                  <p:embed/>
                  <p:pic>
                    <p:nvPicPr>
                      <p:cNvPr id="189444" name="Object 4">
                        <a:extLst>
                          <a:ext uri="{FF2B5EF4-FFF2-40B4-BE49-F238E27FC236}">
                            <a16:creationId xmlns:a16="http://schemas.microsoft.com/office/drawing/2014/main" id="{50177B94-F0A4-4AEB-A925-B960927754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3860800"/>
                        <a:ext cx="3924300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C75D2B57-5640-4D5F-8E31-F72057654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Диаграмма конкурентоспособности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8895BD5A-90AE-429C-920C-085AE56EF9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3476625"/>
          </a:xfrm>
        </p:spPr>
        <p:txBody>
          <a:bodyPr/>
          <a:lstStyle/>
          <a:p>
            <a:r>
              <a:rPr lang="ru-RU" altLang="ru-RU" sz="3400" i="1"/>
              <a:t>Формируется на основе единичных показателей конкурентоспособности и отражает уровень интенсивности развития конкуренции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0348824C-6B6C-4619-96C3-5737914DE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Построение круговой диаграммы конкурентоспособности</a:t>
            </a:r>
          </a:p>
        </p:txBody>
      </p:sp>
      <p:graphicFrame>
        <p:nvGraphicFramePr>
          <p:cNvPr id="192515" name="Object 3">
            <a:extLst>
              <a:ext uri="{FF2B5EF4-FFF2-40B4-BE49-F238E27FC236}">
                <a16:creationId xmlns:a16="http://schemas.microsoft.com/office/drawing/2014/main" id="{0E3A090C-D0C4-4AFF-BAFF-248453F13F6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135188" y="2039938"/>
          <a:ext cx="7742237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Диаграмма" r:id="rId3" imgW="5124602" imgH="2124151" progId="Excel.Chart.8">
                  <p:embed/>
                </p:oleObj>
              </mc:Choice>
              <mc:Fallback>
                <p:oleObj name="Диаграмма" r:id="rId3" imgW="5124602" imgH="2124151" progId="Excel.Chart.8">
                  <p:embed/>
                  <p:pic>
                    <p:nvPicPr>
                      <p:cNvPr id="192515" name="Object 3">
                        <a:extLst>
                          <a:ext uri="{FF2B5EF4-FFF2-40B4-BE49-F238E27FC236}">
                            <a16:creationId xmlns:a16="http://schemas.microsoft.com/office/drawing/2014/main" id="{0E3A090C-D0C4-4AFF-BAFF-248453F13F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39938"/>
                        <a:ext cx="7742237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E0A76A67-E5C9-4B03-A205-619944082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b="1"/>
              <a:t>Функция безразличия потребителя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46C39AB-3E5A-4CB9-9CA8-328D81C526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2060576"/>
            <a:ext cx="8001000" cy="3692525"/>
          </a:xfrm>
        </p:spPr>
        <p:txBody>
          <a:bodyPr/>
          <a:lstStyle/>
          <a:p>
            <a:r>
              <a:rPr lang="ru-RU" altLang="ru-RU" sz="3200" i="1"/>
              <a:t>Представляет семейство кривых, характеризующих альтернативные варианты распределения дохода потребителя при различных способах выбора материальных благ</a:t>
            </a:r>
          </a:p>
          <a:p>
            <a:endParaRPr lang="ru-RU" altLang="ru-RU" i="1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2A0506D0-2A14-40A7-BD68-A1A03EA1F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Признаки функции безразличия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68010655-A81B-4B3E-9D60-602335640A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7893050" cy="4267200"/>
          </a:xfrm>
        </p:spPr>
        <p:txBody>
          <a:bodyPr/>
          <a:lstStyle/>
          <a:p>
            <a:r>
              <a:rPr lang="ru-RU" altLang="ru-RU" sz="3200" b="1">
                <a:solidFill>
                  <a:srgbClr val="A50021"/>
                </a:solidFill>
              </a:rPr>
              <a:t>Сопоставимость</a:t>
            </a:r>
            <a:r>
              <a:rPr lang="ru-RU" altLang="ru-RU" sz="3200"/>
              <a:t> (при наличии ряда альтернативных вариантов структурирования дохода (с1+с2=С), возникает соотношение предпочтительности или равноценности</a:t>
            </a:r>
            <a:r>
              <a:rPr lang="ru-RU" altLang="ru-RU" sz="260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600"/>
          </a:p>
        </p:txBody>
      </p:sp>
      <p:graphicFrame>
        <p:nvGraphicFramePr>
          <p:cNvPr id="155652" name="Object 4">
            <a:extLst>
              <a:ext uri="{FF2B5EF4-FFF2-40B4-BE49-F238E27FC236}">
                <a16:creationId xmlns:a16="http://schemas.microsoft.com/office/drawing/2014/main" id="{2BFE89CA-3AB4-49EA-A4A8-0DA7E389EFB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167438" y="4724400"/>
          <a:ext cx="39227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Формула" r:id="rId3" imgW="1333440" imgH="215640" progId="Equation.3">
                  <p:embed/>
                </p:oleObj>
              </mc:Choice>
              <mc:Fallback>
                <p:oleObj name="Формула" r:id="rId3" imgW="1333440" imgH="215640" progId="Equation.3">
                  <p:embed/>
                  <p:pic>
                    <p:nvPicPr>
                      <p:cNvPr id="155652" name="Object 4">
                        <a:extLst>
                          <a:ext uri="{FF2B5EF4-FFF2-40B4-BE49-F238E27FC236}">
                            <a16:creationId xmlns:a16="http://schemas.microsoft.com/office/drawing/2014/main" id="{2BFE89CA-3AB4-49EA-A4A8-0DA7E389EF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4724400"/>
                        <a:ext cx="39227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9975E7CA-2BA0-4E58-9346-39B9A69FB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Признаки функции безразличия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769FB505-0F0A-4737-BB2A-2EA727A89C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7750175" cy="4267200"/>
          </a:xfrm>
        </p:spPr>
        <p:txBody>
          <a:bodyPr/>
          <a:lstStyle/>
          <a:p>
            <a:r>
              <a:rPr lang="ru-RU" altLang="ru-RU" sz="3200" b="1">
                <a:solidFill>
                  <a:srgbClr val="A50021"/>
                </a:solidFill>
              </a:rPr>
              <a:t>Транзитивность</a:t>
            </a:r>
            <a:r>
              <a:rPr lang="ru-RU" altLang="ru-RU" sz="3200"/>
              <a:t> (последовательный переход предпочтительности элементов то есть если </a:t>
            </a:r>
          </a:p>
          <a:p>
            <a:endParaRPr lang="ru-RU" altLang="ru-RU" sz="3200"/>
          </a:p>
        </p:txBody>
      </p:sp>
      <p:graphicFrame>
        <p:nvGraphicFramePr>
          <p:cNvPr id="156676" name="Object 4">
            <a:extLst>
              <a:ext uri="{FF2B5EF4-FFF2-40B4-BE49-F238E27FC236}">
                <a16:creationId xmlns:a16="http://schemas.microsoft.com/office/drawing/2014/main" id="{0478A22F-EC9E-49E0-BF78-B310CB0AD8E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782888" y="4149725"/>
          <a:ext cx="61928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Формула" r:id="rId3" imgW="1549080" imgH="228600" progId="Equation.3">
                  <p:embed/>
                </p:oleObj>
              </mc:Choice>
              <mc:Fallback>
                <p:oleObj name="Формула" r:id="rId3" imgW="1549080" imgH="228600" progId="Equation.3">
                  <p:embed/>
                  <p:pic>
                    <p:nvPicPr>
                      <p:cNvPr id="156676" name="Object 4">
                        <a:extLst>
                          <a:ext uri="{FF2B5EF4-FFF2-40B4-BE49-F238E27FC236}">
                            <a16:creationId xmlns:a16="http://schemas.microsoft.com/office/drawing/2014/main" id="{0478A22F-EC9E-49E0-BF78-B310CB0AD8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4149725"/>
                        <a:ext cx="61928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9744B997-4BDA-4A25-8984-0E2D67BF4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Признаки функции безразличия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A4E9098A-9AF0-44D5-8582-8D876A7F0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A50021"/>
                </a:solidFill>
              </a:rPr>
              <a:t>Непрерывность</a:t>
            </a:r>
            <a:r>
              <a:rPr lang="ru-RU" altLang="ru-RU"/>
              <a:t> (при наличии соотношения между вариантами распределения дохода </a:t>
            </a:r>
          </a:p>
          <a:p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и существовании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имеет место равнозначность  </a:t>
            </a:r>
          </a:p>
          <a:p>
            <a:endParaRPr lang="ru-RU" altLang="ru-RU"/>
          </a:p>
        </p:txBody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30DB3FF6-C8F6-48A3-8CF1-460DC9A1B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8724" name="Object 4">
            <a:extLst>
              <a:ext uri="{FF2B5EF4-FFF2-40B4-BE49-F238E27FC236}">
                <a16:creationId xmlns:a16="http://schemas.microsoft.com/office/drawing/2014/main" id="{D2232D5A-050E-4EB5-8942-9B869634A3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35864" y="2708276"/>
          <a:ext cx="22320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Формула" r:id="rId3" imgW="736600" imgH="228600" progId="Equation.3">
                  <p:embed/>
                </p:oleObj>
              </mc:Choice>
              <mc:Fallback>
                <p:oleObj name="Формула" r:id="rId3" imgW="736600" imgH="228600" progId="Equation.3">
                  <p:embed/>
                  <p:pic>
                    <p:nvPicPr>
                      <p:cNvPr id="158724" name="Object 4">
                        <a:extLst>
                          <a:ext uri="{FF2B5EF4-FFF2-40B4-BE49-F238E27FC236}">
                            <a16:creationId xmlns:a16="http://schemas.microsoft.com/office/drawing/2014/main" id="{D2232D5A-050E-4EB5-8942-9B869634A3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864" y="2708276"/>
                        <a:ext cx="22320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7" name="Rectangle 7">
            <a:extLst>
              <a:ext uri="{FF2B5EF4-FFF2-40B4-BE49-F238E27FC236}">
                <a16:creationId xmlns:a16="http://schemas.microsoft.com/office/drawing/2014/main" id="{C716D5BB-C928-4545-8FBF-82709EA28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8726" name="Object 6">
            <a:extLst>
              <a:ext uri="{FF2B5EF4-FFF2-40B4-BE49-F238E27FC236}">
                <a16:creationId xmlns:a16="http://schemas.microsoft.com/office/drawing/2014/main" id="{12E48910-0263-4A90-A576-C83F2C29F3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8" y="3789364"/>
          <a:ext cx="16557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Формула" r:id="rId5" imgW="571252" imgH="203112" progId="Equation.3">
                  <p:embed/>
                </p:oleObj>
              </mc:Choice>
              <mc:Fallback>
                <p:oleObj name="Формула" r:id="rId5" imgW="571252" imgH="203112" progId="Equation.3">
                  <p:embed/>
                  <p:pic>
                    <p:nvPicPr>
                      <p:cNvPr id="158726" name="Object 6">
                        <a:extLst>
                          <a:ext uri="{FF2B5EF4-FFF2-40B4-BE49-F238E27FC236}">
                            <a16:creationId xmlns:a16="http://schemas.microsoft.com/office/drawing/2014/main" id="{12E48910-0263-4A90-A576-C83F2C29F3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3789364"/>
                        <a:ext cx="16557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9" name="Rectangle 9">
            <a:extLst>
              <a:ext uri="{FF2B5EF4-FFF2-40B4-BE49-F238E27FC236}">
                <a16:creationId xmlns:a16="http://schemas.microsoft.com/office/drawing/2014/main" id="{84BC28F5-E6B8-438A-9DC2-5257ADCB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99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8728" name="Object 8">
            <a:extLst>
              <a:ext uri="{FF2B5EF4-FFF2-40B4-BE49-F238E27FC236}">
                <a16:creationId xmlns:a16="http://schemas.microsoft.com/office/drawing/2014/main" id="{240FB131-B614-462E-B71D-51BF123761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6" y="4941888"/>
          <a:ext cx="43926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7" imgW="1320800" imgH="228600" progId="Equation.3">
                  <p:embed/>
                </p:oleObj>
              </mc:Choice>
              <mc:Fallback>
                <p:oleObj name="Формула" r:id="rId7" imgW="1320800" imgH="228600" progId="Equation.3">
                  <p:embed/>
                  <p:pic>
                    <p:nvPicPr>
                      <p:cNvPr id="158728" name="Object 8">
                        <a:extLst>
                          <a:ext uri="{FF2B5EF4-FFF2-40B4-BE49-F238E27FC236}">
                            <a16:creationId xmlns:a16="http://schemas.microsoft.com/office/drawing/2014/main" id="{240FB131-B614-462E-B71D-51BF12376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4941888"/>
                        <a:ext cx="43926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D916E543-93E6-4935-B7C0-AB2B6AAA5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Признаки функции безразличия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FE183804-EBE1-4C6B-A2D5-2BDED24899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A50021"/>
                </a:solidFill>
              </a:rPr>
              <a:t>Ранжирование</a:t>
            </a:r>
            <a:r>
              <a:rPr lang="ru-RU" altLang="ru-RU"/>
              <a:t> (если из четырех вариантов распределения финансовых ресурсов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    имеет место отношение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   а также существуют            , при которых справедливо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   то в случае              можно говорить о предпочтительности</a:t>
            </a:r>
          </a:p>
        </p:txBody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2B6F6C1-2FBA-4C8A-9708-9AEC613C9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48" name="Object 4">
            <a:extLst>
              <a:ext uri="{FF2B5EF4-FFF2-40B4-BE49-F238E27FC236}">
                <a16:creationId xmlns:a16="http://schemas.microsoft.com/office/drawing/2014/main" id="{6978762B-5811-483F-979F-A81046E4EE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9964" y="2420938"/>
          <a:ext cx="266382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Формула" r:id="rId3" imgW="736600" imgH="330200" progId="Equation.3">
                  <p:embed/>
                </p:oleObj>
              </mc:Choice>
              <mc:Fallback>
                <p:oleObj name="Формула" r:id="rId3" imgW="736600" imgH="330200" progId="Equation.3">
                  <p:embed/>
                  <p:pic>
                    <p:nvPicPr>
                      <p:cNvPr id="159748" name="Object 4">
                        <a:extLst>
                          <a:ext uri="{FF2B5EF4-FFF2-40B4-BE49-F238E27FC236}">
                            <a16:creationId xmlns:a16="http://schemas.microsoft.com/office/drawing/2014/main" id="{6978762B-5811-483F-979F-A81046E4EE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4" y="2420938"/>
                        <a:ext cx="2663825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1" name="Rectangle 7">
            <a:extLst>
              <a:ext uri="{FF2B5EF4-FFF2-40B4-BE49-F238E27FC236}">
                <a16:creationId xmlns:a16="http://schemas.microsoft.com/office/drawing/2014/main" id="{30746933-5386-4636-B9EA-F5DFB5836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50" name="Object 6">
            <a:extLst>
              <a:ext uri="{FF2B5EF4-FFF2-40B4-BE49-F238E27FC236}">
                <a16:creationId xmlns:a16="http://schemas.microsoft.com/office/drawing/2014/main" id="{0A444C3C-817A-4E10-BC98-B5A547CC7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346236"/>
              </p:ext>
            </p:extLst>
          </p:nvPr>
        </p:nvGraphicFramePr>
        <p:xfrm>
          <a:off x="3071813" y="3663026"/>
          <a:ext cx="4248150" cy="47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Формула" r:id="rId5" imgW="1396394" imgH="215806" progId="Equation.3">
                  <p:embed/>
                </p:oleObj>
              </mc:Choice>
              <mc:Fallback>
                <p:oleObj name="Формула" r:id="rId5" imgW="1396394" imgH="215806" progId="Equation.3">
                  <p:embed/>
                  <p:pic>
                    <p:nvPicPr>
                      <p:cNvPr id="159750" name="Object 6">
                        <a:extLst>
                          <a:ext uri="{FF2B5EF4-FFF2-40B4-BE49-F238E27FC236}">
                            <a16:creationId xmlns:a16="http://schemas.microsoft.com/office/drawing/2014/main" id="{0A444C3C-817A-4E10-BC98-B5A547CC7A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663026"/>
                        <a:ext cx="4248150" cy="475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3" name="Rectangle 9">
            <a:extLst>
              <a:ext uri="{FF2B5EF4-FFF2-40B4-BE49-F238E27FC236}">
                <a16:creationId xmlns:a16="http://schemas.microsoft.com/office/drawing/2014/main" id="{9A076A39-8C45-4077-AB7B-3F71D34FD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52" name="Object 8">
            <a:extLst>
              <a:ext uri="{FF2B5EF4-FFF2-40B4-BE49-F238E27FC236}">
                <a16:creationId xmlns:a16="http://schemas.microsoft.com/office/drawing/2014/main" id="{D918756B-5C66-4AE0-934C-4139EF3C75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59601" y="4221163"/>
          <a:ext cx="122396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Формула" r:id="rId7" imgW="304536" imgH="203024" progId="Equation.3">
                  <p:embed/>
                </p:oleObj>
              </mc:Choice>
              <mc:Fallback>
                <p:oleObj name="Формула" r:id="rId7" imgW="304536" imgH="203024" progId="Equation.3">
                  <p:embed/>
                  <p:pic>
                    <p:nvPicPr>
                      <p:cNvPr id="159752" name="Object 8">
                        <a:extLst>
                          <a:ext uri="{FF2B5EF4-FFF2-40B4-BE49-F238E27FC236}">
                            <a16:creationId xmlns:a16="http://schemas.microsoft.com/office/drawing/2014/main" id="{D918756B-5C66-4AE0-934C-4139EF3C75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1" y="4221163"/>
                        <a:ext cx="1223963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5" name="Rectangle 11">
            <a:extLst>
              <a:ext uri="{FF2B5EF4-FFF2-40B4-BE49-F238E27FC236}">
                <a16:creationId xmlns:a16="http://schemas.microsoft.com/office/drawing/2014/main" id="{82B1A22E-D64D-47D4-84F4-A8BE6209E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54" name="Object 10">
            <a:extLst>
              <a:ext uri="{FF2B5EF4-FFF2-40B4-BE49-F238E27FC236}">
                <a16:creationId xmlns:a16="http://schemas.microsoft.com/office/drawing/2014/main" id="{8FE6E84C-AD79-49ED-83CD-D6DF1E216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5500" y="4573588"/>
          <a:ext cx="29527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Формула" r:id="rId9" imgW="1129810" imgH="215806" progId="Equation.3">
                  <p:embed/>
                </p:oleObj>
              </mc:Choice>
              <mc:Fallback>
                <p:oleObj name="Формула" r:id="rId9" imgW="1129810" imgH="215806" progId="Equation.3">
                  <p:embed/>
                  <p:pic>
                    <p:nvPicPr>
                      <p:cNvPr id="159754" name="Object 10">
                        <a:extLst>
                          <a:ext uri="{FF2B5EF4-FFF2-40B4-BE49-F238E27FC236}">
                            <a16:creationId xmlns:a16="http://schemas.microsoft.com/office/drawing/2014/main" id="{8FE6E84C-AD79-49ED-83CD-D6DF1E2163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4573588"/>
                        <a:ext cx="29527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7" name="Rectangle 13">
            <a:extLst>
              <a:ext uri="{FF2B5EF4-FFF2-40B4-BE49-F238E27FC236}">
                <a16:creationId xmlns:a16="http://schemas.microsoft.com/office/drawing/2014/main" id="{7BED7F38-53E1-43A1-8DF3-F02E98257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56" name="Object 12">
            <a:extLst>
              <a:ext uri="{FF2B5EF4-FFF2-40B4-BE49-F238E27FC236}">
                <a16:creationId xmlns:a16="http://schemas.microsoft.com/office/drawing/2014/main" id="{D131F807-C1E3-40E7-9C49-09242396E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5" y="5013325"/>
          <a:ext cx="12969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11" imgW="418918" imgH="203112" progId="Equation.3">
                  <p:embed/>
                </p:oleObj>
              </mc:Choice>
              <mc:Fallback>
                <p:oleObj name="Формула" r:id="rId11" imgW="418918" imgH="203112" progId="Equation.3">
                  <p:embed/>
                  <p:pic>
                    <p:nvPicPr>
                      <p:cNvPr id="159756" name="Object 12">
                        <a:extLst>
                          <a:ext uri="{FF2B5EF4-FFF2-40B4-BE49-F238E27FC236}">
                            <a16:creationId xmlns:a16="http://schemas.microsoft.com/office/drawing/2014/main" id="{D131F807-C1E3-40E7-9C49-09242396E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5013325"/>
                        <a:ext cx="12969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9" name="Rectangle 15">
            <a:extLst>
              <a:ext uri="{FF2B5EF4-FFF2-40B4-BE49-F238E27FC236}">
                <a16:creationId xmlns:a16="http://schemas.microsoft.com/office/drawing/2014/main" id="{90B6A639-6C3C-48FC-BB58-6131AB33A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9758" name="Object 14">
            <a:extLst>
              <a:ext uri="{FF2B5EF4-FFF2-40B4-BE49-F238E27FC236}">
                <a16:creationId xmlns:a16="http://schemas.microsoft.com/office/drawing/2014/main" id="{0217E667-6A15-489F-A819-6FE74122B3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5373688"/>
          <a:ext cx="14033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13" imgW="457200" imgH="241300" progId="Equation.3">
                  <p:embed/>
                </p:oleObj>
              </mc:Choice>
              <mc:Fallback>
                <p:oleObj name="Формула" r:id="rId13" imgW="457200" imgH="241300" progId="Equation.3">
                  <p:embed/>
                  <p:pic>
                    <p:nvPicPr>
                      <p:cNvPr id="159758" name="Object 14">
                        <a:extLst>
                          <a:ext uri="{FF2B5EF4-FFF2-40B4-BE49-F238E27FC236}">
                            <a16:creationId xmlns:a16="http://schemas.microsoft.com/office/drawing/2014/main" id="{0217E667-6A15-489F-A819-6FE74122B3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5373688"/>
                        <a:ext cx="14033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61A9E8A7-D0ED-4B31-ACBE-70B401B40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Распределение дохода С в рамках кривой безразличия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88E78BF2-8AF4-4E1E-A4B5-830C63A7BD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/>
              <a:t>Кривые безразличия при четырех вариантах распределения ресурсов потребителя</a:t>
            </a:r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A76025A3-86D4-4690-B901-FD58232B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1796" name="Object 4">
            <a:extLst>
              <a:ext uri="{FF2B5EF4-FFF2-40B4-BE49-F238E27FC236}">
                <a16:creationId xmlns:a16="http://schemas.microsoft.com/office/drawing/2014/main" id="{B147AA63-E450-4E63-95B7-BCBD0AF5B4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3" y="2924175"/>
          <a:ext cx="7561262" cy="306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Диаграмма" r:id="rId3" imgW="4505325" imgH="1828800" progId="MSGraph.Chart.8">
                  <p:embed/>
                </p:oleObj>
              </mc:Choice>
              <mc:Fallback>
                <p:oleObj name="Диаграмма" r:id="rId3" imgW="4505325" imgH="1828800" progId="MSGraph.Chart.8">
                  <p:embed/>
                  <p:pic>
                    <p:nvPicPr>
                      <p:cNvPr id="161796" name="Object 4">
                        <a:extLst>
                          <a:ext uri="{FF2B5EF4-FFF2-40B4-BE49-F238E27FC236}">
                            <a16:creationId xmlns:a16="http://schemas.microsoft.com/office/drawing/2014/main" id="{B147AA63-E450-4E63-95B7-BCBD0AF5B4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924175"/>
                        <a:ext cx="7561262" cy="3068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Google Shape;303;p29"/>
          <p:cNvCxnSpPr/>
          <p:nvPr/>
        </p:nvCxnSpPr>
        <p:spPr>
          <a:xfrm rot="10800000">
            <a:off x="2711450" y="5287962"/>
            <a:ext cx="61198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cxnSp>
        <p:nvCxnSpPr>
          <p:cNvPr id="304" name="Google Shape;304;p29"/>
          <p:cNvCxnSpPr/>
          <p:nvPr/>
        </p:nvCxnSpPr>
        <p:spPr>
          <a:xfrm rot="10800000">
            <a:off x="2711450" y="6453187"/>
            <a:ext cx="61198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sp>
        <p:nvSpPr>
          <p:cNvPr id="306" name="Google Shape;306;p29"/>
          <p:cNvSpPr txBox="1">
            <a:spLocks noGrp="1"/>
          </p:cNvSpPr>
          <p:nvPr>
            <p:ph type="title"/>
          </p:nvPr>
        </p:nvSpPr>
        <p:spPr>
          <a:xfrm>
            <a:off x="1878013" y="182563"/>
            <a:ext cx="8461375" cy="1146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959"/>
            </a:pPr>
            <a:r>
              <a:rPr lang="en-US" sz="3959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по товарам/рынкам</a:t>
            </a:r>
            <a:endParaRPr sz="3690" b="1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05" name="Google Shape;305;p29"/>
          <p:cNvSpPr txBox="1">
            <a:spLocks noGrp="1"/>
          </p:cNvSpPr>
          <p:nvPr>
            <p:ph idx="1"/>
          </p:nvPr>
        </p:nvSpPr>
        <p:spPr>
          <a:xfrm>
            <a:off x="1981200" y="1125538"/>
            <a:ext cx="8229600" cy="12985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1587" indent="355600" algn="just">
              <a:spcBef>
                <a:spcPts val="0"/>
              </a:spcBef>
              <a:buClr>
                <a:schemeClr val="accent1"/>
              </a:buClr>
              <a:buSzPts val="1904"/>
              <a:buNone/>
            </a:pPr>
            <a:r>
              <a:rPr lang="en-US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Компании, которые производят большое число разнообразных товаров, очень часто используют матричную организацию. </a:t>
            </a:r>
            <a:endParaRPr/>
          </a:p>
        </p:txBody>
      </p:sp>
      <p:grpSp>
        <p:nvGrpSpPr>
          <p:cNvPr id="307" name="Google Shape;307;p29"/>
          <p:cNvGrpSpPr/>
          <p:nvPr/>
        </p:nvGrpSpPr>
        <p:grpSpPr>
          <a:xfrm>
            <a:off x="3597275" y="3036887"/>
            <a:ext cx="4786312" cy="768350"/>
            <a:chOff x="0" y="0"/>
            <a:chExt cx="2147483647" cy="2147483647"/>
          </a:xfrm>
        </p:grpSpPr>
        <p:cxnSp>
          <p:nvCxnSpPr>
            <p:cNvPr id="308" name="Google Shape;308;p29"/>
            <p:cNvCxnSpPr/>
            <p:nvPr/>
          </p:nvCxnSpPr>
          <p:spPr>
            <a:xfrm>
              <a:off x="0" y="1016698525"/>
              <a:ext cx="2147483551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09" name="Google Shape;309;p29"/>
            <p:cNvCxnSpPr/>
            <p:nvPr/>
          </p:nvCxnSpPr>
          <p:spPr>
            <a:xfrm>
              <a:off x="1103669839" y="0"/>
              <a:ext cx="0" cy="113078512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10" name="Google Shape;310;p29"/>
            <p:cNvCxnSpPr/>
            <p:nvPr/>
          </p:nvCxnSpPr>
          <p:spPr>
            <a:xfrm>
              <a:off x="0" y="1016698525"/>
              <a:ext cx="0" cy="113078512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11" name="Google Shape;311;p29"/>
            <p:cNvCxnSpPr/>
            <p:nvPr/>
          </p:nvCxnSpPr>
          <p:spPr>
            <a:xfrm>
              <a:off x="1103669839" y="1016698525"/>
              <a:ext cx="0" cy="113078512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12" name="Google Shape;312;p29"/>
            <p:cNvCxnSpPr/>
            <p:nvPr/>
          </p:nvCxnSpPr>
          <p:spPr>
            <a:xfrm>
              <a:off x="2147483647" y="1016698525"/>
              <a:ext cx="0" cy="113078512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313" name="Google Shape;313;p29"/>
          <p:cNvSpPr/>
          <p:nvPr/>
        </p:nvSpPr>
        <p:spPr>
          <a:xfrm>
            <a:off x="3943350" y="2349500"/>
            <a:ext cx="4298950" cy="889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5000" cap="flat" cmpd="thickThin">
            <a:solidFill>
              <a:srgbClr val="1E7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отдела маркетинга (вице-президент по маркетингу)</a:t>
            </a:r>
            <a:endParaRPr/>
          </a:p>
        </p:txBody>
      </p:sp>
      <p:sp>
        <p:nvSpPr>
          <p:cNvPr id="314" name="Google Shape;314;p29"/>
          <p:cNvSpPr/>
          <p:nvPr/>
        </p:nvSpPr>
        <p:spPr>
          <a:xfrm>
            <a:off x="2589213" y="3562350"/>
            <a:ext cx="2306637" cy="10795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центра управления маркетинговыми программами</a:t>
            </a:r>
            <a:endParaRPr/>
          </a:p>
        </p:txBody>
      </p:sp>
      <p:sp>
        <p:nvSpPr>
          <p:cNvPr id="315" name="Google Shape;315;p29"/>
          <p:cNvSpPr/>
          <p:nvPr/>
        </p:nvSpPr>
        <p:spPr>
          <a:xfrm>
            <a:off x="5087938" y="3530600"/>
            <a:ext cx="1946275" cy="10795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Управляющий маркетинговыми исследованиями</a:t>
            </a:r>
            <a:endParaRPr/>
          </a:p>
        </p:txBody>
      </p:sp>
      <p:sp>
        <p:nvSpPr>
          <p:cNvPr id="316" name="Google Shape;316;p29"/>
          <p:cNvSpPr/>
          <p:nvPr/>
        </p:nvSpPr>
        <p:spPr>
          <a:xfrm>
            <a:off x="7461250" y="3562350"/>
            <a:ext cx="1947862" cy="10795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Управляющий сбытом</a:t>
            </a:r>
            <a:endParaRPr/>
          </a:p>
        </p:txBody>
      </p:sp>
      <p:sp>
        <p:nvSpPr>
          <p:cNvPr id="317" name="Google Shape;317;p29"/>
          <p:cNvSpPr/>
          <p:nvPr/>
        </p:nvSpPr>
        <p:spPr>
          <a:xfrm>
            <a:off x="3132138" y="4843462"/>
            <a:ext cx="1946275" cy="889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маркетинговой программой № 1</a:t>
            </a:r>
            <a:endParaRPr/>
          </a:p>
        </p:txBody>
      </p:sp>
      <p:sp>
        <p:nvSpPr>
          <p:cNvPr id="318" name="Google Shape;318;p29"/>
          <p:cNvSpPr/>
          <p:nvPr/>
        </p:nvSpPr>
        <p:spPr>
          <a:xfrm>
            <a:off x="3151188" y="5864226"/>
            <a:ext cx="1946275" cy="89058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маркетинговой программой № 2</a:t>
            </a:r>
            <a:endParaRPr/>
          </a:p>
        </p:txBody>
      </p:sp>
      <p:cxnSp>
        <p:nvCxnSpPr>
          <p:cNvPr id="319" name="Google Shape;319;p29"/>
          <p:cNvCxnSpPr/>
          <p:nvPr/>
        </p:nvCxnSpPr>
        <p:spPr>
          <a:xfrm>
            <a:off x="2711450" y="4641851"/>
            <a:ext cx="0" cy="18113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0" name="Google Shape;320;p29"/>
          <p:cNvCxnSpPr/>
          <p:nvPr/>
        </p:nvCxnSpPr>
        <p:spPr>
          <a:xfrm>
            <a:off x="6005512" y="4641851"/>
            <a:ext cx="0" cy="18113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Google Shape;321;p29"/>
          <p:cNvCxnSpPr/>
          <p:nvPr/>
        </p:nvCxnSpPr>
        <p:spPr>
          <a:xfrm>
            <a:off x="8434387" y="4641851"/>
            <a:ext cx="0" cy="18113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22" name="Google Shape;322;p29"/>
          <p:cNvSpPr txBox="1"/>
          <p:nvPr/>
        </p:nvSpPr>
        <p:spPr>
          <a:xfrm>
            <a:off x="9518650" y="179388"/>
            <a:ext cx="10858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10</a:t>
            </a:r>
            <a:endParaRPr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>
            <a:extLst>
              <a:ext uri="{FF2B5EF4-FFF2-40B4-BE49-F238E27FC236}">
                <a16:creationId xmlns:a16="http://schemas.microsoft.com/office/drawing/2014/main" id="{7B8DFE68-62EA-4AF0-865A-7471BDF0B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92151"/>
            <a:ext cx="8229600" cy="5832475"/>
          </a:xfrm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Понятие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Эволюция концепции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Цели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Функции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Принципы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Понятие и виды рынка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Концепции современного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Четыре основных составляющих комплекса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Основные понятия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Виды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Типы организации службы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Функции службы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sz="2400" b="1" i="1" dirty="0"/>
              <a:t>Маркетинговая среда организации</a:t>
            </a:r>
            <a:r>
              <a:rPr lang="ru-RU" altLang="ru-RU" sz="2400" i="1" dirty="0"/>
              <a:t> 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C032D-5EC7-410A-93A3-4547F09C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/>
              <a:t>Вопросы для обсуждения и закрепления прочитанного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51068A-14DF-452A-9EF4-57EB75D1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Мотивация персонала службы маркетинга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Составляющие эффективной организации службы маркетинга 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Что такое функциональная организация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Что включает в себя организация по рынкам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Что </a:t>
            </a:r>
            <a:r>
              <a:rPr lang="ru-RU" altLang="ru-RU" dirty="0" err="1"/>
              <a:t>такоек</a:t>
            </a:r>
            <a:r>
              <a:rPr lang="ru-RU" altLang="ru-RU" dirty="0"/>
              <a:t> антикризисная маркетинговая стратегия и программа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Назовите плюсы и минусы глобального экономического кризиса 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Дайте определение бренду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В чем отличие </a:t>
            </a:r>
            <a:r>
              <a:rPr lang="ru-RU" altLang="ru-RU" dirty="0" err="1"/>
              <a:t>тованой</a:t>
            </a:r>
            <a:r>
              <a:rPr lang="ru-RU" altLang="ru-RU" dirty="0"/>
              <a:t> марки и знака</a:t>
            </a:r>
          </a:p>
          <a:p>
            <a:pPr marL="381000" indent="-381000">
              <a:lnSpc>
                <a:spcPct val="90000"/>
              </a:lnSpc>
              <a:buSzPct val="140000"/>
              <a:buFont typeface="Wingdings" panose="05000000000000000000" pitchFamily="2" charset="2"/>
              <a:buAutoNum type="arabicPeriod"/>
              <a:defRPr/>
            </a:pPr>
            <a:r>
              <a:rPr lang="ru-RU" altLang="ru-RU" dirty="0"/>
              <a:t>Суть колеса бренда</a:t>
            </a:r>
            <a:endParaRPr lang="ru-RU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6C640-D4F1-4808-BA53-D7F99B96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04814"/>
            <a:ext cx="7664450" cy="720725"/>
          </a:xfrm>
        </p:spPr>
        <p:txBody>
          <a:bodyPr/>
          <a:lstStyle/>
          <a:p>
            <a:pPr>
              <a:defRPr/>
            </a:pPr>
            <a:r>
              <a:rPr lang="ru-RU" sz="2000" dirty="0"/>
              <a:t>Список рекомендуемой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0DFF4-4B42-4118-926C-134BB903EE4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3" y="1125538"/>
            <a:ext cx="9835470" cy="4824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1000" b="1" dirty="0"/>
              <a:t>А) Основная литература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Романов А. А. Маркетинг : учебное пособие / А. А. Романов, В. П. Басенко, Б. М. Жуков. - Москва : Издательско-торговая корпорация "Дашков и К°", 2016. - 439, [1] с. - </a:t>
            </a:r>
            <a:r>
              <a:rPr lang="ru-RU" altLang="ru-RU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Библиогр</a:t>
            </a:r>
            <a:r>
              <a:rPr lang="ru-RU" alt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 с. 436-439 (48 назв.). - ISBN 978-5-394-01311-9 (в пер.) : 278.30 р. - Текст : непосредственный. Учебные отделы, A995523-ОХФ, A995524-ОХФ-ЧЗ-6, УДК  339.138(075.8)  </a:t>
            </a:r>
            <a:endParaRPr lang="ru-RU" alt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000" b="1" dirty="0"/>
              <a:t>Б) Дополнительная литература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Чувакова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 С. Г. Стратегический маркетинг : учебное пособие / С. Г.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Чувакова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 - 2-е изд. - Москва : Издательско-торговая корпорация "Дашков и К°", 2016. - 270, [2] с. : табл. -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Библиогр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.: с. 270-271 (27 назв.). - ISBN 978-5-394-01433-8 : 193.60 р. Учебные отделы, A995497-ОХФ, A995498-ОХФ-ЧЗ-6, УДК  339.138(075.8)  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Нуралиев С. У. Маркетинг : учебник / С. У. Нуралиев, Д. С. Нуралиева. - Москва : Издательско-торговая корпорация "Дашков и К°", 2016. - 361, [3] с. - (Учебные издания для бакалавров). -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Библиогр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.: с. 359-361 (46 назв.). - ISBN 978-5-394-02115-2 (в пер.) : 275.00 р. - Текст : непосредственный. </a:t>
            </a:r>
            <a:r>
              <a:rPr lang="en-US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993637-ОХФ, </a:t>
            </a:r>
            <a:r>
              <a:rPr lang="en-US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993638-ОХФ-ЧЗ-4, </a:t>
            </a:r>
            <a:r>
              <a:rPr lang="en-US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993639-ОХФ-ЧЗ-6. УДК  339.138(075.8)  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Шевченко Д. А. Основы современного маркетинга : учебник / Д.А. Шевченко. - 2. - Москва : Издательско-торговая корпорация "Дашков и К", 2021. - 613 с. - ISBN 978-5-394-03977-5 : ~Б. ц. - http://znanium.com/catalog/document/?pid=1232438&amp;id=371140 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Егоров Ю. Н. Основы маркетинга : учебник / Ю.Н. Егоров. - 2,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перераб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 и доп. - Москва : ООО "Научно-издательский центр ИНФРА-М", 2021. - 292 с. - ISBN 978-5-16-014862-5. - ISBN 978-5-16-108966-8 : ~Б. ц.. УДК  339.138(075.32) ББК 65.290-2я723. http://znanium.com/catalog/document/?pid=1372729&amp;id=375783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6. Секерин В. Д. Инновационный маркетинг : учебник / В.Д. Секерин. - 1. - Москва : ООО "Научно-издательский центр ИНФРА-М", 2020. - 237 с. - ISBN 978-5-16-011323-4. - ISBN 978-5-16-103497-2 : ~Б. ц.  УДК 339.138(075.8) ББК 65.290-2я73 http://znanium.com/catalog/document/?pid=1081623&amp;id=353911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7. Соловьев Б. А. Маркетинг : учебник / Б. А. Соловьев. - 1. - Москва : ООО "Научно-издательский центр ИНФРА-М", 2020. - 337 с. - ISBN 978-5-16-003647-2. - ISBN 978-5-16-103937-3 : ~Б. ц. УДК 339.138(075.8) ББК 65.290-2я73 http://znanium.com/catalog/document/?pid=1078335&amp;id=353828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8.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Цахаев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 Р. К. Маркетинг : учебник / Р.К.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Цахаев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 - 5. - Москва : Издательско-торговая корпорация "Дашков и К", 2020. - 548 с. - ISBN 978-5-394-03478-7 : ~Б. ц. - http://znanium.com/catalog/document/?pid=1093486&amp;id=358528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9. Егоров Ю. Н. Основы маркетинга : учебник / Ю.Н. Егоров. - 2, </a:t>
            </a:r>
            <a:r>
              <a:rPr lang="ru-RU" altLang="ru-RU" sz="10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перераб</a:t>
            </a: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. и доп. - Москва : ООО "Научно-издательский центр ИНФРА-М", 2020. - 292 с. - ISBN 978-5-16-010404-1. - ISBN 978-5-16-101915-3 : ~Б. ц. УДК  339.1(075.8) ББК 65.290-2я73. http://znanium.com/catalog/document/?pid=1069190&amp;id=354794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altLang="ru-RU" sz="1000" dirty="0">
                <a:latin typeface="Times New Roman" panose="02020603050405020304" pitchFamily="18" charset="0"/>
                <a:cs typeface="Calibri" panose="020F0502020204030204" pitchFamily="34" charset="0"/>
              </a:rPr>
              <a:t>10.Лукина А. В. Маркетинг : учебное пособие / А. В. Лукина. - 3, исп. и доп. - Москва : Издательство "ФОРУМ", 2020. - 240 с. - ISBN 978-5-91134-769-7. - ISBN 978-5-16-101508-7. - ISBN 978-5-16-006891-6 : ~Б. ц. УДК  339.1 ББК 65.290-2. http://znanium.com/catalog/document/?pid=1009593&amp;id=354829</a:t>
            </a:r>
            <a:endParaRPr lang="ru-RU" alt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altLang="ru-RU" sz="1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D5014B-6A3C-4742-BE81-B8430D7E420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B070762-2F14-44E3-876B-C0A9ABEEA14C}" type="slidenum">
              <a:rPr lang="ru-RU"/>
              <a:pPr>
                <a:defRPr/>
              </a:pPr>
              <a:t>122</a:t>
            </a:fld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F21FF-927E-4E81-9182-3A8A9439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013" y="1314451"/>
            <a:ext cx="6900862" cy="43481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Е. В. </a:t>
            </a:r>
            <a:r>
              <a:rPr lang="ru-RU" dirty="0" err="1">
                <a:solidFill>
                  <a:schemeClr val="tx1"/>
                </a:solidFill>
              </a:rPr>
              <a:t>Коротковская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«Маркетинг. Часть 2» 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Учебное пособие в презентациях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EE54C1F-BA4B-4B43-93DD-ED2C3F21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31799-98BF-4FCE-8277-9050755B1717}" type="slidenum">
              <a:rPr lang="ru-RU" smtClean="0"/>
              <a:pPr>
                <a:defRPr/>
              </a:pPr>
              <a:t>123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EB4B-C651-4D02-9C58-63BCF1EDEA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Маркетинг в кризис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9FC636-4539-4FC0-8853-F8F6EDD56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63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>
            <a:extLst>
              <a:ext uri="{FF2B5EF4-FFF2-40B4-BE49-F238E27FC236}">
                <a16:creationId xmlns:a16="http://schemas.microsoft.com/office/drawing/2014/main" id="{2B4E1C7A-31A8-4F37-BBF5-F709A1F649B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маркетинга</a:t>
            </a:r>
          </a:p>
        </p:txBody>
      </p:sp>
      <p:sp>
        <p:nvSpPr>
          <p:cNvPr id="933891" name="Rectangle 3">
            <a:extLst>
              <a:ext uri="{FF2B5EF4-FFF2-40B4-BE49-F238E27FC236}">
                <a16:creationId xmlns:a16="http://schemas.microsoft.com/office/drawing/2014/main" id="{64B51AC0-1E42-44CF-AB54-170F77C424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Выявить рыночные возможности организации</a:t>
            </a:r>
          </a:p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Дать комплексный анализ о динамике социально-экономических процессов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1FB5E005-3830-4D15-B145-2BB5261300B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Для того, чтобы решить эти задачи необходимо: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4C350C01-D8D1-45C9-856E-10DAC90031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партнеров и поставщиков с точки зрения поддержания действующих связей и формирования новых</a:t>
            </a:r>
          </a:p>
          <a:p>
            <a:pPr marL="609600" indent="-609600">
              <a:buNone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AutoNum type="arabicPeriod" startAt="2"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потребителей с точки зрения закрепления их за предприятием и расширения круга потребителей</a:t>
            </a:r>
          </a:p>
          <a:p>
            <a:pPr marL="609600" indent="-609600">
              <a:buNone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AutoNum type="arabicPeriod" startAt="3"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конкурентов с точки зрения изучения их стратегии, преимуществ, логике поведения на конкретном рынке</a:t>
            </a:r>
          </a:p>
          <a:p>
            <a:pPr marL="609600" indent="-609600">
              <a:buNone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	Выявить объективные экономические тенденции развития</a:t>
            </a:r>
          </a:p>
          <a:p>
            <a:pPr marL="609600" indent="-609600">
              <a:buAutoNum type="arabicPeriod" startAt="2"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93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93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93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38" grpId="0" autoUpdateAnimBg="0"/>
      <p:bldP spid="93593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>
            <a:extLst>
              <a:ext uri="{FF2B5EF4-FFF2-40B4-BE49-F238E27FC236}">
                <a16:creationId xmlns:a16="http://schemas.microsoft.com/office/drawing/2014/main" id="{68F83363-0C76-4686-94EA-69C71F7E8E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1950098"/>
            <a:ext cx="8301038" cy="4603102"/>
          </a:xfrm>
        </p:spPr>
        <p:txBody>
          <a:bodyPr/>
          <a:lstStyle/>
          <a:p>
            <a:pPr marL="838200" indent="-838200">
              <a:buFontTx/>
              <a:buChar char="•"/>
            </a:pPr>
            <a:r>
              <a:rPr lang="ru-RU" alt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Это возможно сделать на основе мониторинга маркетинговой среды </a:t>
            </a:r>
            <a:br>
              <a:rPr lang="ru-RU" alt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Мониторинг маркетинговой среды проводится по конкретным факторам</a:t>
            </a:r>
            <a:endParaRPr lang="ru-RU" altLang="ru-RU" sz="4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>
            <a:extLst>
              <a:ext uri="{FF2B5EF4-FFF2-40B4-BE49-F238E27FC236}">
                <a16:creationId xmlns:a16="http://schemas.microsoft.com/office/drawing/2014/main" id="{FE3DD128-7C91-4F28-B846-382614CF20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Для этого в маркетинговой среде выделяют 4 вида маркетинговых сред:</a:t>
            </a:r>
          </a:p>
        </p:txBody>
      </p:sp>
      <p:sp>
        <p:nvSpPr>
          <p:cNvPr id="942083" name="Rectangle 3">
            <a:extLst>
              <a:ext uri="{FF2B5EF4-FFF2-40B4-BE49-F238E27FC236}">
                <a16:creationId xmlns:a16="http://schemas.microsoft.com/office/drawing/2014/main" id="{2E88DD4F-5D87-411D-9E31-BC8C082804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Международная маркетинговая среда</a:t>
            </a:r>
          </a:p>
          <a:p>
            <a:pPr marL="609600" indent="-609600" algn="ctr">
              <a:buNone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Факторы для изучения: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Экономические кризисы в отдельных регионах  и странах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Демографические взрывы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Социальные конфликты и войны в отдельных регионах мира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Экологические явления и стихийные бедствия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Нарушение международных соглашений</a:t>
            </a:r>
          </a:p>
          <a:p>
            <a:pPr marL="609600" indent="-609600">
              <a:buNone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>
            <a:extLst>
              <a:ext uri="{FF2B5EF4-FFF2-40B4-BE49-F238E27FC236}">
                <a16:creationId xmlns:a16="http://schemas.microsoft.com/office/drawing/2014/main" id="{7B20427A-A546-4F90-B0CD-A34586629D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5625" y="1073020"/>
            <a:ext cx="8540750" cy="5524631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 startAt="2"/>
            </a:pPr>
            <a:r>
              <a:rPr lang="ru-RU" alt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Макроэкономическая среда</a:t>
            </a:r>
          </a:p>
          <a:p>
            <a:pPr marL="609600" indent="-609600">
              <a:buNone/>
            </a:pPr>
            <a:r>
              <a:rPr lang="ru-RU" alt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Факторы для изучения: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Социально-экономическая политика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Научно-техническая и промышленная политика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Ресурсный потенциал страны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Ценовая и налоговая политика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Кредитно-денежная политика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Таможенная политика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Гражданское и коммерческое законодательство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>
            <a:extLst>
              <a:ext uri="{FF2B5EF4-FFF2-40B4-BE49-F238E27FC236}">
                <a16:creationId xmlns:a16="http://schemas.microsoft.com/office/drawing/2014/main" id="{CCF6708B-6230-412F-B3BC-381254C222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951722"/>
            <a:ext cx="8229600" cy="518237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Микроэкономическая среда</a:t>
            </a:r>
          </a:p>
          <a:p>
            <a:pPr marL="609600" indent="-609600">
              <a:buNone/>
            </a:pP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Факторы для изучения: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конкурентной среды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спроса (стабильность и величина)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потребителей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Конъюнктура рынков ресурсов(сырьевые, материальные, трудовые и финансовые ресурсы)</a:t>
            </a:r>
          </a:p>
          <a:p>
            <a:pPr marL="609600" indent="-609600"/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Конкурентное преимущество (сильные и слабые стороны)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4596E-EC7E-439E-9AE4-047FA53B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8" y="363893"/>
            <a:ext cx="8501062" cy="5803641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100" b="1" dirty="0">
                <a:solidFill>
                  <a:schemeClr val="tx1"/>
                </a:solidFill>
                <a:effectLst/>
              </a:rPr>
              <a:t>УДК 33.338.2</a:t>
            </a:r>
            <a:br>
              <a:rPr lang="ru-RU" sz="1100" b="1" dirty="0">
                <a:solidFill>
                  <a:schemeClr val="tx1"/>
                </a:solidFill>
                <a:effectLst/>
              </a:rPr>
            </a:br>
            <a:r>
              <a:rPr lang="ru-RU" sz="1100" b="1" dirty="0">
                <a:solidFill>
                  <a:schemeClr val="tx1"/>
                </a:solidFill>
                <a:effectLst/>
              </a:rPr>
              <a:t>ББК 65стд1-32</a:t>
            </a:r>
            <a:br>
              <a:rPr lang="ru-RU" sz="1100" b="1" dirty="0">
                <a:solidFill>
                  <a:srgbClr val="FF0000"/>
                </a:solidFill>
              </a:rPr>
            </a:br>
            <a:br>
              <a:rPr lang="ru-RU" sz="1050" b="1" dirty="0">
                <a:solidFill>
                  <a:srgbClr val="FF0000"/>
                </a:solidFill>
              </a:rPr>
            </a:br>
            <a:r>
              <a:rPr lang="ru-RU" sz="1050" b="1" dirty="0">
                <a:solidFill>
                  <a:srgbClr val="FF0000"/>
                </a:solidFill>
              </a:rPr>
              <a:t>Л 69</a:t>
            </a:r>
            <a:br>
              <a:rPr lang="ru-RU" sz="1050" b="1" dirty="0">
                <a:solidFill>
                  <a:schemeClr val="tx1"/>
                </a:solidFill>
              </a:rPr>
            </a:b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А</a:t>
            </a:r>
            <a:r>
              <a:rPr lang="ru-RU" sz="1050" b="1" dirty="0">
                <a:solidFill>
                  <a:srgbClr val="FF0000"/>
                </a:solidFill>
              </a:rPr>
              <a:t>69 </a:t>
            </a:r>
            <a:r>
              <a:rPr lang="ru-RU" sz="1050" b="1" dirty="0" err="1">
                <a:solidFill>
                  <a:schemeClr val="tx1"/>
                </a:solidFill>
              </a:rPr>
              <a:t>Коротковская</a:t>
            </a:r>
            <a:r>
              <a:rPr lang="ru-RU" sz="1050" b="1" dirty="0">
                <a:solidFill>
                  <a:schemeClr val="tx1"/>
                </a:solidFill>
              </a:rPr>
              <a:t> Е.В.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Маркетинг. Часть 2. Учебное пособие в презентациях. Для студентов, обучающихся по экономическим специальностям.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Саратов, СГУ 2021 – 123 с. 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en-US" sz="1050" b="1" dirty="0">
                <a:solidFill>
                  <a:schemeClr val="tx1"/>
                </a:solidFill>
              </a:rPr>
              <a:t>ISBN </a:t>
            </a:r>
            <a:br>
              <a:rPr lang="en-US" sz="1050" b="1" dirty="0">
                <a:solidFill>
                  <a:schemeClr val="tx1"/>
                </a:solidFill>
              </a:rPr>
            </a:b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Учебное пособие, включающее в себя презентации лекций, подготовлено в соответствии с положениями и требованиями Государственного образовательного стандарта высшего образования. Эффективность современного предприятия обусловлена целым рядом факторов, среди которых важное место занимает маркетинг. В современных условиях знания в области маркетинга позволяют фирмам правильно ориентироваться в экономике, глубже понимать своего потребителя и деловых партнеров. В пособии рассмотрены ключевые аспекты маркетинга. 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Цель данного издания – способствовать повышению уровня подготовки студентов, донести теоретические основы и развить умения принимать оптимальные маркетинговые решения, увязанные с конкретными ситуациями, складывающимися на рынке. Знания теоретических основ маркетинга позволят специалистам стимулировать сбыт товаров и услуг, изучать, формировать и прогнозировать спрос, разрабатывать и анализировать сбытовую и ценовую политику организаций, планировать и осуществлять мероприятия, направленные на реализацию маркетинговой стратегии предприятия, выявлять потенциальных конкурентов и оценивать преимущества в конкурентной борьбе, определять стратегические действия фирмы. 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Материал учебного пособия может использоваться как в самостоятельной работе, так и при подготовке лекций, докладов и публичных выступлений.   Пособие предназначено для студентов высших учебных заведений, обучающихся по экономическим специальностям очной и заочной форм обучения, бакалавров, обучающихся по направлению «Экономика» , по направлению подготовки бакалавров: 38.03.01 – «Экономика»,  профиль «Экономика предпринимательства», «Финансы и кредит».</a:t>
            </a:r>
            <a:br>
              <a:rPr lang="ru-RU" sz="1050" b="1" dirty="0">
                <a:solidFill>
                  <a:schemeClr val="tx1"/>
                </a:solidFill>
              </a:rPr>
            </a:b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Рекомендуем к печати: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научно-методический совет экономического факультета </a:t>
            </a:r>
            <a:r>
              <a:rPr lang="ru-RU" sz="1050" b="1" dirty="0">
                <a:solidFill>
                  <a:schemeClr val="tx1"/>
                </a:solidFill>
                <a:effectLst/>
              </a:rPr>
              <a:t>(протокол №  4  от 24.11.2021 г.)</a:t>
            </a: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100" b="1" dirty="0">
                <a:solidFill>
                  <a:schemeClr val="tx1"/>
                </a:solidFill>
                <a:effectLst/>
              </a:rPr>
              <a:t>УДК 33.338.2</a:t>
            </a:r>
            <a:br>
              <a:rPr lang="ru-RU" sz="1100" b="1" dirty="0">
                <a:solidFill>
                  <a:schemeClr val="tx1"/>
                </a:solidFill>
                <a:effectLst/>
              </a:rPr>
            </a:br>
            <a:r>
              <a:rPr lang="ru-RU" sz="1100" b="1" dirty="0">
                <a:solidFill>
                  <a:schemeClr val="tx1"/>
                </a:solidFill>
                <a:effectLst/>
              </a:rPr>
              <a:t>ББК 65стд1-32</a:t>
            </a:r>
            <a:br>
              <a:rPr lang="ru-RU" sz="1050" b="1" dirty="0">
                <a:solidFill>
                  <a:schemeClr val="tx1"/>
                </a:solidFill>
              </a:rPr>
            </a:br>
            <a:br>
              <a:rPr lang="ru-RU" sz="1050" b="1" dirty="0">
                <a:solidFill>
                  <a:schemeClr val="tx1"/>
                </a:solidFill>
              </a:rPr>
            </a:br>
            <a:r>
              <a:rPr lang="ru-RU" sz="1050" b="1" dirty="0">
                <a:solidFill>
                  <a:schemeClr val="tx1"/>
                </a:solidFill>
              </a:rPr>
              <a:t>Е.В. </a:t>
            </a:r>
            <a:r>
              <a:rPr lang="ru-RU" sz="1050" b="1" dirty="0" err="1">
                <a:solidFill>
                  <a:schemeClr val="tx1"/>
                </a:solidFill>
              </a:rPr>
              <a:t>Коротковская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59E08F5-C998-4E9D-B605-767898FC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B6120-4AC4-47A4-8EB3-7B54F146F94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>
            <a:extLst>
              <a:ext uri="{FF2B5EF4-FFF2-40B4-BE49-F238E27FC236}">
                <a16:creationId xmlns:a16="http://schemas.microsoft.com/office/drawing/2014/main" id="{0AB78FA9-A0C4-4D1E-A189-63F1CB802F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970384"/>
            <a:ext cx="8229600" cy="5184354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Региональная или территориальная среда</a:t>
            </a:r>
          </a:p>
          <a:p>
            <a:pPr marL="609600" indent="-609600">
              <a:buNone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Факторы для изучения: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Динамика особых черт региона привлекательных для бизнеса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Динамика инвестиций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Уровень и характер занятости населения, динамика ее структуры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Уровень и динамика благосостояния населения</a:t>
            </a:r>
          </a:p>
          <a:p>
            <a:pPr marL="609600" indent="-609600"/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Уровень развития инфраструктуры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>
            <a:extLst>
              <a:ext uri="{FF2B5EF4-FFF2-40B4-BE49-F238E27FC236}">
                <a16:creationId xmlns:a16="http://schemas.microsoft.com/office/drawing/2014/main" id="{9AE9EECB-6094-452D-BF02-5DDB57959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38335"/>
            <a:ext cx="7772400" cy="5719666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этих факторов необходимо для того, чтобы своевременно уловить сигналы, свидетельствующие об: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Угрозе ухудшения положения организации на рынке</a:t>
            </a:r>
          </a:p>
          <a:p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Потере конкурентоспособности</a:t>
            </a:r>
          </a:p>
          <a:p>
            <a:r>
              <a:rPr lang="ru-RU" alt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Снижении платежеспособности управляемости с одной стороны и об открывающихся возможностях прогрессивных сдвигов с другой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BE74BDE6-E201-47C9-BABD-7A623F6B88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Средства маркетинга в антикризисном управлении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1515DB1E-9126-47CA-9BFC-C996EE2FC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Товар</a:t>
            </a:r>
          </a:p>
          <a:p>
            <a:r>
              <a:rPr lang="ru-RU" altLang="ru-RU" dirty="0"/>
              <a:t>Цена</a:t>
            </a:r>
          </a:p>
          <a:p>
            <a:r>
              <a:rPr lang="ru-RU" altLang="ru-RU" dirty="0"/>
              <a:t>Методы распределения</a:t>
            </a:r>
          </a:p>
          <a:p>
            <a:r>
              <a:rPr lang="ru-RU" altLang="ru-RU" dirty="0"/>
              <a:t>Коммуникации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>
            <a:extLst>
              <a:ext uri="{FF2B5EF4-FFF2-40B4-BE49-F238E27FC236}">
                <a16:creationId xmlns:a16="http://schemas.microsoft.com/office/drawing/2014/main" id="{DDC21ED4-9950-46DD-A0A5-3FC12C3E158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Антикризисная маркетинговая стратегия</a:t>
            </a:r>
          </a:p>
        </p:txBody>
      </p:sp>
      <p:sp>
        <p:nvSpPr>
          <p:cNvPr id="953347" name="Rectangle 3">
            <a:extLst>
              <a:ext uri="{FF2B5EF4-FFF2-40B4-BE49-F238E27FC236}">
                <a16:creationId xmlns:a16="http://schemas.microsoft.com/office/drawing/2014/main" id="{A2EF9C8F-9D44-46B4-B1B3-4C65DC9435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- главное направление концентрации усилий организации по выходу из кризиса за счет маркетинговых возможностей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- чаще всего разрабатывается на среднесрочный период (3 года)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- реализуется в рамках конкретной программы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>
            <a:extLst>
              <a:ext uri="{FF2B5EF4-FFF2-40B4-BE49-F238E27FC236}">
                <a16:creationId xmlns:a16="http://schemas.microsoft.com/office/drawing/2014/main" id="{D39FF161-2143-49E0-9C96-B1730ABDEF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Маркетинговая антикризисная программа</a:t>
            </a:r>
          </a:p>
        </p:txBody>
      </p:sp>
      <p:sp>
        <p:nvSpPr>
          <p:cNvPr id="954371" name="Rectangle 3">
            <a:extLst>
              <a:ext uri="{FF2B5EF4-FFF2-40B4-BE49-F238E27FC236}">
                <a16:creationId xmlns:a16="http://schemas.microsoft.com/office/drawing/2014/main" id="{75014658-0759-4D91-AE70-F6A7194A8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01"/>
            <a:ext cx="8229600" cy="38401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 - комплекс мероприятий, которые организация намечает выполнить для стабилизации ситуации по выходу из кризиса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- могут являться частью стратегического и тактического плана организации по выходу из кризиса или антикризисного бизнес-плана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>
            <a:extLst>
              <a:ext uri="{FF2B5EF4-FFF2-40B4-BE49-F238E27FC236}">
                <a16:creationId xmlns:a16="http://schemas.microsoft.com/office/drawing/2014/main" id="{93E93959-E37C-433A-8387-7E477D93E6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Приоритетные стратегии в антикризисном маркетинге</a:t>
            </a:r>
          </a:p>
        </p:txBody>
      </p:sp>
      <p:sp>
        <p:nvSpPr>
          <p:cNvPr id="955395" name="Rectangle 3">
            <a:extLst>
              <a:ext uri="{FF2B5EF4-FFF2-40B4-BE49-F238E27FC236}">
                <a16:creationId xmlns:a16="http://schemas.microsoft.com/office/drawing/2014/main" id="{2A130475-A51C-4DD6-AB1D-27C6F96A0C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/>
          <a:lstStyle/>
          <a:p>
            <a:r>
              <a:rPr lang="ru-RU" altLang="ru-RU"/>
              <a:t>Стратегия продвижения товаров на новые рынки</a:t>
            </a:r>
          </a:p>
          <a:p>
            <a:r>
              <a:rPr lang="ru-RU" altLang="ru-RU"/>
              <a:t>Стратегия упрочения на старых рынках</a:t>
            </a:r>
          </a:p>
          <a:p>
            <a:r>
              <a:rPr lang="ru-RU" altLang="ru-RU"/>
              <a:t>Стратегия диверсификации</a:t>
            </a:r>
          </a:p>
          <a:p>
            <a:r>
              <a:rPr lang="ru-RU" altLang="ru-RU"/>
              <a:t>Стратегия фирменного товара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>
            <a:extLst>
              <a:ext uri="{FF2B5EF4-FFF2-40B4-BE49-F238E27FC236}">
                <a16:creationId xmlns:a16="http://schemas.microsoft.com/office/drawing/2014/main" id="{472E73BA-A680-4AD9-91A2-796C79FD8D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Приоритетные средства управления</a:t>
            </a:r>
          </a:p>
        </p:txBody>
      </p:sp>
      <p:sp>
        <p:nvSpPr>
          <p:cNvPr id="956419" name="Rectangle 3">
            <a:extLst>
              <a:ext uri="{FF2B5EF4-FFF2-40B4-BE49-F238E27FC236}">
                <a16:creationId xmlns:a16="http://schemas.microsoft.com/office/drawing/2014/main" id="{A1CF8DDE-D347-4607-A867-85498A1761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 предкризисном управлении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- мотивация конечных результатов деятельности</a:t>
            </a:r>
          </a:p>
          <a:p>
            <a:r>
              <a:rPr lang="ru-RU" altLang="ru-RU"/>
              <a:t>В кризисном управлении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- ситуационная мотивация</a:t>
            </a:r>
          </a:p>
          <a:p>
            <a:r>
              <a:rPr lang="ru-RU" altLang="ru-RU"/>
              <a:t>В послекризисном управлении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- комплексная мотивация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0F316529-7E10-4660-8F80-5355AB407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2485" y="640986"/>
            <a:ext cx="9544049" cy="8687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Плюсы и минусы глобального экономического кризиса 2008 - ? гг.</a:t>
            </a:r>
          </a:p>
        </p:txBody>
      </p:sp>
      <p:sp>
        <p:nvSpPr>
          <p:cNvPr id="4100" name="Rectangle 212">
            <a:extLst>
              <a:ext uri="{FF2B5EF4-FFF2-40B4-BE49-F238E27FC236}">
                <a16:creationId xmlns:a16="http://schemas.microsoft.com/office/drawing/2014/main" id="{739644FD-30EF-48BD-B959-842489C1B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2179638"/>
            <a:ext cx="79914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000" b="0" dirty="0"/>
              <a:t>Главный «минус» кризиса – денежные потери.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ru-RU" altLang="ru-RU" sz="2000" b="0" dirty="0"/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sz="2000" b="0" dirty="0"/>
              <a:t>Главный «плюс» кризиса – источник знаний для формирования стратегии успешных компаний: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ru-RU" altLang="ru-RU" sz="2000" b="0" dirty="0"/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altLang="ru-RU" sz="2000" b="0" dirty="0"/>
              <a:t> Как возник кризис и как ему противостоять?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ru-RU" sz="2000" b="0" dirty="0"/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altLang="ru-RU" sz="2000" b="0" dirty="0"/>
              <a:t> Как воспользоваться возможностями и избежать опасностей новых кризисов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AutoNum type="arabicParenR"/>
            </a:pPr>
            <a:endParaRPr lang="ru-RU" altLang="ru-RU" sz="2000" b="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D900938B-9D14-4FCA-A032-66A8CF026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Что привело к кризису: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4DA3ADE-4E64-4850-8CCB-9FFF5E0988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2349500"/>
            <a:ext cx="6624638" cy="4114800"/>
          </a:xfrm>
        </p:spPr>
        <p:txBody>
          <a:bodyPr/>
          <a:lstStyle/>
          <a:p>
            <a:pPr eaLnBrk="1" hangingPunct="1"/>
            <a:r>
              <a:rPr lang="ru-RU" altLang="ru-RU"/>
              <a:t>Слабость государственного регулирования?</a:t>
            </a:r>
          </a:p>
          <a:p>
            <a:pPr eaLnBrk="1" hangingPunct="1"/>
            <a:r>
              <a:rPr lang="ru-RU" altLang="ru-RU"/>
              <a:t>Низкое качество корпоративного управления?</a:t>
            </a:r>
          </a:p>
          <a:p>
            <a:pPr eaLnBrk="1" hangingPunct="1"/>
            <a:r>
              <a:rPr lang="ru-RU" altLang="ru-RU"/>
              <a:t>Дж. Буш (мл.), А. Гринспен, бен Ладен?</a:t>
            </a:r>
          </a:p>
        </p:txBody>
      </p:sp>
      <p:sp>
        <p:nvSpPr>
          <p:cNvPr id="5125" name="AutoShape 4">
            <a:extLst>
              <a:ext uri="{FF2B5EF4-FFF2-40B4-BE49-F238E27FC236}">
                <a16:creationId xmlns:a16="http://schemas.microsoft.com/office/drawing/2014/main" id="{1A193C5E-4B3F-419E-A023-93FF2149BDDA}"/>
              </a:ext>
            </a:extLst>
          </p:cNvPr>
          <p:cNvSpPr>
            <a:spLocks/>
          </p:cNvSpPr>
          <p:nvPr/>
        </p:nvSpPr>
        <p:spPr bwMode="auto">
          <a:xfrm>
            <a:off x="8256588" y="2133600"/>
            <a:ext cx="431800" cy="17272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18F13134-FD54-49BB-AA97-75851D773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2781301"/>
            <a:ext cx="1657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0" dirty="0"/>
              <a:t>Не в первую</a:t>
            </a:r>
          </a:p>
          <a:p>
            <a:pPr eaLnBrk="1" hangingPunct="1"/>
            <a:r>
              <a:rPr lang="ru-RU" altLang="ru-RU" sz="2000" b="0" dirty="0"/>
              <a:t>очередь!!!</a:t>
            </a:r>
            <a:r>
              <a:rPr lang="ru-RU" altLang="ru-RU" b="0" dirty="0"/>
              <a:t> </a:t>
            </a:r>
          </a:p>
        </p:txBody>
      </p:sp>
      <p:sp>
        <p:nvSpPr>
          <p:cNvPr id="5127" name="Text Box 6">
            <a:extLst>
              <a:ext uri="{FF2B5EF4-FFF2-40B4-BE49-F238E27FC236}">
                <a16:creationId xmlns:a16="http://schemas.microsoft.com/office/drawing/2014/main" id="{190EAFEA-6169-4D02-89A8-496FC99B7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4797425"/>
            <a:ext cx="733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0" u="sng"/>
              <a:t>В первую очередь – недооценка роли маркетинга!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>
            <a:extLst>
              <a:ext uri="{FF2B5EF4-FFF2-40B4-BE49-F238E27FC236}">
                <a16:creationId xmlns:a16="http://schemas.microsoft.com/office/drawing/2014/main" id="{58C5B658-66B4-4293-BB13-ECB1C2F36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dirty="0"/>
              <a:t>Слабый маркетинг как причина глобального кризиса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B765F9-C02A-4152-91D4-52ABEC1DD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2800" indent="-812800">
              <a:buFont typeface="Wingdings" panose="05000000000000000000" pitchFamily="2" charset="2"/>
              <a:buAutoNum type="romanUcPeriod"/>
            </a:pPr>
            <a:r>
              <a:rPr lang="ru-RU" altLang="ru-RU" sz="2400" dirty="0"/>
              <a:t>Из-за слабого маркетинга товаров и услуг маржа при их продажах перестала покрывать возросшие убытки.</a:t>
            </a:r>
          </a:p>
          <a:p>
            <a:pPr marL="812800" indent="-812800">
              <a:buFont typeface="Wingdings" panose="05000000000000000000" pitchFamily="2" charset="2"/>
              <a:buAutoNum type="romanUcPeriod"/>
            </a:pPr>
            <a:r>
              <a:rPr lang="ru-RU" altLang="ru-RU" sz="2400" dirty="0"/>
              <a:t>Из-за слабого маркетинга компаний (или отсутствия его вообще) кредиторы и инвесторы отказали им в доверии и кредите.</a:t>
            </a:r>
          </a:p>
          <a:p>
            <a:pPr marL="812800" indent="-812800">
              <a:buNone/>
            </a:pPr>
            <a:endParaRPr lang="ru-RU" altLang="ru-RU" sz="2400" dirty="0"/>
          </a:p>
          <a:p>
            <a:pPr marL="812800" indent="-812800">
              <a:buNone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>
            <a:spLocks noGrp="1"/>
          </p:cNvSpPr>
          <p:nvPr>
            <p:ph type="ctrTitle"/>
          </p:nvPr>
        </p:nvSpPr>
        <p:spPr>
          <a:xfrm>
            <a:off x="1633537" y="233266"/>
            <a:ext cx="9004300" cy="19314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ru-RU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Тема. </a:t>
            </a: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«ОРГАНИЗАЦИЯ И ДЕЯТЕЛЬНОСТЬ МАРКЕТИНГОВОЙ СЛУЖБЫ ПРЕДПРИЯТИЯ»</a:t>
            </a:r>
            <a:endParaRPr sz="3600" b="1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1"/>
          </p:nvPr>
        </p:nvSpPr>
        <p:spPr>
          <a:xfrm>
            <a:off x="1455576" y="2282081"/>
            <a:ext cx="8526624" cy="34935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t" anchorCtr="0">
            <a:noAutofit/>
          </a:bodyPr>
          <a:lstStyle/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Организация маркетинга на предприятии 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Функции службы маркетинга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Уровни управления маркетингом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Способы организации отделов маркетинга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Маркетинг в кризис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Приоритетные стратегии в антикризисном маркетинге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Маркетинг товаров и услуг.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Брендинг</a:t>
            </a:r>
          </a:p>
          <a:p>
            <a:pPr marL="457200" marR="64008" indent="-45720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224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Этапы мероприятий брендинга</a:t>
            </a:r>
          </a:p>
        </p:txBody>
      </p:sp>
      <p:sp>
        <p:nvSpPr>
          <p:cNvPr id="170" name="Google Shape;170;p20"/>
          <p:cNvSpPr txBox="1"/>
          <p:nvPr/>
        </p:nvSpPr>
        <p:spPr>
          <a:xfrm>
            <a:off x="2767013" y="115887"/>
            <a:ext cx="6929437" cy="107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>
            <a:extLst>
              <a:ext uri="{FF2B5EF4-FFF2-40B4-BE49-F238E27FC236}">
                <a16:creationId xmlns:a16="http://schemas.microsoft.com/office/drawing/2014/main" id="{44D3F38E-0357-41BD-B240-44F429DA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EAD7F1-7288-4DC3-9CE4-A9061C24679C}" type="slidenum">
              <a:rPr lang="ru-RU" altLang="ru-RU" b="0"/>
              <a:pPr eaLnBrk="1" hangingPunct="1"/>
              <a:t>30</a:t>
            </a:fld>
            <a:endParaRPr lang="ru-RU" altLang="ru-RU" b="0"/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D82641B4-433D-406B-B3C1-869C12D37BF0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172867" y="2444102"/>
            <a:ext cx="6913563" cy="15303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86" tIns="45044" rIns="87086" bIns="45044" anchor="ctr"/>
          <a:lstStyle>
            <a:lvl1pPr defTabSz="9540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40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40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40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40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 dirty="0">
              <a:solidFill>
                <a:srgbClr val="091D5D"/>
              </a:solidFill>
              <a:cs typeface="Arial" panose="020B0604020202020204" pitchFamily="34" charset="0"/>
            </a:endParaRPr>
          </a:p>
          <a:p>
            <a:pPr eaLnBrk="1" hangingPunct="1"/>
            <a:endParaRPr lang="ru-RU" altLang="ru-RU" sz="2800" b="0" dirty="0">
              <a:solidFill>
                <a:srgbClr val="091D5D"/>
              </a:solidFill>
              <a:cs typeface="Arial" panose="020B0604020202020204" pitchFamily="34" charset="0"/>
            </a:endParaRPr>
          </a:p>
          <a:p>
            <a:pPr eaLnBrk="1" hangingPunct="1"/>
            <a:endParaRPr lang="ru-RU" altLang="ru-RU" sz="2800" b="0" dirty="0">
              <a:solidFill>
                <a:srgbClr val="091D5D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ru-RU" altLang="ru-RU" sz="2800" b="0" dirty="0">
                <a:solidFill>
                  <a:srgbClr val="091D5D"/>
                </a:solidFill>
                <a:cs typeface="Arial" panose="020B0604020202020204" pitchFamily="34" charset="0"/>
              </a:rPr>
              <a:t>Маркетинг товаров и услуг.</a:t>
            </a:r>
          </a:p>
          <a:p>
            <a:pPr algn="ctr" eaLnBrk="1" hangingPunct="1"/>
            <a:endParaRPr lang="ru-RU" altLang="ru-RU" sz="800" dirty="0">
              <a:solidFill>
                <a:srgbClr val="091D5D"/>
              </a:solidFill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de-DE" altLang="ru-RU" sz="1200" b="0" dirty="0">
              <a:solidFill>
                <a:srgbClr val="091D5D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07108D6-35F7-42CC-A7B2-D6C937712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0270" y="233265"/>
            <a:ext cx="9603275" cy="6257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Цикл жизни нового вида бизнеса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2BAA513-7EB0-412D-932B-00FCAD047E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5551" y="859029"/>
            <a:ext cx="7661275" cy="222335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dirty="0"/>
              <a:t>I </a:t>
            </a:r>
            <a:r>
              <a:rPr lang="ru-RU" altLang="ru-RU" dirty="0"/>
              <a:t>этап. Выход на рынок пионера(-</a:t>
            </a:r>
            <a:r>
              <a:rPr lang="ru-RU" altLang="ru-RU" dirty="0" err="1"/>
              <a:t>ов</a:t>
            </a:r>
            <a:r>
              <a:rPr lang="ru-RU" altLang="ru-RU" dirty="0"/>
              <a:t>).</a:t>
            </a:r>
          </a:p>
          <a:p>
            <a:pPr eaLnBrk="1" hangingPunct="1"/>
            <a:r>
              <a:rPr lang="en-US" altLang="ru-RU" dirty="0"/>
              <a:t>II </a:t>
            </a:r>
            <a:r>
              <a:rPr lang="ru-RU" altLang="ru-RU" dirty="0"/>
              <a:t>этап. Окончание эпохи «снятия сливок», «Закрытие голубого океана», рост конкуренции и т.п.</a:t>
            </a:r>
          </a:p>
          <a:p>
            <a:pPr eaLnBrk="1" hangingPunct="1"/>
            <a:r>
              <a:rPr lang="en-US" altLang="ru-RU" dirty="0"/>
              <a:t>III </a:t>
            </a:r>
            <a:r>
              <a:rPr lang="ru-RU" altLang="ru-RU" dirty="0"/>
              <a:t>этап.         </a:t>
            </a:r>
            <a:r>
              <a:rPr lang="ru-RU" altLang="ru-RU" u="sng" dirty="0"/>
              <a:t>Три Альтернативы</a:t>
            </a: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C3D0EA25-EE72-46DA-AD59-BC9FBAEAB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486850"/>
            <a:ext cx="24479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0"/>
              <a:t>Снижение цены/</a:t>
            </a:r>
          </a:p>
          <a:p>
            <a:pPr algn="ctr" eaLnBrk="1" hangingPunct="1"/>
            <a:r>
              <a:rPr lang="ru-RU" altLang="ru-RU" sz="1400" b="0"/>
              <a:t>Сокращение маржи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E393C07-4BD5-4A92-B853-267630AF5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682" y="3491579"/>
            <a:ext cx="23034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0"/>
              <a:t>Ослабление внимания </a:t>
            </a:r>
          </a:p>
          <a:p>
            <a:pPr algn="ctr" eaLnBrk="1" hangingPunct="1"/>
            <a:r>
              <a:rPr lang="ru-RU" altLang="ru-RU" sz="1400" b="0"/>
              <a:t>к риску контрагентов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36C0DD7-1D8D-4B31-8621-88B21B14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3485735"/>
            <a:ext cx="24495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0"/>
              <a:t>Повышение внимания</a:t>
            </a:r>
          </a:p>
          <a:p>
            <a:pPr algn="ctr" eaLnBrk="1" hangingPunct="1"/>
            <a:r>
              <a:rPr lang="ru-RU" altLang="ru-RU" sz="1400" b="0"/>
              <a:t>к маркетингу 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F88168C-06F6-48B9-BBDA-3157E4BD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414646"/>
            <a:ext cx="2374900" cy="1584325"/>
          </a:xfrm>
          <a:prstGeom prst="rect">
            <a:avLst/>
          </a:prstGeom>
          <a:solidFill>
            <a:schemeClr val="accent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 b="0" dirty="0"/>
              <a:t>Маржа становится отрицательной в результате любой крупной потери/ потока доходов не достаточно для содержания бизнеса при сокращении ликвидности</a:t>
            </a:r>
          </a:p>
        </p:txBody>
      </p:sp>
      <p:sp>
        <p:nvSpPr>
          <p:cNvPr id="8201" name="Rectangle 10">
            <a:extLst>
              <a:ext uri="{FF2B5EF4-FFF2-40B4-BE49-F238E27FC236}">
                <a16:creationId xmlns:a16="http://schemas.microsoft.com/office/drawing/2014/main" id="{FA24C0AF-0B23-45CC-87E7-400FD1EB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7" y="4318082"/>
            <a:ext cx="2374900" cy="1655762"/>
          </a:xfrm>
          <a:prstGeom prst="rect">
            <a:avLst/>
          </a:prstGeom>
          <a:solidFill>
            <a:schemeClr val="accent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0" dirty="0"/>
              <a:t>Рано или поздно крупная потеря из-за неплатежеспособности или непорядочности контрагента</a:t>
            </a:r>
          </a:p>
        </p:txBody>
      </p:sp>
      <p:sp>
        <p:nvSpPr>
          <p:cNvPr id="8202" name="Rectangle 11">
            <a:extLst>
              <a:ext uri="{FF2B5EF4-FFF2-40B4-BE49-F238E27FC236}">
                <a16:creationId xmlns:a16="http://schemas.microsoft.com/office/drawing/2014/main" id="{6981E6FF-11A6-45F9-9E7E-2AF9E847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470" y="4240091"/>
            <a:ext cx="2374900" cy="1655762"/>
          </a:xfrm>
          <a:prstGeom prst="rect">
            <a:avLst/>
          </a:prstGeom>
          <a:solidFill>
            <a:schemeClr val="accent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0"/>
              <a:t>Новые продукты/ услуги, модернизация и раскрытие новых потребительских свойств «старых» продуктов и услуг</a:t>
            </a:r>
          </a:p>
        </p:txBody>
      </p:sp>
      <p:sp>
        <p:nvSpPr>
          <p:cNvPr id="8203" name="AutoShape 12">
            <a:extLst>
              <a:ext uri="{FF2B5EF4-FFF2-40B4-BE49-F238E27FC236}">
                <a16:creationId xmlns:a16="http://schemas.microsoft.com/office/drawing/2014/main" id="{5E9C2911-BB50-48D4-9A75-EF82440F8D1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44813" y="4183860"/>
            <a:ext cx="504825" cy="144462"/>
          </a:xfrm>
          <a:custGeom>
            <a:avLst/>
            <a:gdLst>
              <a:gd name="T0" fmla="*/ 378619 w 21600"/>
              <a:gd name="T1" fmla="*/ 0 h 21600"/>
              <a:gd name="T2" fmla="*/ 0 w 21600"/>
              <a:gd name="T3" fmla="*/ 72231 h 21600"/>
              <a:gd name="T4" fmla="*/ 378619 w 21600"/>
              <a:gd name="T5" fmla="*/ 144462 h 21600"/>
              <a:gd name="T6" fmla="*/ 504825 w 21600"/>
              <a:gd name="T7" fmla="*/ 722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3">
            <a:extLst>
              <a:ext uri="{FF2B5EF4-FFF2-40B4-BE49-F238E27FC236}">
                <a16:creationId xmlns:a16="http://schemas.microsoft.com/office/drawing/2014/main" id="{908CBB41-8599-47BB-AF2E-E768BD297CE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967366" y="4194969"/>
            <a:ext cx="504825" cy="144462"/>
          </a:xfrm>
          <a:custGeom>
            <a:avLst/>
            <a:gdLst>
              <a:gd name="T0" fmla="*/ 378619 w 21600"/>
              <a:gd name="T1" fmla="*/ 0 h 21600"/>
              <a:gd name="T2" fmla="*/ 0 w 21600"/>
              <a:gd name="T3" fmla="*/ 72231 h 21600"/>
              <a:gd name="T4" fmla="*/ 378619 w 21600"/>
              <a:gd name="T5" fmla="*/ 144462 h 21600"/>
              <a:gd name="T6" fmla="*/ 504825 w 21600"/>
              <a:gd name="T7" fmla="*/ 722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4">
            <a:extLst>
              <a:ext uri="{FF2B5EF4-FFF2-40B4-BE49-F238E27FC236}">
                <a16:creationId xmlns:a16="http://schemas.microsoft.com/office/drawing/2014/main" id="{46C701AE-C4FB-48C0-8DC9-29162A8C2E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95206" y="4202263"/>
            <a:ext cx="504825" cy="144462"/>
          </a:xfrm>
          <a:custGeom>
            <a:avLst/>
            <a:gdLst>
              <a:gd name="T0" fmla="*/ 378619 w 21600"/>
              <a:gd name="T1" fmla="*/ 0 h 21600"/>
              <a:gd name="T2" fmla="*/ 0 w 21600"/>
              <a:gd name="T3" fmla="*/ 72231 h 21600"/>
              <a:gd name="T4" fmla="*/ 378619 w 21600"/>
              <a:gd name="T5" fmla="*/ 144462 h 21600"/>
              <a:gd name="T6" fmla="*/ 504825 w 21600"/>
              <a:gd name="T7" fmla="*/ 722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F640E74D-0FC2-4B0D-A931-5CC46A42A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438" y="3180462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6">
            <a:extLst>
              <a:ext uri="{FF2B5EF4-FFF2-40B4-BE49-F238E27FC236}">
                <a16:creationId xmlns:a16="http://schemas.microsoft.com/office/drawing/2014/main" id="{B6A9BCDC-0472-46F4-B6A3-A47614706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3230" y="3169661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7">
            <a:extLst>
              <a:ext uri="{FF2B5EF4-FFF2-40B4-BE49-F238E27FC236}">
                <a16:creationId xmlns:a16="http://schemas.microsoft.com/office/drawing/2014/main" id="{2C1D1438-5818-47F1-B9C2-46C879DCC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8771" y="3169661"/>
            <a:ext cx="18002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Text Box 18">
            <a:extLst>
              <a:ext uri="{FF2B5EF4-FFF2-40B4-BE49-F238E27FC236}">
                <a16:creationId xmlns:a16="http://schemas.microsoft.com/office/drawing/2014/main" id="{DCD050D6-9F1A-4AC0-9D1F-E36FF46A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9571" y="6114575"/>
            <a:ext cx="1947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 dirty="0"/>
              <a:t>Путь к кризису</a:t>
            </a:r>
          </a:p>
        </p:txBody>
      </p:sp>
      <p:sp>
        <p:nvSpPr>
          <p:cNvPr id="8210" name="Line 19">
            <a:extLst>
              <a:ext uri="{FF2B5EF4-FFF2-40B4-BE49-F238E27FC236}">
                <a16:creationId xmlns:a16="http://schemas.microsoft.com/office/drawing/2014/main" id="{403066FE-B335-4308-930C-F269E783C2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5359" y="5898674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20">
            <a:extLst>
              <a:ext uri="{FF2B5EF4-FFF2-40B4-BE49-F238E27FC236}">
                <a16:creationId xmlns:a16="http://schemas.microsoft.com/office/drawing/2014/main" id="{9A6FE6B5-5330-4AEF-91F1-B7B9FC6FF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6935" y="5816599"/>
            <a:ext cx="5048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Oval 21">
            <a:extLst>
              <a:ext uri="{FF2B5EF4-FFF2-40B4-BE49-F238E27FC236}">
                <a16:creationId xmlns:a16="http://schemas.microsoft.com/office/drawing/2014/main" id="{5AC1EB14-D27E-4398-BD72-CD927C634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720" y="6061116"/>
            <a:ext cx="2016125" cy="4762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0"/>
          </a:p>
        </p:txBody>
      </p:sp>
      <p:sp>
        <p:nvSpPr>
          <p:cNvPr id="8213" name="Oval 22">
            <a:extLst>
              <a:ext uri="{FF2B5EF4-FFF2-40B4-BE49-F238E27FC236}">
                <a16:creationId xmlns:a16="http://schemas.microsoft.com/office/drawing/2014/main" id="{44158D3B-57E5-4F80-81D5-D115A495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5951658"/>
            <a:ext cx="2232025" cy="47625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0" dirty="0"/>
              <a:t>Путь к спасению/</a:t>
            </a:r>
          </a:p>
          <a:p>
            <a:pPr algn="ctr" eaLnBrk="1" hangingPunct="1"/>
            <a:r>
              <a:rPr lang="ru-RU" altLang="ru-RU" sz="1600" b="0" dirty="0"/>
              <a:t>расцвету</a:t>
            </a:r>
          </a:p>
        </p:txBody>
      </p:sp>
      <p:sp>
        <p:nvSpPr>
          <p:cNvPr id="8214" name="Line 25">
            <a:extLst>
              <a:ext uri="{FF2B5EF4-FFF2-40B4-BE49-F238E27FC236}">
                <a16:creationId xmlns:a16="http://schemas.microsoft.com/office/drawing/2014/main" id="{51860D1A-072F-43E5-84B3-0EAD3E6CD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2238" y="567213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5">
            <a:extLst>
              <a:ext uri="{FF2B5EF4-FFF2-40B4-BE49-F238E27FC236}">
                <a16:creationId xmlns:a16="http://schemas.microsoft.com/office/drawing/2014/main" id="{8837A4E7-3E3F-4885-A93E-3C0CC2608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2888" y="947155"/>
            <a:ext cx="7158037" cy="889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ru-RU" dirty="0"/>
              <a:t>Case Study</a:t>
            </a:r>
            <a:r>
              <a:rPr lang="ru-RU" altLang="ru-RU" dirty="0"/>
              <a:t>:</a:t>
            </a:r>
            <a:r>
              <a:rPr lang="en-US" altLang="ru-RU" dirty="0"/>
              <a:t> </a:t>
            </a:r>
            <a:r>
              <a:rPr lang="ru-RU" altLang="ru-RU" dirty="0"/>
              <a:t>Факторинг (1999 - …)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08576B-8A48-493C-BA31-EFA7254A8F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u="sng"/>
              <a:t>Факторинг</a:t>
            </a:r>
            <a:r>
              <a:rPr lang="ru-RU" altLang="ru-RU"/>
              <a:t> – предоставление финансирования, защиты от кредитного риска, учета или сбора дебиторской задолженности поставщика товаров и услуг.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u="sng"/>
              <a:t>I </a:t>
            </a:r>
            <a:r>
              <a:rPr lang="ru-RU" altLang="ru-RU" u="sng"/>
              <a:t>этап</a:t>
            </a:r>
            <a:r>
              <a:rPr lang="ru-RU" altLang="ru-RU"/>
              <a:t> 1999-2002 гг. Подлинный пионер – Управление факторинга АБ «Инвестиционно-Банковская группа «НИКойл» (сейчас – Национальная Факторинговая Компания (НФК)) </a:t>
            </a:r>
            <a:r>
              <a:rPr lang="ru-RU" altLang="ru-RU" b="1" u="sng"/>
              <a:t>до 5-ти игроков</a:t>
            </a:r>
            <a:r>
              <a:rPr lang="ru-RU" altLang="ru-RU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1">
            <a:extLst>
              <a:ext uri="{FF2B5EF4-FFF2-40B4-BE49-F238E27FC236}">
                <a16:creationId xmlns:a16="http://schemas.microsoft.com/office/drawing/2014/main" id="{C7569DEB-4281-445A-AFA6-3A92F999E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4" y="793102"/>
            <a:ext cx="7158037" cy="85841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ru-RU" dirty="0"/>
              <a:t>Case Study</a:t>
            </a:r>
            <a:r>
              <a:rPr lang="ru-RU" altLang="ru-RU" dirty="0"/>
              <a:t>:</a:t>
            </a:r>
            <a:r>
              <a:rPr lang="en-US" altLang="ru-RU" dirty="0"/>
              <a:t> </a:t>
            </a:r>
            <a:r>
              <a:rPr lang="ru-RU" altLang="ru-RU" dirty="0"/>
              <a:t>Факторинг (1999 - …)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A0AB15-838F-47CB-AC1B-1713201444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3326" y="1483567"/>
            <a:ext cx="7661275" cy="464664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u="sng" dirty="0"/>
              <a:t>II</a:t>
            </a:r>
            <a:r>
              <a:rPr lang="ru-RU" altLang="ru-RU" sz="1800" u="sng" dirty="0"/>
              <a:t> этап 2003-2008 гг.</a:t>
            </a:r>
            <a:endParaRPr lang="ru-RU" altLang="ru-RU" sz="18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ru-RU" altLang="ru-RU" sz="1800" b="1" dirty="0"/>
              <a:t>У большинства участников рынка: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a</a:t>
            </a:r>
            <a:r>
              <a:rPr lang="ru-RU" altLang="ru-RU" sz="1800" dirty="0"/>
              <a:t>) Ценовая политика: цены на рынке у большинства игроков – ниже среднеевропейских.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b) </a:t>
            </a:r>
            <a:r>
              <a:rPr lang="ru-RU" altLang="ru-RU" sz="1800" dirty="0"/>
              <a:t>Политика риск-менеджмента: отсутствие у большинства игроков внимания к риску Клиента (мошенничество, возврат товара, прямые платежи) и соответствующих процедур вообще.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arenR" startAt="2"/>
            </a:pPr>
            <a:r>
              <a:rPr lang="ru-RU" altLang="ru-RU" sz="1800" b="1" dirty="0"/>
              <a:t>У НФК: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a</a:t>
            </a:r>
            <a:r>
              <a:rPr lang="ru-RU" altLang="ru-RU" sz="1800" dirty="0"/>
              <a:t>) Новые продукты;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b</a:t>
            </a:r>
            <a:r>
              <a:rPr lang="ru-RU" altLang="ru-RU" sz="1800" dirty="0"/>
              <a:t>) Модернизация «старых» продуктов;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c</a:t>
            </a:r>
            <a:r>
              <a:rPr lang="ru-RU" altLang="ru-RU" sz="1800" dirty="0"/>
              <a:t>) Новая форма маркетинга компании (специализированная факторинговая компания!)</a:t>
            </a:r>
            <a:r>
              <a:rPr lang="en-US" altLang="ru-RU" sz="1800" dirty="0"/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dirty="0"/>
              <a:t>d) </a:t>
            </a:r>
            <a:r>
              <a:rPr lang="ru-RU" altLang="ru-RU" sz="1800" dirty="0"/>
              <a:t>Методология оценки кредитоспособности компаний различных отраслей и масштабов деятельности, апробированная на большом массиве (свыше 40 тыс. дебиторов в течение 11 лет). </a:t>
            </a:r>
            <a:endParaRPr lang="en-US" altLang="ru-RU" sz="1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ru-RU" sz="1800" u="sng" dirty="0"/>
              <a:t>III </a:t>
            </a:r>
            <a:r>
              <a:rPr lang="ru-RU" altLang="ru-RU" sz="1800" u="sng" dirty="0"/>
              <a:t>этап</a:t>
            </a:r>
            <a:r>
              <a:rPr lang="ru-RU" altLang="ru-RU" sz="1800" dirty="0"/>
              <a:t> 2008 –</a:t>
            </a:r>
            <a:r>
              <a:rPr lang="en-US" altLang="ru-RU" sz="1800" dirty="0"/>
              <a:t> ?</a:t>
            </a:r>
            <a:r>
              <a:rPr lang="ru-RU" altLang="ru-RU" sz="1800" dirty="0"/>
              <a:t> гг. до 5-ти игроков.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A349E9-988C-49DE-9327-E9D4A2C390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dirty="0">
                <a:solidFill>
                  <a:schemeClr val="tx1"/>
                </a:solidFill>
                <a:highlight>
                  <a:srgbClr val="008080"/>
                </a:highlight>
              </a:rPr>
              <a:t>БРЕНДИНГ</a:t>
            </a:r>
            <a:endParaRPr lang="ru-RU" altLang="ru-RU" dirty="0">
              <a:highlight>
                <a:srgbClr val="008080"/>
              </a:highlight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781E47-7530-43F9-BA76-537C99E145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 err="1"/>
              <a:t>Коротковская</a:t>
            </a:r>
            <a:r>
              <a:rPr lang="ru-RU" altLang="ru-RU" dirty="0"/>
              <a:t> Е.В. к.э.н., Доцент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DBEA930-7DC4-4130-B0C8-BE4E3FC4E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772400" cy="1143000"/>
          </a:xfrm>
        </p:spPr>
        <p:txBody>
          <a:bodyPr/>
          <a:lstStyle/>
          <a:p>
            <a:r>
              <a:rPr lang="ru-RU" altLang="ru-RU" sz="3200" b="1">
                <a:latin typeface="Arial" panose="020B0604020202020204" pitchFamily="34" charset="0"/>
              </a:rPr>
              <a:t>Происхождение слова «бренд»</a:t>
            </a:r>
            <a:endParaRPr lang="ru-RU" altLang="ru-RU" sz="32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CE76A6-39D2-495F-9050-77CE25E03E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altLang="ru-RU" sz="2400" dirty="0"/>
              <a:t>Х в. н.э. в  Англии от викингов «</a:t>
            </a:r>
            <a:r>
              <a:rPr lang="ru-RU" altLang="ru-RU" sz="2400" dirty="0" err="1"/>
              <a:t>brandr</a:t>
            </a:r>
            <a:r>
              <a:rPr lang="ru-RU" altLang="ru-RU" sz="2400" dirty="0"/>
              <a:t>» - </a:t>
            </a:r>
            <a:r>
              <a:rPr lang="ru-RU" altLang="ru-RU" sz="2400" i="1" dirty="0"/>
              <a:t>выжигать</a:t>
            </a:r>
            <a:endParaRPr lang="ru-RU" altLang="ru-RU" sz="2400" dirty="0"/>
          </a:p>
          <a:p>
            <a:pPr>
              <a:buFontTx/>
              <a:buNone/>
            </a:pPr>
            <a:r>
              <a:rPr lang="ru-RU" altLang="ru-RU" sz="2400" i="1" dirty="0"/>
              <a:t>Исторически бренд выполнял функции</a:t>
            </a:r>
            <a:r>
              <a:rPr lang="ru-RU" altLang="ru-RU" sz="2400" dirty="0"/>
              <a:t>:</a:t>
            </a:r>
          </a:p>
          <a:p>
            <a:pPr>
              <a:buFontTx/>
              <a:buChar char="*"/>
            </a:pPr>
            <a:r>
              <a:rPr lang="ru-RU" altLang="ru-RU" sz="2400" dirty="0"/>
              <a:t>свидетельства о собственности товара (идентификация владельца)</a:t>
            </a:r>
          </a:p>
          <a:p>
            <a:pPr>
              <a:buFontTx/>
              <a:buChar char="*"/>
            </a:pPr>
            <a:r>
              <a:rPr lang="ru-RU" altLang="ru-RU" sz="2400" dirty="0"/>
              <a:t>свидетельства о производителе товара (идентификация производителя)</a:t>
            </a:r>
          </a:p>
          <a:p>
            <a:pPr>
              <a:buFontTx/>
              <a:buChar char="*"/>
            </a:pPr>
            <a:r>
              <a:rPr lang="ru-RU" altLang="ru-RU" sz="2400" dirty="0"/>
              <a:t>свидетельства о качестве товара (стандарт качества)</a:t>
            </a:r>
          </a:p>
          <a:p>
            <a:pPr>
              <a:buFontTx/>
              <a:buChar char="*"/>
            </a:pPr>
            <a:r>
              <a:rPr lang="ru-RU" altLang="ru-RU" sz="2400" dirty="0"/>
              <a:t>свидетельства о происхождении товара</a:t>
            </a:r>
          </a:p>
          <a:p>
            <a:pPr>
              <a:buFontTx/>
              <a:buChar char="*"/>
            </a:pPr>
            <a:r>
              <a:rPr lang="ru-RU" altLang="ru-RU" sz="2400" dirty="0"/>
              <a:t>клейма на всю жизнь (информация о том, что совершил заклейменный человек)</a:t>
            </a:r>
            <a:endParaRPr lang="ru-RU" altLang="ru-RU" sz="2000" dirty="0"/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99D701-9534-4460-8079-8B03BBE6A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838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БРЕНД - ЭТО </a:t>
            </a:r>
            <a:br>
              <a:rPr lang="ru-RU" altLang="ru-RU">
                <a:solidFill>
                  <a:schemeClr val="tx1"/>
                </a:solidFill>
              </a:rPr>
            </a:br>
            <a:endParaRPr lang="ru-RU" alt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66BB2D5-383D-48A2-93AF-73E525D76D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dirty="0">
                <a:highlight>
                  <a:srgbClr val="008080"/>
                </a:highlight>
              </a:rPr>
              <a:t>-  продукт, компания или концепция, которые выделены общественным сознанием из массы себе подобных.</a:t>
            </a:r>
          </a:p>
          <a:p>
            <a:pPr>
              <a:buFontTx/>
              <a:buChar char="-"/>
            </a:pPr>
            <a:r>
              <a:rPr lang="ru-RU" altLang="ru-RU" dirty="0">
                <a:highlight>
                  <a:srgbClr val="008080"/>
                </a:highlight>
              </a:rPr>
              <a:t>слово, фраза, название, марка, принадлежащие компании и защищенные законодательно.</a:t>
            </a:r>
          </a:p>
          <a:p>
            <a:r>
              <a:rPr lang="ru-RU" altLang="ru-RU" i="1" dirty="0"/>
              <a:t>неосязаемая сумма свойств продукта: его имени, упаковки и цены, его истории, репутации и способа рекламирования. </a:t>
            </a:r>
          </a:p>
          <a:p>
            <a:r>
              <a:rPr lang="ru-RU" altLang="ru-RU" i="1" dirty="0"/>
              <a:t>сочетание впечатления, которое он производит на потребителей, и результата их опыта в использовании бренда</a:t>
            </a:r>
          </a:p>
          <a:p>
            <a:pPr>
              <a:buFontTx/>
              <a:buChar char="-"/>
            </a:pPr>
            <a:endParaRPr lang="ru-RU" altLang="ru-RU" dirty="0">
              <a:highlight>
                <a:srgbClr val="008080"/>
              </a:highlight>
            </a:endParaRPr>
          </a:p>
          <a:p>
            <a:pPr>
              <a:buFontTx/>
              <a:buNone/>
            </a:pPr>
            <a:r>
              <a:rPr lang="ru-RU" altLang="ru-RU" dirty="0">
                <a:highlight>
                  <a:srgbClr val="008080"/>
                </a:highlight>
              </a:rPr>
              <a:t>                           </a:t>
            </a:r>
          </a:p>
          <a:p>
            <a:pPr>
              <a:buFontTx/>
              <a:buNone/>
            </a:pPr>
            <a:r>
              <a:rPr lang="ru-RU" altLang="ru-RU" dirty="0">
                <a:highlight>
                  <a:srgbClr val="008080"/>
                </a:highlight>
              </a:rPr>
              <a:t>                                            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D5103A24-E424-4B16-9575-EA3D0297B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3400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4A35D07B-3FBB-4DFD-ACCD-00DE8BC8C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34000"/>
            <a:ext cx="8382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8E6B6491-5810-4D34-9159-977078D2B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7800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1B44E3-1EE0-4504-BC6A-40D5F8CC1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>
                <a:latin typeface="Arial" panose="020B0604020202020204" pitchFamily="34" charset="0"/>
              </a:rPr>
              <a:t>Первый национальный бренд</a:t>
            </a:r>
            <a:endParaRPr lang="ru-RU" altLang="ru-RU" sz="3200" b="1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BFAC9DA-3A55-46C0-BF8B-9EC48DEE750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362200" y="1905000"/>
            <a:ext cx="3810000" cy="3733800"/>
          </a:xfrm>
        </p:spPr>
        <p:txBody>
          <a:bodyPr/>
          <a:lstStyle/>
          <a:p>
            <a:pPr>
              <a:buFontTx/>
              <a:buNone/>
            </a:pPr>
            <a:endParaRPr lang="ru-RU" altLang="ru-RU" sz="2400" baseline="100000" dirty="0"/>
          </a:p>
          <a:p>
            <a:pPr>
              <a:buFontTx/>
              <a:buNone/>
            </a:pPr>
            <a:endParaRPr lang="ru-RU" altLang="ru-RU" sz="2400" baseline="100000" dirty="0"/>
          </a:p>
          <a:p>
            <a:pPr>
              <a:buFontTx/>
              <a:buNone/>
            </a:pPr>
            <a:endParaRPr lang="ru-RU" altLang="ru-RU" sz="2400" baseline="100000" dirty="0"/>
          </a:p>
          <a:p>
            <a:pPr>
              <a:buFontTx/>
              <a:buNone/>
            </a:pPr>
            <a:endParaRPr lang="ru-RU" altLang="ru-RU" sz="2400" baseline="100000" dirty="0"/>
          </a:p>
          <a:p>
            <a:pPr>
              <a:buFontTx/>
              <a:buNone/>
            </a:pPr>
            <a:endParaRPr lang="ru-RU" altLang="ru-RU" sz="2400" baseline="100000" dirty="0"/>
          </a:p>
          <a:p>
            <a:pPr>
              <a:buFontTx/>
              <a:buNone/>
            </a:pPr>
            <a:r>
              <a:rPr lang="en-US" altLang="ru-RU" sz="4000" dirty="0"/>
              <a:t>      </a:t>
            </a:r>
            <a:r>
              <a:rPr lang="en-US" altLang="ru-RU" sz="4800" dirty="0">
                <a:solidFill>
                  <a:srgbClr val="00CCFF"/>
                </a:solidFill>
              </a:rPr>
              <a:t>IVORY</a:t>
            </a:r>
            <a:r>
              <a:rPr lang="en-US" altLang="ru-RU" baseline="100000" dirty="0">
                <a:solidFill>
                  <a:srgbClr val="00CCFF"/>
                </a:solidFill>
              </a:rPr>
              <a:t>TM</a:t>
            </a:r>
            <a:endParaRPr lang="ru-RU" altLang="ru-RU" sz="2400" baseline="100000" dirty="0"/>
          </a:p>
          <a:p>
            <a:pPr>
              <a:buFontTx/>
              <a:buNone/>
            </a:pPr>
            <a:endParaRPr lang="ru-RU" altLang="ru-RU" sz="2400" baseline="100000" dirty="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B23FD40F-9B07-4DC9-BB1F-0369BD0C730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400"/>
              <a:t>    В 1882 г. Джеймс Гэмбл создал, а Харлей Проктер нашел название новому мылу. Была организована первая национальная рекламная кампания под девизом                «99,44% чистоты» в еженедельной газете «Independent».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6326D405-51B4-4CEF-9438-1222EE9A7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>
                <a:latin typeface="Arial" panose="020B0604020202020204" pitchFamily="34" charset="0"/>
              </a:rPr>
              <a:t>Первый зонтичный бренд</a:t>
            </a:r>
            <a:endParaRPr lang="ru-RU" altLang="ru-RU" sz="3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pic>
        <p:nvPicPr>
          <p:cNvPr id="8196" name="Picture 1032">
            <a:extLst>
              <a:ext uri="{FF2B5EF4-FFF2-40B4-BE49-F238E27FC236}">
                <a16:creationId xmlns:a16="http://schemas.microsoft.com/office/drawing/2014/main" id="{44984274-000F-45BA-B7AC-733A7A2976C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667000"/>
            <a:ext cx="3810000" cy="205740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B53EB297-D8D7-4359-9FC2-DC45BCA137E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72200" y="16002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В 1896 г. компания Генри Хейнца решила все свои продукты (джемы, желе, приправы, соусы, кетчуп и пр.) рекламировать под одним названием и под одним девизом                            «57 разновидностей».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5" name="Picture 7">
            <a:extLst>
              <a:ext uri="{FF2B5EF4-FFF2-40B4-BE49-F238E27FC236}">
                <a16:creationId xmlns:a16="http://schemas.microsoft.com/office/drawing/2014/main" id="{C58E249B-ECF1-4C88-A5A1-8B0E4218A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1905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6" name="Picture 8">
            <a:extLst>
              <a:ext uri="{FF2B5EF4-FFF2-40B4-BE49-F238E27FC236}">
                <a16:creationId xmlns:a16="http://schemas.microsoft.com/office/drawing/2014/main" id="{7FFEE7B7-3848-4B32-8F6D-4233DAC39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23812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7" name="Picture 9">
            <a:extLst>
              <a:ext uri="{FF2B5EF4-FFF2-40B4-BE49-F238E27FC236}">
                <a16:creationId xmlns:a16="http://schemas.microsoft.com/office/drawing/2014/main" id="{9704C712-789E-4E87-9FD5-DFC992CC5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590800"/>
            <a:ext cx="2133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10">
            <a:extLst>
              <a:ext uri="{FF2B5EF4-FFF2-40B4-BE49-F238E27FC236}">
                <a16:creationId xmlns:a16="http://schemas.microsoft.com/office/drawing/2014/main" id="{EA10CC10-BE0F-446F-92FF-CB9DE6A76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>
                <a:solidFill>
                  <a:schemeClr val="tx1"/>
                </a:solidFill>
              </a:rPr>
              <a:t>Procter&amp;Gamble</a:t>
            </a:r>
            <a:endParaRPr lang="ru-RU" altLang="ru-RU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AEC6F440-7047-45C4-A868-1624B4996A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676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4CE5CFC7-B11A-46D5-A9C7-BE886F96E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00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C7CBDBEA-198C-4499-93AB-83337CD7A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676400"/>
            <a:ext cx="1447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/>
          <p:nvPr/>
        </p:nvSpPr>
        <p:spPr>
          <a:xfrm>
            <a:off x="1919288" y="749300"/>
            <a:ext cx="8497887" cy="181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449262" algn="just">
              <a:buClr>
                <a:srgbClr val="000000"/>
              </a:buClr>
              <a:buSzPts val="2400"/>
            </a:pP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маркетинга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предприятии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управляющей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маркетинговой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стимулирующей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обеспечивающей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эффективную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176" name="Google Shape;176;p21"/>
          <p:cNvSpPr txBox="1"/>
          <p:nvPr/>
        </p:nvSpPr>
        <p:spPr>
          <a:xfrm>
            <a:off x="3460751" y="2833688"/>
            <a:ext cx="55578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449262" algn="ctr">
              <a:buClr>
                <a:srgbClr val="000000"/>
              </a:buClr>
              <a:buSzPts val="2800"/>
            </a:pPr>
            <a:r>
              <a:rPr lang="en-US" sz="2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Функции</a:t>
            </a:r>
            <a:r>
              <a:rPr lang="en-US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службы</a:t>
            </a:r>
            <a:r>
              <a:rPr lang="en-US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маркетинга</a:t>
            </a:r>
            <a:r>
              <a:rPr lang="en-US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177" name="Google Shape;177;p21"/>
          <p:cNvSpPr/>
          <p:nvPr/>
        </p:nvSpPr>
        <p:spPr>
          <a:xfrm>
            <a:off x="1703388" y="3500438"/>
            <a:ext cx="2879725" cy="14049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Комплексное изучение рынка</a:t>
            </a:r>
            <a:endParaRPr/>
          </a:p>
        </p:txBody>
      </p:sp>
      <p:sp>
        <p:nvSpPr>
          <p:cNvPr id="178" name="Google Shape;178;p21"/>
          <p:cNvSpPr/>
          <p:nvPr/>
        </p:nvSpPr>
        <p:spPr>
          <a:xfrm>
            <a:off x="4727576" y="3500438"/>
            <a:ext cx="2879725" cy="14049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продуктовой или товарной политики предприятия</a:t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7726362" y="3502026"/>
            <a:ext cx="2881312" cy="14049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ценовой политики предприятия</a:t>
            </a:r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3216276" y="5049837"/>
            <a:ext cx="2879725" cy="140335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каналов распределения и выбор средств продажи товара</a:t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6240463" y="5049837"/>
            <a:ext cx="2879725" cy="140335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коммуникативных связей предприятия с рынком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2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0ABB556E-42B0-4482-9052-4090F6764BD4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28600"/>
            <a:ext cx="5867400" cy="1295400"/>
          </a:xfrm>
        </p:spPr>
      </p:pic>
      <p:pic>
        <p:nvPicPr>
          <p:cNvPr id="34820" name="Picture 4">
            <a:extLst>
              <a:ext uri="{FF2B5EF4-FFF2-40B4-BE49-F238E27FC236}">
                <a16:creationId xmlns:a16="http://schemas.microsoft.com/office/drawing/2014/main" id="{E73C6A01-C53E-4898-8C1C-D172E4834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09801"/>
            <a:ext cx="19812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>
            <a:extLst>
              <a:ext uri="{FF2B5EF4-FFF2-40B4-BE49-F238E27FC236}">
                <a16:creationId xmlns:a16="http://schemas.microsoft.com/office/drawing/2014/main" id="{EF05A673-1FE2-4381-9C1C-DB5718F4C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2057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2" name="Picture 6">
            <a:extLst>
              <a:ext uri="{FF2B5EF4-FFF2-40B4-BE49-F238E27FC236}">
                <a16:creationId xmlns:a16="http://schemas.microsoft.com/office/drawing/2014/main" id="{D291A11B-172D-4F80-95A9-76642F9FE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1"/>
            <a:ext cx="1905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3" name="Picture 7">
            <a:extLst>
              <a:ext uri="{FF2B5EF4-FFF2-40B4-BE49-F238E27FC236}">
                <a16:creationId xmlns:a16="http://schemas.microsoft.com/office/drawing/2014/main" id="{CFBB93B9-93FE-4C9E-A731-F309F57C7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4" name="Picture 8">
            <a:extLst>
              <a:ext uri="{FF2B5EF4-FFF2-40B4-BE49-F238E27FC236}">
                <a16:creationId xmlns:a16="http://schemas.microsoft.com/office/drawing/2014/main" id="{F271138A-C1E9-4921-95BB-7E5B3534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89" y="4191001"/>
            <a:ext cx="935037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09DB60-C6B7-4809-81C6-5A225B86C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7772400" cy="1143000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ТОВАРНЫЙ ЗНАК</a:t>
            </a:r>
            <a:endParaRPr lang="ru-RU" altLang="ru-RU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A5AC04-90D8-4BA0-A7C4-7373E775A7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1524000"/>
            <a:ext cx="8640763" cy="514508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altLang="ru-RU"/>
              <a:t>это обозначение, способное отличать соответственно товары и услуги одних юридических или физических лиц от однородных товаров и услуг других юридических или физических лиц. </a:t>
            </a:r>
          </a:p>
          <a:p>
            <a:pPr>
              <a:buFontTx/>
              <a:buChar char="-"/>
            </a:pPr>
            <a:r>
              <a:rPr lang="ru-RU" altLang="ru-RU"/>
              <a:t>В качестве </a:t>
            </a:r>
            <a:r>
              <a:rPr lang="ru-RU" altLang="ru-RU" b="0"/>
              <a:t>товарных знаков</a:t>
            </a:r>
            <a:r>
              <a:rPr lang="ru-RU" altLang="ru-RU"/>
              <a:t> могут быть зарегистрированы словесные, изобразительные, объемные или другие обозначения или их комбинации.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8F0969D-7C68-400E-983F-01C40EA9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765175"/>
            <a:ext cx="8134350" cy="5759450"/>
          </a:xfrm>
        </p:spPr>
        <p:txBody>
          <a:bodyPr/>
          <a:lstStyle/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endParaRPr lang="ru-RU" altLang="ru-RU" dirty="0"/>
          </a:p>
          <a:p>
            <a:pPr>
              <a:buFontTx/>
              <a:buNone/>
            </a:pPr>
            <a:r>
              <a:rPr lang="ru-RU" altLang="ru-RU" sz="3600" dirty="0"/>
              <a:t>80 </a:t>
            </a:r>
            <a:r>
              <a:rPr lang="en-US" altLang="ru-RU" sz="3600" dirty="0"/>
              <a:t>%</a:t>
            </a:r>
            <a:r>
              <a:rPr lang="ru-RU" altLang="ru-RU" sz="3600" dirty="0"/>
              <a:t> существующих в мире товарных знаков –</a:t>
            </a:r>
            <a:r>
              <a:rPr lang="en-US" altLang="ru-RU" sz="3600" dirty="0"/>
              <a:t> </a:t>
            </a:r>
            <a:r>
              <a:rPr lang="ru-RU" altLang="ru-RU" sz="3600" dirty="0"/>
              <a:t>словесные.</a:t>
            </a:r>
          </a:p>
          <a:p>
            <a:pPr>
              <a:buFontTx/>
              <a:buNone/>
            </a:pPr>
            <a:endParaRPr lang="en-US" altLang="ru-RU" sz="3600" dirty="0"/>
          </a:p>
          <a:p>
            <a:r>
              <a:rPr lang="ru-RU" altLang="ru-RU" sz="3600" dirty="0"/>
              <a:t>ЛОГОТИП – </a:t>
            </a:r>
            <a:r>
              <a:rPr lang="ru-RU" altLang="ru-RU" sz="3600" i="1" dirty="0"/>
              <a:t>это комбинированный словесно-изобразительный товарный знак</a:t>
            </a:r>
            <a:r>
              <a:rPr lang="my-MM" altLang="ru-RU" sz="3600" i="1" dirty="0"/>
              <a:t>.</a:t>
            </a:r>
            <a:r>
              <a:rPr lang="my-MM" altLang="ru-RU" sz="3600" dirty="0"/>
              <a:t> </a:t>
            </a:r>
            <a:endParaRPr lang="ru-RU" altLang="ru-RU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9F2179B-62F5-4AA9-B018-63B1B1949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>
                <a:solidFill>
                  <a:schemeClr val="tx1"/>
                </a:solidFill>
              </a:rPr>
              <a:t>ТОРГОВАЯ МАРКА</a:t>
            </a:r>
            <a:endParaRPr lang="ru-RU" altLang="ru-RU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8E64E79-4A7D-44F1-B0D9-356BE5C28F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dirty="0"/>
              <a:t>-это образ, вызываемый товарным знаком в сознании покупателя.</a:t>
            </a:r>
          </a:p>
          <a:p>
            <a:pPr>
              <a:buFontTx/>
              <a:buNone/>
            </a:pPr>
            <a:r>
              <a:rPr lang="ru-RU" altLang="ru-RU" dirty="0"/>
              <a:t>Основные составляющие торговой марки:</a:t>
            </a:r>
          </a:p>
          <a:p>
            <a:pPr>
              <a:buFontTx/>
              <a:buChar char="*"/>
            </a:pPr>
            <a:r>
              <a:rPr lang="ru-RU" altLang="ru-RU" dirty="0"/>
              <a:t>словесный товарный знак</a:t>
            </a:r>
          </a:p>
          <a:p>
            <a:pPr>
              <a:buFontTx/>
              <a:buChar char="*"/>
            </a:pPr>
            <a:r>
              <a:rPr lang="ru-RU" altLang="ru-RU" dirty="0"/>
              <a:t>графический товарный знак </a:t>
            </a:r>
          </a:p>
          <a:p>
            <a:pPr>
              <a:buFontTx/>
              <a:buChar char="*"/>
            </a:pPr>
            <a:r>
              <a:rPr lang="ru-RU" altLang="ru-RU" dirty="0"/>
              <a:t>фирменный стиль и упаковка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758C44E6-FD85-4874-8D86-B727258DE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810000"/>
            <a:ext cx="1828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7B6454-0811-4106-B07E-D7F8E13C7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chemeClr val="tx1"/>
                </a:solidFill>
              </a:rPr>
              <a:t>Для чего компании нужна новая торговая марка?</a:t>
            </a:r>
            <a:endParaRPr lang="ru-RU" altLang="ru-RU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8660234-4184-43E1-BBB4-0998A002AD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00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ru-RU" altLang="ru-RU" sz="2200" dirty="0"/>
              <a:t>Вывод на рынок нового продукта с уникальными потребительскими характеристиками (или с отсутствием их)</a:t>
            </a:r>
          </a:p>
          <a:p>
            <a:r>
              <a:rPr lang="ru-RU" altLang="ru-RU" sz="2200" dirty="0"/>
              <a:t>Вывод старого продукта на новый рынок</a:t>
            </a:r>
          </a:p>
          <a:p>
            <a:r>
              <a:rPr lang="ru-RU" altLang="ru-RU" sz="2200" dirty="0"/>
              <a:t>Вывод нового продукта на новый рынок</a:t>
            </a:r>
          </a:p>
          <a:p>
            <a:r>
              <a:rPr lang="ru-RU" altLang="ru-RU" sz="2200" dirty="0"/>
              <a:t>Формирование спроса на уже существующий товар (старый товар на старом рынке)</a:t>
            </a:r>
          </a:p>
          <a:p>
            <a:r>
              <a:rPr lang="ru-RU" altLang="ru-RU" sz="2200" dirty="0"/>
              <a:t>Опережение конкурентов</a:t>
            </a:r>
          </a:p>
          <a:p>
            <a:r>
              <a:rPr lang="ru-RU" altLang="ru-RU" sz="2200" dirty="0"/>
              <a:t>Изменение стратегии и концепции работы компании</a:t>
            </a:r>
          </a:p>
          <a:p>
            <a:r>
              <a:rPr lang="ru-RU" altLang="ru-RU" sz="2200" dirty="0"/>
              <a:t>Расширение сегментов рынка</a:t>
            </a:r>
          </a:p>
          <a:p>
            <a:r>
              <a:rPr lang="ru-RU" altLang="ru-RU" sz="2200" dirty="0"/>
              <a:t>Предотвращение ухода компании с рынка</a:t>
            </a:r>
            <a:endParaRPr lang="ru-RU" altLang="ru-RU" sz="2000" dirty="0"/>
          </a:p>
          <a:p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548369-2043-4677-B3E1-B3F170A96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533400"/>
            <a:ext cx="7772400" cy="1143000"/>
          </a:xfrm>
        </p:spPr>
        <p:txBody>
          <a:bodyPr/>
          <a:lstStyle/>
          <a:p>
            <a:pPr algn="ctr"/>
            <a:r>
              <a:rPr lang="ru-RU" altLang="ru-RU" sz="3200">
                <a:latin typeface="Arial" panose="020B0604020202020204" pitchFamily="34" charset="0"/>
              </a:rPr>
              <a:t>Отличие между торговой маркой и брендом</a:t>
            </a:r>
            <a:endParaRPr lang="ru-RU" altLang="ru-RU" sz="32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4033C67-844A-47F9-8E09-60F47ECC2AD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dirty="0"/>
              <a:t>Торговая марка</a:t>
            </a:r>
          </a:p>
          <a:p>
            <a:pPr>
              <a:buFontTx/>
              <a:buNone/>
            </a:pPr>
            <a:endParaRPr lang="ru-RU" altLang="ru-RU" dirty="0"/>
          </a:p>
          <a:p>
            <a:r>
              <a:rPr lang="ru-RU" altLang="ru-RU" sz="2200" dirty="0"/>
              <a:t>создается производителем</a:t>
            </a:r>
          </a:p>
          <a:p>
            <a:r>
              <a:rPr lang="ru-RU" altLang="ru-RU" sz="2200" dirty="0"/>
              <a:t>воплощает представления производителя о том, что должен воспринять и почувствовать потребитель</a:t>
            </a:r>
          </a:p>
          <a:p>
            <a:endParaRPr lang="ru-RU" altLang="ru-RU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7258D74-5FD5-49B5-9137-B850CDF7E73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/>
              <a:t>Бренд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 sz="2200"/>
              <a:t>создается потребителем</a:t>
            </a:r>
          </a:p>
          <a:p>
            <a:r>
              <a:rPr lang="ru-RU" altLang="ru-RU" sz="2200"/>
              <a:t>воплощает в себе  представление потребителя о торговой марке</a:t>
            </a:r>
          </a:p>
          <a:p>
            <a:endParaRPr lang="ru-RU" altLang="ru-RU" sz="2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8A4FDE20-5436-46FE-8708-15CBAF2F1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7772400" cy="1143000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КОЛЕСО БРЕНДА</a:t>
            </a:r>
            <a:endParaRPr lang="ru-RU" altLang="ru-RU"/>
          </a:p>
        </p:txBody>
      </p:sp>
      <p:pic>
        <p:nvPicPr>
          <p:cNvPr id="17412" name="Picture 1029">
            <a:extLst>
              <a:ext uri="{FF2B5EF4-FFF2-40B4-BE49-F238E27FC236}">
                <a16:creationId xmlns:a16="http://schemas.microsoft.com/office/drawing/2014/main" id="{0A5F9B89-428C-4117-96D5-493EA842BB8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114" y="2914790"/>
            <a:ext cx="2228571" cy="2247619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0" name="Rectangle 1028">
            <a:extLst>
              <a:ext uri="{FF2B5EF4-FFF2-40B4-BE49-F238E27FC236}">
                <a16:creationId xmlns:a16="http://schemas.microsoft.com/office/drawing/2014/main" id="{B270953D-7A1A-40D1-81D9-0F55A6A3F5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495800" cy="5257800"/>
          </a:xfrm>
        </p:spPr>
        <p:txBody>
          <a:bodyPr/>
          <a:lstStyle/>
          <a:p>
            <a:r>
              <a:rPr lang="ru-RU" altLang="ru-RU" sz="2000"/>
              <a:t>Суть бренда                                                       Центральная идея, предлагаемая потребителю.</a:t>
            </a:r>
          </a:p>
          <a:p>
            <a:r>
              <a:rPr lang="ru-RU" altLang="ru-RU" sz="2000"/>
              <a:t>Индивидуальность                                                 Если бы бренд был человеком, кем бы он был?</a:t>
            </a:r>
          </a:p>
          <a:p>
            <a:r>
              <a:rPr lang="ru-RU" altLang="ru-RU" sz="2000"/>
              <a:t>Ценности                                                                           Какие эмоции я испытываю при использовании бренда?</a:t>
            </a:r>
          </a:p>
          <a:p>
            <a:r>
              <a:rPr lang="ru-RU" altLang="ru-RU" sz="2000"/>
              <a:t>Выгоды                                                                             Что бренд делает для меня?</a:t>
            </a:r>
          </a:p>
          <a:p>
            <a:r>
              <a:rPr lang="ru-RU" altLang="ru-RU" sz="2000"/>
              <a:t>Атрибуты                                                                 Физические и функциональные характеристики бренда</a:t>
            </a:r>
            <a:r>
              <a:rPr lang="ru-RU" altLang="ru-RU" sz="2000">
                <a:solidFill>
                  <a:schemeClr val="folHlink"/>
                </a:solidFill>
              </a:rPr>
              <a:t>.</a:t>
            </a:r>
            <a:endParaRPr lang="ru-RU" altLang="ru-RU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27BF0CF5-14EC-445F-8023-097E5B008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pPr algn="ctr"/>
            <a:r>
              <a:rPr lang="ru-RU" altLang="ru-RU" sz="4000"/>
              <a:t>ИНДИВИДУАЛЬНОСТЬ БРЕНДА</a:t>
            </a:r>
            <a:endParaRPr lang="ru-RU" altLang="ru-RU"/>
          </a:p>
        </p:txBody>
      </p:sp>
      <p:pic>
        <p:nvPicPr>
          <p:cNvPr id="18436" name="Picture 1031">
            <a:extLst>
              <a:ext uri="{FF2B5EF4-FFF2-40B4-BE49-F238E27FC236}">
                <a16:creationId xmlns:a16="http://schemas.microsoft.com/office/drawing/2014/main" id="{FD19DDD1-C108-4071-91CA-FDBCFA65994F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81" y="2290981"/>
            <a:ext cx="3495238" cy="349523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4A584110-A973-4C62-A7CC-9A97A89E48B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086600" y="2209800"/>
            <a:ext cx="3352800" cy="4114800"/>
          </a:xfrm>
        </p:spPr>
        <p:txBody>
          <a:bodyPr/>
          <a:lstStyle/>
          <a:p>
            <a:r>
              <a:rPr lang="ru-RU" altLang="ru-RU" sz="2400"/>
              <a:t>ВЕРА</a:t>
            </a:r>
          </a:p>
          <a:p>
            <a:r>
              <a:rPr lang="ru-RU" altLang="ru-RU" sz="2400"/>
              <a:t>МИССИЯ, СЛОГАН</a:t>
            </a:r>
          </a:p>
          <a:p>
            <a:r>
              <a:rPr lang="ru-RU" altLang="ru-RU" sz="2400"/>
              <a:t>ВНЕШНИЕ ЧЕРТЫ</a:t>
            </a:r>
          </a:p>
          <a:p>
            <a:r>
              <a:rPr lang="ru-RU" altLang="ru-RU" sz="2400"/>
              <a:t>ЯЗЫК  И ПОВЕДЕНИЕ</a:t>
            </a:r>
          </a:p>
          <a:p>
            <a:r>
              <a:rPr lang="ru-RU" altLang="ru-RU" sz="2400"/>
              <a:t>СТИЛЬ РЕКЛАМЫ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3C99946-4121-42E3-B0F7-1A8E04286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ru-RU" altLang="ru-RU" sz="4000"/>
              <a:t>ПРИМЕР:</a:t>
            </a:r>
            <a:endParaRPr lang="ru-RU" altLang="ru-RU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7BD2052F-4B52-4369-97C5-742350F7DD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914400"/>
            <a:ext cx="7772400" cy="5715000"/>
          </a:xfrm>
        </p:spPr>
        <p:txBody>
          <a:bodyPr/>
          <a:lstStyle/>
          <a:p>
            <a:r>
              <a:rPr lang="ru-RU" altLang="ru-RU" sz="2000"/>
              <a:t>МИССИЯ, </a:t>
            </a:r>
            <a:r>
              <a:rPr lang="ru-RU" altLang="ru-RU" sz="2400"/>
              <a:t>СЛОГАН</a:t>
            </a:r>
            <a:r>
              <a:rPr lang="ru-RU" altLang="ru-RU" sz="2000"/>
              <a:t>                        </a:t>
            </a:r>
            <a:endParaRPr lang="ru-RU" altLang="ru-RU"/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D9690911-DD66-4085-8A07-95585D38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373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>
            <a:extLst>
              <a:ext uri="{FF2B5EF4-FFF2-40B4-BE49-F238E27FC236}">
                <a16:creationId xmlns:a16="http://schemas.microsoft.com/office/drawing/2014/main" id="{29A08EE5-9513-4711-AC62-76B525D94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419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>
            <a:extLst>
              <a:ext uri="{FF2B5EF4-FFF2-40B4-BE49-F238E27FC236}">
                <a16:creationId xmlns:a16="http://schemas.microsoft.com/office/drawing/2014/main" id="{301307ED-EC54-4E15-B74A-970467DBA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981200"/>
            <a:ext cx="2362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>
            <a:extLst>
              <a:ext uri="{FF2B5EF4-FFF2-40B4-BE49-F238E27FC236}">
                <a16:creationId xmlns:a16="http://schemas.microsoft.com/office/drawing/2014/main" id="{1F612315-247F-4570-9E49-382E50038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1"/>
            <a:ext cx="19050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4" name="Rectangle 15">
            <a:extLst>
              <a:ext uri="{FF2B5EF4-FFF2-40B4-BE49-F238E27FC236}">
                <a16:creationId xmlns:a16="http://schemas.microsoft.com/office/drawing/2014/main" id="{5887528C-5B4C-4125-A9B7-E4CBCAE96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ВНЕШНИЕ ЧЕРТЫ</a:t>
            </a:r>
            <a:endParaRPr lang="ru-RU" altLang="ru-RU"/>
          </a:p>
        </p:txBody>
      </p:sp>
      <p:sp>
        <p:nvSpPr>
          <p:cNvPr id="37904" name="Rectangle 16">
            <a:extLst>
              <a:ext uri="{FF2B5EF4-FFF2-40B4-BE49-F238E27FC236}">
                <a16:creationId xmlns:a16="http://schemas.microsoft.com/office/drawing/2014/main" id="{FF985FEF-FB86-489B-A218-C9BA3CE9C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000" i="1"/>
              <a:t>LANVIN</a:t>
            </a:r>
            <a:r>
              <a:rPr lang="ru-RU" altLang="ru-RU" sz="2000" i="1"/>
              <a:t>: РАЗБИВАЮТСЯ НЕ ФЛАКОНЫ, </a:t>
            </a:r>
          </a:p>
          <a:p>
            <a:pPr>
              <a:buFontTx/>
              <a:buNone/>
            </a:pPr>
            <a:r>
              <a:rPr lang="ru-RU" altLang="ru-RU" sz="2000" i="1"/>
              <a:t>А ТОЛЬКО СЕРДЦА!</a:t>
            </a:r>
            <a:endParaRPr lang="ru-RU" altLang="ru-RU"/>
          </a:p>
        </p:txBody>
      </p:sp>
      <p:pic>
        <p:nvPicPr>
          <p:cNvPr id="20486" name="Picture 17">
            <a:extLst>
              <a:ext uri="{FF2B5EF4-FFF2-40B4-BE49-F238E27FC236}">
                <a16:creationId xmlns:a16="http://schemas.microsoft.com/office/drawing/2014/main" id="{987179E9-CD0F-49DE-B941-A7BFFDD01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7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>
            <a:spLocks noGrp="1"/>
          </p:cNvSpPr>
          <p:nvPr>
            <p:ph type="title"/>
          </p:nvPr>
        </p:nvSpPr>
        <p:spPr>
          <a:xfrm>
            <a:off x="1798638" y="201613"/>
            <a:ext cx="8594725" cy="11572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100"/>
            </a:pPr>
            <a:r>
              <a:rPr lang="en-US" sz="41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Уровни</a:t>
            </a:r>
            <a:r>
              <a:rPr lang="en-US" sz="4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управления</a:t>
            </a:r>
            <a:r>
              <a:rPr lang="en-US" sz="4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маркетингом</a:t>
            </a:r>
            <a:endParaRPr sz="4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8" name="Google Shape;188;p22"/>
          <p:cNvGraphicFramePr/>
          <p:nvPr/>
        </p:nvGraphicFramePr>
        <p:xfrm>
          <a:off x="2063750" y="1171576"/>
          <a:ext cx="8424850" cy="49211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СОТРУДНИКИ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Стратегический 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Заместитель генерального директора по маркетингу, маркетинг-директор.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Средний 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Менеджер по продукту, менеджер по рынку, ремонту, менеджер по продажам, сбыту или каналам распределения, менеджер по рекламе, по связям с общественностью.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Оперативно-исполнительский 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Торговые агенты, агенты по рекламе, продавцы, мерчендайзеры.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Технический 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Инструктора по обеспечению маркетологов и контролер маркетинга.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Вспомогательный уровень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Менеджер по маркетинговым исследованиям, экономист-аналитик маркетинга, маркетолог-статистик, специалист по компьютерной обработке информации.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960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9" name="Google Shape;189;p22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3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268EBE3-2A3E-4A9D-9188-8A6910AB5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r>
              <a:rPr lang="ru-RU" altLang="ru-RU" sz="4000"/>
              <a:t>ЯЗЫК И ПОВЕДЕНИЕ</a:t>
            </a:r>
            <a:endParaRPr lang="ru-RU" altLang="ru-RU"/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86400289-81A8-4370-B0BD-4AB1CF0908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600200"/>
            <a:ext cx="4495800" cy="2590800"/>
          </a:xfrm>
        </p:spPr>
      </p:pic>
      <p:pic>
        <p:nvPicPr>
          <p:cNvPr id="40964" name="Picture 4">
            <a:extLst>
              <a:ext uri="{FF2B5EF4-FFF2-40B4-BE49-F238E27FC236}">
                <a16:creationId xmlns:a16="http://schemas.microsoft.com/office/drawing/2014/main" id="{DFD92850-7C83-425B-A2CD-7AF9358B3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4191000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30B9E1-7170-4D90-A1E1-E24D7F526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СТИЛЬ РЕКЛАМЫ</a:t>
            </a:r>
            <a:endParaRPr lang="ru-RU" altLang="ru-RU"/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8E7EEB07-2052-4C02-B8AF-499812A469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676400"/>
            <a:ext cx="2819400" cy="1981200"/>
          </a:xfrm>
        </p:spPr>
      </p:pic>
      <p:pic>
        <p:nvPicPr>
          <p:cNvPr id="39940" name="Picture 4">
            <a:extLst>
              <a:ext uri="{FF2B5EF4-FFF2-40B4-BE49-F238E27FC236}">
                <a16:creationId xmlns:a16="http://schemas.microsoft.com/office/drawing/2014/main" id="{F4CCA914-36C8-46BB-B1B1-028077EB8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81288"/>
            <a:ext cx="5219700" cy="377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54" name="Group 22">
            <a:extLst>
              <a:ext uri="{FF2B5EF4-FFF2-40B4-BE49-F238E27FC236}">
                <a16:creationId xmlns:a16="http://schemas.microsoft.com/office/drawing/2014/main" id="{AE26B688-D10E-41ED-A366-EE59C7FA9D03}"/>
              </a:ext>
            </a:extLst>
          </p:cNvPr>
          <p:cNvGraphicFramePr>
            <a:graphicFrameLocks noGrp="1"/>
          </p:cNvGraphicFramePr>
          <p:nvPr/>
        </p:nvGraphicFramePr>
        <p:xfrm>
          <a:off x="1703389" y="1700214"/>
          <a:ext cx="8497887" cy="4484687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Весь мир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США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Европа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Япония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Coca-Cola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Mersedes-Benz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Kodak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Disney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Nestle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Toyota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McDonald</a:t>
                      </a: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’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IBM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Pepsi-Cola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Coca-Cola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Campbell</a:t>
                      </a: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’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Disney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Pepsi-Cola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Kodak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NBC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Black&amp;Decker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Kellogg</a:t>
                      </a: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’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McDonald</a:t>
                      </a: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’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Hersney</a:t>
                      </a: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’s</a:t>
                      </a:r>
                      <a:endParaRPr kumimoji="0" lang="en-US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Coca-Cola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Mersedes-Benz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BMW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Philips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Volkswagen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Adidas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Kodak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Nivea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Porche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Mersedes-Benz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Toyota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Takashi,aye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Rolls-Royce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Seico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Matsushita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Hitachi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Suntory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E922E14-1089-4680-ABEA-582E19040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chemeClr val="tx1"/>
              </a:buClr>
            </a:pPr>
            <a:r>
              <a:rPr lang="ru-RU" altLang="ru-RU">
                <a:solidFill>
                  <a:schemeClr val="tx1"/>
                </a:solidFill>
              </a:rPr>
              <a:t>БРЕНДИНГ</a:t>
            </a:r>
            <a:endParaRPr lang="ru-RU" altLang="ru-RU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10B8D13A-0EE6-4F7A-A601-217705D3A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dirty="0"/>
              <a:t>-  </a:t>
            </a:r>
            <a:r>
              <a:rPr lang="ru-RU" altLang="ru-RU" sz="4000" dirty="0"/>
              <a:t>это наука и искусство создания и продвижения торговых марок с целью формирования долгосрочного предпочтения к ним.</a:t>
            </a:r>
            <a:endParaRPr lang="ru-RU" alt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E0B402-9986-4196-BE3D-D3032CA42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tx1"/>
                </a:solidFill>
              </a:rPr>
              <a:t>РЕСУРСЫ БРЕНДИНГА:</a:t>
            </a:r>
            <a:endParaRPr lang="ru-RU" altLang="ru-RU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930B06B-1D0B-4A1D-B350-474FF93BF6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ПРОДУКТ</a:t>
            </a:r>
          </a:p>
          <a:p>
            <a:r>
              <a:rPr lang="ru-RU" altLang="ru-RU"/>
              <a:t>УПАКОВКА</a:t>
            </a:r>
          </a:p>
          <a:p>
            <a:r>
              <a:rPr lang="ru-RU" altLang="ru-RU"/>
              <a:t>ЦЕНА</a:t>
            </a:r>
          </a:p>
          <a:p>
            <a:r>
              <a:rPr lang="ru-RU" altLang="ru-RU"/>
              <a:t>РЕКЛАМА</a:t>
            </a:r>
          </a:p>
          <a:p>
            <a:r>
              <a:rPr lang="ru-RU" altLang="ru-RU"/>
              <a:t>ЛИДЕРСТВО В КАТЕГОРИИ</a:t>
            </a:r>
          </a:p>
          <a:p>
            <a:r>
              <a:rPr lang="ru-RU" altLang="ru-RU"/>
              <a:t>ДИСТРИБЬЮЦИЯ</a:t>
            </a:r>
          </a:p>
          <a:p>
            <a:r>
              <a:rPr lang="ru-RU" altLang="ru-RU"/>
              <a:t>ОБЩЕСТВЕННАЯ РАБОТА*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3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3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3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3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3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D535B6-1B95-49C1-8D8C-8469C3AA8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7772400" cy="1066800"/>
          </a:xfrm>
        </p:spPr>
        <p:txBody>
          <a:bodyPr/>
          <a:lstStyle/>
          <a:p>
            <a:pPr algn="ctr"/>
            <a:r>
              <a:rPr lang="ru-RU" altLang="ru-RU" sz="3400" b="1" dirty="0"/>
              <a:t>ЭТАПЫ МЕРОПРИЯТИЙ БРЕНДИНГА:</a:t>
            </a:r>
            <a:endParaRPr lang="ru-RU" altLang="ru-RU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DBAD458-B1B8-483F-B660-90EFC5454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676400"/>
            <a:ext cx="7772400" cy="4648200"/>
          </a:xfrm>
        </p:spPr>
        <p:txBody>
          <a:bodyPr/>
          <a:lstStyle/>
          <a:p>
            <a:pPr>
              <a:buFontTx/>
              <a:buChar char="1"/>
            </a:pPr>
            <a:r>
              <a:rPr lang="ru-RU" altLang="ru-RU" sz="2400"/>
              <a:t>Проведение подготовительных маркетинговых исследований</a:t>
            </a:r>
          </a:p>
          <a:p>
            <a:pPr>
              <a:buFontTx/>
              <a:buChar char="2"/>
            </a:pPr>
            <a:r>
              <a:rPr lang="ru-RU" altLang="ru-RU" sz="2400"/>
              <a:t>Разработка охрано- и рекламоспособного товарного знака:</a:t>
            </a:r>
          </a:p>
          <a:p>
            <a:pPr>
              <a:buFontTx/>
              <a:buChar char="-"/>
            </a:pPr>
            <a:r>
              <a:rPr lang="ru-RU" altLang="ru-RU" sz="2400"/>
              <a:t>разработка словесного товарного знака</a:t>
            </a:r>
          </a:p>
          <a:p>
            <a:pPr>
              <a:buFontTx/>
              <a:buChar char="-"/>
            </a:pPr>
            <a:r>
              <a:rPr lang="ru-RU" altLang="ru-RU" sz="2400"/>
              <a:t>проверка словесных товарных знаков</a:t>
            </a:r>
          </a:p>
          <a:p>
            <a:pPr>
              <a:buFontTx/>
              <a:buChar char="-"/>
            </a:pPr>
            <a:r>
              <a:rPr lang="ru-RU" altLang="ru-RU" sz="2400"/>
              <a:t>проверка товарного знака на охраноспособность</a:t>
            </a:r>
          </a:p>
          <a:p>
            <a:pPr>
              <a:buFontTx/>
              <a:buChar char="3"/>
            </a:pPr>
            <a:r>
              <a:rPr lang="ru-RU" altLang="ru-RU" sz="2400"/>
              <a:t>Регистрация словесного товарного знака в ФИПС</a:t>
            </a:r>
          </a:p>
          <a:p>
            <a:pPr>
              <a:buFontTx/>
              <a:buChar char="4"/>
            </a:pPr>
            <a:r>
              <a:rPr lang="ru-RU" altLang="ru-RU" sz="2400"/>
              <a:t>Разработка логотипа и упаковки</a:t>
            </a:r>
          </a:p>
          <a:p>
            <a:pPr>
              <a:buFontTx/>
              <a:buChar char="5"/>
            </a:pPr>
            <a:r>
              <a:rPr lang="ru-RU" altLang="ru-RU" sz="2400"/>
              <a:t>Проверка упаковки на рекламоспособность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DA41CABA-A9DA-484B-8661-510C8FF227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533400"/>
            <a:ext cx="8458200" cy="5562600"/>
          </a:xfrm>
        </p:spPr>
        <p:txBody>
          <a:bodyPr/>
          <a:lstStyle/>
          <a:p>
            <a:pPr>
              <a:buFontTx/>
              <a:buChar char="6"/>
            </a:pPr>
            <a:r>
              <a:rPr lang="ru-RU" altLang="ru-RU" sz="2400"/>
              <a:t>Регистрация изобразительного товарного знака и упаковки</a:t>
            </a:r>
          </a:p>
          <a:p>
            <a:pPr>
              <a:buFontTx/>
              <a:buChar char="7"/>
            </a:pPr>
            <a:r>
              <a:rPr lang="ru-RU" altLang="ru-RU" sz="2400"/>
              <a:t>Разработка и производство рекламных материалов</a:t>
            </a:r>
          </a:p>
          <a:p>
            <a:pPr>
              <a:buFontTx/>
              <a:buChar char="8"/>
            </a:pPr>
            <a:r>
              <a:rPr lang="ru-RU" altLang="ru-RU" sz="2400"/>
              <a:t>Разработка общей стратегии рекламной деятельности, включая креативную и медиа-стратегии</a:t>
            </a:r>
          </a:p>
          <a:p>
            <a:pPr>
              <a:buFontTx/>
              <a:buChar char="9"/>
            </a:pPr>
            <a:r>
              <a:rPr lang="ru-RU" altLang="ru-RU" sz="2400"/>
              <a:t>Производство рекламных материалов, медиапланирование</a:t>
            </a:r>
          </a:p>
          <a:p>
            <a:pPr>
              <a:buFontTx/>
              <a:buChar char="1"/>
            </a:pPr>
            <a:r>
              <a:rPr lang="ru-RU" altLang="ru-RU" sz="2400"/>
              <a:t>0 Размещение рекламных материалов,  проведение мероприятий по продвижению товарного знака.</a:t>
            </a:r>
          </a:p>
          <a:p>
            <a:pPr>
              <a:buFontTx/>
              <a:buChar char="9"/>
            </a:pPr>
            <a:endParaRPr lang="ru-RU" altLang="ru-RU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43647924-1DE6-4E3D-8EE9-BBD10DC30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Емкость товарного рынка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10DB3391-C2FC-4D3A-969A-34494D8660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400" i="1"/>
              <a:t>Объем материальных (нематериальных) благ, востребованный платежеспособным спросом целевого сегмента товарного рынка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183DDB74-0B25-4008-BFF8-3305412F3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Виды емкости товарного рынка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87D60374-D004-4547-950C-A08CA5610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/>
              <a:t>потенциальная емкость рынка по нормам потребления</a:t>
            </a:r>
            <a:r>
              <a:rPr lang="ru-RU" altLang="ru-RU"/>
              <a:t> (различают методы оценки для региональных и межрегиональных товарных рынков)</a:t>
            </a:r>
          </a:p>
          <a:p>
            <a:pPr>
              <a:lnSpc>
                <a:spcPct val="90000"/>
              </a:lnSpc>
            </a:pPr>
            <a:r>
              <a:rPr lang="ru-RU" altLang="ru-RU" b="1"/>
              <a:t>потенциальная емкость рынка по объему производства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/>
              <a:t>потенциальная емкость рынка по числу заказов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0ADD732D-44BE-4D0A-ABC5-3D084230C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Определение потенциальной емкости рынка</a:t>
            </a:r>
            <a:endParaRPr lang="ru-RU" altLang="ru-RU"/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449FDAD5-2E83-4196-B680-E9C1F00A38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1"/>
            <a:ext cx="8181975" cy="1171575"/>
          </a:xfrm>
        </p:spPr>
        <p:txBody>
          <a:bodyPr/>
          <a:lstStyle/>
          <a:p>
            <a:r>
              <a:rPr lang="ru-RU" altLang="ru-RU" b="1"/>
              <a:t>Потенциальная емкость регионального рынка по нормам потребления</a:t>
            </a:r>
          </a:p>
        </p:txBody>
      </p:sp>
      <p:graphicFrame>
        <p:nvGraphicFramePr>
          <p:cNvPr id="200708" name="Object 4">
            <a:extLst>
              <a:ext uri="{FF2B5EF4-FFF2-40B4-BE49-F238E27FC236}">
                <a16:creationId xmlns:a16="http://schemas.microsoft.com/office/drawing/2014/main" id="{18C879DB-9CA9-4E52-B318-D41E1447757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063750" y="3354388"/>
          <a:ext cx="80645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2361960" imgH="241200" progId="Equation.3">
                  <p:embed/>
                </p:oleObj>
              </mc:Choice>
              <mc:Fallback>
                <p:oleObj name="Формула" r:id="rId3" imgW="2361960" imgH="241200" progId="Equation.3">
                  <p:embed/>
                  <p:pic>
                    <p:nvPicPr>
                      <p:cNvPr id="200708" name="Object 4">
                        <a:extLst>
                          <a:ext uri="{FF2B5EF4-FFF2-40B4-BE49-F238E27FC236}">
                            <a16:creationId xmlns:a16="http://schemas.microsoft.com/office/drawing/2014/main" id="{18C879DB-9CA9-4E52-B318-D41E14477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354388"/>
                        <a:ext cx="80645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0" name="Text Box 6">
            <a:extLst>
              <a:ext uri="{FF2B5EF4-FFF2-40B4-BE49-F238E27FC236}">
                <a16:creationId xmlns:a16="http://schemas.microsoft.com/office/drawing/2014/main" id="{AB32C9A4-BC2E-4B84-99AF-9A86C0865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365625"/>
            <a:ext cx="7920038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Где ЧНр – численность населения в регионе;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Днп – доля в общей численности населения региона лиц, не обладающих достаточным уровнем платежеспособности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Дпп – удельный вес потенциальных потребителей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Нсп-среднесуточная норма потребления продукции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/>
          <p:nvPr/>
        </p:nvSpPr>
        <p:spPr>
          <a:xfrm>
            <a:off x="6311901" y="1844676"/>
            <a:ext cx="3671887" cy="43084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>
              <a:buClr>
                <a:schemeClr val="dk1"/>
              </a:buClr>
              <a:buSzPts val="1600"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buClr>
                <a:schemeClr val="dk1"/>
              </a:buClr>
              <a:buSzPts val="1600"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Участие работников службы в выработке решений, касающихся их непосредственной деятельности;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Поручение выполнения разнообразных заданий с целью повышения интереса работников;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Периодическая оценка уровня выполнения служебных обязанностей каждого сотрудника;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Сочетание индивидуальных целей работников с общими целями предприятия.</a:t>
            </a:r>
            <a:endParaRPr/>
          </a:p>
        </p:txBody>
      </p:sp>
      <p:sp>
        <p:nvSpPr>
          <p:cNvPr id="195" name="Google Shape;195;p23"/>
          <p:cNvSpPr/>
          <p:nvPr/>
        </p:nvSpPr>
        <p:spPr>
          <a:xfrm>
            <a:off x="2279651" y="1773237"/>
            <a:ext cx="3671887" cy="43926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>
              <a:buClr>
                <a:schemeClr val="dk1"/>
              </a:buClr>
              <a:buSzPts val="1600"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Установление заработной платы не ниже уровня сотрудников других подразделений предприятий;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Установление приемлемой заработной платы относительно сотрудников фирм-конкурентов;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algn="just">
              <a:buClr>
                <a:srgbClr val="000000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Выплата материальных поощрений за качество и сроки выполнения работ.</a:t>
            </a:r>
            <a:endParaRPr/>
          </a:p>
          <a:p>
            <a:pPr algn="just">
              <a:buClr>
                <a:schemeClr val="dk1"/>
              </a:buClr>
              <a:buSzPts val="1600"/>
            </a:pP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23"/>
          <p:cNvSpPr txBox="1">
            <a:spLocks noGrp="1"/>
          </p:cNvSpPr>
          <p:nvPr>
            <p:ph type="title"/>
          </p:nvPr>
        </p:nvSpPr>
        <p:spPr>
          <a:xfrm>
            <a:off x="1920875" y="-55562"/>
            <a:ext cx="8229600" cy="17192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959"/>
            </a:pPr>
            <a:r>
              <a:rPr lang="en-US" sz="3959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Мотивация</a:t>
            </a:r>
            <a:r>
              <a:rPr lang="en-US" sz="3959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персонала</a:t>
            </a:r>
            <a:r>
              <a:rPr lang="en-US" sz="3959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службы</a:t>
            </a:r>
            <a:r>
              <a:rPr lang="en-US" sz="3959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959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маркетинга</a:t>
            </a:r>
            <a:endParaRPr sz="3690" b="1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97" name="Google Shape;197;p23"/>
          <p:cNvSpPr/>
          <p:nvPr/>
        </p:nvSpPr>
        <p:spPr>
          <a:xfrm>
            <a:off x="2279651" y="1484313"/>
            <a:ext cx="3671887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5000" cap="flat" cmpd="thickThin">
            <a:solidFill>
              <a:srgbClr val="1E7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2400"/>
            </a:pPr>
            <a:r>
              <a:rPr lang="en-US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Материальные стимулы</a:t>
            </a:r>
            <a:endParaRPr/>
          </a:p>
        </p:txBody>
      </p:sp>
      <p:sp>
        <p:nvSpPr>
          <p:cNvPr id="198" name="Google Shape;198;p23"/>
          <p:cNvSpPr/>
          <p:nvPr/>
        </p:nvSpPr>
        <p:spPr>
          <a:xfrm>
            <a:off x="6311901" y="1484313"/>
            <a:ext cx="3671887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5000" cap="flat" cmpd="thickThin">
            <a:solidFill>
              <a:srgbClr val="1E7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936" indent="-7936" algn="ctr">
              <a:buClr>
                <a:schemeClr val="lt1"/>
              </a:buClr>
              <a:buSzPts val="2400"/>
            </a:pPr>
            <a:r>
              <a:rPr lang="en-US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Нематериальные стимулы</a:t>
            </a:r>
            <a:endParaRPr/>
          </a:p>
        </p:txBody>
      </p:sp>
      <p:sp>
        <p:nvSpPr>
          <p:cNvPr id="199" name="Google Shape;199;p23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4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6F62E84C-2F97-4DE7-8608-99EF37692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Определение потенциальной емкости рынка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AC96E016-9A1F-4595-AABD-4CC83388D9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b="1"/>
              <a:t>Потенциальная емкость межрегионального рынка по нормам потребления</a:t>
            </a:r>
          </a:p>
        </p:txBody>
      </p:sp>
      <p:graphicFrame>
        <p:nvGraphicFramePr>
          <p:cNvPr id="202756" name="Object 4">
            <a:extLst>
              <a:ext uri="{FF2B5EF4-FFF2-40B4-BE49-F238E27FC236}">
                <a16:creationId xmlns:a16="http://schemas.microsoft.com/office/drawing/2014/main" id="{2626C023-20D9-4E9B-965A-D8F36B629EA3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167438" y="2859088"/>
          <a:ext cx="3924300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825480" imgH="431640" progId="Equation.3">
                  <p:embed/>
                </p:oleObj>
              </mc:Choice>
              <mc:Fallback>
                <p:oleObj name="Формула" r:id="rId3" imgW="825480" imgH="431640" progId="Equation.3">
                  <p:embed/>
                  <p:pic>
                    <p:nvPicPr>
                      <p:cNvPr id="202756" name="Object 4">
                        <a:extLst>
                          <a:ext uri="{FF2B5EF4-FFF2-40B4-BE49-F238E27FC236}">
                            <a16:creationId xmlns:a16="http://schemas.microsoft.com/office/drawing/2014/main" id="{2626C023-20D9-4E9B-965A-D8F36B629E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2859088"/>
                        <a:ext cx="3924300" cy="205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17FCA8EC-FD9F-456F-9178-0DF84CAF4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Определение потенциальной емкости рынка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44E610C2-AF41-4AB9-AFA0-64FB557C46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1"/>
            <a:ext cx="8037512" cy="1389063"/>
          </a:xfrm>
        </p:spPr>
        <p:txBody>
          <a:bodyPr/>
          <a:lstStyle/>
          <a:p>
            <a:r>
              <a:rPr lang="ru-RU" altLang="ru-RU" b="1"/>
              <a:t>Потенциальная емкость регионального  рынка по объему производства</a:t>
            </a:r>
          </a:p>
        </p:txBody>
      </p:sp>
      <p:graphicFrame>
        <p:nvGraphicFramePr>
          <p:cNvPr id="204804" name="Object 4">
            <a:extLst>
              <a:ext uri="{FF2B5EF4-FFF2-40B4-BE49-F238E27FC236}">
                <a16:creationId xmlns:a16="http://schemas.microsoft.com/office/drawing/2014/main" id="{DD866B7F-2C2E-468F-B64B-6A61A0B3D8A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139950" y="3141663"/>
          <a:ext cx="75866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3" imgW="1752480" imgH="241200" progId="Equation.3">
                  <p:embed/>
                </p:oleObj>
              </mc:Choice>
              <mc:Fallback>
                <p:oleObj name="Формула" r:id="rId3" imgW="1752480" imgH="241200" progId="Equation.3">
                  <p:embed/>
                  <p:pic>
                    <p:nvPicPr>
                      <p:cNvPr id="204804" name="Object 4">
                        <a:extLst>
                          <a:ext uri="{FF2B5EF4-FFF2-40B4-BE49-F238E27FC236}">
                            <a16:creationId xmlns:a16="http://schemas.microsoft.com/office/drawing/2014/main" id="{DD866B7F-2C2E-468F-B64B-6A61A0B3D8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141663"/>
                        <a:ext cx="75866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6" name="Text Box 6">
            <a:extLst>
              <a:ext uri="{FF2B5EF4-FFF2-40B4-BE49-F238E27FC236}">
                <a16:creationId xmlns:a16="http://schemas.microsoft.com/office/drawing/2014/main" id="{58A6D4E6-5720-49F7-8162-6F70916E3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4292601"/>
            <a:ext cx="77041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Где Дп – удельный вес потребления продукции;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Ди- доля импорта;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Днмо-доля потребления муниципального образования;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Дор-доля основных региональных рынков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37AF83D3-3315-42B8-A117-A91E91E7D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Определение потенциальной емкости рынка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9A8D5316-4895-4921-B427-5328CB0614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7966075" cy="1100138"/>
          </a:xfrm>
        </p:spPr>
        <p:txBody>
          <a:bodyPr/>
          <a:lstStyle/>
          <a:p>
            <a:r>
              <a:rPr lang="ru-RU" altLang="ru-RU" b="1"/>
              <a:t>Потенциальная емкость рынка по числу заказов</a:t>
            </a:r>
          </a:p>
        </p:txBody>
      </p:sp>
      <p:graphicFrame>
        <p:nvGraphicFramePr>
          <p:cNvPr id="206852" name="Object 4">
            <a:extLst>
              <a:ext uri="{FF2B5EF4-FFF2-40B4-BE49-F238E27FC236}">
                <a16:creationId xmlns:a16="http://schemas.microsoft.com/office/drawing/2014/main" id="{CD84EEEA-3B1C-4D6F-B51A-5334CF01721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224338" y="2852738"/>
          <a:ext cx="39243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799920" imgH="241200" progId="Equation.3">
                  <p:embed/>
                </p:oleObj>
              </mc:Choice>
              <mc:Fallback>
                <p:oleObj name="Формула" r:id="rId3" imgW="799920" imgH="241200" progId="Equation.3">
                  <p:embed/>
                  <p:pic>
                    <p:nvPicPr>
                      <p:cNvPr id="206852" name="Object 4">
                        <a:extLst>
                          <a:ext uri="{FF2B5EF4-FFF2-40B4-BE49-F238E27FC236}">
                            <a16:creationId xmlns:a16="http://schemas.microsoft.com/office/drawing/2014/main" id="{CD84EEEA-3B1C-4D6F-B51A-5334CF017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2852738"/>
                        <a:ext cx="39243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4" name="Text Box 6">
            <a:extLst>
              <a:ext uri="{FF2B5EF4-FFF2-40B4-BE49-F238E27FC236}">
                <a16:creationId xmlns:a16="http://schemas.microsoft.com/office/drawing/2014/main" id="{2A4A0C1E-7F0E-47E5-B5DF-5AD4289D8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365626"/>
            <a:ext cx="6840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п – количество целевых рынков;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ОЗп – потенциальный объем заказов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AD2A5CC2-2F55-4F14-88B8-D23206493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Определение количества потенциальных заказчиков</a:t>
            </a:r>
          </a:p>
        </p:txBody>
      </p:sp>
      <p:graphicFrame>
        <p:nvGraphicFramePr>
          <p:cNvPr id="208900" name="Object 4">
            <a:extLst>
              <a:ext uri="{FF2B5EF4-FFF2-40B4-BE49-F238E27FC236}">
                <a16:creationId xmlns:a16="http://schemas.microsoft.com/office/drawing/2014/main" id="{21E1F98F-65B4-4A46-BDB1-64ABAD50019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857500" y="1989138"/>
          <a:ext cx="6092825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1168200" imgH="228600" progId="Equation.3">
                  <p:embed/>
                </p:oleObj>
              </mc:Choice>
              <mc:Fallback>
                <p:oleObj name="Формула" r:id="rId3" imgW="1168200" imgH="228600" progId="Equation.3">
                  <p:embed/>
                  <p:pic>
                    <p:nvPicPr>
                      <p:cNvPr id="208900" name="Object 4">
                        <a:extLst>
                          <a:ext uri="{FF2B5EF4-FFF2-40B4-BE49-F238E27FC236}">
                            <a16:creationId xmlns:a16="http://schemas.microsoft.com/office/drawing/2014/main" id="{21E1F98F-65B4-4A46-BDB1-64ABAD500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989138"/>
                        <a:ext cx="6092825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2" name="Text Box 6">
            <a:extLst>
              <a:ext uri="{FF2B5EF4-FFF2-40B4-BE49-F238E27FC236}">
                <a16:creationId xmlns:a16="http://schemas.microsoft.com/office/drawing/2014/main" id="{16B34457-0289-490E-A93A-E155E719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3357564"/>
            <a:ext cx="72723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000" dirty="0"/>
              <a:t>где </a:t>
            </a:r>
            <a:r>
              <a:rPr lang="ru-RU" altLang="ru-RU" sz="2000" dirty="0" err="1"/>
              <a:t>ЧПс</a:t>
            </a:r>
            <a:r>
              <a:rPr lang="ru-RU" altLang="ru-RU" sz="2000" dirty="0"/>
              <a:t> – численность потенциальных потребителей в сегменте;</a:t>
            </a:r>
          </a:p>
          <a:p>
            <a:pPr algn="l">
              <a:spcBef>
                <a:spcPct val="50000"/>
              </a:spcBef>
            </a:pPr>
            <a:r>
              <a:rPr lang="ru-RU" altLang="ru-RU" sz="2000" dirty="0"/>
              <a:t>Нп – средняя норма потребления;</a:t>
            </a:r>
          </a:p>
          <a:p>
            <a:pPr algn="l">
              <a:spcBef>
                <a:spcPct val="50000"/>
              </a:spcBef>
            </a:pPr>
            <a:r>
              <a:rPr lang="ru-RU" altLang="ru-RU" sz="2000" dirty="0"/>
              <a:t>К – коэффициент приведения средней нормы потребления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3659FEAC-2FEA-49CB-AE55-708C999D0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Методы диагностики емкости товарного рынка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545937E8-E905-4640-9E1B-BAAAD3D3C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276476"/>
            <a:ext cx="8001000" cy="2900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400"/>
              <a:t>Оценка емкости по товарообороту</a:t>
            </a:r>
            <a:r>
              <a:rPr lang="ru-RU" altLang="ru-RU"/>
              <a:t>   (метод наименее затратный, прост в применении, используется в условиях информационной непрозрачности, менее достоверен)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F7C61324-7F1A-4D6B-8A8E-F29425C16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Методы диагностики емкости товарного рынка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A3C425DA-8DB1-40D1-ADD7-827A523DF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2613025"/>
          </a:xfrm>
        </p:spPr>
        <p:txBody>
          <a:bodyPr/>
          <a:lstStyle/>
          <a:p>
            <a:r>
              <a:rPr lang="ru-RU" altLang="ru-RU" sz="3400"/>
              <a:t>Оценка емкости по уровню платежеспособного спроса</a:t>
            </a:r>
            <a:r>
              <a:rPr lang="ru-RU" altLang="ru-RU"/>
              <a:t> (более трудоемкий, но достоверный)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4D1E0B95-4033-401A-83A6-DB3BAE943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Диагностика емкости товарного рынка по уровню товарооборота</a:t>
            </a:r>
          </a:p>
        </p:txBody>
      </p:sp>
      <p:graphicFrame>
        <p:nvGraphicFramePr>
          <p:cNvPr id="211972" name="Object 4">
            <a:extLst>
              <a:ext uri="{FF2B5EF4-FFF2-40B4-BE49-F238E27FC236}">
                <a16:creationId xmlns:a16="http://schemas.microsoft.com/office/drawing/2014/main" id="{E14E55DD-B2D1-4511-88E4-6F400ADDAC8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927350" y="2276475"/>
          <a:ext cx="60960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3" imgW="1054080" imgH="241200" progId="Equation.3">
                  <p:embed/>
                </p:oleObj>
              </mc:Choice>
              <mc:Fallback>
                <p:oleObj name="Формула" r:id="rId3" imgW="1054080" imgH="241200" progId="Equation.3">
                  <p:embed/>
                  <p:pic>
                    <p:nvPicPr>
                      <p:cNvPr id="211972" name="Object 4">
                        <a:extLst>
                          <a:ext uri="{FF2B5EF4-FFF2-40B4-BE49-F238E27FC236}">
                            <a16:creationId xmlns:a16="http://schemas.microsoft.com/office/drawing/2014/main" id="{E14E55DD-B2D1-4511-88E4-6F400ADDAC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2276475"/>
                        <a:ext cx="60960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4" name="Text Box 6">
            <a:extLst>
              <a:ext uri="{FF2B5EF4-FFF2-40B4-BE49-F238E27FC236}">
                <a16:creationId xmlns:a16="http://schemas.microsoft.com/office/drawing/2014/main" id="{519F3A9C-D0D6-4943-A0D4-376C41BA9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292601"/>
            <a:ext cx="86042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Где </a:t>
            </a:r>
            <a:r>
              <a:rPr lang="en-US" altLang="ru-RU"/>
              <a:t>Vi </a:t>
            </a:r>
            <a:r>
              <a:rPr lang="ru-RU" altLang="ru-RU"/>
              <a:t>– объем импорта;</a:t>
            </a:r>
          </a:p>
          <a:p>
            <a:pPr algn="l">
              <a:spcBef>
                <a:spcPct val="50000"/>
              </a:spcBef>
            </a:pPr>
            <a:r>
              <a:rPr lang="en-US" altLang="ru-RU"/>
              <a:t>Vp -</a:t>
            </a:r>
            <a:r>
              <a:rPr lang="ru-RU" altLang="ru-RU"/>
              <a:t> объем производства в рамках товарного рынка;</a:t>
            </a:r>
          </a:p>
          <a:p>
            <a:pPr algn="l">
              <a:spcBef>
                <a:spcPct val="50000"/>
              </a:spcBef>
            </a:pPr>
            <a:r>
              <a:rPr lang="en-US" altLang="ru-RU"/>
              <a:t>Ve -</a:t>
            </a:r>
            <a:r>
              <a:rPr lang="ru-RU" altLang="ru-RU"/>
              <a:t> объем экспорта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7D5C4DCB-F6EB-41CB-857F-3C50C6C3D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Диагностика емкости товарного рынка по уровню спроса</a:t>
            </a:r>
          </a:p>
        </p:txBody>
      </p:sp>
      <p:graphicFrame>
        <p:nvGraphicFramePr>
          <p:cNvPr id="214020" name="Object 4">
            <a:extLst>
              <a:ext uri="{FF2B5EF4-FFF2-40B4-BE49-F238E27FC236}">
                <a16:creationId xmlns:a16="http://schemas.microsoft.com/office/drawing/2014/main" id="{84CE3F1A-0F14-44A3-AF79-0B84171E56C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713038" y="2060575"/>
          <a:ext cx="609123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3" imgW="1244520" imgH="241200" progId="Equation.3">
                  <p:embed/>
                </p:oleObj>
              </mc:Choice>
              <mc:Fallback>
                <p:oleObj name="Формула" r:id="rId3" imgW="1244520" imgH="241200" progId="Equation.3">
                  <p:embed/>
                  <p:pic>
                    <p:nvPicPr>
                      <p:cNvPr id="214020" name="Object 4">
                        <a:extLst>
                          <a:ext uri="{FF2B5EF4-FFF2-40B4-BE49-F238E27FC236}">
                            <a16:creationId xmlns:a16="http://schemas.microsoft.com/office/drawing/2014/main" id="{84CE3F1A-0F14-44A3-AF79-0B84171E5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2060575"/>
                        <a:ext cx="609123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2" name="Text Box 6">
            <a:extLst>
              <a:ext uri="{FF2B5EF4-FFF2-40B4-BE49-F238E27FC236}">
                <a16:creationId xmlns:a16="http://schemas.microsoft.com/office/drawing/2014/main" id="{AE9EB4FC-24EB-4AF5-80B2-F7ED2923C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005264"/>
            <a:ext cx="76327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000"/>
              <a:t>Где ЧП – количество потребителей в сегменте;</a:t>
            </a:r>
          </a:p>
          <a:p>
            <a:pPr algn="l">
              <a:spcBef>
                <a:spcPct val="50000"/>
              </a:spcBef>
            </a:pPr>
            <a:r>
              <a:rPr lang="ru-RU" altLang="ru-RU" sz="2000"/>
              <a:t>Дп – удельный среднегодовой доход;</a:t>
            </a:r>
          </a:p>
          <a:p>
            <a:pPr algn="l">
              <a:spcBef>
                <a:spcPct val="50000"/>
              </a:spcBef>
            </a:pPr>
            <a:r>
              <a:rPr lang="ru-RU" altLang="ru-RU" sz="2000"/>
              <a:t>е – удельный вес потребления продукции отрасли;</a:t>
            </a:r>
          </a:p>
          <a:p>
            <a:pPr algn="l">
              <a:spcBef>
                <a:spcPct val="50000"/>
              </a:spcBef>
            </a:pPr>
            <a:r>
              <a:rPr lang="ru-RU" altLang="ru-RU" sz="2000"/>
              <a:t>с – удельный вес потребления продукции анализируемой товарной группы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E638EF61-4EB3-418E-A889-AA4DACF63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Методы прогнозирования емкости товарного рынка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87C5121D-9831-40F5-B3EE-D707A3673D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565401"/>
            <a:ext cx="8001000" cy="2900363"/>
          </a:xfrm>
        </p:spPr>
        <p:txBody>
          <a:bodyPr/>
          <a:lstStyle/>
          <a:p>
            <a:r>
              <a:rPr lang="ru-RU" altLang="ru-RU" sz="3400"/>
              <a:t>Метод вариантного прогноза емкости</a:t>
            </a:r>
          </a:p>
          <a:p>
            <a:r>
              <a:rPr lang="ru-RU" altLang="ru-RU" sz="3400"/>
              <a:t>Конкурентный метод</a:t>
            </a:r>
          </a:p>
          <a:p>
            <a:r>
              <a:rPr lang="ru-RU" altLang="ru-RU" sz="3400"/>
              <a:t>Метод динамики спроса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384D4890-6474-40E8-92E1-10DB7B57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Вариантный прогноз емкости товарного рынка</a:t>
            </a:r>
          </a:p>
        </p:txBody>
      </p:sp>
      <p:graphicFrame>
        <p:nvGraphicFramePr>
          <p:cNvPr id="217092" name="Object 4">
            <a:extLst>
              <a:ext uri="{FF2B5EF4-FFF2-40B4-BE49-F238E27FC236}">
                <a16:creationId xmlns:a16="http://schemas.microsoft.com/office/drawing/2014/main" id="{2EEB086F-C438-4F01-8BA6-DB6044D199C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3144838" y="2133600"/>
          <a:ext cx="386397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3" imgW="622080" imgH="266400" progId="Equation.3">
                  <p:embed/>
                </p:oleObj>
              </mc:Choice>
              <mc:Fallback>
                <p:oleObj name="Формула" r:id="rId3" imgW="622080" imgH="266400" progId="Equation.3">
                  <p:embed/>
                  <p:pic>
                    <p:nvPicPr>
                      <p:cNvPr id="217092" name="Object 4">
                        <a:extLst>
                          <a:ext uri="{FF2B5EF4-FFF2-40B4-BE49-F238E27FC236}">
                            <a16:creationId xmlns:a16="http://schemas.microsoft.com/office/drawing/2014/main" id="{2EEB086F-C438-4F01-8BA6-DB6044D199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133600"/>
                        <a:ext cx="386397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5" name="Object 7">
            <a:extLst>
              <a:ext uri="{FF2B5EF4-FFF2-40B4-BE49-F238E27FC236}">
                <a16:creationId xmlns:a16="http://schemas.microsoft.com/office/drawing/2014/main" id="{722B4708-E0BD-4C6E-8F0C-5FD0D5C02A9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425825" y="3860800"/>
          <a:ext cx="342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217095" name="Object 7">
                        <a:extLst>
                          <a:ext uri="{FF2B5EF4-FFF2-40B4-BE49-F238E27FC236}">
                            <a16:creationId xmlns:a16="http://schemas.microsoft.com/office/drawing/2014/main" id="{722B4708-E0BD-4C6E-8F0C-5FD0D5C02A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3860800"/>
                        <a:ext cx="3429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4" name="Text Box 6">
            <a:extLst>
              <a:ext uri="{FF2B5EF4-FFF2-40B4-BE49-F238E27FC236}">
                <a16:creationId xmlns:a16="http://schemas.microsoft.com/office/drawing/2014/main" id="{CC95BB0F-6F27-474F-AA5C-FAFE4162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365626"/>
            <a:ext cx="73453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Где             - средний спрос в прогнозируемом периоде;</a:t>
            </a:r>
          </a:p>
          <a:p>
            <a:pPr algn="l">
              <a:spcBef>
                <a:spcPct val="50000"/>
              </a:spcBef>
            </a:pPr>
            <a:r>
              <a:rPr lang="ru-RU" altLang="ru-RU"/>
              <a:t>п – количество потребителей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>
            <a:spLocks noGrp="1"/>
          </p:cNvSpPr>
          <p:nvPr>
            <p:ph type="title"/>
          </p:nvPr>
        </p:nvSpPr>
        <p:spPr>
          <a:xfrm>
            <a:off x="1762125" y="36513"/>
            <a:ext cx="8667750" cy="162083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690"/>
            </a:pPr>
            <a:r>
              <a:rPr lang="en-US" sz="369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Составляющие</a:t>
            </a:r>
            <a:r>
              <a:rPr lang="en-US" sz="369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9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эффективной</a:t>
            </a:r>
            <a:r>
              <a:rPr lang="en-US" sz="369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9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организации</a:t>
            </a:r>
            <a:r>
              <a:rPr lang="en-US" sz="369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9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службы</a:t>
            </a:r>
            <a:r>
              <a:rPr lang="en-US" sz="369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9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маркетинга</a:t>
            </a:r>
            <a:r>
              <a:rPr lang="en-US" sz="369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(4S)</a:t>
            </a:r>
            <a:endParaRPr sz="369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24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5</a:t>
            </a:r>
            <a:endParaRPr/>
          </a:p>
        </p:txBody>
      </p:sp>
      <p:graphicFrame>
        <p:nvGraphicFramePr>
          <p:cNvPr id="206" name="Google Shape;206;p24"/>
          <p:cNvGraphicFramePr/>
          <p:nvPr/>
        </p:nvGraphicFramePr>
        <p:xfrm>
          <a:off x="2063750" y="1628776"/>
          <a:ext cx="8208950" cy="42481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8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7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Соратники (единомышленники)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Поддерживают культуру организации.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1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Стимулы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Возможность достижения собственных материальных и моральных успехов.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1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Стратегия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Необходимо налаживать связь между сегодняшними и завтрашними проблемами (планы, реализующие сегодня – завтра должны приносить деньги).</a:t>
                      </a:r>
                      <a:endParaRPr/>
                    </a:p>
                  </a:txBody>
                  <a:tcPr marL="25400" marR="2540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1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Содействие (действенность)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Участие каждого сотрудника предприятия в реализации конкретных планов необходимо для удержания рынка.</a:t>
                      </a:r>
                      <a:endParaRPr/>
                    </a:p>
                  </a:txBody>
                  <a:tcPr marL="25400" marR="25400" marT="0" marB="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CACE38E2-027E-42D9-8C49-606EE7EB6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Прогнозирование емкости с учетом динамики спроса</a:t>
            </a:r>
          </a:p>
        </p:txBody>
      </p:sp>
      <p:graphicFrame>
        <p:nvGraphicFramePr>
          <p:cNvPr id="220164" name="Object 4">
            <a:extLst>
              <a:ext uri="{FF2B5EF4-FFF2-40B4-BE49-F238E27FC236}">
                <a16:creationId xmlns:a16="http://schemas.microsoft.com/office/drawing/2014/main" id="{A7F934D2-0C43-4F27-86CB-43A20BD245A8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071813" y="2133600"/>
          <a:ext cx="6094412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3" imgW="1066680" imgH="253800" progId="Equation.3">
                  <p:embed/>
                </p:oleObj>
              </mc:Choice>
              <mc:Fallback>
                <p:oleObj name="Формула" r:id="rId3" imgW="1066680" imgH="253800" progId="Equation.3">
                  <p:embed/>
                  <p:pic>
                    <p:nvPicPr>
                      <p:cNvPr id="220164" name="Object 4">
                        <a:extLst>
                          <a:ext uri="{FF2B5EF4-FFF2-40B4-BE49-F238E27FC236}">
                            <a16:creationId xmlns:a16="http://schemas.microsoft.com/office/drawing/2014/main" id="{A7F934D2-0C43-4F27-86CB-43A20BD245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133600"/>
                        <a:ext cx="6094412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6" name="Text Box 6">
            <a:extLst>
              <a:ext uri="{FF2B5EF4-FFF2-40B4-BE49-F238E27FC236}">
                <a16:creationId xmlns:a16="http://schemas.microsoft.com/office/drawing/2014/main" id="{0C9A65CE-D5F3-4033-B39E-779D1C16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500439"/>
            <a:ext cx="7777163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/>
              <a:t>Et+1 – </a:t>
            </a:r>
            <a:r>
              <a:rPr lang="ru-RU" altLang="ru-RU"/>
              <a:t>емкость товарного рынка в прогнозируемом периоде </a:t>
            </a:r>
            <a:r>
              <a:rPr lang="en-US" altLang="ru-RU"/>
              <a:t>t=1.2….;</a:t>
            </a:r>
          </a:p>
          <a:p>
            <a:pPr algn="l">
              <a:spcBef>
                <a:spcPct val="50000"/>
              </a:spcBef>
            </a:pPr>
            <a:r>
              <a:rPr lang="en-US" altLang="ru-RU"/>
              <a:t>Et –</a:t>
            </a:r>
            <a:r>
              <a:rPr lang="ru-RU" altLang="ru-RU"/>
              <a:t> емкость товарного рынка в базовом периоде;</a:t>
            </a:r>
            <a:r>
              <a:rPr lang="en-US" altLang="ru-RU"/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ru-RU"/>
              <a:t>Dt+1 – </a:t>
            </a:r>
            <a:r>
              <a:rPr lang="ru-RU" altLang="ru-RU"/>
              <a:t>спрос в прогнозируемом периоде</a:t>
            </a:r>
            <a:endParaRPr lang="en-US" altLang="ru-RU"/>
          </a:p>
          <a:p>
            <a:pPr algn="l">
              <a:spcBef>
                <a:spcPct val="50000"/>
              </a:spcBef>
            </a:pPr>
            <a:r>
              <a:rPr lang="en-US" altLang="ru-RU"/>
              <a:t>Dt – </a:t>
            </a:r>
            <a:r>
              <a:rPr lang="ru-RU" altLang="ru-RU"/>
              <a:t>текущий спрос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C16E040D-6749-48D0-87EB-ECA7C48D5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b="1"/>
              <a:t>Методы прогнозирования объема продаж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7B87B156-DFE9-4EC6-960A-7A5090203C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1989138"/>
            <a:ext cx="8001000" cy="3548062"/>
          </a:xfrm>
        </p:spPr>
        <p:txBody>
          <a:bodyPr/>
          <a:lstStyle/>
          <a:p>
            <a:r>
              <a:rPr lang="ru-RU" altLang="ru-RU" sz="3400" i="1"/>
              <a:t>Методы экспертных оценок</a:t>
            </a:r>
          </a:p>
          <a:p>
            <a:r>
              <a:rPr lang="ru-RU" altLang="ru-RU" sz="3400" i="1"/>
              <a:t>Метод анализа и прогнозирования временных рядов</a:t>
            </a:r>
          </a:p>
          <a:p>
            <a:r>
              <a:rPr lang="ru-RU" altLang="ru-RU" sz="3400" i="1"/>
              <a:t>Казуальные (причинно -следственные) методы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B0136EF4-DA86-4575-891C-7729920C1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b="1"/>
              <a:t>Модель прогнозирования продаж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CCADF019-AA18-4486-AE19-359CBF7AF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989139"/>
            <a:ext cx="8001000" cy="3908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Диагностика структуры колебаний (цикличности)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Диагностика стадии жизненного цикла товара (услуги)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Выбор и применение альтернативного метода прогнозирования</a:t>
            </a:r>
          </a:p>
          <a:p>
            <a:pPr>
              <a:lnSpc>
                <a:spcPct val="90000"/>
              </a:lnSpc>
            </a:pPr>
            <a:r>
              <a:rPr lang="ru-RU" altLang="ru-RU"/>
              <a:t>Оценка качества прогноза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85E150AB-F879-49F7-A937-A3CFC5CFB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методов экспертных оценок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EA21B04E-7BE1-4062-B429-64DFFA58AC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Основаны на субъективной оценке текущего и прогнозируемого состояний</a:t>
            </a:r>
          </a:p>
          <a:p>
            <a:r>
              <a:rPr lang="ru-RU" altLang="ru-RU"/>
              <a:t>Полезны для конъюнктурных оценок</a:t>
            </a:r>
          </a:p>
          <a:p>
            <a:r>
              <a:rPr lang="ru-RU" altLang="ru-RU"/>
              <a:t>Используются при отсутствии количественных измерителей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399FF59-EEE3-446E-82F4-2ACD1D09C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Особенности методов анализа и прогнозирования временных рядов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E88CE8DC-740C-4096-9E7F-919B58324D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349501"/>
            <a:ext cx="8001000" cy="2468563"/>
          </a:xfrm>
        </p:spPr>
        <p:txBody>
          <a:bodyPr/>
          <a:lstStyle/>
          <a:p>
            <a:r>
              <a:rPr lang="ru-RU" altLang="ru-RU" sz="3400"/>
              <a:t>Основаны на изучении количественных параметров</a:t>
            </a:r>
          </a:p>
          <a:p>
            <a:r>
              <a:rPr lang="ru-RU" altLang="ru-RU" sz="3400"/>
              <a:t>Связаны с исследованием изолированных показателей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020FA75A-683E-4011-A87D-157EB33C6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Особенности методов анализа и прогнозирования временных рядов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73B517CE-F5D7-4CC4-AA77-CE89571E6F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2276476"/>
            <a:ext cx="8001000" cy="2684463"/>
          </a:xfrm>
        </p:spPr>
        <p:txBody>
          <a:bodyPr/>
          <a:lstStyle/>
          <a:p>
            <a:r>
              <a:rPr lang="ru-RU" altLang="ru-RU" sz="3400"/>
              <a:t>Количественные показатели рассматриваются детерминированная и случайная компоненты </a:t>
            </a:r>
          </a:p>
          <a:p>
            <a:endParaRPr lang="ru-RU" altLang="ru-RU" sz="34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72EE6AD2-BED3-4417-9FC4-E41F6DBFC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казуальных методов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551D5ABF-4D47-4C68-954A-5CFBDF77A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3" y="2205038"/>
            <a:ext cx="8001000" cy="2684462"/>
          </a:xfrm>
        </p:spPr>
        <p:txBody>
          <a:bodyPr>
            <a:normAutofit/>
          </a:bodyPr>
          <a:lstStyle/>
          <a:p>
            <a:r>
              <a:rPr lang="ru-RU" altLang="ru-RU" sz="3400"/>
              <a:t>Исследуют факторы изменения прогнозируемых показателей</a:t>
            </a:r>
          </a:p>
          <a:p>
            <a:r>
              <a:rPr lang="ru-RU" altLang="ru-RU" sz="3400"/>
              <a:t>Основаны на экономико-математическом моделировании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71255BAE-E52A-4C09-BA99-973814E88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казуальных методов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FE9FAB13-05EA-4EAD-B3E1-209CE82253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916113"/>
            <a:ext cx="8001000" cy="3529012"/>
          </a:xfrm>
        </p:spPr>
        <p:txBody>
          <a:bodyPr/>
          <a:lstStyle/>
          <a:p>
            <a:r>
              <a:rPr lang="ru-RU" altLang="ru-RU" sz="3400"/>
              <a:t>Предполагают построение модели изменения экономического объекта с учетом влияния взаимосвязанных явлений и процессов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038D2BAA-DC80-4563-ACCB-35C4DE55D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Методы прогнозирования на основе экспертных оценок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96001666-599A-4EFC-8D45-8896EE57A5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636839"/>
            <a:ext cx="8001000" cy="2397125"/>
          </a:xfrm>
        </p:spPr>
        <p:txBody>
          <a:bodyPr/>
          <a:lstStyle/>
          <a:p>
            <a:r>
              <a:rPr lang="ru-RU" altLang="ru-RU" sz="3200"/>
              <a:t>Метод точечного прогноза</a:t>
            </a:r>
          </a:p>
          <a:p>
            <a:r>
              <a:rPr lang="ru-RU" altLang="ru-RU" sz="3200"/>
              <a:t>Метод интервального прогноза</a:t>
            </a:r>
          </a:p>
          <a:p>
            <a:r>
              <a:rPr lang="ru-RU" altLang="ru-RU" sz="3200"/>
              <a:t>Метод прогноза распределения вероятностей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64274910-7CE2-474D-814D-30DB50169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точечного метода прогнозирования продаж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4FACC196-22FE-4F4C-8689-435438FC0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205039"/>
            <a:ext cx="8001000" cy="3405187"/>
          </a:xfrm>
        </p:spPr>
        <p:txBody>
          <a:bodyPr/>
          <a:lstStyle/>
          <a:p>
            <a:r>
              <a:rPr lang="ru-RU" altLang="ru-RU"/>
              <a:t>Прогноз изменения конкретного показателя</a:t>
            </a:r>
          </a:p>
          <a:p>
            <a:r>
              <a:rPr lang="ru-RU" altLang="ru-RU"/>
              <a:t>Наиболее прост</a:t>
            </a:r>
          </a:p>
          <a:p>
            <a:r>
              <a:rPr lang="ru-RU" altLang="ru-RU"/>
              <a:t>Высокая вероятность ошибки прогноза</a:t>
            </a:r>
          </a:p>
          <a:p>
            <a:r>
              <a:rPr lang="ru-RU" altLang="ru-RU"/>
              <a:t>Редко применяется на практике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>
            <a:spLocks noGrp="1"/>
          </p:cNvSpPr>
          <p:nvPr>
            <p:ph type="title"/>
          </p:nvPr>
        </p:nvSpPr>
        <p:spPr>
          <a:xfrm>
            <a:off x="1633538" y="-19050"/>
            <a:ext cx="8905875" cy="18716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indent="4572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Способы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организации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отделов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маркетинга</a:t>
            </a:r>
            <a:endParaRPr sz="4000" b="1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12" name="Google Shape;212;p25"/>
          <p:cNvSpPr txBox="1"/>
          <p:nvPr/>
        </p:nvSpPr>
        <p:spPr>
          <a:xfrm>
            <a:off x="9518650" y="44451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6</a:t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>
            <a:off x="1631951" y="1985963"/>
            <a:ext cx="2879725" cy="17303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Функциональная организация</a:t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4656138" y="1985963"/>
            <a:ext cx="2879725" cy="17303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Географическая организация</a:t>
            </a:r>
            <a:endParaRPr/>
          </a:p>
        </p:txBody>
      </p:sp>
      <p:sp>
        <p:nvSpPr>
          <p:cNvPr id="215" name="Google Shape;215;p25"/>
          <p:cNvSpPr/>
          <p:nvPr/>
        </p:nvSpPr>
        <p:spPr>
          <a:xfrm>
            <a:off x="7654926" y="1985963"/>
            <a:ext cx="2879725" cy="17303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по товарам и/или маркам</a:t>
            </a:r>
            <a:endParaRPr/>
          </a:p>
        </p:txBody>
      </p:sp>
      <p:sp>
        <p:nvSpPr>
          <p:cNvPr id="216" name="Google Shape;216;p25"/>
          <p:cNvSpPr/>
          <p:nvPr/>
        </p:nvSpPr>
        <p:spPr>
          <a:xfrm>
            <a:off x="3143250" y="4002088"/>
            <a:ext cx="2881312" cy="17303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по рынкам</a:t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>
            <a:off x="6167437" y="4002088"/>
            <a:ext cx="2881312" cy="17303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по товарам/рынкам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5C5C9325-48A6-470C-A28E-39FCC0C8C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интервального прогноза продаж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2BEE6C24-EFE3-4D89-A9D3-DBA4DDD092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060576"/>
            <a:ext cx="8001000" cy="3692525"/>
          </a:xfrm>
        </p:spPr>
        <p:txBody>
          <a:bodyPr/>
          <a:lstStyle/>
          <a:p>
            <a:r>
              <a:rPr lang="ru-RU" altLang="ru-RU" sz="3400"/>
              <a:t>Предусматривает установление границ, в рамках которых будет находиться прогнозируемое значение показателя с заданным уровнем значимости</a:t>
            </a:r>
            <a:r>
              <a:rPr lang="ru-RU" altLang="ru-RU"/>
              <a:t> </a:t>
            </a:r>
            <a:r>
              <a:rPr lang="ru-RU" altLang="ru-RU" sz="2600" i="1"/>
              <a:t>(например, прогнозируемый уровень продаж составит от 10 до 11.5 млн.руб.)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149C125F-04D6-4CDB-9CFE-574F3A1A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Особенности прогноза распределения вероятностей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F008F9B4-96EA-414F-AA8E-7F869A7DBE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52601"/>
            <a:ext cx="8001000" cy="4340225"/>
          </a:xfrm>
        </p:spPr>
        <p:txBody>
          <a:bodyPr/>
          <a:lstStyle/>
          <a:p>
            <a:r>
              <a:rPr lang="ru-RU" altLang="ru-RU" sz="3400"/>
              <a:t>Связан с нахождением вероятности попадания фактического значения показателя в одну или несколько групп показателей с установленными интервалами</a:t>
            </a:r>
            <a:r>
              <a:rPr lang="ru-RU" altLang="ru-RU"/>
              <a:t> </a:t>
            </a:r>
            <a:r>
              <a:rPr lang="ru-RU" altLang="ru-RU" sz="2400"/>
              <a:t>(например, прогнозируемый объем продаж составит от 10.5 до 11.3 млн.руб. с вероятностью 25%)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253AE329-D0F5-4FD5-A00E-CC81965AD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Методы взвешивания экспертных оценок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0E8D45AE-9F88-4826-AB2B-EE40F827D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/>
              <a:t>Использование равных весов (если эксперты обладают сопоставимый уровень компетентности)</a:t>
            </a:r>
          </a:p>
          <a:p>
            <a:r>
              <a:rPr lang="ru-RU" altLang="ru-RU" sz="3200"/>
              <a:t>Использование весов, пропорциональных степени компетентности экспертов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3BC45918-44DB-4C2C-9E90-7108470A7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dirty="0"/>
              <a:t>Методы взвешивания экспертных оценок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FC6B6687-99AE-4757-BEB1-ED08DBA3C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 dirty="0"/>
              <a:t>Использование весов, пропорциональных самооценкам экспертов</a:t>
            </a:r>
          </a:p>
          <a:p>
            <a:r>
              <a:rPr lang="ru-RU" altLang="ru-RU" sz="3200" dirty="0"/>
              <a:t>Использование весов, пропорциональных относительной точности последних прогнозов конкретного эксперта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0A44FA6C-D0FC-4BDD-B69A-61A80A2E9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Конкуренция</a:t>
            </a:r>
            <a:r>
              <a:rPr lang="ru-RU" altLang="ru-RU"/>
              <a:t> 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9853D076-7A18-4ECC-BE44-5DDE8513D3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565401"/>
            <a:ext cx="8001000" cy="2468563"/>
          </a:xfrm>
        </p:spPr>
        <p:txBody>
          <a:bodyPr/>
          <a:lstStyle/>
          <a:p>
            <a:r>
              <a:rPr lang="ru-RU" altLang="ru-RU" sz="3200" i="1"/>
              <a:t>Экономическая состязательность субъектов товарного рынка в сфере производства и распределения товаров и услуг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B607AC2B-A3A3-462C-911D-AFB9B66A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Виды конкуренции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6A9AF83-9322-400F-8984-6AF36A6A5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Институциональная (конкуренция бизнес-продуцентов – сырья, готовой продукции, оптовой и розничной торговли)</a:t>
            </a:r>
          </a:p>
          <a:p>
            <a:pPr>
              <a:lnSpc>
                <a:spcPct val="90000"/>
              </a:lnSpc>
            </a:pPr>
            <a:r>
              <a:rPr lang="ru-RU" altLang="ru-RU"/>
              <a:t>Функциональная (связана с хранением, финансированием или перемещением товаров)</a:t>
            </a:r>
          </a:p>
          <a:p>
            <a:pPr>
              <a:lnSpc>
                <a:spcPct val="90000"/>
              </a:lnSpc>
            </a:pPr>
            <a:r>
              <a:rPr lang="ru-RU" altLang="ru-RU"/>
              <a:t>Товарная (среди товаров с многоуровневой детализацией)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75A81184-BC55-4D02-A1B7-2867F9027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Виды товарной конкуренции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960B52B9-8829-409D-A17F-5B79B22478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Брендовая (конкуренция марок одного товара)</a:t>
            </a:r>
          </a:p>
          <a:p>
            <a:r>
              <a:rPr lang="ru-RU" altLang="ru-RU"/>
              <a:t>Видовая (конкуренция товаров – заменителей, направленных на удовлетворение одной потребности)</a:t>
            </a:r>
          </a:p>
          <a:p>
            <a:r>
              <a:rPr lang="ru-RU" altLang="ru-RU"/>
              <a:t>Конкуренция между товарами-заменителями, различающимися по степени переработки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03B26771-CCBE-4FE2-8107-11C3D3FB6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Виды конкуренции по методам экономической состязательности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55194FFC-A35E-4090-915D-A645260769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A50021"/>
                </a:solidFill>
              </a:rPr>
              <a:t>Ценовая</a:t>
            </a:r>
            <a:r>
              <a:rPr lang="ru-RU" altLang="ru-RU"/>
              <a:t> – характерна для </a:t>
            </a:r>
            <a:r>
              <a:rPr lang="ru-RU" altLang="ru-RU" i="1"/>
              <a:t>ранних стадий развития рыночных отношений</a:t>
            </a:r>
            <a:r>
              <a:rPr lang="ru-RU" altLang="ru-RU"/>
              <a:t> и определяется ценовой политикой доминирующих субъектов, которые, используя запас финансовой прочности, используют </a:t>
            </a:r>
            <a:r>
              <a:rPr lang="ru-RU" altLang="ru-RU" i="1"/>
              <a:t>гибкие методы ценообразования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719CC432-D8F2-4455-AF49-9A710DDB0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Виды конкуренции по методам экономической состязательности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7286B2D-6CFC-4A50-AD7F-610EAC1A83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2492375"/>
            <a:ext cx="8001000" cy="3405188"/>
          </a:xfrm>
        </p:spPr>
        <p:txBody>
          <a:bodyPr/>
          <a:lstStyle/>
          <a:p>
            <a:r>
              <a:rPr lang="ru-RU" altLang="ru-RU" b="1">
                <a:solidFill>
                  <a:srgbClr val="A50021"/>
                </a:solidFill>
              </a:rPr>
              <a:t>Неценовая</a:t>
            </a:r>
            <a:r>
              <a:rPr lang="ru-RU" altLang="ru-RU"/>
              <a:t> -  </a:t>
            </a:r>
            <a:r>
              <a:rPr lang="ru-RU" altLang="ru-RU" sz="3200"/>
              <a:t>формирует условия повышения качества продукции и услуг как динамического процесса, обеспечивающего рост конкурентных преимуществ в более долгосрочном периоде</a:t>
            </a:r>
          </a:p>
          <a:p>
            <a:endParaRPr lang="ru-RU" altLang="ru-RU" sz="320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9D95D79B-3856-46E0-AE83-7D14FE2AB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Конкурентоспособность</a:t>
            </a:r>
            <a:r>
              <a:rPr lang="ru-RU" altLang="ru-RU"/>
              <a:t> 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EF941D46-717E-487C-A559-684D212EB8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3692525"/>
          </a:xfrm>
        </p:spPr>
        <p:txBody>
          <a:bodyPr/>
          <a:lstStyle/>
          <a:p>
            <a:r>
              <a:rPr lang="ru-RU" altLang="ru-RU" i="1"/>
              <a:t>относительный показатель, отражающий сравнительные преимущества товаров (услуг) различных производителей (поставщиков) на основе комплекса технико-экономических и организационных критериев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Google Shape;222;p26"/>
          <p:cNvCxnSpPr/>
          <p:nvPr/>
        </p:nvCxnSpPr>
        <p:spPr>
          <a:xfrm>
            <a:off x="8237537" y="4868862"/>
            <a:ext cx="0" cy="111601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23" name="Google Shape;223;p26"/>
          <p:cNvGrpSpPr/>
          <p:nvPr/>
        </p:nvGrpSpPr>
        <p:grpSpPr>
          <a:xfrm>
            <a:off x="3143250" y="4508501"/>
            <a:ext cx="5905500" cy="720725"/>
            <a:chOff x="0" y="0"/>
            <a:chExt cx="2147483647" cy="2147483647"/>
          </a:xfrm>
        </p:grpSpPr>
        <p:cxnSp>
          <p:nvCxnSpPr>
            <p:cNvPr id="224" name="Google Shape;224;p26"/>
            <p:cNvCxnSpPr/>
            <p:nvPr/>
          </p:nvCxnSpPr>
          <p:spPr>
            <a:xfrm>
              <a:off x="0" y="1073741549"/>
              <a:ext cx="2147483647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5" name="Google Shape;225;p26"/>
            <p:cNvCxnSpPr/>
            <p:nvPr/>
          </p:nvCxnSpPr>
          <p:spPr>
            <a:xfrm>
              <a:off x="1090155998" y="0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6" name="Google Shape;226;p26"/>
            <p:cNvCxnSpPr/>
            <p:nvPr/>
          </p:nvCxnSpPr>
          <p:spPr>
            <a:xfrm>
              <a:off x="0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7" name="Google Shape;227;p26"/>
            <p:cNvCxnSpPr/>
            <p:nvPr/>
          </p:nvCxnSpPr>
          <p:spPr>
            <a:xfrm>
              <a:off x="739926732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8" name="Google Shape;228;p26"/>
            <p:cNvCxnSpPr/>
            <p:nvPr/>
          </p:nvCxnSpPr>
          <p:spPr>
            <a:xfrm>
              <a:off x="1439724546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9" name="Google Shape;229;p26"/>
            <p:cNvCxnSpPr/>
            <p:nvPr/>
          </p:nvCxnSpPr>
          <p:spPr>
            <a:xfrm>
              <a:off x="2147483611" y="1073741549"/>
              <a:ext cx="0" cy="1073742097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cxnSp>
        <p:nvCxnSpPr>
          <p:cNvPr id="230" name="Google Shape;230;p26"/>
          <p:cNvCxnSpPr/>
          <p:nvPr/>
        </p:nvCxnSpPr>
        <p:spPr>
          <a:xfrm rot="10800000">
            <a:off x="6086476" y="5360987"/>
            <a:ext cx="439737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>
            <a:off x="1828800" y="158750"/>
            <a:ext cx="8570912" cy="12493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Функциональная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</a:t>
            </a:r>
            <a:endParaRPr sz="4100" b="1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31" name="Google Shape;231;p26"/>
          <p:cNvSpPr txBox="1">
            <a:spLocks noGrp="1"/>
          </p:cNvSpPr>
          <p:nvPr>
            <p:ph idx="1"/>
          </p:nvPr>
        </p:nvSpPr>
        <p:spPr>
          <a:xfrm>
            <a:off x="1981200" y="908050"/>
            <a:ext cx="8229600" cy="10080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1587" indent="35560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1360"/>
              <a:buNone/>
            </a:pPr>
            <a:r>
              <a:rPr lang="en-US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Предполагает, что специалисты, отвечающие за выполнение определенных функций, подчиняются вице-президенту компании по маркетингу, координирующему их действия.</a:t>
            </a:r>
            <a:endParaRPr/>
          </a:p>
        </p:txBody>
      </p:sp>
      <p:sp>
        <p:nvSpPr>
          <p:cNvPr id="233" name="Google Shape;233;p26"/>
          <p:cNvSpPr/>
          <p:nvPr/>
        </p:nvSpPr>
        <p:spPr>
          <a:xfrm>
            <a:off x="2279650" y="1917701"/>
            <a:ext cx="3816350" cy="7207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Преимущества:</a:t>
            </a:r>
            <a:endParaRPr/>
          </a:p>
        </p:txBody>
      </p:sp>
      <p:sp>
        <p:nvSpPr>
          <p:cNvPr id="234" name="Google Shape;234;p26"/>
          <p:cNvSpPr/>
          <p:nvPr/>
        </p:nvSpPr>
        <p:spPr>
          <a:xfrm>
            <a:off x="6383337" y="1916113"/>
            <a:ext cx="3816350" cy="72072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Недостатки:</a:t>
            </a:r>
            <a:endParaRPr/>
          </a:p>
        </p:txBody>
      </p:sp>
      <p:sp>
        <p:nvSpPr>
          <p:cNvPr id="235" name="Google Shape;235;p26"/>
          <p:cNvSpPr txBox="1"/>
          <p:nvPr/>
        </p:nvSpPr>
        <p:spPr>
          <a:xfrm>
            <a:off x="2730501" y="2638426"/>
            <a:ext cx="2860675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 algn="ctr"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простота управления.</a:t>
            </a:r>
            <a:endParaRPr/>
          </a:p>
        </p:txBody>
      </p:sp>
      <p:sp>
        <p:nvSpPr>
          <p:cNvPr id="236" name="Google Shape;236;p26"/>
          <p:cNvSpPr txBox="1"/>
          <p:nvPr/>
        </p:nvSpPr>
        <p:spPr>
          <a:xfrm>
            <a:off x="6456363" y="2638426"/>
            <a:ext cx="352742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just">
              <a:buClr>
                <a:schemeClr val="dk1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производится неадекватно, так как никто ни за что конкретно не отвечает;</a:t>
            </a:r>
            <a:endParaRPr/>
          </a:p>
          <a:p>
            <a:pPr marL="342900" indent="-342900" algn="just">
              <a:buClr>
                <a:schemeClr val="dk1"/>
              </a:buClr>
              <a:buSzPts val="1600"/>
              <a:buFont typeface="Noto Sans Symbols"/>
              <a:buChar char="∙"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между службами разворачивается борьба за бюджет и статус.</a:t>
            </a:r>
            <a:endParaRPr/>
          </a:p>
        </p:txBody>
      </p:sp>
      <p:sp>
        <p:nvSpPr>
          <p:cNvPr id="237" name="Google Shape;237;p26"/>
          <p:cNvSpPr/>
          <p:nvPr/>
        </p:nvSpPr>
        <p:spPr>
          <a:xfrm>
            <a:off x="4295775" y="3933826"/>
            <a:ext cx="3816350" cy="7905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5000" cap="flat" cmpd="thickThin">
            <a:solidFill>
              <a:srgbClr val="1E76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 отдела маркетинга (вице-президент по маркетингу)</a:t>
            </a:r>
            <a:endParaRPr/>
          </a:p>
        </p:txBody>
      </p:sp>
      <p:sp>
        <p:nvSpPr>
          <p:cNvPr id="238" name="Google Shape;238;p26"/>
          <p:cNvSpPr/>
          <p:nvPr/>
        </p:nvSpPr>
        <p:spPr>
          <a:xfrm>
            <a:off x="2441576" y="4992687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Маркетинговые исследования</a:t>
            </a:r>
            <a:endParaRPr/>
          </a:p>
        </p:txBody>
      </p:sp>
      <p:sp>
        <p:nvSpPr>
          <p:cNvPr id="239" name="Google Shape;239;p26"/>
          <p:cNvSpPr/>
          <p:nvPr/>
        </p:nvSpPr>
        <p:spPr>
          <a:xfrm>
            <a:off x="4440237" y="4965700"/>
            <a:ext cx="1727200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новых товаров</a:t>
            </a:r>
            <a:endParaRPr/>
          </a:p>
        </p:txBody>
      </p:sp>
      <p:sp>
        <p:nvSpPr>
          <p:cNvPr id="240" name="Google Shape;240;p26"/>
          <p:cNvSpPr/>
          <p:nvPr/>
        </p:nvSpPr>
        <p:spPr>
          <a:xfrm>
            <a:off x="6383338" y="4992687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Сбыт</a:t>
            </a:r>
            <a:endParaRPr/>
          </a:p>
        </p:txBody>
      </p:sp>
      <p:sp>
        <p:nvSpPr>
          <p:cNvPr id="241" name="Google Shape;241;p26"/>
          <p:cNvSpPr/>
          <p:nvPr/>
        </p:nvSpPr>
        <p:spPr>
          <a:xfrm>
            <a:off x="8328026" y="4992687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маркетинговой деятельности</a:t>
            </a:r>
            <a:endParaRPr/>
          </a:p>
        </p:txBody>
      </p:sp>
      <p:sp>
        <p:nvSpPr>
          <p:cNvPr id="242" name="Google Shape;242;p26"/>
          <p:cNvSpPr/>
          <p:nvPr/>
        </p:nvSpPr>
        <p:spPr>
          <a:xfrm>
            <a:off x="3432175" y="5946776"/>
            <a:ext cx="1727200" cy="7905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маркетинга</a:t>
            </a:r>
            <a:endParaRPr/>
          </a:p>
        </p:txBody>
      </p:sp>
      <p:sp>
        <p:nvSpPr>
          <p:cNvPr id="243" name="Google Shape;243;p26"/>
          <p:cNvSpPr/>
          <p:nvPr/>
        </p:nvSpPr>
        <p:spPr>
          <a:xfrm>
            <a:off x="5519738" y="5946776"/>
            <a:ext cx="1728787" cy="79057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Реклама и стимулирование сбыта</a:t>
            </a:r>
            <a:endParaRPr/>
          </a:p>
        </p:txBody>
      </p:sp>
      <p:sp>
        <p:nvSpPr>
          <p:cNvPr id="244" name="Google Shape;244;p26"/>
          <p:cNvSpPr/>
          <p:nvPr/>
        </p:nvSpPr>
        <p:spPr>
          <a:xfrm>
            <a:off x="7535863" y="5949950"/>
            <a:ext cx="1728787" cy="79216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en-US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Обслуживание покупателей</a:t>
            </a:r>
            <a:endParaRPr/>
          </a:p>
        </p:txBody>
      </p:sp>
      <p:cxnSp>
        <p:nvCxnSpPr>
          <p:cNvPr id="245" name="Google Shape;245;p26"/>
          <p:cNvCxnSpPr/>
          <p:nvPr/>
        </p:nvCxnSpPr>
        <p:spPr>
          <a:xfrm>
            <a:off x="4295775" y="4859338"/>
            <a:ext cx="0" cy="10874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6" name="Google Shape;246;p26"/>
          <p:cNvCxnSpPr/>
          <p:nvPr/>
        </p:nvCxnSpPr>
        <p:spPr>
          <a:xfrm>
            <a:off x="6311900" y="4862513"/>
            <a:ext cx="0" cy="10874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7" name="Google Shape;247;p26"/>
          <p:cNvSpPr txBox="1"/>
          <p:nvPr/>
        </p:nvSpPr>
        <p:spPr>
          <a:xfrm>
            <a:off x="9518650" y="179388"/>
            <a:ext cx="9699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A6DDEA"/>
              </a:buClr>
              <a:buSzPts val="1800"/>
            </a:pPr>
            <a:r>
              <a:rPr lang="en-US">
                <a:solidFill>
                  <a:srgbClr val="A6DD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7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0532ED9A-73D5-4285-9EBA-2DE45BDA2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Конкурентоспособность и качество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A482FD8D-51E1-4BD1-BCAC-57E2291389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916113"/>
            <a:ext cx="8001000" cy="35480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Общие признаки </a:t>
            </a:r>
          </a:p>
          <a:p>
            <a:r>
              <a:rPr lang="ru-RU" altLang="ru-RU"/>
              <a:t>Качество является </a:t>
            </a:r>
            <a:r>
              <a:rPr lang="ru-RU" altLang="ru-RU" b="1">
                <a:solidFill>
                  <a:srgbClr val="A50021"/>
                </a:solidFill>
              </a:rPr>
              <a:t>составным компонентом</a:t>
            </a:r>
            <a:r>
              <a:rPr lang="ru-RU" altLang="ru-RU"/>
              <a:t> конкурентоспособности</a:t>
            </a:r>
          </a:p>
          <a:p>
            <a:r>
              <a:rPr lang="ru-RU" altLang="ru-RU"/>
              <a:t>Исследуют </a:t>
            </a:r>
            <a:r>
              <a:rPr lang="ru-RU" altLang="ru-RU" b="1">
                <a:solidFill>
                  <a:srgbClr val="A50021"/>
                </a:solidFill>
              </a:rPr>
              <a:t>технические </a:t>
            </a:r>
            <a:r>
              <a:rPr lang="ru-RU" altLang="ru-RU"/>
              <a:t>параметры продукции</a:t>
            </a:r>
          </a:p>
          <a:p>
            <a:endParaRPr lang="ru-RU" altLang="ru-RU" b="1">
              <a:solidFill>
                <a:srgbClr val="A50021"/>
              </a:solidFill>
            </a:endParaRPr>
          </a:p>
          <a:p>
            <a:endParaRPr lang="ru-RU" alt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57DE7EE3-AA4C-452B-BD27-5E1DDE3F5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Конкурентоспособность и качество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66D1486D-F3BC-4AEA-802D-86418522E2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3044825"/>
          </a:xfrm>
        </p:spPr>
        <p:txBody>
          <a:bodyPr/>
          <a:lstStyle/>
          <a:p>
            <a:r>
              <a:rPr lang="ru-RU" altLang="ru-RU"/>
              <a:t>Характеризуют </a:t>
            </a:r>
            <a:r>
              <a:rPr lang="ru-RU" altLang="ru-RU" b="1">
                <a:solidFill>
                  <a:srgbClr val="A50021"/>
                </a:solidFill>
              </a:rPr>
              <a:t>потребительские преимущества товаров (услуг)</a:t>
            </a:r>
          </a:p>
          <a:p>
            <a:r>
              <a:rPr lang="ru-RU" altLang="ru-RU"/>
              <a:t>Конкурентоспособность </a:t>
            </a:r>
            <a:r>
              <a:rPr lang="ru-RU" altLang="ru-RU" b="1">
                <a:solidFill>
                  <a:srgbClr val="A50021"/>
                </a:solidFill>
              </a:rPr>
              <a:t>более комплексно</a:t>
            </a:r>
            <a:r>
              <a:rPr lang="ru-RU" altLang="ru-RU"/>
              <a:t> изучает потребительские преимущества товаров (услуг)</a:t>
            </a:r>
          </a:p>
          <a:p>
            <a:endParaRPr lang="ru-RU" altLang="ru-RU" b="1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076A93B2-6B18-4801-9227-932C42692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Конкурентоспособность и качество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A643460C-53FE-498F-AA8F-B288B930D1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2060575"/>
            <a:ext cx="8001000" cy="36210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Отличительные признаки</a:t>
            </a:r>
          </a:p>
          <a:p>
            <a:r>
              <a:rPr lang="ru-RU" altLang="ru-RU"/>
              <a:t>Конкурентоспособность изучает </a:t>
            </a:r>
            <a:r>
              <a:rPr lang="ru-RU" altLang="ru-RU" b="1">
                <a:solidFill>
                  <a:srgbClr val="A50021"/>
                </a:solidFill>
              </a:rPr>
              <a:t>организационные и экономические параметры</a:t>
            </a:r>
          </a:p>
          <a:p>
            <a:r>
              <a:rPr lang="ru-RU" altLang="ru-RU"/>
              <a:t>Конкурентоспособность изучает </a:t>
            </a:r>
            <a:r>
              <a:rPr lang="ru-RU" altLang="ru-RU" b="1">
                <a:solidFill>
                  <a:srgbClr val="A50021"/>
                </a:solidFill>
              </a:rPr>
              <a:t>взаимозаменяемые товары</a:t>
            </a:r>
            <a:r>
              <a:rPr lang="ru-RU" altLang="ru-RU"/>
              <a:t>, качество - </a:t>
            </a:r>
            <a:r>
              <a:rPr lang="ru-RU" altLang="ru-RU" b="1">
                <a:solidFill>
                  <a:srgbClr val="A50021"/>
                </a:solidFill>
              </a:rPr>
              <a:t>однородные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83ED5B16-ED86-40C4-A480-D517D207D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b="1"/>
              <a:t>Параметры конкурентоспособности товаров (услуг)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96FACF6-3AD6-43CC-B184-0492C3C70F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565400"/>
            <a:ext cx="8001000" cy="2971800"/>
          </a:xfrm>
        </p:spPr>
        <p:txBody>
          <a:bodyPr/>
          <a:lstStyle/>
          <a:p>
            <a:r>
              <a:rPr lang="ru-RU" altLang="ru-RU" sz="3400" b="1" i="1"/>
              <a:t>Нормативные </a:t>
            </a:r>
          </a:p>
          <a:p>
            <a:r>
              <a:rPr lang="ru-RU" altLang="ru-RU" sz="3400" b="1" i="1"/>
              <a:t>Технические </a:t>
            </a:r>
          </a:p>
          <a:p>
            <a:r>
              <a:rPr lang="ru-RU" altLang="ru-RU" sz="3400" b="1" i="1"/>
              <a:t>Экономические </a:t>
            </a:r>
          </a:p>
          <a:p>
            <a:r>
              <a:rPr lang="ru-RU" altLang="ru-RU" sz="3400" b="1" i="1"/>
              <a:t>Организационные 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769F42BB-3640-4E82-8F01-C660F62C9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Нормативные параметры конкурентоспособности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EC3CCB6A-66CE-46DB-94F2-F760BE4418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400" i="1"/>
              <a:t>характеризуют свойства товара, регламентируемые обязательными нормами стандартов на международном, государственном, региональном уровнях, а также с учетом требований  потребителей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3D027BF-E8CB-4AEC-93A6-8BD2A0C3F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Технические параметры конкурентоспособности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292FB084-0C5F-4667-B1CC-A9E4A7B5B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2492376"/>
            <a:ext cx="8001000" cy="2684463"/>
          </a:xfrm>
        </p:spPr>
        <p:txBody>
          <a:bodyPr/>
          <a:lstStyle/>
          <a:p>
            <a:r>
              <a:rPr lang="ru-RU" altLang="ru-RU" sz="3400" b="1" i="1"/>
              <a:t>Параметры назначения</a:t>
            </a:r>
          </a:p>
          <a:p>
            <a:r>
              <a:rPr lang="ru-RU" altLang="ru-RU" sz="3400" b="1" i="1"/>
              <a:t>Конструктивные</a:t>
            </a:r>
          </a:p>
          <a:p>
            <a:r>
              <a:rPr lang="ru-RU" altLang="ru-RU" sz="3400" b="1" i="1"/>
              <a:t>Эстетические</a:t>
            </a:r>
          </a:p>
          <a:p>
            <a:r>
              <a:rPr lang="ru-RU" altLang="ru-RU" sz="3400" b="1" i="1"/>
              <a:t>Эргономические</a:t>
            </a:r>
            <a:r>
              <a:rPr lang="ru-RU" altLang="ru-RU" sz="3400"/>
              <a:t> 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9692F901-0E0F-46A0-9849-C2CB50363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Экономические параметры конкурентоспособности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973652AA-D4AC-458F-ABA8-E74CBEC1B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8" y="1989139"/>
            <a:ext cx="8001000" cy="3836987"/>
          </a:xfrm>
        </p:spPr>
        <p:txBody>
          <a:bodyPr/>
          <a:lstStyle/>
          <a:p>
            <a:r>
              <a:rPr lang="ru-RU" altLang="ru-RU" sz="3200" b="1">
                <a:solidFill>
                  <a:srgbClr val="A50021"/>
                </a:solidFill>
              </a:rPr>
              <a:t>Цена приобретения</a:t>
            </a:r>
          </a:p>
          <a:p>
            <a:r>
              <a:rPr lang="ru-RU" altLang="ru-RU" sz="3200" b="1">
                <a:solidFill>
                  <a:srgbClr val="A50021"/>
                </a:solidFill>
              </a:rPr>
              <a:t>Цена потребления</a:t>
            </a:r>
            <a:r>
              <a:rPr lang="ru-RU" altLang="ru-RU" sz="3200"/>
              <a:t> (затраты по транспортировке, монтажу, пуско-наладочным работам, текущему ремонту, обслуживанию в период полезного использования товара)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4791C4C-BE45-4200-8D68-00696C830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Организационные параметры конкурентоспособности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56FCEE60-AF94-4D48-AEC7-0E740E4046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Условия платежей</a:t>
            </a:r>
          </a:p>
          <a:p>
            <a:r>
              <a:rPr lang="ru-RU" altLang="ru-RU"/>
              <a:t>Гарантийное обслуживание</a:t>
            </a:r>
          </a:p>
          <a:p>
            <a:r>
              <a:rPr lang="ru-RU" altLang="ru-RU"/>
              <a:t>Послепродажный сервис</a:t>
            </a:r>
          </a:p>
          <a:p>
            <a:r>
              <a:rPr lang="ru-RU" altLang="ru-RU"/>
              <a:t>Условия поставки</a:t>
            </a:r>
          </a:p>
          <a:p>
            <a:r>
              <a:rPr lang="ru-RU" altLang="ru-RU"/>
              <a:t>Условия продвижения продукции (услуг) в рамках отдельных целевых рынков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543417A6-6D38-4477-935E-A6345DD54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Классическая модель оценки уровня конкурентоспособности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ACCCE039-7CE6-44D9-8C06-77080BFE59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400" i="1"/>
              <a:t>Направлена на оценку интегрального показателя конкурентоспособности, характеризующего конкурентные преимущества товаров (услуг) по техническим, экономически и организационным параметрам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44883D56-E028-4391-9AF3-9E8F7E178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/>
              <a:t>Положительные признаки модели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6B9BBB1-7EB9-4967-B688-73AE7313F1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2133601"/>
            <a:ext cx="8001000" cy="3763963"/>
          </a:xfrm>
        </p:spPr>
        <p:txBody>
          <a:bodyPr/>
          <a:lstStyle/>
          <a:p>
            <a:r>
              <a:rPr lang="ru-RU" altLang="ru-RU"/>
              <a:t>Проста в применении, не требует дополнительных исследований</a:t>
            </a:r>
          </a:p>
          <a:p>
            <a:r>
              <a:rPr lang="ru-RU" altLang="ru-RU"/>
              <a:t>Позволяет с низкой вероятностью ошибки оценивать уровень конкурентоспособности продукции с низким уровнем эластичности спроса по цене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4658</Words>
  <Application>Microsoft Office PowerPoint</Application>
  <PresentationFormat>Широкоэкранный</PresentationFormat>
  <Paragraphs>636</Paragraphs>
  <Slides>123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123</vt:i4>
      </vt:variant>
    </vt:vector>
  </HeadingPairs>
  <TitlesOfParts>
    <vt:vector size="134" baseType="lpstr">
      <vt:lpstr>Arial</vt:lpstr>
      <vt:lpstr>Calibri</vt:lpstr>
      <vt:lpstr>Noto Sans Symbols</vt:lpstr>
      <vt:lpstr>Rambla</vt:lpstr>
      <vt:lpstr>Times New Roman</vt:lpstr>
      <vt:lpstr>Trebuchet MS</vt:lpstr>
      <vt:lpstr>Wingdings</vt:lpstr>
      <vt:lpstr>Wingdings 3</vt:lpstr>
      <vt:lpstr>Аспект</vt:lpstr>
      <vt:lpstr>Формула</vt:lpstr>
      <vt:lpstr>Диаграмма</vt:lpstr>
      <vt:lpstr>Е. В. Коротковская  «Маркетинг. Часть 2» </vt:lpstr>
      <vt:lpstr>УДК 33.338.2 ББК 65стд1-32  Л 69  А69 Коротковская Е.В. Маркетинг. Часть 2. Учебное пособие в презентациях. Для студентов, обучающихся по экономическим специальностям. Саратов, СГУ 2021 – 123 с.  ISBN   Учебное пособие, включающее в себя презентации лекций, подготовлено в соответствии с положениями и требованиями Государственного образовательного стандарта высшего образования. Эффективность современного предприятия обусловлена целым рядом факторов, среди которых важное место занимает маркетинг. В современных условиях знания в области маркетинга позволяют фирмам правильно ориентироваться в экономике, глубже понимать своего потребителя и деловых партнеров. В пособии рассмотрены ключевые аспекты маркетинга.  Цель данного издания – способствовать повышению уровня подготовки студентов, донести теоретические основы и развить умения принимать оптимальные маркетинговые решения, увязанные с конкретными ситуациями, складывающимися на рынке. Знания теоретических основ маркетинга позволят специалистам стимулировать сбыт товаров и услуг, изучать, формировать и прогнозировать спрос, разрабатывать и анализировать сбытовую и ценовую политику организаций, планировать и осуществлять мероприятия, направленные на реализацию маркетинговой стратегии предприятия, выявлять потенциальных конкурентов и оценивать преимущества в конкурентной борьбе, определять стратегические действия фирмы.  Материал учебного пособия может использоваться как в самостоятельной работе, так и при подготовке лекций, докладов и публичных выступлений.   Пособие предназначено для студентов высших учебных заведений, обучающихся по экономическим специальностям очной и заочной форм обучения, бакалавров, обучающихся по направлению «Экономика» , по направлению подготовки бакалавров: 38.03.01 – «Экономика»,  профиль «Экономика предпринимательства», «Финансы и кредит».  Рекомендуем к печати: научно-методический совет экономического факультета (протокол №  4  от 24.11.2021 г.) УДК 33.338.2 ББК 65стд1-32  Е.В. Коротковская</vt:lpstr>
      <vt:lpstr>Тема. «ОРГАНИЗАЦИЯ И ДЕЯТЕЛЬНОСТЬ МАРКЕТИНГОВОЙ СЛУЖБЫ ПРЕДПРИЯТИЯ»</vt:lpstr>
      <vt:lpstr>Презентация PowerPoint</vt:lpstr>
      <vt:lpstr>Уровни управления маркетингом</vt:lpstr>
      <vt:lpstr>Мотивация персонала службы маркетинга</vt:lpstr>
      <vt:lpstr>Составляющие эффективной организации службы маркетинга (4S)</vt:lpstr>
      <vt:lpstr>Способы организации отделов маркетинга</vt:lpstr>
      <vt:lpstr>Функциональная организация</vt:lpstr>
      <vt:lpstr>Организация по товарам и/или маркам</vt:lpstr>
      <vt:lpstr>Организация по рынкам</vt:lpstr>
      <vt:lpstr>Организация по товарам/рынкам</vt:lpstr>
      <vt:lpstr>Маркетинг в кризис</vt:lpstr>
      <vt:lpstr>Задачи маркетинга</vt:lpstr>
      <vt:lpstr>Для того, чтобы решить эти задачи необходимо:</vt:lpstr>
      <vt:lpstr>Это возможно сделать на основе мониторинга маркетинговой среды  Мониторинг маркетинговой среды проводится по конкретным факторам</vt:lpstr>
      <vt:lpstr>Для этого в маркетинговой среде выделяют 4 вида маркетинговых сред: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Средства маркетинга в антикризисном управлении</vt:lpstr>
      <vt:lpstr>Антикризисная маркетинговая стратегия</vt:lpstr>
      <vt:lpstr>Маркетинговая антикризисная программа</vt:lpstr>
      <vt:lpstr>Приоритетные стратегии в антикризисном маркетинге</vt:lpstr>
      <vt:lpstr>Приоритетные средства управления</vt:lpstr>
      <vt:lpstr>Плюсы и минусы глобального экономического кризиса 2008 - ? гг.</vt:lpstr>
      <vt:lpstr>Что привело к кризису:</vt:lpstr>
      <vt:lpstr>Слабый маркетинг как причина глобального кризиса</vt:lpstr>
      <vt:lpstr>Презентация PowerPoint</vt:lpstr>
      <vt:lpstr>Цикл жизни нового вида бизнеса</vt:lpstr>
      <vt:lpstr>Case Study: Факторинг (1999 - …)</vt:lpstr>
      <vt:lpstr>Case Study: Факторинг (1999 - …)</vt:lpstr>
      <vt:lpstr>БРЕНДИНГ</vt:lpstr>
      <vt:lpstr>Происхождение слова «бренд»</vt:lpstr>
      <vt:lpstr>БРЕНД - ЭТО  </vt:lpstr>
      <vt:lpstr>Первый национальный бренд</vt:lpstr>
      <vt:lpstr>Первый зонтичный бренд</vt:lpstr>
      <vt:lpstr>Procter&amp;Gamble</vt:lpstr>
      <vt:lpstr>Презентация PowerPoint</vt:lpstr>
      <vt:lpstr>ТОВАРНЫЙ ЗНАК</vt:lpstr>
      <vt:lpstr>Презентация PowerPoint</vt:lpstr>
      <vt:lpstr>ТОРГОВАЯ МАРКА</vt:lpstr>
      <vt:lpstr>Для чего компании нужна новая торговая марка?</vt:lpstr>
      <vt:lpstr>Отличие между торговой маркой и брендом</vt:lpstr>
      <vt:lpstr>КОЛЕСО БРЕНДА</vt:lpstr>
      <vt:lpstr>ИНДИВИДУАЛЬНОСТЬ БРЕНДА</vt:lpstr>
      <vt:lpstr>ПРИМЕР:</vt:lpstr>
      <vt:lpstr>ВНЕШНИЕ ЧЕРТЫ</vt:lpstr>
      <vt:lpstr>ЯЗЫК И ПОВЕДЕНИЕ</vt:lpstr>
      <vt:lpstr>СТИЛЬ РЕКЛАМЫ</vt:lpstr>
      <vt:lpstr>Презентация PowerPoint</vt:lpstr>
      <vt:lpstr>БРЕНДИНГ</vt:lpstr>
      <vt:lpstr>РЕСУРСЫ БРЕНДИНГА:</vt:lpstr>
      <vt:lpstr>ЭТАПЫ МЕРОПРИЯТИЙ БРЕНДИНГА:</vt:lpstr>
      <vt:lpstr>Презентация PowerPoint</vt:lpstr>
      <vt:lpstr>Емкость товарного рынка</vt:lpstr>
      <vt:lpstr>Виды емкости товарного рынка</vt:lpstr>
      <vt:lpstr>Определение потенциальной емкости рынка</vt:lpstr>
      <vt:lpstr>Определение потенциальной емкости рынка</vt:lpstr>
      <vt:lpstr>Определение потенциальной емкости рынка</vt:lpstr>
      <vt:lpstr>Определение потенциальной емкости рынка</vt:lpstr>
      <vt:lpstr>Определение количества потенциальных заказчиков</vt:lpstr>
      <vt:lpstr>Методы диагностики емкости товарного рынка</vt:lpstr>
      <vt:lpstr>Методы диагностики емкости товарного рынка</vt:lpstr>
      <vt:lpstr>Диагностика емкости товарного рынка по уровню товарооборота</vt:lpstr>
      <vt:lpstr>Диагностика емкости товарного рынка по уровню спроса</vt:lpstr>
      <vt:lpstr>Методы прогнозирования емкости товарного рынка</vt:lpstr>
      <vt:lpstr>Вариантный прогноз емкости товарного рынка</vt:lpstr>
      <vt:lpstr>Прогнозирование емкости с учетом динамики спроса</vt:lpstr>
      <vt:lpstr>Методы прогнозирования объема продаж</vt:lpstr>
      <vt:lpstr>Модель прогнозирования продаж</vt:lpstr>
      <vt:lpstr>Особенности методов экспертных оценок</vt:lpstr>
      <vt:lpstr>Особенности методов анализа и прогнозирования временных рядов</vt:lpstr>
      <vt:lpstr>Особенности методов анализа и прогнозирования временных рядов</vt:lpstr>
      <vt:lpstr>Особенности казуальных методов</vt:lpstr>
      <vt:lpstr>Особенности казуальных методов</vt:lpstr>
      <vt:lpstr>Методы прогнозирования на основе экспертных оценок</vt:lpstr>
      <vt:lpstr>Особенности точечного метода прогнозирования продаж</vt:lpstr>
      <vt:lpstr>Особенности интервального прогноза продаж</vt:lpstr>
      <vt:lpstr>Особенности прогноза распределения вероятностей</vt:lpstr>
      <vt:lpstr>Методы взвешивания экспертных оценок</vt:lpstr>
      <vt:lpstr>Методы взвешивания экспертных оценок</vt:lpstr>
      <vt:lpstr>Конкуренция </vt:lpstr>
      <vt:lpstr>Виды конкуренции</vt:lpstr>
      <vt:lpstr>Виды товарной конкуренции</vt:lpstr>
      <vt:lpstr>Виды конкуренции по методам экономической состязательности</vt:lpstr>
      <vt:lpstr>Виды конкуренции по методам экономической состязательности</vt:lpstr>
      <vt:lpstr>Конкурентоспособность </vt:lpstr>
      <vt:lpstr>Конкурентоспособность и качество</vt:lpstr>
      <vt:lpstr>Конкурентоспособность и качество</vt:lpstr>
      <vt:lpstr>Конкурентоспособность и качество</vt:lpstr>
      <vt:lpstr>Параметры конкурентоспособности товаров (услуг)</vt:lpstr>
      <vt:lpstr>Нормативные параметры конкурентоспособности</vt:lpstr>
      <vt:lpstr>Технические параметры конкурентоспособности</vt:lpstr>
      <vt:lpstr>Экономические параметры конкурентоспособности</vt:lpstr>
      <vt:lpstr>Организационные параметры конкурентоспособности</vt:lpstr>
      <vt:lpstr>Классическая модель оценки уровня конкурентоспособности</vt:lpstr>
      <vt:lpstr>Положительные признаки модели</vt:lpstr>
      <vt:lpstr>Недостатки классической модели</vt:lpstr>
      <vt:lpstr>Информационная основа классической модели</vt:lpstr>
      <vt:lpstr>Этапы аналитических операций классической модели</vt:lpstr>
      <vt:lpstr>Этапы аналитических операций классической модели</vt:lpstr>
      <vt:lpstr>Структура товара  - образца</vt:lpstr>
      <vt:lpstr>Расчет единичного показателя конкурентоспособности</vt:lpstr>
      <vt:lpstr>Единичный показатель конкурентоспособности</vt:lpstr>
      <vt:lpstr>Расчет группового показателя конкурентоспособности</vt:lpstr>
      <vt:lpstr>Групповой показатель конкурентоспособности</vt:lpstr>
      <vt:lpstr>Расчет интегрального показателя конкурентоспособности</vt:lpstr>
      <vt:lpstr>Интегральный показатель конкурентоспособности</vt:lpstr>
      <vt:lpstr>Расчет коэффициента конкурентоспособности</vt:lpstr>
      <vt:lpstr>Диаграмма конкурентоспособности</vt:lpstr>
      <vt:lpstr>Построение круговой диаграммы конкурентоспособности</vt:lpstr>
      <vt:lpstr>Функция безразличия потребителя</vt:lpstr>
      <vt:lpstr>Признаки функции безразличия</vt:lpstr>
      <vt:lpstr>Признаки функции безразличия</vt:lpstr>
      <vt:lpstr>Признаки функции безразличия</vt:lpstr>
      <vt:lpstr>Признаки функции безразличия</vt:lpstr>
      <vt:lpstr>Распределение дохода С в рамках кривой безразличия</vt:lpstr>
      <vt:lpstr>Презентация PowerPoint</vt:lpstr>
      <vt:lpstr>Вопросы для обсуждения и закрепления прочитанного</vt:lpstr>
      <vt:lpstr>Список рекомендуемой литературы</vt:lpstr>
      <vt:lpstr> Е. В. Коротковская  «Маркетинг. Часть 2»   Учебное пособие в презентациях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И ДЕЯТЕЛЬНОСТЬ МАРКЕТИНГОВОЙ СЛУЖБЫ ПРЕДПРИЯТИЯ»</dc:title>
  <dc:creator>user</dc:creator>
  <cp:lastModifiedBy>user</cp:lastModifiedBy>
  <cp:revision>11</cp:revision>
  <dcterms:created xsi:type="dcterms:W3CDTF">2021-11-05T07:36:29Z</dcterms:created>
  <dcterms:modified xsi:type="dcterms:W3CDTF">2021-12-14T13:04:24Z</dcterms:modified>
</cp:coreProperties>
</file>