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258" r:id="rId56"/>
    <p:sldId id="259" r:id="rId57"/>
    <p:sldId id="260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980728"/>
            <a:ext cx="7848872" cy="3528392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1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Т. Л. Коновалова</a:t>
            </a: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Мировая экономика</a:t>
            </a:r>
          </a:p>
          <a:p>
            <a:pPr algn="ctr"/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и международные экономические отношения</a:t>
            </a:r>
          </a:p>
          <a:p>
            <a:pPr algn="ctr"/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Часть 2. Международный обмен факторами производства</a:t>
            </a: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Учебное пособие в презентациях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myslide.ru/documents_3/f9a47c4d648a1c8d738bb281f8f99c45/img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770485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go.imgsmail.ru/imgpreview?key=1fae50a05b2a25f6&amp;mb=imgdb_preview_ex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784887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allyslide.com/thumbs/ffe73de3623278a1d22a75401d5dfe8f/img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734481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Портфельные инвестиции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12776"/>
            <a:ext cx="7498080" cy="48006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Портфельные инвестиции </a:t>
            </a:r>
            <a:r>
              <a:rPr lang="ru-RU" sz="2800" dirty="0" smtClean="0"/>
              <a:t>- это вложения капитала в акции заграничных компаний (без приобретения контрольного пакета), облигации и другие ценные бумаги иностранных государств, международных финансовых организаций.</a:t>
            </a:r>
          </a:p>
          <a:p>
            <a:r>
              <a:rPr lang="ru-RU" sz="2800" b="1" dirty="0" smtClean="0"/>
              <a:t>Портфельные инвестиции </a:t>
            </a:r>
            <a:r>
              <a:rPr lang="ru-RU" sz="2800" dirty="0" smtClean="0"/>
              <a:t>- это вложение капитала в иностранные ценные бумаги, не дающее возможности контроля над производством.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87624" y="332656"/>
            <a:ext cx="7704856" cy="61926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/>
              <a:t>Инвестиционный портфель</a:t>
            </a:r>
            <a:r>
              <a:rPr lang="ru-RU" dirty="0" smtClean="0"/>
              <a:t> - сочетание различных видов инвестиционных активов. В зависимости от методов управления ценными бумагами выделяют </a:t>
            </a:r>
            <a:r>
              <a:rPr lang="ru-RU" i="1" dirty="0" smtClean="0"/>
              <a:t>активное и пассивное управление</a:t>
            </a:r>
            <a:r>
              <a:rPr lang="ru-RU" dirty="0" smtClean="0"/>
              <a:t> инвестиционным портфелем.</a:t>
            </a:r>
          </a:p>
          <a:p>
            <a:pPr>
              <a:buNone/>
            </a:pPr>
            <a:r>
              <a:rPr lang="ru-RU" dirty="0" smtClean="0"/>
              <a:t>Инвесторы, которые выбрали </a:t>
            </a:r>
            <a:r>
              <a:rPr lang="ru-RU" b="1" i="1" dirty="0" smtClean="0"/>
              <a:t>активный подход</a:t>
            </a:r>
            <a:r>
              <a:rPr lang="ru-RU" dirty="0" smtClean="0"/>
              <a:t>, как правило, ищут недооцененные ценные бумаги (желательно еще и с высоким уровнем дивидендов) и предполагают частый пересмотр структуры своего портфеля.</a:t>
            </a:r>
          </a:p>
          <a:p>
            <a:pPr>
              <a:buNone/>
            </a:pPr>
            <a:r>
              <a:rPr lang="ru-RU" b="1" i="1" dirty="0" smtClean="0"/>
              <a:t>Пассивные инвесторы</a:t>
            </a:r>
            <a:r>
              <a:rPr lang="ru-RU" dirty="0" smtClean="0"/>
              <a:t>, в отличие от активных, предпочитают выжидательную позицию. Купив ценные бумаги, они ждут момента их погашения.</a:t>
            </a:r>
          </a:p>
          <a:p>
            <a:pPr>
              <a:buNone/>
            </a:pPr>
            <a:r>
              <a:rPr lang="ru-RU" dirty="0" smtClean="0"/>
              <a:t>Однако для того, чтобы составить портфель, полностью соответствующий какому-либо индексу (совокупной стоимости "набора " ценных бумаг, торгуемых на бирже,) , потребуются  значительные средства. Поскольку индекс формируют сразу несколько ценных бумаг (индекс ММВБ формируют акции 30 эмитентов), то необходимо будет приобрести ценные бумаги именно в тех долях, в которых они представлены в индексе.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101biznesplan.ru/wp-content/uploads/2017/12/CHto-takoe-portfelnye-investitsii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7602810" cy="468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ММК и Россия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124744"/>
            <a:ext cx="7528880" cy="49335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Россия активно участвует в международной миграции капитала, является одним из крупнейших в мире доноров капитала. За рубежом действуют тысячи фирм с российским капиталом. Общий объем находящихся за рубежом российских ресурсов составляет огромную сумму - более 700 млрд. долларов.</a:t>
            </a:r>
          </a:p>
          <a:p>
            <a:pPr>
              <a:buNone/>
            </a:pPr>
            <a:r>
              <a:rPr lang="ru-RU" dirty="0" smtClean="0"/>
              <a:t>Две основные проблемы России в сфере международной миграции капитала:</a:t>
            </a:r>
          </a:p>
          <a:p>
            <a:pPr lvl="0"/>
            <a:r>
              <a:rPr lang="ru-RU" dirty="0" smtClean="0"/>
              <a:t>необходимость привлечения иностранного капитала в Россию, в особенности прямых иностранных инвестиций</a:t>
            </a:r>
          </a:p>
          <a:p>
            <a:pPr lvl="0"/>
            <a:r>
              <a:rPr lang="ru-RU" dirty="0" smtClean="0"/>
              <a:t>предотвращение "бегства капитала".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investprofit.info/wp-content/uploads/2019/10/pryamie_invest_logo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7602810" cy="476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620688"/>
            <a:ext cx="7746064" cy="56277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«Бегство капитала»</a:t>
            </a:r>
            <a:r>
              <a:rPr lang="ru-RU" dirty="0" smtClean="0"/>
              <a:t> («утечка капитала») - устойчивый и в больших масштабах отток экономических и финансовых активов, происходящий в легальной и нелегальной формах и сокращающий финансово-инвестиционные ресурсы страны.</a:t>
            </a:r>
          </a:p>
          <a:p>
            <a:pPr>
              <a:buNone/>
            </a:pPr>
            <a:r>
              <a:rPr lang="ru-RU" dirty="0" smtClean="0"/>
              <a:t>В России «бегство капитала» проявилось в нелегальной распродаже экономических активов, утечке капитала в результате ценовых манипуляций при заключении экспортно-импортных контрактов, легальной перекачке капитала через структуры финансового рынка.</a:t>
            </a:r>
          </a:p>
          <a:p>
            <a:pPr>
              <a:buNone/>
            </a:pPr>
            <a:r>
              <a:rPr lang="ru-RU" dirty="0" smtClean="0"/>
              <a:t>Другой характерной российской особенностью является внутреннее «бегство» капитала от рубля к иностранной валюте.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764704"/>
            <a:ext cx="7498080" cy="533968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Каналы бегства капитала</a:t>
            </a:r>
          </a:p>
          <a:p>
            <a:pPr algn="ctr">
              <a:buNone/>
            </a:pPr>
            <a:endParaRPr lang="ru-RU" dirty="0" smtClean="0"/>
          </a:p>
          <a:p>
            <a:pPr lvl="0"/>
            <a:r>
              <a:rPr lang="ru-RU" dirty="0" smtClean="0"/>
              <a:t>занижение стоимости экспорта</a:t>
            </a:r>
          </a:p>
          <a:p>
            <a:pPr lvl="0"/>
            <a:r>
              <a:rPr lang="ru-RU" dirty="0" smtClean="0"/>
              <a:t>необоснованное </a:t>
            </a:r>
            <a:r>
              <a:rPr lang="ru-RU" dirty="0" err="1" smtClean="0"/>
              <a:t>непоступление</a:t>
            </a:r>
            <a:r>
              <a:rPr lang="ru-RU" dirty="0" smtClean="0"/>
              <a:t> экспортной выручки</a:t>
            </a:r>
          </a:p>
          <a:p>
            <a:pPr lvl="0"/>
            <a:r>
              <a:rPr lang="ru-RU" dirty="0" smtClean="0"/>
              <a:t>непогашение импортных авансов</a:t>
            </a:r>
          </a:p>
          <a:p>
            <a:pPr lvl="0"/>
            <a:r>
              <a:rPr lang="ru-RU" dirty="0" err="1" smtClean="0"/>
              <a:t>невыявленный</a:t>
            </a:r>
            <a:r>
              <a:rPr lang="ru-RU" dirty="0" smtClean="0"/>
              <a:t> контрабандный экспорт</a:t>
            </a:r>
          </a:p>
          <a:p>
            <a:pPr lvl="0"/>
            <a:r>
              <a:rPr lang="ru-RU" dirty="0" smtClean="0"/>
              <a:t>капитальные трансферты эмигрантов</a:t>
            </a:r>
          </a:p>
          <a:p>
            <a:pPr lvl="0"/>
            <a:r>
              <a:rPr lang="ru-RU" dirty="0" smtClean="0"/>
              <a:t>затраты россиян на приобретение недвижимости за границей</a:t>
            </a:r>
          </a:p>
          <a:p>
            <a:pPr lvl="0"/>
            <a:r>
              <a:rPr lang="ru-RU" dirty="0" smtClean="0"/>
              <a:t>контрабандный вывоз наличной валюты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0"/>
            <a:ext cx="8172400" cy="6858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УДК  339.9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ББК 65.9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Э40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Э40      Коновалова Т.Л.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Мировая экономика и международные экономические отношения. Часть 2. Международный обмен факторами производства.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пособие в презентациях. Для студентов-бакалавров, изучающих основы экономической теории и финансовой грамотности.  Саратов, СГУ, 2021. – 52 с.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ISBN 978-5-406-01954-2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Учебное пособие подготовлено в соответствии с положениями и требованиями Государственного образовательного стандарта высшего образования, включает презентации трех лекций, раскрывающих основные положения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курса «Мировая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экономика и международные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экономические отношения»,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обеспечивающие теоретическую подготовку студентов-бакалавров по экономической проблематике. Материал учебного пособия может использоваться как в самостоятельной работе студентов, так и при подготовке презентаций, докладов и публичных выступлений.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Для студентов, обучающихся по направлениям подготовки бакалавров: 38.03.01 «Экономика предпринимательства»,  38.03.02 «Менеджмент», 38.05.02 «Таможенное дело»,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41.03.05 «Международные отношения», а также студентов, изучающих основы экономической теории и финансовой грамотности.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Рекомендовано кафедрой экономической теории и национальной экономики экономического факультета Саратовского национального исследовательского государственного университета имени Н.Г.Чернышевского.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 е к о м 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  к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 ч а т и 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научно-методический совет экономического факультета (протокол № 6 от 30 ноября 2021 г.)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кандидат экономических наук, доцент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Федоляк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В,С.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УДК 339.9   ББК 65.9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Т.Л. Коновалова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620688"/>
            <a:ext cx="7498080" cy="526767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/>
              <a:t>Отрицательные последствия «бегства капитала» для экономики страны:</a:t>
            </a:r>
          </a:p>
          <a:p>
            <a:pPr lvl="0"/>
            <a:r>
              <a:rPr lang="ru-RU" dirty="0" smtClean="0"/>
              <a:t>Сокращение предложения валюты и уменьшение денежной массы</a:t>
            </a:r>
          </a:p>
          <a:p>
            <a:pPr lvl="0"/>
            <a:r>
              <a:rPr lang="ru-RU" dirty="0" smtClean="0"/>
              <a:t>сокращение валютных резервов, что отрицательно сказывается на курсе рубля</a:t>
            </a:r>
          </a:p>
          <a:p>
            <a:pPr lvl="0"/>
            <a:r>
              <a:rPr lang="ru-RU" dirty="0" smtClean="0"/>
              <a:t>сокращение инвестиционных ресурсов и рост искусственного спроса на зарубежные кредиты</a:t>
            </a:r>
          </a:p>
          <a:p>
            <a:pPr lvl="0"/>
            <a:r>
              <a:rPr lang="ru-RU" dirty="0" smtClean="0"/>
              <a:t>уменьшение налогооблагаемой базы</a:t>
            </a:r>
          </a:p>
          <a:p>
            <a:pPr lvl="0"/>
            <a:r>
              <a:rPr lang="ru-RU" dirty="0" smtClean="0"/>
              <a:t>в страну не инвестируется прибыль, получаемая от сбежавшего за границу капитала</a:t>
            </a:r>
          </a:p>
          <a:p>
            <a:pPr lvl="0"/>
            <a:r>
              <a:rPr lang="ru-RU" dirty="0" smtClean="0"/>
              <a:t>снижение устойчивости финансового рынка.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1714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Основные понятия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76672"/>
            <a:ext cx="7848872" cy="609329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Международная миграция капитала </a:t>
            </a:r>
            <a:r>
              <a:rPr lang="ru-RU" dirty="0" smtClean="0"/>
              <a:t>- встречное перемещение через границы стран капитала в денежной форме с целью получения дохода и других выгод.</a:t>
            </a:r>
          </a:p>
          <a:p>
            <a:r>
              <a:rPr lang="ru-RU" b="1" dirty="0" smtClean="0"/>
              <a:t>Инвестор</a:t>
            </a:r>
            <a:r>
              <a:rPr lang="ru-RU" dirty="0" smtClean="0"/>
              <a:t> - юридическое или физическое лицо, осуществляющее капитальные вложения.</a:t>
            </a:r>
          </a:p>
          <a:p>
            <a:r>
              <a:rPr lang="ru-RU" b="1" dirty="0" smtClean="0"/>
              <a:t>Прямые иностранные инвестиции </a:t>
            </a:r>
            <a:r>
              <a:rPr lang="ru-RU" dirty="0" smtClean="0"/>
              <a:t>- вложения в непосредственное производство за рубежом, обеспечивающие инвестору право полного контроля над объектом инвестирования.</a:t>
            </a:r>
          </a:p>
          <a:p>
            <a:r>
              <a:rPr lang="ru-RU" b="1" dirty="0" smtClean="0"/>
              <a:t>Портфельные иностранные инвестиции </a:t>
            </a:r>
            <a:r>
              <a:rPr lang="ru-RU" dirty="0" smtClean="0"/>
              <a:t>- предпринимательские инвестиции (в основном в ценные бумаги), не дающие инвестору право управленческого контроля над объектом вложения капитала.</a:t>
            </a:r>
          </a:p>
          <a:p>
            <a:r>
              <a:rPr lang="ru-RU" b="1" dirty="0" smtClean="0"/>
              <a:t>Инвестиционный климат страны </a:t>
            </a:r>
            <a:r>
              <a:rPr lang="ru-RU" dirty="0" smtClean="0"/>
              <a:t>- совокупность экономических, политических, правовых, социальных, культурных, религиозных и других факторов, которые в конечном счете определяют риск капиталовложений и их доходность.</a:t>
            </a:r>
          </a:p>
          <a:p>
            <a:r>
              <a:rPr lang="ru-RU" b="1" dirty="0" smtClean="0"/>
              <a:t>«Бегство («утечка») капитала» </a:t>
            </a:r>
            <a:r>
              <a:rPr lang="ru-RU" dirty="0" smtClean="0"/>
              <a:t>- устойчивый и в больших масштабах отток экономических и финансовых активов, происходящий в легальной и нелегальной формах и сокращающий финансово-инвестиционные ресурсы страны.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Контрольные вопросы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6664784" cy="5077544"/>
          </a:xfrm>
        </p:spPr>
        <p:txBody>
          <a:bodyPr>
            <a:normAutofit fontScale="85000" lnSpcReduction="1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Каковы причины экспорта и импорта прямых инвестиций?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Что такое портфельные инвестиции и каковы основные виды ценных бумаг, в которых они используются?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Дайте определение международного заимствования и кредитования.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Сформулируйте основные правила международного инвестирования.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Каковы пути государственной поддержки прямых инвестиций?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708920"/>
            <a:ext cx="7406640" cy="1472184"/>
          </a:xfrm>
        </p:spPr>
        <p:txBody>
          <a:bodyPr/>
          <a:lstStyle/>
          <a:p>
            <a:pPr algn="ctr"/>
            <a:r>
              <a:rPr lang="ru-RU" b="1" dirty="0" smtClean="0"/>
              <a:t>Международная миграция труда</a:t>
            </a:r>
            <a:endParaRPr lang="ru-RU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Понятие и виды международной трудовой миграции.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Влияние миграции на рынок труда: плюсы и минусы.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Регулирование международной трудовой миграции.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Россия на международном рынке труда.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аграц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4230" y="692696"/>
            <a:ext cx="8019770" cy="52198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1714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Виды международной трудовой миграции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692696"/>
            <a:ext cx="8172400" cy="616530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По срокам</a:t>
            </a:r>
            <a:r>
              <a:rPr lang="ru-RU" dirty="0" smtClean="0"/>
              <a:t>:</a:t>
            </a:r>
          </a:p>
          <a:p>
            <a:pPr lvl="0"/>
            <a:r>
              <a:rPr lang="ru-RU" i="1" dirty="0" smtClean="0"/>
              <a:t>краткосрочная </a:t>
            </a:r>
            <a:r>
              <a:rPr lang="ru-RU" dirty="0" smtClean="0"/>
              <a:t>(до 1 года), в том числе сезонная, связанная с характером работ в определенных отраслях, таких как сельское хозяйство, строительство и др.;</a:t>
            </a:r>
          </a:p>
          <a:p>
            <a:pPr lvl="0"/>
            <a:r>
              <a:rPr lang="ru-RU" i="1" dirty="0" smtClean="0"/>
              <a:t>среднесрочная</a:t>
            </a:r>
            <a:r>
              <a:rPr lang="ru-RU" dirty="0" smtClean="0"/>
              <a:t> (от 1 года до 5 лет) - работник имеет возможность адаптироваться к новому месту работы и стране пребывания и приносит наибольшую экономическую выгоду, не теряя связи с родиной;</a:t>
            </a:r>
          </a:p>
          <a:p>
            <a:pPr lvl="0"/>
            <a:r>
              <a:rPr lang="ru-RU" i="1" dirty="0" smtClean="0"/>
              <a:t>долгосрочная</a:t>
            </a:r>
            <a:r>
              <a:rPr lang="ru-RU" dirty="0" smtClean="0"/>
              <a:t> (свыше 5 лет), которая может перерастать в выезд на постоянное место жительства;</a:t>
            </a:r>
          </a:p>
          <a:p>
            <a:pPr lvl="0"/>
            <a:r>
              <a:rPr lang="ru-RU" i="1" dirty="0" smtClean="0"/>
              <a:t>маятниковая</a:t>
            </a:r>
            <a:r>
              <a:rPr lang="ru-RU" dirty="0" smtClean="0"/>
              <a:t> - периодические выезды на работу за рубеж чередуются с возвращением на родину (вахтовый метод, приграничные районы и т.п.). </a:t>
            </a:r>
          </a:p>
          <a:p>
            <a:pPr>
              <a:buNone/>
            </a:pPr>
            <a:r>
              <a:rPr lang="ru-RU" dirty="0" smtClean="0"/>
              <a:t>По </a:t>
            </a:r>
            <a:r>
              <a:rPr lang="ru-RU" b="1" dirty="0" smtClean="0"/>
              <a:t>половозрастному составу</a:t>
            </a:r>
            <a:r>
              <a:rPr lang="ru-RU" dirty="0" smtClean="0"/>
              <a:t> выделяют миграцию:</a:t>
            </a:r>
          </a:p>
          <a:p>
            <a:pPr lvl="0"/>
            <a:r>
              <a:rPr lang="ru-RU" dirty="0" smtClean="0"/>
              <a:t>мужскую</a:t>
            </a:r>
          </a:p>
          <a:p>
            <a:pPr lvl="0"/>
            <a:r>
              <a:rPr lang="ru-RU" dirty="0" smtClean="0"/>
              <a:t>женскую</a:t>
            </a:r>
          </a:p>
          <a:p>
            <a:pPr lvl="0"/>
            <a:r>
              <a:rPr lang="ru-RU" dirty="0" smtClean="0"/>
              <a:t>молодежную (в т.ч. студенческую)</a:t>
            </a:r>
          </a:p>
          <a:p>
            <a:pPr lvl="0"/>
            <a:r>
              <a:rPr lang="ru-RU" dirty="0" smtClean="0"/>
              <a:t>миграцию квалифицированных специалистов.</a:t>
            </a:r>
          </a:p>
          <a:p>
            <a:pPr>
              <a:buNone/>
            </a:pPr>
            <a:r>
              <a:rPr lang="ru-RU" dirty="0" smtClean="0"/>
              <a:t>Трудовую миграцию подразделяют на легальную и нелегальную.</a:t>
            </a:r>
          </a:p>
          <a:p>
            <a:pPr lvl="0"/>
            <a:r>
              <a:rPr lang="ru-RU" b="1" dirty="0" smtClean="0"/>
              <a:t>легальная</a:t>
            </a:r>
            <a:r>
              <a:rPr lang="ru-RU" dirty="0" smtClean="0"/>
              <a:t> - предполагает оформление официальных документов, подтверждающих право работника на пребывание и работу за рубежом (получение статуса "трудящийся-мигрант", уплату налогов и др.)</a:t>
            </a:r>
          </a:p>
          <a:p>
            <a:pPr lvl="0"/>
            <a:r>
              <a:rPr lang="ru-RU" b="1" dirty="0" smtClean="0"/>
              <a:t>нелегальная</a:t>
            </a:r>
            <a:r>
              <a:rPr lang="ru-RU" dirty="0" smtClean="0"/>
              <a:t> - без оформления необходимых документов. либо вообще незаконно находятся в стране. Широкое распространение нелегальной трудовой миграции привело к формированию "черного" рынка труда.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620688"/>
            <a:ext cx="7920880" cy="583264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Основные причины международной миграции рабочей силы – экономические. Это нехватка трудовых ресурсов в одних странах, и их переизбыток в других. Также стимулирует поток миграции большая разница в уровне заработных плат и уровне жизни.</a:t>
            </a:r>
          </a:p>
          <a:p>
            <a:pPr>
              <a:buNone/>
            </a:pPr>
            <a:r>
              <a:rPr lang="ru-RU" dirty="0" smtClean="0"/>
              <a:t>Экономические причины международной трудовой миграции:</a:t>
            </a:r>
          </a:p>
          <a:p>
            <a:pPr lvl="0"/>
            <a:r>
              <a:rPr lang="ru-RU" dirty="0" smtClean="0"/>
              <a:t>различия в уровнях экономического развития стран;</a:t>
            </a:r>
          </a:p>
          <a:p>
            <a:pPr lvl="0"/>
            <a:r>
              <a:rPr lang="ru-RU" dirty="0" smtClean="0"/>
              <a:t>безработица, заставляющая работников искать возможность заработка за рубежом;</a:t>
            </a:r>
          </a:p>
          <a:p>
            <a:pPr lvl="0"/>
            <a:r>
              <a:rPr lang="ru-RU" dirty="0" smtClean="0"/>
              <a:t>различия в оплате труда - стремление работников к более эффективному использованию своей рабочей силы;</a:t>
            </a:r>
          </a:p>
          <a:p>
            <a:pPr lvl="0"/>
            <a:r>
              <a:rPr lang="ru-RU" dirty="0" smtClean="0"/>
              <a:t>вывоз капитала, обусловливающий перераспределение рабочих мест;</a:t>
            </a:r>
          </a:p>
          <a:p>
            <a:pPr lvl="0"/>
            <a:r>
              <a:rPr lang="ru-RU" dirty="0" smtClean="0"/>
              <a:t>развитие средств транспорта позволяет работникам искать лучшие варианты применения способностей работника.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Влияние миграции на рынок труда</a:t>
            </a:r>
            <a:endParaRPr lang="ru-RU" sz="3600" dirty="0"/>
          </a:p>
        </p:txBody>
      </p:sp>
      <p:pic>
        <p:nvPicPr>
          <p:cNvPr id="6" name="Содержимое 5" descr="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00808"/>
            <a:ext cx="7587510" cy="396044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404664"/>
            <a:ext cx="7992888" cy="707402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dirty="0" smtClean="0"/>
              <a:t>Приведенный пример показывает эффективность международной трудовой миграции как для стран-экспортеров (доноров), так и для стран-импортеров (реципиентов) трудовых ресурсов.</a:t>
            </a:r>
          </a:p>
          <a:p>
            <a:pPr>
              <a:buNone/>
            </a:pPr>
            <a:r>
              <a:rPr lang="ru-RU" sz="6400" b="1" dirty="0" smtClean="0"/>
              <a:t>Эффект для страны-реципиента:</a:t>
            </a:r>
          </a:p>
          <a:p>
            <a:r>
              <a:rPr lang="ru-RU" sz="6400" dirty="0" smtClean="0"/>
              <a:t>снижение издержек производства за счет использования более дешевой, по сравнению с национальной, иностранной рабочей силы;</a:t>
            </a:r>
          </a:p>
          <a:p>
            <a:r>
              <a:rPr lang="ru-RU" sz="6400" dirty="0" smtClean="0"/>
              <a:t>повышение конкурентоспособности производимых в стране товаров;</a:t>
            </a:r>
          </a:p>
          <a:p>
            <a:r>
              <a:rPr lang="ru-RU" sz="6400" dirty="0" smtClean="0"/>
              <a:t>экономия затрат на образование и профессиональную подготовку специалистов;</a:t>
            </a:r>
          </a:p>
          <a:p>
            <a:r>
              <a:rPr lang="ru-RU" sz="6400" dirty="0" smtClean="0"/>
              <a:t>увеличение совокупного спроса в стране за счет дополнительного спроса на товары и услуги, предъявляемого иностранными работниками, что стимулирует развитие производства.</a:t>
            </a:r>
          </a:p>
          <a:p>
            <a:pPr>
              <a:buNone/>
            </a:pPr>
            <a:r>
              <a:rPr lang="ru-RU" sz="6400" b="1" dirty="0" smtClean="0"/>
              <a:t>Эффект для страны-донора рабочей силы:</a:t>
            </a:r>
          </a:p>
          <a:p>
            <a:pPr lvl="0"/>
            <a:r>
              <a:rPr lang="ru-RU" sz="6400" dirty="0" smtClean="0"/>
              <a:t>экспорт рабочей силы - важный источник поступления в страну свободно конвертируемой валюты;</a:t>
            </a:r>
          </a:p>
          <a:p>
            <a:pPr lvl="0"/>
            <a:r>
              <a:rPr lang="ru-RU" sz="6400" dirty="0" smtClean="0"/>
              <a:t>переводы мигрантов на родину - важный источник валютных доходов;</a:t>
            </a:r>
          </a:p>
          <a:p>
            <a:pPr lvl="0"/>
            <a:r>
              <a:rPr lang="ru-RU" sz="6400" dirty="0" smtClean="0"/>
              <a:t>страна получает налоги с фирм-посредников;</a:t>
            </a:r>
          </a:p>
          <a:p>
            <a:pPr lvl="0"/>
            <a:r>
              <a:rPr lang="ru-RU" sz="6400" dirty="0" smtClean="0"/>
              <a:t>мигранты становятся инвесторами, привозя на родину наличные средства и оборудование, закупленное за рубежом;</a:t>
            </a:r>
          </a:p>
          <a:p>
            <a:pPr lvl="0"/>
            <a:r>
              <a:rPr lang="ru-RU" sz="6400" dirty="0" smtClean="0"/>
              <a:t>экспорт рабочей силы  снижает давление избыточных трудовых ресурсов, сокращает безработицу;</a:t>
            </a:r>
          </a:p>
          <a:p>
            <a:pPr lvl="0"/>
            <a:r>
              <a:rPr lang="ru-RU" sz="6400" dirty="0" smtClean="0"/>
              <a:t>происходит бесплатное для страны-экспортера обучение работников профессиональным навыкам. знакомство с передовой техникой и организацией труда.</a:t>
            </a:r>
          </a:p>
          <a:p>
            <a:pPr>
              <a:buNone/>
            </a:pPr>
            <a:r>
              <a:rPr lang="ru-RU" sz="6400" dirty="0" smtClean="0"/>
              <a:t>Исследования показывают большую эффективность экспорта рабочей силы по сравнению с товарным экспортом.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3212976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Международная миграция капитала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404664"/>
            <a:ext cx="8291264" cy="57214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latin typeface="Corbel" pitchFamily="34" charset="0"/>
                <a:cs typeface="Times New Roman" pitchFamily="18" charset="0"/>
              </a:rPr>
              <a:t>Регулярно проводимые исследования в данной области позволяют выделить следующие особенности миграционных процессов в России:</a:t>
            </a:r>
          </a:p>
          <a:p>
            <a:pPr lvl="0"/>
            <a:r>
              <a:rPr lang="ru-RU" dirty="0" smtClean="0">
                <a:latin typeface="Corbel" pitchFamily="34" charset="0"/>
                <a:cs typeface="Times New Roman" pitchFamily="18" charset="0"/>
              </a:rPr>
              <a:t>увеличились масштабы постоянных миграций;</a:t>
            </a:r>
          </a:p>
          <a:p>
            <a:pPr lvl="0"/>
            <a:r>
              <a:rPr lang="ru-RU" dirty="0" smtClean="0">
                <a:latin typeface="Corbel" pitchFamily="34" charset="0"/>
                <a:cs typeface="Times New Roman" pitchFamily="18" charset="0"/>
              </a:rPr>
              <a:t>повысилась активность в рамках внутреннего перемещения граждан;</a:t>
            </a:r>
          </a:p>
          <a:p>
            <a:pPr lvl="0"/>
            <a:r>
              <a:rPr lang="ru-RU" dirty="0" smtClean="0">
                <a:latin typeface="Corbel" pitchFamily="34" charset="0"/>
                <a:cs typeface="Times New Roman" pitchFamily="18" charset="0"/>
              </a:rPr>
              <a:t>наибольшее число перемещаемых лиц стало составлять трудоспособное население;</a:t>
            </a:r>
          </a:p>
          <a:p>
            <a:pPr lvl="0"/>
            <a:r>
              <a:rPr lang="ru-RU" dirty="0" smtClean="0">
                <a:latin typeface="Corbel" pitchFamily="34" charset="0"/>
                <a:cs typeface="Times New Roman" pitchFamily="18" charset="0"/>
              </a:rPr>
              <a:t>преобладающее большинство по </a:t>
            </a:r>
            <a:r>
              <a:rPr lang="ru-RU" dirty="0" err="1" smtClean="0">
                <a:latin typeface="Corbel" pitchFamily="34" charset="0"/>
                <a:cs typeface="Times New Roman" pitchFamily="18" charset="0"/>
              </a:rPr>
              <a:t>гендерному</a:t>
            </a:r>
            <a:r>
              <a:rPr lang="ru-RU" dirty="0" smtClean="0">
                <a:latin typeface="Corbel" pitchFamily="34" charset="0"/>
                <a:cs typeface="Times New Roman" pitchFamily="18" charset="0"/>
              </a:rPr>
              <a:t> признаку постепенно стали составлять женщины;</a:t>
            </a:r>
          </a:p>
          <a:p>
            <a:pPr lvl="0"/>
            <a:r>
              <a:rPr lang="ru-RU" dirty="0" smtClean="0">
                <a:latin typeface="Corbel" pitchFamily="34" charset="0"/>
                <a:cs typeface="Times New Roman" pitchFamily="18" charset="0"/>
              </a:rPr>
              <a:t>количество въехавших в РФ граждан существенно превысило число выехавших из нее;</a:t>
            </a:r>
          </a:p>
          <a:p>
            <a:pPr lvl="0"/>
            <a:r>
              <a:rPr lang="ru-RU" dirty="0" smtClean="0">
                <a:latin typeface="Corbel" pitchFamily="34" charset="0"/>
                <a:cs typeface="Times New Roman" pitchFamily="18" charset="0"/>
              </a:rPr>
              <a:t>значительно увеличилось число вынужденных переселенцев и беженцев;</a:t>
            </a:r>
          </a:p>
          <a:p>
            <a:pPr lvl="0"/>
            <a:r>
              <a:rPr lang="ru-RU" dirty="0" smtClean="0">
                <a:latin typeface="Corbel" pitchFamily="34" charset="0"/>
                <a:cs typeface="Times New Roman" pitchFamily="18" charset="0"/>
              </a:rPr>
              <a:t>основной причиной перемещений внутри государства стал поиск работы.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332656"/>
            <a:ext cx="7560840" cy="597666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6000" dirty="0" smtClean="0">
                <a:latin typeface="Corbel" pitchFamily="34" charset="0"/>
                <a:cs typeface="Times New Roman" pitchFamily="18" charset="0"/>
              </a:rPr>
              <a:t>         В Концепции государственной миграционной политики Российской Федерации на период до 2025 г. подчеркивается значение миграционных процессов для социально-экономического развития страны. </a:t>
            </a:r>
          </a:p>
          <a:p>
            <a:pPr>
              <a:buNone/>
            </a:pPr>
            <a:r>
              <a:rPr lang="ru-RU" sz="6000" dirty="0" smtClean="0">
                <a:latin typeface="Corbel" pitchFamily="34" charset="0"/>
                <a:cs typeface="Times New Roman" pitchFamily="18" charset="0"/>
              </a:rPr>
              <a:t>С необходимостью привлечения трудовых мигрантов соглашаются многие эксперты, указывающие на следующие причины:</a:t>
            </a:r>
          </a:p>
          <a:p>
            <a:pPr lvl="0"/>
            <a:r>
              <a:rPr lang="ru-RU" sz="6000" dirty="0" smtClean="0">
                <a:latin typeface="Corbel" pitchFamily="34" charset="0"/>
                <a:cs typeface="Times New Roman" pitchFamily="18" charset="0"/>
              </a:rPr>
              <a:t> Потребность в рабочей силе в отдельных секторах экономики, обусловленная большими объемами низкооплачиваемых ручных работ (строительные и сельскохозяйственные рабочие, подсобные, сезонные и вахтенные рабочие).</a:t>
            </a:r>
          </a:p>
          <a:p>
            <a:pPr lvl="0"/>
            <a:r>
              <a:rPr lang="ru-RU" sz="6000" dirty="0" smtClean="0">
                <a:latin typeface="Corbel" pitchFamily="34" charset="0"/>
                <a:cs typeface="Times New Roman" pitchFamily="18" charset="0"/>
              </a:rPr>
              <a:t> Потребность в высококвалифицированных кадрах для приоритетных для региона видов экономической деятельности (например, авиационная промышленность).</a:t>
            </a:r>
          </a:p>
          <a:p>
            <a:pPr lvl="0"/>
            <a:r>
              <a:rPr lang="ru-RU" sz="6000" dirty="0" smtClean="0">
                <a:latin typeface="Corbel" pitchFamily="34" charset="0"/>
                <a:cs typeface="Times New Roman" pitchFamily="18" charset="0"/>
              </a:rPr>
              <a:t> Необходимость в привлечении специалистов для новых и перспективных отраслей, представителей редких профессий, специалистов с мировым именем (ученые, спортсмены, врачи).</a:t>
            </a:r>
          </a:p>
          <a:p>
            <a:pPr lvl="0"/>
            <a:r>
              <a:rPr lang="ru-RU" sz="6000" dirty="0" smtClean="0">
                <a:latin typeface="Corbel" pitchFamily="34" charset="0"/>
                <a:cs typeface="Times New Roman" pitchFamily="18" charset="0"/>
              </a:rPr>
              <a:t> Монтаж и обслуживание поставляемого иностранного оборудования с последующим обучением собственного персонала.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692696"/>
            <a:ext cx="7746064" cy="5555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Наиболее важными аспектами российской миграционной политики являются:</a:t>
            </a:r>
          </a:p>
          <a:p>
            <a:r>
              <a:rPr lang="ru-RU" sz="2000" dirty="0" smtClean="0"/>
              <a:t>реализация гражданами Российской Федерации прав на свободу перемещения;</a:t>
            </a:r>
          </a:p>
          <a:p>
            <a:r>
              <a:rPr lang="ru-RU" sz="2000" dirty="0" smtClean="0"/>
              <a:t>гарантия защиты и поддержки трудящихся-мигрантов за рубежом;</a:t>
            </a:r>
          </a:p>
          <a:p>
            <a:r>
              <a:rPr lang="ru-RU" sz="2000" dirty="0" smtClean="0"/>
              <a:t>обеспечение беспрепятственного возвращения на родину и помощь в адаптации мигрантов.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Россия в международной трудовой миграции выступает одновременно и страной - импортером, и страной - экспортером рабочей силы. В связи с этим при разработке российской миграционной политики следует решать разнонаправленные задачи.</a:t>
            </a:r>
            <a:endParaRPr lang="ru-RU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88640"/>
            <a:ext cx="7848872" cy="640871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Основными инструментами миграционной политики  выступают требования и ограничения (квоты и цензы):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образовательный ценз </a:t>
            </a:r>
            <a:r>
              <a:rPr lang="ru-RU" dirty="0" smtClean="0"/>
              <a:t>- требования к уровню образования и стажу работы по специальности;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возрастной ценз</a:t>
            </a:r>
            <a:r>
              <a:rPr lang="ru-RU" dirty="0" smtClean="0"/>
              <a:t>. В основном страны-импортеры принимают иностранных рабочих 20-40 лет; 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требования</a:t>
            </a:r>
            <a:r>
              <a:rPr lang="ru-RU" dirty="0" smtClean="0"/>
              <a:t> к состоянию здоровья, отсутствие судимости;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временные ограничения</a:t>
            </a:r>
            <a:r>
              <a:rPr lang="ru-RU" dirty="0" smtClean="0"/>
              <a:t>. Большинство принимающих стран устанавливают максимальные сроки пребывания иностранных рабочих на их территориях;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количественное квотирование</a:t>
            </a:r>
            <a:r>
              <a:rPr lang="ru-RU" dirty="0" smtClean="0"/>
              <a:t>, определяющее долю иммигрантов в национальной экономике и отдельных отраслях; 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финансовые ограничения (имущественный ценз)</a:t>
            </a:r>
            <a:r>
              <a:rPr lang="ru-RU" dirty="0" smtClean="0"/>
              <a:t>. Например, по законодательству некоторых стран иммигранты для трудоустройства на местное предприятие обязаны выплатить в государственный бюджет определенную сумму денег;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национально-географические приоритеты</a:t>
            </a:r>
            <a:r>
              <a:rPr lang="ru-RU" dirty="0" smtClean="0"/>
              <a:t>. 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система санкций</a:t>
            </a:r>
            <a:r>
              <a:rPr lang="ru-RU" dirty="0" smtClean="0"/>
              <a:t>, действующих в отношении нелегальных мигрантов, работодателей, незаконно использующих иностранную рабочую силу (депортация, т. е. возращение на родину, лишение свободы, штрафы);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Программы по стимулированию реэмиграции</a:t>
            </a:r>
            <a:r>
              <a:rPr lang="ru-RU" dirty="0" smtClean="0"/>
              <a:t>, т. е. по возращению иностранных рабочих на родину (программы материальной компенсации, профессиональной подготовки, экономической помощи регионам массовой эмиграции). 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Допустимая доля мигрантов в определенных видах экономической деятельности в России в 2018 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таблица слайды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6323" y="1676096"/>
            <a:ext cx="6296904" cy="43440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60648"/>
            <a:ext cx="7848872" cy="61926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Corbel" pitchFamily="34" charset="0"/>
                <a:cs typeface="Times New Roman" pitchFamily="18" charset="0"/>
              </a:rPr>
              <a:t>          С этой целью миграционная политика должна быть нацелена на решение следующих задач:</a:t>
            </a:r>
          </a:p>
          <a:p>
            <a:pPr lvl="0"/>
            <a:r>
              <a:rPr lang="ru-RU" dirty="0" smtClean="0">
                <a:latin typeface="Corbel" pitchFamily="34" charset="0"/>
                <a:cs typeface="Times New Roman" pitchFamily="18" charset="0"/>
              </a:rPr>
              <a:t>привлечение русскоязычных мигрантов из стран ближнего зарубежья − бывших соотечественников по СССР;</a:t>
            </a:r>
          </a:p>
          <a:p>
            <a:pPr lvl="0"/>
            <a:r>
              <a:rPr lang="ru-RU" dirty="0" smtClean="0">
                <a:latin typeface="Corbel" pitchFamily="34" charset="0"/>
                <a:cs typeface="Times New Roman" pitchFamily="18" charset="0"/>
              </a:rPr>
              <a:t>решение проблемы нелегальной трудовой миграции;</a:t>
            </a:r>
          </a:p>
          <a:p>
            <a:pPr lvl="0"/>
            <a:r>
              <a:rPr lang="ru-RU" dirty="0" smtClean="0">
                <a:latin typeface="Corbel" pitchFamily="34" charset="0"/>
                <a:cs typeface="Times New Roman" pitchFamily="18" charset="0"/>
              </a:rPr>
              <a:t>реализация действующих и разработка новых программ внутренней трудовой миграции, связанной с созданием территориальных производственных комплексов, освоением удаленных территорий, более равномерным распределением трудовых ресурсов по территории </a:t>
            </a:r>
          </a:p>
          <a:p>
            <a:pPr lvl="0"/>
            <a:r>
              <a:rPr lang="ru-RU" dirty="0" smtClean="0">
                <a:latin typeface="Corbel" pitchFamily="34" charset="0"/>
                <a:cs typeface="Times New Roman" pitchFamily="18" charset="0"/>
              </a:rPr>
              <a:t>привлечение в страну из-за рубежа квалифицированных специалистов, в которых ощущается дефицит в стране (инженеров, врачей, служащих среднего звена и др.);</a:t>
            </a:r>
          </a:p>
          <a:p>
            <a:pPr lvl="0"/>
            <a:r>
              <a:rPr lang="ru-RU" dirty="0" smtClean="0">
                <a:latin typeface="Corbel" pitchFamily="34" charset="0"/>
                <a:cs typeface="Times New Roman" pitchFamily="18" charset="0"/>
              </a:rPr>
              <a:t>развитие «национального предпринимательства» среди приезжающих из-за рубежа работников, создание благоприятных условий для </a:t>
            </a:r>
            <a:r>
              <a:rPr lang="ru-RU" dirty="0" err="1" smtClean="0">
                <a:latin typeface="Corbel" pitchFamily="34" charset="0"/>
                <a:cs typeface="Times New Roman" pitchFamily="18" charset="0"/>
              </a:rPr>
              <a:t>гастарбайтеров</a:t>
            </a:r>
            <a:r>
              <a:rPr lang="ru-RU" dirty="0" smtClean="0">
                <a:latin typeface="Corbel" pitchFamily="34" charset="0"/>
                <a:cs typeface="Times New Roman" pitchFamily="18" charset="0"/>
              </a:rPr>
              <a:t>, заполняющих «ниши» на рынке труда, не привлекательные для российских специалистов</a:t>
            </a:r>
          </a:p>
          <a:p>
            <a:pPr lvl="0"/>
            <a:r>
              <a:rPr lang="ru-RU" dirty="0" smtClean="0">
                <a:latin typeface="Corbel" pitchFamily="34" charset="0"/>
                <a:cs typeface="Times New Roman" pitchFamily="18" charset="0"/>
              </a:rPr>
              <a:t>введение ограничений для въезда в страну нежелательных мигрантов (криминального элемента, людей, нацеленных не на производственную или предпринимательскую деятельность, а на получение социальных благ, предназначенных для населения страны).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1714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Основные понятия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764704"/>
            <a:ext cx="7560840" cy="5904656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 smtClean="0"/>
              <a:t>Миграция рабочей силы </a:t>
            </a:r>
            <a:r>
              <a:rPr lang="ru-RU" sz="2600" dirty="0" smtClean="0"/>
              <a:t>(</a:t>
            </a:r>
            <a:r>
              <a:rPr lang="ru-RU" sz="2600" dirty="0" err="1" smtClean="0"/>
              <a:t>labour</a:t>
            </a:r>
            <a:r>
              <a:rPr lang="ru-RU" sz="2600" dirty="0" smtClean="0"/>
              <a:t> </a:t>
            </a:r>
            <a:r>
              <a:rPr lang="ru-RU" sz="2600" dirty="0" err="1" smtClean="0"/>
              <a:t>force</a:t>
            </a:r>
            <a:r>
              <a:rPr lang="ru-RU" sz="2600" dirty="0" smtClean="0"/>
              <a:t> </a:t>
            </a:r>
            <a:r>
              <a:rPr lang="ru-RU" sz="2600" dirty="0" err="1" smtClean="0"/>
              <a:t>migration</a:t>
            </a:r>
            <a:r>
              <a:rPr lang="ru-RU" sz="2600" dirty="0" smtClean="0"/>
              <a:t>) — перемещение, переселение трудоспособного населения, вызванное причинами экономического характера.</a:t>
            </a:r>
          </a:p>
          <a:p>
            <a:pPr algn="just">
              <a:tabLst>
                <a:tab pos="6910388" algn="l"/>
              </a:tabLst>
            </a:pPr>
            <a:r>
              <a:rPr lang="ru-RU" sz="2600" b="1" dirty="0" smtClean="0"/>
              <a:t>Иммиграция</a:t>
            </a:r>
            <a:r>
              <a:rPr lang="ru-RU" sz="2600" dirty="0" smtClean="0"/>
              <a:t> (</a:t>
            </a:r>
            <a:r>
              <a:rPr lang="ru-RU" sz="2600" dirty="0" err="1" smtClean="0"/>
              <a:t>immigration</a:t>
            </a:r>
            <a:r>
              <a:rPr lang="ru-RU" sz="2600" dirty="0" smtClean="0"/>
              <a:t>) — въезд трудоспособного населения в данную страну из-за ее пределов.</a:t>
            </a:r>
          </a:p>
          <a:p>
            <a:r>
              <a:rPr lang="ru-RU" sz="2600" b="1" dirty="0" smtClean="0"/>
              <a:t>Эмиграция</a:t>
            </a:r>
            <a:r>
              <a:rPr lang="ru-RU" sz="2600" dirty="0" smtClean="0"/>
              <a:t> (</a:t>
            </a:r>
            <a:r>
              <a:rPr lang="ru-RU" sz="2600" dirty="0" err="1" smtClean="0"/>
              <a:t>emigration</a:t>
            </a:r>
            <a:r>
              <a:rPr lang="ru-RU" sz="2600" dirty="0" smtClean="0"/>
              <a:t>) — выезд трудоспособного населения из данной страны за ее пределы.</a:t>
            </a:r>
          </a:p>
          <a:p>
            <a:r>
              <a:rPr lang="ru-RU" sz="2600" b="1" dirty="0" smtClean="0"/>
              <a:t>Миграционное сальдо </a:t>
            </a:r>
            <a:r>
              <a:rPr lang="ru-RU" sz="2600" dirty="0" smtClean="0"/>
              <a:t>(</a:t>
            </a:r>
            <a:r>
              <a:rPr lang="ru-RU" sz="2600" dirty="0" err="1" smtClean="0"/>
              <a:t>net</a:t>
            </a:r>
            <a:r>
              <a:rPr lang="ru-RU" sz="2600" dirty="0" smtClean="0"/>
              <a:t> </a:t>
            </a:r>
            <a:r>
              <a:rPr lang="ru-RU" sz="2600" dirty="0" err="1" smtClean="0"/>
              <a:t>migration</a:t>
            </a:r>
            <a:r>
              <a:rPr lang="ru-RU" sz="2600" dirty="0" smtClean="0"/>
              <a:t>) — разность между количеством людей, переселившихся за пределы данной страны (эмигрантов), и количеством людей, переселившихся в данную страну из-за ее пределов (иммигрантов).</a:t>
            </a:r>
          </a:p>
          <a:p>
            <a:r>
              <a:rPr lang="ru-RU" sz="2600" b="1" dirty="0" smtClean="0"/>
              <a:t>«Утечка умов» </a:t>
            </a:r>
            <a:r>
              <a:rPr lang="ru-RU" sz="2600" dirty="0" smtClean="0"/>
              <a:t>(«</a:t>
            </a:r>
            <a:r>
              <a:rPr lang="ru-RU" sz="2600" dirty="0" err="1" smtClean="0"/>
              <a:t>brain</a:t>
            </a:r>
            <a:r>
              <a:rPr lang="ru-RU" sz="2600" dirty="0" smtClean="0"/>
              <a:t> </a:t>
            </a:r>
            <a:r>
              <a:rPr lang="ru-RU" sz="2600" dirty="0" err="1" smtClean="0"/>
              <a:t>drain</a:t>
            </a:r>
            <a:r>
              <a:rPr lang="ru-RU" sz="2600" dirty="0" smtClean="0"/>
              <a:t>») — эмиграция высококвалифицированных специалистов преимущественно из менее развитых стран в промышленно развитые страны.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1714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Контрольные вопросы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836712"/>
            <a:ext cx="7704856" cy="5904656"/>
          </a:xfrm>
        </p:spPr>
        <p:txBody>
          <a:bodyPr>
            <a:normAutofit lnSpcReduction="10000"/>
          </a:bodyPr>
          <a:lstStyle/>
          <a:p>
            <a:pPr marL="425196" indent="-342900">
              <a:buFont typeface="+mj-lt"/>
              <a:buAutoNum type="arabicPeriod"/>
            </a:pPr>
            <a:r>
              <a:rPr lang="ru-RU" sz="1800" dirty="0" smtClean="0"/>
              <a:t>Охарактеризуйте различные виды международной трудовой миграции. Каковы их особенности?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800" dirty="0" smtClean="0"/>
              <a:t>Выделите экономические и неэкономические причины перемещения трудовых ресурсов между странами.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800" dirty="0" smtClean="0"/>
              <a:t>В чем заключается воздействие миграции на экономику страны-экспортера рабочей силы?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800" dirty="0" smtClean="0"/>
              <a:t>Какие выгоды получает страна-импортер рабочей силы?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800" dirty="0" smtClean="0"/>
              <a:t>Каковы основные категории желательных мигрантов для большинства принимающих стран?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800" dirty="0" smtClean="0"/>
              <a:t>Назовите меры государства по ограничению трудовой миграции.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800" dirty="0" smtClean="0"/>
              <a:t>Каковы способы государственного стимулирования реэмиграции? 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800" dirty="0" smtClean="0">
                <a:solidFill>
                  <a:srgbClr val="000000"/>
                </a:solidFill>
                <a:latin typeface="Corbel" pitchFamily="34" charset="0"/>
                <a:ea typeface="MS Mincho"/>
              </a:rPr>
              <a:t>В чем заключается специфика международной миграции рабочей силы по сравнению с международной торговлей обычными товарами и услугами?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1800" dirty="0" smtClean="0">
                <a:solidFill>
                  <a:srgbClr val="000000"/>
                </a:solidFill>
                <a:latin typeface="Corbel" pitchFamily="34" charset="0"/>
                <a:ea typeface="MS Mincho"/>
              </a:rPr>
              <a:t>Рабочие-иммигранты обычно получают более низкий доход, чем другие рабочие. Поэтому в результате иммиграции снижается уровень среднего дохода в стране (размер национального дохода на душу населения), что противоречит выводу о том, что принимающая страна в целом выигрывает от миграции рабочей силы. Объясните этот парадокс.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MS Mincho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/>
                <a:ea typeface="MS Mincho"/>
              </a:rPr>
            </a:br>
            <a:endParaRPr lang="ru-RU" sz="1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708920"/>
            <a:ext cx="7406640" cy="1472184"/>
          </a:xfrm>
        </p:spPr>
        <p:txBody>
          <a:bodyPr/>
          <a:lstStyle/>
          <a:p>
            <a:pPr algn="ctr"/>
            <a:r>
              <a:rPr lang="ru-RU" b="1" dirty="0" smtClean="0"/>
              <a:t>Международный обмен технологиями</a:t>
            </a:r>
            <a:endParaRPr lang="ru-RU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459" y="448258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700808"/>
            <a:ext cx="7498080" cy="4800600"/>
          </a:xfrm>
        </p:spPr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ru-RU" sz="2800" dirty="0" smtClean="0"/>
              <a:t>Международный обмен технологиями или научно-техническое сотрудничество.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800" dirty="0" smtClean="0"/>
              <a:t>Формы международной передачи технологий.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800" dirty="0" smtClean="0"/>
              <a:t>Международное регулирование рынка технологий.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556792"/>
            <a:ext cx="7498080" cy="4800600"/>
          </a:xfrm>
        </p:spPr>
        <p:txBody>
          <a:bodyPr/>
          <a:lstStyle/>
          <a:p>
            <a:pPr marL="596646" lvl="0" indent="-514350">
              <a:buFont typeface="+mj-lt"/>
              <a:buAutoNum type="arabicPeriod"/>
            </a:pPr>
            <a:r>
              <a:rPr lang="ru-RU" dirty="0" smtClean="0"/>
              <a:t>Понятие и причины международной миграции капитала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/>
              <a:t>Формы международной миграции капитала. Прямые иностранные инвестиции. Портфельные инвестиции.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/>
              <a:t>Международная миграция капитала и Россия.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908720"/>
            <a:ext cx="7762316" cy="4176464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764704"/>
            <a:ext cx="7704856" cy="568863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Международный обмен технологиями </a:t>
            </a:r>
            <a:r>
              <a:rPr lang="ru-RU" dirty="0" smtClean="0"/>
              <a:t>- это обмен научно-техническими знаниями между покупателями и продавцами разных стран.</a:t>
            </a:r>
          </a:p>
          <a:p>
            <a:pPr>
              <a:buNone/>
            </a:pPr>
            <a:r>
              <a:rPr lang="ru-RU" dirty="0" smtClean="0"/>
              <a:t>Международный технологический обмен рассматривается с двух сторон: </a:t>
            </a:r>
          </a:p>
          <a:p>
            <a:r>
              <a:rPr lang="ru-RU" dirty="0" smtClean="0"/>
              <a:t>В </a:t>
            </a:r>
            <a:r>
              <a:rPr lang="ru-RU" b="1" dirty="0" smtClean="0"/>
              <a:t>широком</a:t>
            </a:r>
            <a:r>
              <a:rPr lang="ru-RU" dirty="0" smtClean="0"/>
              <a:t> смысле слова он означает распространение любых научно-технических знаний и обмен производственным опытом между странами</a:t>
            </a:r>
          </a:p>
          <a:p>
            <a:r>
              <a:rPr lang="ru-RU" dirty="0" smtClean="0"/>
              <a:t>В </a:t>
            </a:r>
            <a:r>
              <a:rPr lang="ru-RU" b="1" dirty="0" smtClean="0"/>
              <a:t>узком</a:t>
            </a:r>
            <a:r>
              <a:rPr lang="ru-RU" dirty="0" smtClean="0"/>
              <a:t> - передачу научно-технических знаний и опыта, относящихся к воспроизводству конкретных технологических процессов.</a:t>
            </a:r>
          </a:p>
          <a:p>
            <a:pPr>
              <a:buNone/>
            </a:pPr>
            <a:r>
              <a:rPr lang="ru-RU" dirty="0" smtClean="0"/>
              <a:t>Технология будет реализована на внешнем рынке в форме товара, если она отвечает двум основным требованиям:</a:t>
            </a:r>
          </a:p>
          <a:p>
            <a:r>
              <a:rPr lang="ru-RU" dirty="0" smtClean="0"/>
              <a:t>является передовой для страны, ее приобретающей</a:t>
            </a:r>
          </a:p>
          <a:p>
            <a:r>
              <a:rPr lang="ru-RU" dirty="0" smtClean="0"/>
              <a:t>является объектом «отношений собственности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5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60362"/>
            <a:ext cx="6120680" cy="6508998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1714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Виды технологий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15616" y="764704"/>
            <a:ext cx="7848872" cy="576064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 </a:t>
            </a:r>
            <a:r>
              <a:rPr lang="ru-RU" b="1" dirty="0" smtClean="0"/>
              <a:t>уникальным технологиям </a:t>
            </a:r>
            <a:r>
              <a:rPr lang="ru-RU" dirty="0" smtClean="0"/>
              <a:t>относятся изобретения и другие научно-технические разработки, защищенные патентами или содержащие ноу-хау, что делает невозможным их использование конкурирующими организациями.</a:t>
            </a:r>
          </a:p>
          <a:p>
            <a:r>
              <a:rPr lang="ru-RU" dirty="0" smtClean="0"/>
              <a:t>К </a:t>
            </a:r>
            <a:r>
              <a:rPr lang="ru-RU" b="1" dirty="0" smtClean="0"/>
              <a:t>прогрессивным технологиям </a:t>
            </a:r>
            <a:r>
              <a:rPr lang="ru-RU" dirty="0" smtClean="0"/>
              <a:t>принадлежат разработки, обладающие новизной и технико-экономическими преимуществами по сравнению с технологиями-аналогами, используемыми потенциальными покупателями новой технологии и их конкурентами.</a:t>
            </a:r>
          </a:p>
          <a:p>
            <a:r>
              <a:rPr lang="ru-RU" b="1" dirty="0" smtClean="0"/>
              <a:t>Традиционная (обычная) технология </a:t>
            </a:r>
            <a:r>
              <a:rPr lang="ru-RU" dirty="0" smtClean="0"/>
              <a:t>представляет собой разработки, отражающие средний уровень производства, достигнутый большинством производителей продукции в данной отрасли.</a:t>
            </a:r>
          </a:p>
          <a:p>
            <a:r>
              <a:rPr lang="ru-RU" b="1" dirty="0" smtClean="0"/>
              <a:t>Морально устаревшая технология </a:t>
            </a:r>
            <a:r>
              <a:rPr lang="ru-RU" dirty="0" smtClean="0"/>
              <a:t>относится к разработкам, не обеспечивающим производство продукции среднего качества и с технико-экономическими показателями, которые достигают большинство производителей аналогичной продукции. Использование таких разработок закрепляет технологическую отсталость ее владельцев.</a:t>
            </a:r>
          </a:p>
          <a:p>
            <a:pPr>
              <a:buNone/>
            </a:pPr>
            <a:r>
              <a:rPr lang="ru-RU" dirty="0" smtClean="0"/>
              <a:t>Одним из наиболее распространенных способов передачи технологии является лицензионная торговля.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171400"/>
            <a:ext cx="749808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Модель технического прогресса Джона </a:t>
            </a:r>
            <a:r>
              <a:rPr lang="ru-RU" sz="2800" dirty="0" err="1" smtClean="0"/>
              <a:t>Хикса</a:t>
            </a:r>
            <a:endParaRPr lang="ru-RU" sz="2800" dirty="0"/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908720"/>
            <a:ext cx="7272808" cy="2880320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259632" y="4005064"/>
            <a:ext cx="7602048" cy="266429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65760" marR="0" lvl="0" indent="-283464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Модели технического прогресса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65760" marR="0" lvl="0" indent="-283464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нейтральный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одновременное повышение производительности и труда, и капитала;</a:t>
            </a:r>
          </a:p>
          <a:p>
            <a:pPr marL="365760" marR="0" lvl="0" indent="-283464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трудосберегающий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повышение производительности капитала в относительно большей степени, чем труда;</a:t>
            </a:r>
          </a:p>
          <a:p>
            <a:pPr marL="365760" marR="0" lvl="0" indent="-283464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капиталосберегающий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повышение производительности труда в относительно большей степени, чем капитала.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Международный обмен технологиями</a:t>
            </a:r>
            <a:endParaRPr lang="ru-RU" sz="3200" dirty="0"/>
          </a:p>
        </p:txBody>
      </p:sp>
      <p:pic>
        <p:nvPicPr>
          <p:cNvPr id="4" name="Содержимое 3" descr="http://www.finburst.ru/images/books/225/image0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698477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Основные формы международного научно-технического обмена</a:t>
            </a:r>
            <a:endParaRPr lang="ru-RU" sz="2800" dirty="0"/>
          </a:p>
        </p:txBody>
      </p:sp>
      <p:pic>
        <p:nvPicPr>
          <p:cNvPr id="6" name="Содержимое 5" descr="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3" y="1340768"/>
            <a:ext cx="7796015" cy="504056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56872" cy="34605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Формы международного технологического обмена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99592" y="665312"/>
            <a:ext cx="8064896" cy="6192688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Главной формой международного технологического обмена в настоящее время является лицензионная торговля. Она стабильно в 3-4 раза превышает темпы торговли традиционными товарами. Лицензионные операции сконцентрированы в промышленно развитых странах - свыше 90% купли-продажи. Ведущее место занимают США, Япония, Великобритания. </a:t>
            </a:r>
          </a:p>
          <a:p>
            <a:pPr algn="just"/>
            <a:r>
              <a:rPr lang="ru-RU" sz="1600" dirty="0" smtClean="0"/>
              <a:t>Лицензионная торговля обладает отраслевой специализацией - основной объем лицензионной торговли сконцентрирован в электротехнике, электронной и химической промышленности. Основной объем купли-продажи лицензий совершается между материнскими компаниями и филиалами.</a:t>
            </a:r>
          </a:p>
          <a:p>
            <a:pPr algn="just"/>
            <a:r>
              <a:rPr lang="ru-RU" sz="1600" dirty="0" smtClean="0"/>
              <a:t>Передача технологии в коммерческих формах подразумевает, что технология является специфическим товаром. Покупатель новой технологии получает в свое распоряжение научно-технические разработки или созданные производственно-технологические процессы. Использование таких разработок и процессов в качестве элементов производительного капитала позволяет выпускать товарную продукцию, обладающую повышенной конкурентоспособностью, и получать в течение продолжительного периода дополнительную прибыль вследствие ее уникальности либо меньших издержек производства в расчете на единицу готовой продукции.</a:t>
            </a:r>
          </a:p>
          <a:p>
            <a:pPr algn="just"/>
            <a:r>
              <a:rPr lang="ru-RU" sz="1600" dirty="0" smtClean="0"/>
              <a:t>Международная передача технологий способствует повышению конкурентоспособности фирм на внутреннем и мировом рынках. Чем более совершенен рыночный механизм передачи технологий, тем более эффективно распределение этого фактора производства в обществе и тем большую выгоду получает как продавец, так и покупатель технологически применимого знания.</a:t>
            </a:r>
            <a:endParaRPr lang="ru-RU" sz="16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332656"/>
            <a:ext cx="7818072" cy="5915744"/>
          </a:xfrm>
        </p:spPr>
        <p:txBody>
          <a:bodyPr>
            <a:normAutofit fontScale="62500" lnSpcReduction="20000"/>
          </a:bodyPr>
          <a:lstStyle/>
          <a:p>
            <a:pPr fontAlgn="base">
              <a:buNone/>
            </a:pPr>
            <a:r>
              <a:rPr lang="ru-RU" dirty="0" smtClean="0"/>
              <a:t>В настоящее время объектом</a:t>
            </a:r>
            <a:r>
              <a:rPr lang="ru-RU" b="1" dirty="0" smtClean="0"/>
              <a:t> лицензионной торговли</a:t>
            </a:r>
            <a:r>
              <a:rPr lang="ru-RU" dirty="0" smtClean="0"/>
              <a:t> может являться:</a:t>
            </a:r>
          </a:p>
          <a:p>
            <a:pPr marL="596646" indent="-514350" algn="just" fontAlgn="base">
              <a:buFont typeface="+mj-lt"/>
              <a:buAutoNum type="arabicPeriod"/>
            </a:pPr>
            <a:r>
              <a:rPr lang="ru-RU" b="1" dirty="0" smtClean="0"/>
              <a:t>патент</a:t>
            </a:r>
            <a:r>
              <a:rPr lang="ru-RU" dirty="0" smtClean="0"/>
              <a:t> — документ, удостоверяющий государственное признание технического решения изобретателем, закрепляет за лицом, которому он выдан (</a:t>
            </a:r>
            <a:r>
              <a:rPr lang="ru-RU" dirty="0" err="1" smtClean="0"/>
              <a:t>патентообладателю</a:t>
            </a:r>
            <a:r>
              <a:rPr lang="ru-RU" dirty="0" smtClean="0"/>
              <a:t>), исключительное право на изобретение;</a:t>
            </a:r>
          </a:p>
          <a:p>
            <a:pPr marL="596646" indent="-514350" algn="just" fontAlgn="base">
              <a:buFont typeface="+mj-lt"/>
              <a:buAutoNum type="arabicPeriod"/>
            </a:pPr>
            <a:r>
              <a:rPr lang="ru-RU" b="1" dirty="0" smtClean="0"/>
              <a:t>промышленный образец </a:t>
            </a:r>
            <a:r>
              <a:rPr lang="ru-RU" dirty="0" smtClean="0"/>
              <a:t>— новое художественно-конструкторское решение изделия;</a:t>
            </a:r>
          </a:p>
          <a:p>
            <a:pPr marL="596646" indent="-514350" algn="just" fontAlgn="base">
              <a:buFont typeface="+mj-lt"/>
              <a:buAutoNum type="arabicPeriod"/>
            </a:pPr>
            <a:r>
              <a:rPr lang="ru-RU" b="1" dirty="0" smtClean="0"/>
              <a:t>торговый знак </a:t>
            </a:r>
            <a:r>
              <a:rPr lang="ru-RU" dirty="0" smtClean="0"/>
              <a:t>— зарегистрированное в установленном порядке обозначение, служащее для отличия товаров одних производителей от однородных товаров других производителей;</a:t>
            </a:r>
          </a:p>
          <a:p>
            <a:pPr marL="596646" indent="-514350" algn="just" fontAlgn="base">
              <a:buFont typeface="+mj-lt"/>
              <a:buAutoNum type="arabicPeriod"/>
            </a:pPr>
            <a:r>
              <a:rPr lang="ru-RU" b="1" dirty="0" smtClean="0"/>
              <a:t>ноу-хау</a:t>
            </a:r>
            <a:r>
              <a:rPr lang="ru-RU" dirty="0" smtClean="0"/>
              <a:t> — имеющие коммерческую ценность конфи­денциальные сведения и научно-технические знания, которые не пользуются правовой охраной. С развитием техники значение ноу-хау резко возросло, и оно превратилось в самостоятельный объект лицензионной торговли. Причем в одних случаях ноу-хау — это фактическое, но незарегистрированное изобретение, в других — элемент изобретения, не включенный в описание, либо непатентоспособное изобретение (математическая формула, программное обеспечение и т. д.).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548680"/>
            <a:ext cx="7674056" cy="5483696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ru-RU" dirty="0" smtClean="0"/>
              <a:t>Лицензионные платежи:</a:t>
            </a:r>
          </a:p>
          <a:p>
            <a:pPr lvl="0" fontAlgn="base"/>
            <a:r>
              <a:rPr lang="ru-RU" b="1" i="1" dirty="0" smtClean="0"/>
              <a:t>роялти</a:t>
            </a:r>
            <a:r>
              <a:rPr lang="ru-RU" dirty="0" smtClean="0"/>
              <a:t> - периодические отчисления от дохода покупателя исходя из объема прибыли, суммы продаж, цены и др. (обычно  составляют 3-5%);</a:t>
            </a:r>
          </a:p>
          <a:p>
            <a:pPr lvl="0" fontAlgn="base"/>
            <a:r>
              <a:rPr lang="ru-RU" b="1" i="1" dirty="0" smtClean="0"/>
              <a:t>паушальный платеж</a:t>
            </a:r>
            <a:r>
              <a:rPr lang="ru-RU" b="1" dirty="0" smtClean="0"/>
              <a:t> </a:t>
            </a:r>
            <a:r>
              <a:rPr lang="ru-RU" dirty="0" smtClean="0"/>
              <a:t>- единовременная выплата, не связанная с фактическим использованием лицензии (определяется на основе экспертных оценок);</a:t>
            </a:r>
          </a:p>
          <a:p>
            <a:pPr lvl="0" fontAlgn="base"/>
            <a:r>
              <a:rPr lang="ru-RU" b="1" i="1" dirty="0" smtClean="0"/>
              <a:t>участие в прибыли</a:t>
            </a:r>
            <a:r>
              <a:rPr lang="ru-RU" b="1" dirty="0" smtClean="0"/>
              <a:t> </a:t>
            </a:r>
            <a:r>
              <a:rPr lang="ru-RU" dirty="0" smtClean="0"/>
              <a:t>- отчисление в пользу лицензиара части прибыли лицензиата, полученной от коммерческого использования лицензии.</a:t>
            </a:r>
          </a:p>
          <a:p>
            <a:pPr lvl="0" fontAlgn="base"/>
            <a:r>
              <a:rPr lang="ru-RU" b="1" i="1" dirty="0" smtClean="0"/>
              <a:t>участие в собственности</a:t>
            </a:r>
            <a:r>
              <a:rPr lang="ru-RU" b="1" dirty="0" smtClean="0"/>
              <a:t> </a:t>
            </a:r>
            <a:r>
              <a:rPr lang="ru-RU" dirty="0" smtClean="0"/>
              <a:t>- передача лицензиару части акций лицензиата в качестве платежа за лицензию.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548680"/>
            <a:ext cx="7674056" cy="56997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/>
              <a:t>Международная миграция капитала</a:t>
            </a:r>
            <a:r>
              <a:rPr lang="ru-RU" dirty="0" smtClean="0"/>
              <a:t> - встречное перемещение через границы капитала в денежной форме с целью получения дохода и других выгод.</a:t>
            </a:r>
          </a:p>
          <a:p>
            <a:pPr algn="ctr">
              <a:buNone/>
            </a:pPr>
            <a:r>
              <a:rPr lang="ru-RU" b="1" dirty="0" smtClean="0"/>
              <a:t>Причины международной миграции капитала:</a:t>
            </a:r>
            <a:endParaRPr lang="ru-RU" dirty="0" smtClean="0"/>
          </a:p>
          <a:p>
            <a:pPr lvl="0"/>
            <a:r>
              <a:rPr lang="ru-RU" dirty="0" smtClean="0"/>
              <a:t>несовпадение спроса на капитал и его предложения в различных звеньях мирового хозяйства</a:t>
            </a:r>
          </a:p>
          <a:p>
            <a:pPr lvl="0"/>
            <a:r>
              <a:rPr lang="ru-RU" dirty="0" smtClean="0"/>
              <a:t>относительное перенакопление капитала в экономически развитых странах</a:t>
            </a:r>
          </a:p>
          <a:p>
            <a:pPr lvl="0"/>
            <a:r>
              <a:rPr lang="ru-RU" dirty="0" smtClean="0"/>
              <a:t>более дешевые ресурсы и ёмкие рынки сбыта в принимающих странах</a:t>
            </a:r>
          </a:p>
          <a:p>
            <a:pPr lvl="0"/>
            <a:r>
              <a:rPr lang="ru-RU" dirty="0" smtClean="0"/>
              <a:t>благоприятный инвестиционный климат страны</a:t>
            </a:r>
          </a:p>
          <a:p>
            <a:pPr lvl="0"/>
            <a:r>
              <a:rPr lang="ru-RU" dirty="0" smtClean="0"/>
              <a:t>возможность монополизации местного товарного рынка</a:t>
            </a:r>
          </a:p>
          <a:p>
            <a:pPr lvl="0"/>
            <a:r>
              <a:rPr lang="ru-RU" dirty="0" smtClean="0"/>
              <a:t>низкие экологические стандарты в развивающихся странах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0"/>
            <a:ext cx="8172400" cy="6858000"/>
          </a:xfrm>
        </p:spPr>
        <p:txBody>
          <a:bodyPr>
            <a:normAutofit fontScale="55000" lnSpcReduction="20000"/>
          </a:bodyPr>
          <a:lstStyle/>
          <a:p>
            <a:pPr fontAlgn="base">
              <a:buNone/>
            </a:pPr>
            <a:r>
              <a:rPr lang="ru-RU" dirty="0" smtClean="0"/>
              <a:t>В мировой торговле наиболее часто встречаются следующие </a:t>
            </a:r>
            <a:r>
              <a:rPr lang="ru-RU" b="1" i="1" dirty="0" smtClean="0"/>
              <a:t>виды патентной лицензионной торговли</a:t>
            </a:r>
            <a:r>
              <a:rPr lang="ru-RU" b="1" dirty="0" smtClean="0"/>
              <a:t>:</a:t>
            </a:r>
          </a:p>
          <a:p>
            <a:pPr fontAlgn="base"/>
            <a:r>
              <a:rPr lang="ru-RU" b="1" dirty="0" smtClean="0"/>
              <a:t>патентные лицензии</a:t>
            </a:r>
            <a:r>
              <a:rPr lang="ru-RU" dirty="0" smtClean="0"/>
              <a:t> с одновременной передачей ноу-хау и оказанием технической помощи в налаживании производства;</a:t>
            </a:r>
          </a:p>
          <a:p>
            <a:pPr fontAlgn="base"/>
            <a:r>
              <a:rPr lang="ru-RU" b="1" dirty="0" smtClean="0"/>
              <a:t>патентные лицензии с ноу-хау</a:t>
            </a:r>
            <a:r>
              <a:rPr lang="ru-RU" dirty="0" smtClean="0"/>
              <a:t>;</a:t>
            </a:r>
          </a:p>
          <a:p>
            <a:pPr fontAlgn="base"/>
            <a:r>
              <a:rPr lang="ru-RU" b="1" dirty="0" smtClean="0"/>
              <a:t>чистые патентные лицензии без ноу-хау</a:t>
            </a:r>
            <a:r>
              <a:rPr lang="ru-RU" dirty="0" smtClean="0"/>
              <a:t>.</a:t>
            </a:r>
          </a:p>
          <a:p>
            <a:pPr fontAlgn="base">
              <a:buNone/>
            </a:pPr>
            <a:r>
              <a:rPr lang="ru-RU" dirty="0" smtClean="0"/>
              <a:t>В первом и втором случаях могут иметь место условия о неразглашении ноу-хау в период действия лицензионного соглашения.</a:t>
            </a:r>
          </a:p>
          <a:p>
            <a:pPr fontAlgn="base">
              <a:buNone/>
            </a:pPr>
            <a:r>
              <a:rPr lang="ru-RU" dirty="0" smtClean="0"/>
              <a:t>Лицензии делятся также на:</a:t>
            </a:r>
          </a:p>
          <a:p>
            <a:pPr fontAlgn="base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самостоятельные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smtClean="0"/>
              <a:t>которые предполагают передачу технологий вне зависимости от их материального носителя;</a:t>
            </a:r>
          </a:p>
          <a:p>
            <a:pPr fontAlgn="base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сопутствующие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smtClean="0"/>
              <a:t>которые имеют зависимый характер и предоставляются одновременно с заключением контракта на строительство предприятия, поставку технологического оборудования, оказание консультационных услуг. </a:t>
            </a:r>
          </a:p>
          <a:p>
            <a:pPr fontAlgn="base">
              <a:buNone/>
            </a:pPr>
            <a:r>
              <a:rPr lang="ru-RU" dirty="0" smtClean="0"/>
              <a:t>Существуют три основных </a:t>
            </a:r>
            <a:r>
              <a:rPr lang="ru-RU" b="1" dirty="0" smtClean="0"/>
              <a:t>вида лицензий</a:t>
            </a:r>
            <a:r>
              <a:rPr lang="ru-RU" dirty="0" smtClean="0"/>
              <a:t>.</a:t>
            </a:r>
          </a:p>
          <a:p>
            <a:pPr marL="596646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/>
                </a:solidFill>
              </a:rPr>
              <a:t>Простая</a:t>
            </a:r>
            <a:r>
              <a:rPr lang="ru-RU" b="1" dirty="0" smtClean="0"/>
              <a:t>,</a:t>
            </a:r>
            <a:r>
              <a:rPr lang="ru-RU" dirty="0" smtClean="0"/>
              <a:t> когда продавец (лицензиар) оставляет за собой право самостоятельно использовать объект лицензии и давать аналогичные лицензии другим.</a:t>
            </a:r>
          </a:p>
          <a:p>
            <a:pPr marL="596646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/>
                </a:solidFill>
              </a:rPr>
              <a:t>Исключительная</a:t>
            </a:r>
            <a:r>
              <a:rPr lang="ru-RU" dirty="0" smtClean="0">
                <a:solidFill>
                  <a:schemeClr val="accent6"/>
                </a:solidFill>
              </a:rPr>
              <a:t>, </a:t>
            </a:r>
            <a:r>
              <a:rPr lang="ru-RU" dirty="0" smtClean="0"/>
              <a:t>когда лицензиар не имеет права давать аналогичные лицензии, но может сам использовать объект лицензии.</a:t>
            </a:r>
          </a:p>
          <a:p>
            <a:pPr marL="596646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/>
                </a:solidFill>
              </a:rPr>
              <a:t>Полная,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smtClean="0"/>
              <a:t>когда лицензиар полностью лишается права использовать объект лицензии. Такой вариант часто имеет место при лицензировании маломощных фирм.</a:t>
            </a:r>
          </a:p>
          <a:p>
            <a:pPr marL="596646" indent="-514350" fontAlgn="base">
              <a:buNone/>
            </a:pPr>
            <a:r>
              <a:rPr lang="ru-RU" dirty="0" smtClean="0"/>
              <a:t>Лицензионная торговля осуществляется посредством оформления лицензионных соглашений (договоров).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cf.ppt-online.org/files/slide/8/8QA0uqhCWY6mXb3ioyOakcMtpUEzdsvDxJ1Zef/slide-4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720080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cf.ppt-online.org/files/slide/8/8QA0uqhCWY6mXb3ioyOakcMtpUEzdsvDxJ1Zef/slide-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741682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1714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Основные понятия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764704"/>
            <a:ext cx="7272808" cy="590465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sz="2600" b="1" dirty="0" smtClean="0"/>
              <a:t>Технология</a:t>
            </a:r>
            <a:r>
              <a:rPr lang="ru-RU" sz="2600" dirty="0" smtClean="0"/>
              <a:t> - научные методы достижения практических целей. Включают технологии продуктов, технологии процессов, технологии управления.</a:t>
            </a:r>
          </a:p>
          <a:p>
            <a:pPr fontAlgn="base"/>
            <a:r>
              <a:rPr lang="ru-RU" sz="2600" b="1" dirty="0" smtClean="0"/>
              <a:t>Международная передача технологий</a:t>
            </a:r>
            <a:r>
              <a:rPr lang="ru-RU" sz="2600" dirty="0" smtClean="0"/>
              <a:t> - межгосударственное перемещение научно-технических достижений на коммерческой или безвозмездной основе.</a:t>
            </a:r>
          </a:p>
          <a:p>
            <a:pPr fontAlgn="base"/>
            <a:r>
              <a:rPr lang="ru-RU" sz="2600" b="1" dirty="0" smtClean="0"/>
              <a:t>Патент</a:t>
            </a:r>
            <a:r>
              <a:rPr lang="ru-RU" sz="2600" dirty="0" smtClean="0"/>
              <a:t> - право собственности на изобретение.</a:t>
            </a:r>
          </a:p>
          <a:p>
            <a:pPr fontAlgn="base"/>
            <a:r>
              <a:rPr lang="ru-RU" sz="2600" b="1" dirty="0" smtClean="0"/>
              <a:t>Лицензия</a:t>
            </a:r>
            <a:r>
              <a:rPr lang="ru-RU" sz="2600" dirty="0" smtClean="0"/>
              <a:t> - разрешение на использование технологии в определенное время и за определенную плату.</a:t>
            </a:r>
          </a:p>
          <a:p>
            <a:pPr fontAlgn="base"/>
            <a:r>
              <a:rPr lang="ru-RU" sz="2600" b="1" dirty="0" smtClean="0"/>
              <a:t>Копирайт</a:t>
            </a:r>
            <a:r>
              <a:rPr lang="ru-RU" sz="2600" dirty="0" smtClean="0"/>
              <a:t> - право воспроизведения автором своей работы.</a:t>
            </a:r>
          </a:p>
          <a:p>
            <a:pPr fontAlgn="base"/>
            <a:r>
              <a:rPr lang="ru-RU" sz="2600" b="1" dirty="0" smtClean="0"/>
              <a:t>Товарная марка</a:t>
            </a:r>
            <a:r>
              <a:rPr lang="ru-RU" sz="2600" dirty="0" smtClean="0"/>
              <a:t> - символ организации, который используется в коммерческих целях.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Контрольные вопросы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096832" cy="5149552"/>
          </a:xfrm>
        </p:spPr>
        <p:txBody>
          <a:bodyPr>
            <a:noAutofit/>
          </a:bodyPr>
          <a:lstStyle/>
          <a:p>
            <a:pPr marL="596646" indent="-514350" algn="just">
              <a:buFont typeface="+mj-lt"/>
              <a:buAutoNum type="arabicPeriod"/>
            </a:pPr>
            <a:r>
              <a:rPr lang="ru-RU" sz="2400" dirty="0" smtClean="0"/>
              <a:t>Что такое международная передача технологий и в каких формах она осуществляется?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ru-RU" sz="2400" dirty="0" smtClean="0"/>
              <a:t>В чем заключается государственное регулирование передачи технологий?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ru-RU" sz="2400" dirty="0" smtClean="0"/>
              <a:t>Почему основные потоки передачи технологий существуют между индустриально развитыми странами, ведь они конкуренты?</a:t>
            </a:r>
            <a:endParaRPr lang="ru-RU" sz="2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88640"/>
            <a:ext cx="7746064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Список рекомендуемой литературы</a:t>
            </a:r>
          </a:p>
          <a:p>
            <a:pPr algn="ctr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Рыбина М.Н.,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Исаенко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В.О.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Мировая экономика и международные экономические отношения. Учебное пособие. Серия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− М.: Издательство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КноРус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2021. − 184 с. (ID: 44714415)  ЭБС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BOOKru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Шимко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П.Д.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Мировая экономика и международные экономические отношения.  / Под ред. И.А.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Максимцева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− Сер.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магистратура. − М.: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КноРус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2020. − 366 с. 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42672127 ).  ЭБС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BOOKru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 </a:t>
            </a:r>
          </a:p>
          <a:p>
            <a:pPr lvl="0" algn="just">
              <a:spcBef>
                <a:spcPts val="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Николаева И.П.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Мировая экономика и международные экономические отношения. Учебник для студентов высших учебных заведений, обучающихся по направлению подготовки «Экономика» (квалификация «бакалавр»). 2-е издание, стереотипное. − М.: Изд. «Дашков и К», 2020. − 240 с. (ID: 42631693). ЭБС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BOOKru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Смитиенко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Б.М.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Мировая экономика и международные экономические отношения : учебник. − 1. − М.: ООО «ИНФРА-М», 2019. − 370 с. −  URL: http://znanium.com/go.php?id=987747. ЭБС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BOOKru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Чеботарев Н.Ф.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Мировая экономика и международные экономические отношения. Учебник для бакалавров. 3-е изд., стер. − М.: Изд. "Дашков и К", 2019 − 350 с.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eLIBRARY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ID: 42715989). ЭБС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Znanium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Авдокушин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Е.Ф.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Международные экономические отношения: Учебник. — М.: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Юристъ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1999. — 368 с. ISBN 5-7975-0148-1 (в пер.)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https://studfile.net/preview/1098890/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9808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916832"/>
            <a:ext cx="7498080" cy="4800600"/>
          </a:xfrm>
        </p:spPr>
        <p:txBody>
          <a:bodyPr/>
          <a:lstStyle/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Лекция 1. Международная миграция капитала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Лекция 2.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Международная миграция труда. </a:t>
            </a: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Лекция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Международный обмен технологиями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836712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Учебное издание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Коновалова Татьяна Леонидовна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Мировая экономика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международные экономические отношения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Часть 2. Международный обмен факторами производства</a:t>
            </a: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Учебное пособие в презентациях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allyslide.com/thumbs_2/46b6b6eb48029082f0dce374fec8c83d/img4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770485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ages.myshared.ru/19/1231707/slide_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734481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2.infourok.ru/uploads/ex/06c1/0006a9f8-ac99c514/640/img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734481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Формы миграции капитала</a:t>
            </a:r>
            <a:endParaRPr lang="ru-RU" sz="4000" dirty="0"/>
          </a:p>
        </p:txBody>
      </p:sp>
      <p:pic>
        <p:nvPicPr>
          <p:cNvPr id="4" name="Содержимое 3" descr="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7753732" cy="417752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530</TotalTime>
  <Words>2777</Words>
  <Application>Microsoft Office PowerPoint</Application>
  <PresentationFormat>Экран (4:3)</PresentationFormat>
  <Paragraphs>266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Солнцестояние</vt:lpstr>
      <vt:lpstr>Слайд 1</vt:lpstr>
      <vt:lpstr>Слайд 2</vt:lpstr>
      <vt:lpstr>Международная миграция капитала </vt:lpstr>
      <vt:lpstr>План</vt:lpstr>
      <vt:lpstr>Слайд 5</vt:lpstr>
      <vt:lpstr>Слайд 6</vt:lpstr>
      <vt:lpstr>Слайд 7</vt:lpstr>
      <vt:lpstr>Слайд 8</vt:lpstr>
      <vt:lpstr>Формы миграции капитала</vt:lpstr>
      <vt:lpstr>Слайд 10</vt:lpstr>
      <vt:lpstr>Слайд 11</vt:lpstr>
      <vt:lpstr>Слайд 12</vt:lpstr>
      <vt:lpstr>Портфельные инвестиции</vt:lpstr>
      <vt:lpstr>Слайд 14</vt:lpstr>
      <vt:lpstr>Слайд 15</vt:lpstr>
      <vt:lpstr>ММК и Россия </vt:lpstr>
      <vt:lpstr>Слайд 17</vt:lpstr>
      <vt:lpstr>Слайд 18</vt:lpstr>
      <vt:lpstr>Слайд 19</vt:lpstr>
      <vt:lpstr>Слайд 20</vt:lpstr>
      <vt:lpstr>Основные понятия</vt:lpstr>
      <vt:lpstr>Контрольные вопросы</vt:lpstr>
      <vt:lpstr>Международная миграция труда</vt:lpstr>
      <vt:lpstr>План</vt:lpstr>
      <vt:lpstr>Слайд 25</vt:lpstr>
      <vt:lpstr>Виды международной трудовой миграции</vt:lpstr>
      <vt:lpstr>Слайд 27</vt:lpstr>
      <vt:lpstr>Влияние миграции на рынок труда</vt:lpstr>
      <vt:lpstr>Слайд 29</vt:lpstr>
      <vt:lpstr>Слайд 30</vt:lpstr>
      <vt:lpstr>Слайд 31</vt:lpstr>
      <vt:lpstr>Слайд 32</vt:lpstr>
      <vt:lpstr>Слайд 33</vt:lpstr>
      <vt:lpstr>Допустимая доля мигрантов в определенных видах экономической деятельности в России в 2018 г.</vt:lpstr>
      <vt:lpstr>Слайд 35</vt:lpstr>
      <vt:lpstr>Основные понятия</vt:lpstr>
      <vt:lpstr>Контрольные вопросы</vt:lpstr>
      <vt:lpstr>Международный обмен технологиями</vt:lpstr>
      <vt:lpstr>План</vt:lpstr>
      <vt:lpstr>Слайд 40</vt:lpstr>
      <vt:lpstr>Слайд 41</vt:lpstr>
      <vt:lpstr>Слайд 42</vt:lpstr>
      <vt:lpstr>Виды технологий</vt:lpstr>
      <vt:lpstr>Модель технического прогресса Джона Хикса</vt:lpstr>
      <vt:lpstr>Международный обмен технологиями</vt:lpstr>
      <vt:lpstr>Основные формы международного научно-технического обмена</vt:lpstr>
      <vt:lpstr>Формы международного технологического обмена</vt:lpstr>
      <vt:lpstr>Слайд 48</vt:lpstr>
      <vt:lpstr>Слайд 49</vt:lpstr>
      <vt:lpstr>Слайд 50</vt:lpstr>
      <vt:lpstr>Слайд 51</vt:lpstr>
      <vt:lpstr>Слайд 52</vt:lpstr>
      <vt:lpstr>Основные понятия</vt:lpstr>
      <vt:lpstr>Контрольные вопросы</vt:lpstr>
      <vt:lpstr>Слайд 55</vt:lpstr>
      <vt:lpstr>Содержание</vt:lpstr>
      <vt:lpstr>Слайд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</dc:creator>
  <cp:lastModifiedBy>denisova</cp:lastModifiedBy>
  <cp:revision>26</cp:revision>
  <dcterms:created xsi:type="dcterms:W3CDTF">2020-11-25T15:29:02Z</dcterms:created>
  <dcterms:modified xsi:type="dcterms:W3CDTF">2021-12-22T06:05:18Z</dcterms:modified>
</cp:coreProperties>
</file>