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13" r:id="rId2"/>
    <p:sldId id="31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280" r:id="rId12"/>
    <p:sldId id="285" r:id="rId13"/>
    <p:sldId id="257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61" r:id="rId22"/>
    <p:sldId id="262" r:id="rId23"/>
    <p:sldId id="264" r:id="rId24"/>
    <p:sldId id="281" r:id="rId25"/>
    <p:sldId id="265" r:id="rId26"/>
    <p:sldId id="299" r:id="rId27"/>
    <p:sldId id="300" r:id="rId28"/>
    <p:sldId id="301" r:id="rId29"/>
    <p:sldId id="302" r:id="rId30"/>
    <p:sldId id="286" r:id="rId31"/>
    <p:sldId id="287" r:id="rId32"/>
    <p:sldId id="288" r:id="rId33"/>
    <p:sldId id="290" r:id="rId34"/>
    <p:sldId id="289" r:id="rId35"/>
    <p:sldId id="266" r:id="rId36"/>
    <p:sldId id="260" r:id="rId37"/>
    <p:sldId id="278" r:id="rId38"/>
    <p:sldId id="279" r:id="rId39"/>
    <p:sldId id="316" r:id="rId40"/>
    <p:sldId id="317" r:id="rId41"/>
    <p:sldId id="276" r:id="rId42"/>
    <p:sldId id="277" r:id="rId43"/>
    <p:sldId id="271" r:id="rId44"/>
    <p:sldId id="274" r:id="rId45"/>
    <p:sldId id="291" r:id="rId46"/>
    <p:sldId id="272" r:id="rId47"/>
    <p:sldId id="304" r:id="rId48"/>
    <p:sldId id="303" r:id="rId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orient="horz" pos="3884" userDrawn="1">
          <p15:clr>
            <a:srgbClr val="A4A3A4"/>
          </p15:clr>
        </p15:guide>
        <p15:guide id="3" pos="628" userDrawn="1">
          <p15:clr>
            <a:srgbClr val="A4A3A4"/>
          </p15:clr>
        </p15:guide>
        <p15:guide id="4" pos="71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29E"/>
    <a:srgbClr val="3F729E"/>
    <a:srgbClr val="97A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86424" autoAdjust="0"/>
  </p:normalViewPr>
  <p:slideViewPr>
    <p:cSldViewPr>
      <p:cViewPr varScale="1">
        <p:scale>
          <a:sx n="114" d="100"/>
          <a:sy n="114" d="100"/>
        </p:scale>
        <p:origin x="444" y="114"/>
      </p:cViewPr>
      <p:guideLst>
        <p:guide orient="horz" pos="618"/>
        <p:guide orient="horz" pos="3884"/>
        <p:guide pos="628"/>
        <p:guide pos="7105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DF19DB-D1F5-4A40-BDC5-4D1AAF9F2D4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2EE25A-3B0F-4C05-B70B-FCB5FBF21936}">
      <dgm:prSet phldrT="[Текст]"/>
      <dgm:spPr/>
      <dgm:t>
        <a:bodyPr/>
        <a:lstStyle/>
        <a:p>
          <a:r>
            <a:rPr lang="ru-RU" b="1" dirty="0"/>
            <a:t>Коллекторы имеют право</a:t>
          </a:r>
          <a:endParaRPr lang="ru-RU" dirty="0"/>
        </a:p>
      </dgm:t>
    </dgm:pt>
    <dgm:pt modelId="{C8B516D0-E0F0-4CA2-A2B0-930C0BA1E2AF}" type="parTrans" cxnId="{F9019E77-502E-4324-9EDD-8290F9616453}">
      <dgm:prSet/>
      <dgm:spPr/>
      <dgm:t>
        <a:bodyPr/>
        <a:lstStyle/>
        <a:p>
          <a:endParaRPr lang="ru-RU"/>
        </a:p>
      </dgm:t>
    </dgm:pt>
    <dgm:pt modelId="{E096329D-A9E2-468C-8CF3-F52F5F0855B1}" type="sibTrans" cxnId="{F9019E77-502E-4324-9EDD-8290F9616453}">
      <dgm:prSet/>
      <dgm:spPr/>
      <dgm:t>
        <a:bodyPr/>
        <a:lstStyle/>
        <a:p>
          <a:endParaRPr lang="ru-RU"/>
        </a:p>
      </dgm:t>
    </dgm:pt>
    <dgm:pt modelId="{CDEBE10A-85DF-4AD2-9955-75E4ABA40D2F}">
      <dgm:prSet phldrT="[Текст]"/>
      <dgm:spPr/>
      <dgm:t>
        <a:bodyPr/>
        <a:lstStyle/>
        <a:p>
          <a:r>
            <a:rPr lang="ru-RU" dirty="0"/>
            <a:t>Взаимодействовать в рамках личных встреч (не чаще раза в неделю), телефонных переговоров (не чаще двух раз в неделю), текстовых и иных сообщений в дневное время.</a:t>
          </a:r>
        </a:p>
      </dgm:t>
    </dgm:pt>
    <dgm:pt modelId="{BB3586C7-4868-4D7E-81D9-8D6CB02A31AC}" type="parTrans" cxnId="{DB6325A6-4E3F-48C5-B3BF-B4828AA83D3A}">
      <dgm:prSet/>
      <dgm:spPr/>
      <dgm:t>
        <a:bodyPr/>
        <a:lstStyle/>
        <a:p>
          <a:endParaRPr lang="ru-RU"/>
        </a:p>
      </dgm:t>
    </dgm:pt>
    <dgm:pt modelId="{3EA5A3A5-97F4-4B64-993B-E6C3A6FA68CF}" type="sibTrans" cxnId="{DB6325A6-4E3F-48C5-B3BF-B4828AA83D3A}">
      <dgm:prSet/>
      <dgm:spPr/>
      <dgm:t>
        <a:bodyPr/>
        <a:lstStyle/>
        <a:p>
          <a:endParaRPr lang="ru-RU"/>
        </a:p>
      </dgm:t>
    </dgm:pt>
    <dgm:pt modelId="{1DBF4A10-B469-4960-8C8F-B46916F91CA1}">
      <dgm:prSet phldrT="[Текст]"/>
      <dgm:spPr/>
      <dgm:t>
        <a:bodyPr/>
        <a:lstStyle/>
        <a:p>
          <a:r>
            <a:rPr lang="ru-RU" b="1" dirty="0"/>
            <a:t>Коллекторы не имеют права</a:t>
          </a:r>
          <a:endParaRPr lang="ru-RU" dirty="0"/>
        </a:p>
      </dgm:t>
    </dgm:pt>
    <dgm:pt modelId="{A33AF9D2-BDD6-4E7A-96B8-6743452B1A57}" type="parTrans" cxnId="{E72BD3C8-EA9A-4AC8-882F-2C8393B68A6B}">
      <dgm:prSet/>
      <dgm:spPr/>
      <dgm:t>
        <a:bodyPr/>
        <a:lstStyle/>
        <a:p>
          <a:endParaRPr lang="ru-RU"/>
        </a:p>
      </dgm:t>
    </dgm:pt>
    <dgm:pt modelId="{4BC49922-C944-4C7D-B531-D496F138C2EB}" type="sibTrans" cxnId="{E72BD3C8-EA9A-4AC8-882F-2C8393B68A6B}">
      <dgm:prSet/>
      <dgm:spPr/>
      <dgm:t>
        <a:bodyPr/>
        <a:lstStyle/>
        <a:p>
          <a:endParaRPr lang="ru-RU"/>
        </a:p>
      </dgm:t>
    </dgm:pt>
    <dgm:pt modelId="{6C54056C-5465-4365-B91A-139B6BE63B8E}">
      <dgm:prSet phldrT="[Текст]"/>
      <dgm:spPr/>
      <dgm:t>
        <a:bodyPr/>
        <a:lstStyle/>
        <a:p>
          <a:r>
            <a:rPr lang="ru-RU" dirty="0"/>
            <a:t>Взаимодействовать с должником в ночное время.</a:t>
          </a:r>
        </a:p>
      </dgm:t>
    </dgm:pt>
    <dgm:pt modelId="{02DA9033-A6D5-484F-8F87-B18FC0B849E5}" type="parTrans" cxnId="{9A0C76C2-DCE2-4CF7-AD81-A7C3D2B5EB98}">
      <dgm:prSet/>
      <dgm:spPr/>
      <dgm:t>
        <a:bodyPr/>
        <a:lstStyle/>
        <a:p>
          <a:endParaRPr lang="ru-RU"/>
        </a:p>
      </dgm:t>
    </dgm:pt>
    <dgm:pt modelId="{E085ADE5-C71A-4A89-B6BA-CED22FF2BC9F}" type="sibTrans" cxnId="{9A0C76C2-DCE2-4CF7-AD81-A7C3D2B5EB98}">
      <dgm:prSet/>
      <dgm:spPr/>
      <dgm:t>
        <a:bodyPr/>
        <a:lstStyle/>
        <a:p>
          <a:endParaRPr lang="ru-RU"/>
        </a:p>
      </dgm:t>
    </dgm:pt>
    <dgm:pt modelId="{69F77554-80BE-4620-86B7-506ACEC0CBF6}">
      <dgm:prSet phldrT="[Текст]"/>
      <dgm:spPr/>
      <dgm:t>
        <a:bodyPr/>
        <a:lstStyle/>
        <a:p>
          <a:r>
            <a:rPr lang="ru-RU" dirty="0"/>
            <a:t>Взаимодействовать с третьими лицами при одновременном согласии должника и этих лиц.</a:t>
          </a:r>
        </a:p>
      </dgm:t>
    </dgm:pt>
    <dgm:pt modelId="{20610BA5-4A6F-4C75-9ABA-63752BA1C7B0}" type="parTrans" cxnId="{F26A81FC-F927-43DD-8845-838B68448A18}">
      <dgm:prSet/>
      <dgm:spPr/>
      <dgm:t>
        <a:bodyPr/>
        <a:lstStyle/>
        <a:p>
          <a:endParaRPr lang="ru-RU"/>
        </a:p>
      </dgm:t>
    </dgm:pt>
    <dgm:pt modelId="{8B55FDAB-B185-4215-B378-3F0765AD31EE}" type="sibTrans" cxnId="{F26A81FC-F927-43DD-8845-838B68448A18}">
      <dgm:prSet/>
      <dgm:spPr/>
      <dgm:t>
        <a:bodyPr/>
        <a:lstStyle/>
        <a:p>
          <a:endParaRPr lang="ru-RU"/>
        </a:p>
      </dgm:t>
    </dgm:pt>
    <dgm:pt modelId="{680DE448-F735-4241-A163-8B69DB6671CF}">
      <dgm:prSet phldrT="[Текст]"/>
      <dgm:spPr/>
      <dgm:t>
        <a:bodyPr/>
        <a:lstStyle/>
        <a:p>
          <a:r>
            <a:rPr lang="ru-RU" dirty="0"/>
            <a:t>Прибегать к физическому насилию или угрозам, уничтожению или повреждению имущества, оказанию психологического давления, введению должника в заблуждение.</a:t>
          </a:r>
        </a:p>
      </dgm:t>
    </dgm:pt>
    <dgm:pt modelId="{F2035D8A-DCED-4BC1-B7A7-A2020F2BBE03}" type="parTrans" cxnId="{9D483D93-9B1A-4F36-9143-35C79913B709}">
      <dgm:prSet/>
      <dgm:spPr/>
      <dgm:t>
        <a:bodyPr/>
        <a:lstStyle/>
        <a:p>
          <a:endParaRPr lang="ru-RU"/>
        </a:p>
      </dgm:t>
    </dgm:pt>
    <dgm:pt modelId="{51C96CC5-9830-4C5D-9788-041B91DE7E71}" type="sibTrans" cxnId="{9D483D93-9B1A-4F36-9143-35C79913B709}">
      <dgm:prSet/>
      <dgm:spPr/>
      <dgm:t>
        <a:bodyPr/>
        <a:lstStyle/>
        <a:p>
          <a:endParaRPr lang="ru-RU"/>
        </a:p>
      </dgm:t>
    </dgm:pt>
    <dgm:pt modelId="{A543CD8B-5CFE-4CC6-BF05-737ABE9AFC13}" type="pres">
      <dgm:prSet presAssocID="{EBDF19DB-D1F5-4A40-BDC5-4D1AAF9F2D4C}" presName="Name0" presStyleCnt="0">
        <dgm:presLayoutVars>
          <dgm:dir/>
          <dgm:animLvl val="lvl"/>
          <dgm:resizeHandles val="exact"/>
        </dgm:presLayoutVars>
      </dgm:prSet>
      <dgm:spPr/>
    </dgm:pt>
    <dgm:pt modelId="{B7D35490-B712-433B-A9C3-11713CD38EF5}" type="pres">
      <dgm:prSet presAssocID="{A02EE25A-3B0F-4C05-B70B-FCB5FBF21936}" presName="composite" presStyleCnt="0"/>
      <dgm:spPr/>
    </dgm:pt>
    <dgm:pt modelId="{54B24E82-5942-49EF-83A1-E79A17453065}" type="pres">
      <dgm:prSet presAssocID="{A02EE25A-3B0F-4C05-B70B-FCB5FBF2193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53C76AF-7878-4BF7-B28F-A8EB2F44CAFD}" type="pres">
      <dgm:prSet presAssocID="{A02EE25A-3B0F-4C05-B70B-FCB5FBF21936}" presName="desTx" presStyleLbl="alignAccFollowNode1" presStyleIdx="0" presStyleCnt="2">
        <dgm:presLayoutVars>
          <dgm:bulletEnabled val="1"/>
        </dgm:presLayoutVars>
      </dgm:prSet>
      <dgm:spPr/>
    </dgm:pt>
    <dgm:pt modelId="{36940284-D4C6-4DE9-A0EA-BC1EDD026FB4}" type="pres">
      <dgm:prSet presAssocID="{E096329D-A9E2-468C-8CF3-F52F5F0855B1}" presName="space" presStyleCnt="0"/>
      <dgm:spPr/>
    </dgm:pt>
    <dgm:pt modelId="{2D9372D7-8574-45A4-A416-FF1D78D25003}" type="pres">
      <dgm:prSet presAssocID="{1DBF4A10-B469-4960-8C8F-B46916F91CA1}" presName="composite" presStyleCnt="0"/>
      <dgm:spPr/>
    </dgm:pt>
    <dgm:pt modelId="{3DBC29D7-7D59-498F-AF5D-B775FF981C05}" type="pres">
      <dgm:prSet presAssocID="{1DBF4A10-B469-4960-8C8F-B46916F91CA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BD871CC-524E-416D-8140-1588DAD55B58}" type="pres">
      <dgm:prSet presAssocID="{1DBF4A10-B469-4960-8C8F-B46916F91CA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BBE8724-33FE-4659-A792-A68CBB274A75}" type="presOf" srcId="{69F77554-80BE-4620-86B7-506ACEC0CBF6}" destId="{F53C76AF-7878-4BF7-B28F-A8EB2F44CAFD}" srcOrd="0" destOrd="1" presId="urn:microsoft.com/office/officeart/2005/8/layout/hList1"/>
    <dgm:cxn modelId="{9AFAD941-A6E6-4491-8C30-35C22C2EC111}" type="presOf" srcId="{6C54056C-5465-4365-B91A-139B6BE63B8E}" destId="{2BD871CC-524E-416D-8140-1588DAD55B58}" srcOrd="0" destOrd="0" presId="urn:microsoft.com/office/officeart/2005/8/layout/hList1"/>
    <dgm:cxn modelId="{34C30D67-C066-4783-A3F5-336D9E0A8B59}" type="presOf" srcId="{A02EE25A-3B0F-4C05-B70B-FCB5FBF21936}" destId="{54B24E82-5942-49EF-83A1-E79A17453065}" srcOrd="0" destOrd="0" presId="urn:microsoft.com/office/officeart/2005/8/layout/hList1"/>
    <dgm:cxn modelId="{F9019E77-502E-4324-9EDD-8290F9616453}" srcId="{EBDF19DB-D1F5-4A40-BDC5-4D1AAF9F2D4C}" destId="{A02EE25A-3B0F-4C05-B70B-FCB5FBF21936}" srcOrd="0" destOrd="0" parTransId="{C8B516D0-E0F0-4CA2-A2B0-930C0BA1E2AF}" sibTransId="{E096329D-A9E2-468C-8CF3-F52F5F0855B1}"/>
    <dgm:cxn modelId="{9D483D93-9B1A-4F36-9143-35C79913B709}" srcId="{1DBF4A10-B469-4960-8C8F-B46916F91CA1}" destId="{680DE448-F735-4241-A163-8B69DB6671CF}" srcOrd="1" destOrd="0" parTransId="{F2035D8A-DCED-4BC1-B7A7-A2020F2BBE03}" sibTransId="{51C96CC5-9830-4C5D-9788-041B91DE7E71}"/>
    <dgm:cxn modelId="{DB6325A6-4E3F-48C5-B3BF-B4828AA83D3A}" srcId="{A02EE25A-3B0F-4C05-B70B-FCB5FBF21936}" destId="{CDEBE10A-85DF-4AD2-9955-75E4ABA40D2F}" srcOrd="0" destOrd="0" parTransId="{BB3586C7-4868-4D7E-81D9-8D6CB02A31AC}" sibTransId="{3EA5A3A5-97F4-4B64-993B-E6C3A6FA68CF}"/>
    <dgm:cxn modelId="{1BDBF6B9-459C-438D-B3FE-4732E1B7D4D4}" type="presOf" srcId="{EBDF19DB-D1F5-4A40-BDC5-4D1AAF9F2D4C}" destId="{A543CD8B-5CFE-4CC6-BF05-737ABE9AFC13}" srcOrd="0" destOrd="0" presId="urn:microsoft.com/office/officeart/2005/8/layout/hList1"/>
    <dgm:cxn modelId="{9A0C76C2-DCE2-4CF7-AD81-A7C3D2B5EB98}" srcId="{1DBF4A10-B469-4960-8C8F-B46916F91CA1}" destId="{6C54056C-5465-4365-B91A-139B6BE63B8E}" srcOrd="0" destOrd="0" parTransId="{02DA9033-A6D5-484F-8F87-B18FC0B849E5}" sibTransId="{E085ADE5-C71A-4A89-B6BA-CED22FF2BC9F}"/>
    <dgm:cxn modelId="{0459D2C4-A381-421E-8EF6-EAF2096CD37C}" type="presOf" srcId="{680DE448-F735-4241-A163-8B69DB6671CF}" destId="{2BD871CC-524E-416D-8140-1588DAD55B58}" srcOrd="0" destOrd="1" presId="urn:microsoft.com/office/officeart/2005/8/layout/hList1"/>
    <dgm:cxn modelId="{E72BD3C8-EA9A-4AC8-882F-2C8393B68A6B}" srcId="{EBDF19DB-D1F5-4A40-BDC5-4D1AAF9F2D4C}" destId="{1DBF4A10-B469-4960-8C8F-B46916F91CA1}" srcOrd="1" destOrd="0" parTransId="{A33AF9D2-BDD6-4E7A-96B8-6743452B1A57}" sibTransId="{4BC49922-C944-4C7D-B531-D496F138C2EB}"/>
    <dgm:cxn modelId="{A36E1FDC-F9DF-4845-AC3F-CA4FAB18B295}" type="presOf" srcId="{CDEBE10A-85DF-4AD2-9955-75E4ABA40D2F}" destId="{F53C76AF-7878-4BF7-B28F-A8EB2F44CAFD}" srcOrd="0" destOrd="0" presId="urn:microsoft.com/office/officeart/2005/8/layout/hList1"/>
    <dgm:cxn modelId="{8AE759F7-A19F-4B08-8C12-CC71D5FA8851}" type="presOf" srcId="{1DBF4A10-B469-4960-8C8F-B46916F91CA1}" destId="{3DBC29D7-7D59-498F-AF5D-B775FF981C05}" srcOrd="0" destOrd="0" presId="urn:microsoft.com/office/officeart/2005/8/layout/hList1"/>
    <dgm:cxn modelId="{F26A81FC-F927-43DD-8845-838B68448A18}" srcId="{A02EE25A-3B0F-4C05-B70B-FCB5FBF21936}" destId="{69F77554-80BE-4620-86B7-506ACEC0CBF6}" srcOrd="1" destOrd="0" parTransId="{20610BA5-4A6F-4C75-9ABA-63752BA1C7B0}" sibTransId="{8B55FDAB-B185-4215-B378-3F0765AD31EE}"/>
    <dgm:cxn modelId="{6EFD289A-DFFF-42FE-9110-4F2BAB156F35}" type="presParOf" srcId="{A543CD8B-5CFE-4CC6-BF05-737ABE9AFC13}" destId="{B7D35490-B712-433B-A9C3-11713CD38EF5}" srcOrd="0" destOrd="0" presId="urn:microsoft.com/office/officeart/2005/8/layout/hList1"/>
    <dgm:cxn modelId="{38D5FA47-2D5A-4CB6-BD42-5D44DFA392A0}" type="presParOf" srcId="{B7D35490-B712-433B-A9C3-11713CD38EF5}" destId="{54B24E82-5942-49EF-83A1-E79A17453065}" srcOrd="0" destOrd="0" presId="urn:microsoft.com/office/officeart/2005/8/layout/hList1"/>
    <dgm:cxn modelId="{FF2B0B6A-82EB-4EDD-91DD-702BB61BE210}" type="presParOf" srcId="{B7D35490-B712-433B-A9C3-11713CD38EF5}" destId="{F53C76AF-7878-4BF7-B28F-A8EB2F44CAFD}" srcOrd="1" destOrd="0" presId="urn:microsoft.com/office/officeart/2005/8/layout/hList1"/>
    <dgm:cxn modelId="{B966D43D-9A6D-46D1-A98B-4511DA21EE83}" type="presParOf" srcId="{A543CD8B-5CFE-4CC6-BF05-737ABE9AFC13}" destId="{36940284-D4C6-4DE9-A0EA-BC1EDD026FB4}" srcOrd="1" destOrd="0" presId="urn:microsoft.com/office/officeart/2005/8/layout/hList1"/>
    <dgm:cxn modelId="{B446CF89-B994-4686-8570-B366F6134388}" type="presParOf" srcId="{A543CD8B-5CFE-4CC6-BF05-737ABE9AFC13}" destId="{2D9372D7-8574-45A4-A416-FF1D78D25003}" srcOrd="2" destOrd="0" presId="urn:microsoft.com/office/officeart/2005/8/layout/hList1"/>
    <dgm:cxn modelId="{3D5972DA-5B4D-4D73-8D4E-808FA0C51A22}" type="presParOf" srcId="{2D9372D7-8574-45A4-A416-FF1D78D25003}" destId="{3DBC29D7-7D59-498F-AF5D-B775FF981C05}" srcOrd="0" destOrd="0" presId="urn:microsoft.com/office/officeart/2005/8/layout/hList1"/>
    <dgm:cxn modelId="{AA2C1440-650E-4566-9B62-7CDA1F677209}" type="presParOf" srcId="{2D9372D7-8574-45A4-A416-FF1D78D25003}" destId="{2BD871CC-524E-416D-8140-1588DAD55B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DF19DB-D1F5-4A40-BDC5-4D1AAF9F2D4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2EE25A-3B0F-4C05-B70B-FCB5FBF21936}">
      <dgm:prSet phldrT="[Текст]"/>
      <dgm:spPr/>
      <dgm:t>
        <a:bodyPr/>
        <a:lstStyle/>
        <a:p>
          <a:r>
            <a:rPr lang="ru-RU" b="1" dirty="0"/>
            <a:t>Преимущества по сравнению с банками</a:t>
          </a:r>
          <a:endParaRPr lang="ru-RU" dirty="0"/>
        </a:p>
      </dgm:t>
    </dgm:pt>
    <dgm:pt modelId="{C8B516D0-E0F0-4CA2-A2B0-930C0BA1E2AF}" type="parTrans" cxnId="{F9019E77-502E-4324-9EDD-8290F9616453}">
      <dgm:prSet/>
      <dgm:spPr/>
      <dgm:t>
        <a:bodyPr/>
        <a:lstStyle/>
        <a:p>
          <a:endParaRPr lang="ru-RU"/>
        </a:p>
      </dgm:t>
    </dgm:pt>
    <dgm:pt modelId="{E096329D-A9E2-468C-8CF3-F52F5F0855B1}" type="sibTrans" cxnId="{F9019E77-502E-4324-9EDD-8290F9616453}">
      <dgm:prSet/>
      <dgm:spPr/>
      <dgm:t>
        <a:bodyPr/>
        <a:lstStyle/>
        <a:p>
          <a:endParaRPr lang="ru-RU"/>
        </a:p>
      </dgm:t>
    </dgm:pt>
    <dgm:pt modelId="{CDEBE10A-85DF-4AD2-9955-75E4ABA40D2F}">
      <dgm:prSet phldrT="[Текст]"/>
      <dgm:spPr/>
      <dgm:t>
        <a:bodyPr/>
        <a:lstStyle/>
        <a:p>
          <a:r>
            <a:rPr lang="ru-RU" dirty="0"/>
            <a:t>Выше процентные ставки;</a:t>
          </a:r>
        </a:p>
      </dgm:t>
    </dgm:pt>
    <dgm:pt modelId="{BB3586C7-4868-4D7E-81D9-8D6CB02A31AC}" type="parTrans" cxnId="{DB6325A6-4E3F-48C5-B3BF-B4828AA83D3A}">
      <dgm:prSet/>
      <dgm:spPr/>
      <dgm:t>
        <a:bodyPr/>
        <a:lstStyle/>
        <a:p>
          <a:endParaRPr lang="ru-RU"/>
        </a:p>
      </dgm:t>
    </dgm:pt>
    <dgm:pt modelId="{3EA5A3A5-97F4-4B64-993B-E6C3A6FA68CF}" type="sibTrans" cxnId="{DB6325A6-4E3F-48C5-B3BF-B4828AA83D3A}">
      <dgm:prSet/>
      <dgm:spPr/>
      <dgm:t>
        <a:bodyPr/>
        <a:lstStyle/>
        <a:p>
          <a:endParaRPr lang="ru-RU"/>
        </a:p>
      </dgm:t>
    </dgm:pt>
    <dgm:pt modelId="{1DBF4A10-B469-4960-8C8F-B46916F91CA1}">
      <dgm:prSet phldrT="[Текст]"/>
      <dgm:spPr/>
      <dgm:t>
        <a:bodyPr/>
        <a:lstStyle/>
        <a:p>
          <a:r>
            <a:rPr lang="ru-RU" b="1" dirty="0"/>
            <a:t>Недостатки по сравнению с банками</a:t>
          </a:r>
          <a:endParaRPr lang="ru-RU" dirty="0"/>
        </a:p>
      </dgm:t>
    </dgm:pt>
    <dgm:pt modelId="{A33AF9D2-BDD6-4E7A-96B8-6743452B1A57}" type="parTrans" cxnId="{E72BD3C8-EA9A-4AC8-882F-2C8393B68A6B}">
      <dgm:prSet/>
      <dgm:spPr/>
      <dgm:t>
        <a:bodyPr/>
        <a:lstStyle/>
        <a:p>
          <a:endParaRPr lang="ru-RU"/>
        </a:p>
      </dgm:t>
    </dgm:pt>
    <dgm:pt modelId="{4BC49922-C944-4C7D-B531-D496F138C2EB}" type="sibTrans" cxnId="{E72BD3C8-EA9A-4AC8-882F-2C8393B68A6B}">
      <dgm:prSet/>
      <dgm:spPr/>
      <dgm:t>
        <a:bodyPr/>
        <a:lstStyle/>
        <a:p>
          <a:endParaRPr lang="ru-RU"/>
        </a:p>
      </dgm:t>
    </dgm:pt>
    <dgm:pt modelId="{6C54056C-5465-4365-B91A-139B6BE63B8E}">
      <dgm:prSet phldrT="[Текст]"/>
      <dgm:spPr/>
      <dgm:t>
        <a:bodyPr/>
        <a:lstStyle/>
        <a:p>
          <a:r>
            <a:rPr lang="ru-RU" dirty="0"/>
            <a:t>Отсутствует страхование вкладов;</a:t>
          </a:r>
        </a:p>
      </dgm:t>
    </dgm:pt>
    <dgm:pt modelId="{02DA9033-A6D5-484F-8F87-B18FC0B849E5}" type="parTrans" cxnId="{9A0C76C2-DCE2-4CF7-AD81-A7C3D2B5EB98}">
      <dgm:prSet/>
      <dgm:spPr/>
      <dgm:t>
        <a:bodyPr/>
        <a:lstStyle/>
        <a:p>
          <a:endParaRPr lang="ru-RU"/>
        </a:p>
      </dgm:t>
    </dgm:pt>
    <dgm:pt modelId="{E085ADE5-C71A-4A89-B6BA-CED22FF2BC9F}" type="sibTrans" cxnId="{9A0C76C2-DCE2-4CF7-AD81-A7C3D2B5EB98}">
      <dgm:prSet/>
      <dgm:spPr/>
      <dgm:t>
        <a:bodyPr/>
        <a:lstStyle/>
        <a:p>
          <a:endParaRPr lang="ru-RU"/>
        </a:p>
      </dgm:t>
    </dgm:pt>
    <dgm:pt modelId="{3DF90AAE-D017-4A74-9C61-3E1CA6236056}">
      <dgm:prSet/>
      <dgm:spPr/>
      <dgm:t>
        <a:bodyPr/>
        <a:lstStyle/>
        <a:p>
          <a:r>
            <a:rPr lang="ru-RU" dirty="0"/>
            <a:t>Возможность принять участие в управлении своими деньгами;</a:t>
          </a:r>
        </a:p>
      </dgm:t>
    </dgm:pt>
    <dgm:pt modelId="{F4DA4F26-C7AA-461A-B7DD-914043AC885E}" type="parTrans" cxnId="{6AF63C7C-9EE2-4FF5-A60E-C9C15EB4B4AD}">
      <dgm:prSet/>
      <dgm:spPr/>
      <dgm:t>
        <a:bodyPr/>
        <a:lstStyle/>
        <a:p>
          <a:endParaRPr lang="ru-RU"/>
        </a:p>
      </dgm:t>
    </dgm:pt>
    <dgm:pt modelId="{24BB9474-A3C2-446E-8582-AD0D6D153EE4}" type="sibTrans" cxnId="{6AF63C7C-9EE2-4FF5-A60E-C9C15EB4B4AD}">
      <dgm:prSet/>
      <dgm:spPr/>
      <dgm:t>
        <a:bodyPr/>
        <a:lstStyle/>
        <a:p>
          <a:endParaRPr lang="ru-RU"/>
        </a:p>
      </dgm:t>
    </dgm:pt>
    <dgm:pt modelId="{A0A84EAE-9D78-448E-89B4-B684DC7D8D2D}">
      <dgm:prSet/>
      <dgm:spPr/>
      <dgm:t>
        <a:bodyPr/>
        <a:lstStyle/>
        <a:p>
          <a:r>
            <a:rPr lang="ru-RU"/>
            <a:t>Скорость принятия решения по займам;</a:t>
          </a:r>
          <a:endParaRPr lang="ru-RU" dirty="0"/>
        </a:p>
      </dgm:t>
    </dgm:pt>
    <dgm:pt modelId="{095A63C9-AE18-4A83-8A23-7B96AADA53A7}" type="parTrans" cxnId="{28486AB3-5645-4576-A5E6-DC07AE6DBC80}">
      <dgm:prSet/>
      <dgm:spPr/>
      <dgm:t>
        <a:bodyPr/>
        <a:lstStyle/>
        <a:p>
          <a:endParaRPr lang="ru-RU"/>
        </a:p>
      </dgm:t>
    </dgm:pt>
    <dgm:pt modelId="{4BCB2C4A-A6FE-4975-BB67-2F92DA77A499}" type="sibTrans" cxnId="{28486AB3-5645-4576-A5E6-DC07AE6DBC80}">
      <dgm:prSet/>
      <dgm:spPr/>
      <dgm:t>
        <a:bodyPr/>
        <a:lstStyle/>
        <a:p>
          <a:endParaRPr lang="ru-RU"/>
        </a:p>
      </dgm:t>
    </dgm:pt>
    <dgm:pt modelId="{6CBDD099-28A1-4673-AE40-260EF8E276E7}">
      <dgm:prSet/>
      <dgm:spPr/>
      <dgm:t>
        <a:bodyPr/>
        <a:lstStyle/>
        <a:p>
          <a:r>
            <a:rPr lang="ru-RU"/>
            <a:t>Акции для повышения лояльности.</a:t>
          </a:r>
          <a:endParaRPr lang="ru-RU" dirty="0"/>
        </a:p>
      </dgm:t>
    </dgm:pt>
    <dgm:pt modelId="{6197A66D-D19D-4772-B114-2BE9C7F3E21C}" type="parTrans" cxnId="{77BEC2C9-8FE1-4DBA-8C4C-4CAD754758BC}">
      <dgm:prSet/>
      <dgm:spPr/>
      <dgm:t>
        <a:bodyPr/>
        <a:lstStyle/>
        <a:p>
          <a:endParaRPr lang="ru-RU"/>
        </a:p>
      </dgm:t>
    </dgm:pt>
    <dgm:pt modelId="{38C2BABC-C3DC-4D16-B03F-42602A4F0806}" type="sibTrans" cxnId="{77BEC2C9-8FE1-4DBA-8C4C-4CAD754758BC}">
      <dgm:prSet/>
      <dgm:spPr/>
      <dgm:t>
        <a:bodyPr/>
        <a:lstStyle/>
        <a:p>
          <a:endParaRPr lang="ru-RU"/>
        </a:p>
      </dgm:t>
    </dgm:pt>
    <dgm:pt modelId="{87B92AC7-904D-4C73-80F6-33949619279B}">
      <dgm:prSet/>
      <dgm:spPr/>
      <dgm:t>
        <a:bodyPr/>
        <a:lstStyle/>
        <a:p>
          <a:r>
            <a:rPr lang="ru-RU"/>
            <a:t>Возможен дефицит ликвидности;</a:t>
          </a:r>
          <a:endParaRPr lang="ru-RU" dirty="0"/>
        </a:p>
      </dgm:t>
    </dgm:pt>
    <dgm:pt modelId="{DF123480-D021-4322-AF4E-B76CA79AA77A}" type="parTrans" cxnId="{606E6161-AF72-443E-BD2B-FEE4F4A40C57}">
      <dgm:prSet/>
      <dgm:spPr/>
      <dgm:t>
        <a:bodyPr/>
        <a:lstStyle/>
        <a:p>
          <a:endParaRPr lang="ru-RU"/>
        </a:p>
      </dgm:t>
    </dgm:pt>
    <dgm:pt modelId="{554862C0-5CA3-4B57-83C8-3CA71D34CEAF}" type="sibTrans" cxnId="{606E6161-AF72-443E-BD2B-FEE4F4A40C57}">
      <dgm:prSet/>
      <dgm:spPr/>
      <dgm:t>
        <a:bodyPr/>
        <a:lstStyle/>
        <a:p>
          <a:endParaRPr lang="ru-RU"/>
        </a:p>
      </dgm:t>
    </dgm:pt>
    <dgm:pt modelId="{B63FA851-778C-4B2F-B423-5D99DDEA3E38}">
      <dgm:prSet/>
      <dgm:spPr/>
      <dgm:t>
        <a:bodyPr/>
        <a:lstStyle/>
        <a:p>
          <a:r>
            <a:rPr lang="ru-RU"/>
            <a:t>Выше риск мошенничества.</a:t>
          </a:r>
          <a:endParaRPr lang="ru-RU" dirty="0"/>
        </a:p>
      </dgm:t>
    </dgm:pt>
    <dgm:pt modelId="{DA8A892F-80CD-4D78-AFBB-21B56357EDAE}" type="parTrans" cxnId="{5EBBAD49-0211-4E2A-95C1-D3BA2B280BB7}">
      <dgm:prSet/>
      <dgm:spPr/>
      <dgm:t>
        <a:bodyPr/>
        <a:lstStyle/>
        <a:p>
          <a:endParaRPr lang="ru-RU"/>
        </a:p>
      </dgm:t>
    </dgm:pt>
    <dgm:pt modelId="{D58FF23C-C489-4CB9-B8D5-96BF69A01C16}" type="sibTrans" cxnId="{5EBBAD49-0211-4E2A-95C1-D3BA2B280BB7}">
      <dgm:prSet/>
      <dgm:spPr/>
      <dgm:t>
        <a:bodyPr/>
        <a:lstStyle/>
        <a:p>
          <a:endParaRPr lang="ru-RU"/>
        </a:p>
      </dgm:t>
    </dgm:pt>
    <dgm:pt modelId="{A543CD8B-5CFE-4CC6-BF05-737ABE9AFC13}" type="pres">
      <dgm:prSet presAssocID="{EBDF19DB-D1F5-4A40-BDC5-4D1AAF9F2D4C}" presName="Name0" presStyleCnt="0">
        <dgm:presLayoutVars>
          <dgm:dir/>
          <dgm:animLvl val="lvl"/>
          <dgm:resizeHandles val="exact"/>
        </dgm:presLayoutVars>
      </dgm:prSet>
      <dgm:spPr/>
    </dgm:pt>
    <dgm:pt modelId="{B7D35490-B712-433B-A9C3-11713CD38EF5}" type="pres">
      <dgm:prSet presAssocID="{A02EE25A-3B0F-4C05-B70B-FCB5FBF21936}" presName="composite" presStyleCnt="0"/>
      <dgm:spPr/>
    </dgm:pt>
    <dgm:pt modelId="{54B24E82-5942-49EF-83A1-E79A17453065}" type="pres">
      <dgm:prSet presAssocID="{A02EE25A-3B0F-4C05-B70B-FCB5FBF2193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53C76AF-7878-4BF7-B28F-A8EB2F44CAFD}" type="pres">
      <dgm:prSet presAssocID="{A02EE25A-3B0F-4C05-B70B-FCB5FBF21936}" presName="desTx" presStyleLbl="alignAccFollowNode1" presStyleIdx="0" presStyleCnt="2">
        <dgm:presLayoutVars>
          <dgm:bulletEnabled val="1"/>
        </dgm:presLayoutVars>
      </dgm:prSet>
      <dgm:spPr/>
    </dgm:pt>
    <dgm:pt modelId="{36940284-D4C6-4DE9-A0EA-BC1EDD026FB4}" type="pres">
      <dgm:prSet presAssocID="{E096329D-A9E2-468C-8CF3-F52F5F0855B1}" presName="space" presStyleCnt="0"/>
      <dgm:spPr/>
    </dgm:pt>
    <dgm:pt modelId="{2D9372D7-8574-45A4-A416-FF1D78D25003}" type="pres">
      <dgm:prSet presAssocID="{1DBF4A10-B469-4960-8C8F-B46916F91CA1}" presName="composite" presStyleCnt="0"/>
      <dgm:spPr/>
    </dgm:pt>
    <dgm:pt modelId="{3DBC29D7-7D59-498F-AF5D-B775FF981C05}" type="pres">
      <dgm:prSet presAssocID="{1DBF4A10-B469-4960-8C8F-B46916F91CA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2BD871CC-524E-416D-8140-1588DAD55B58}" type="pres">
      <dgm:prSet presAssocID="{1DBF4A10-B469-4960-8C8F-B46916F91CA1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E66CD10-C3C2-41CD-A7CF-F765C1CEC9BB}" type="presOf" srcId="{B63FA851-778C-4B2F-B423-5D99DDEA3E38}" destId="{2BD871CC-524E-416D-8140-1588DAD55B58}" srcOrd="0" destOrd="2" presId="urn:microsoft.com/office/officeart/2005/8/layout/hList1"/>
    <dgm:cxn modelId="{1C69481D-6710-457C-A412-6B96C43E06FE}" type="presOf" srcId="{EBDF19DB-D1F5-4A40-BDC5-4D1AAF9F2D4C}" destId="{A543CD8B-5CFE-4CC6-BF05-737ABE9AFC13}" srcOrd="0" destOrd="0" presId="urn:microsoft.com/office/officeart/2005/8/layout/hList1"/>
    <dgm:cxn modelId="{9CEB1A61-07E9-4EB1-9E18-238B95CA93D2}" type="presOf" srcId="{6CBDD099-28A1-4673-AE40-260EF8E276E7}" destId="{F53C76AF-7878-4BF7-B28F-A8EB2F44CAFD}" srcOrd="0" destOrd="3" presId="urn:microsoft.com/office/officeart/2005/8/layout/hList1"/>
    <dgm:cxn modelId="{606E6161-AF72-443E-BD2B-FEE4F4A40C57}" srcId="{1DBF4A10-B469-4960-8C8F-B46916F91CA1}" destId="{87B92AC7-904D-4C73-80F6-33949619279B}" srcOrd="1" destOrd="0" parTransId="{DF123480-D021-4322-AF4E-B76CA79AA77A}" sibTransId="{554862C0-5CA3-4B57-83C8-3CA71D34CEAF}"/>
    <dgm:cxn modelId="{46A0CE45-1CA5-407B-BF44-ED23A6749458}" type="presOf" srcId="{1DBF4A10-B469-4960-8C8F-B46916F91CA1}" destId="{3DBC29D7-7D59-498F-AF5D-B775FF981C05}" srcOrd="0" destOrd="0" presId="urn:microsoft.com/office/officeart/2005/8/layout/hList1"/>
    <dgm:cxn modelId="{5EBBAD49-0211-4E2A-95C1-D3BA2B280BB7}" srcId="{1DBF4A10-B469-4960-8C8F-B46916F91CA1}" destId="{B63FA851-778C-4B2F-B423-5D99DDEA3E38}" srcOrd="2" destOrd="0" parTransId="{DA8A892F-80CD-4D78-AFBB-21B56357EDAE}" sibTransId="{D58FF23C-C489-4CB9-B8D5-96BF69A01C16}"/>
    <dgm:cxn modelId="{571F256C-E1CC-4366-B485-BBAC936FAF12}" type="presOf" srcId="{3DF90AAE-D017-4A74-9C61-3E1CA6236056}" destId="{F53C76AF-7878-4BF7-B28F-A8EB2F44CAFD}" srcOrd="0" destOrd="1" presId="urn:microsoft.com/office/officeart/2005/8/layout/hList1"/>
    <dgm:cxn modelId="{F9019E77-502E-4324-9EDD-8290F9616453}" srcId="{EBDF19DB-D1F5-4A40-BDC5-4D1AAF9F2D4C}" destId="{A02EE25A-3B0F-4C05-B70B-FCB5FBF21936}" srcOrd="0" destOrd="0" parTransId="{C8B516D0-E0F0-4CA2-A2B0-930C0BA1E2AF}" sibTransId="{E096329D-A9E2-468C-8CF3-F52F5F0855B1}"/>
    <dgm:cxn modelId="{6AF63C7C-9EE2-4FF5-A60E-C9C15EB4B4AD}" srcId="{A02EE25A-3B0F-4C05-B70B-FCB5FBF21936}" destId="{3DF90AAE-D017-4A74-9C61-3E1CA6236056}" srcOrd="1" destOrd="0" parTransId="{F4DA4F26-C7AA-461A-B7DD-914043AC885E}" sibTransId="{24BB9474-A3C2-446E-8582-AD0D6D153EE4}"/>
    <dgm:cxn modelId="{47D655A0-624C-4A5C-B979-500C67B3FEC6}" type="presOf" srcId="{A0A84EAE-9D78-448E-89B4-B684DC7D8D2D}" destId="{F53C76AF-7878-4BF7-B28F-A8EB2F44CAFD}" srcOrd="0" destOrd="2" presId="urn:microsoft.com/office/officeart/2005/8/layout/hList1"/>
    <dgm:cxn modelId="{DB6325A6-4E3F-48C5-B3BF-B4828AA83D3A}" srcId="{A02EE25A-3B0F-4C05-B70B-FCB5FBF21936}" destId="{CDEBE10A-85DF-4AD2-9955-75E4ABA40D2F}" srcOrd="0" destOrd="0" parTransId="{BB3586C7-4868-4D7E-81D9-8D6CB02A31AC}" sibTransId="{3EA5A3A5-97F4-4B64-993B-E6C3A6FA68CF}"/>
    <dgm:cxn modelId="{28486AB3-5645-4576-A5E6-DC07AE6DBC80}" srcId="{A02EE25A-3B0F-4C05-B70B-FCB5FBF21936}" destId="{A0A84EAE-9D78-448E-89B4-B684DC7D8D2D}" srcOrd="2" destOrd="0" parTransId="{095A63C9-AE18-4A83-8A23-7B96AADA53A7}" sibTransId="{4BCB2C4A-A6FE-4975-BB67-2F92DA77A499}"/>
    <dgm:cxn modelId="{442FD4B5-2BCB-45F7-A46B-0A6CF521F32A}" type="presOf" srcId="{6C54056C-5465-4365-B91A-139B6BE63B8E}" destId="{2BD871CC-524E-416D-8140-1588DAD55B58}" srcOrd="0" destOrd="0" presId="urn:microsoft.com/office/officeart/2005/8/layout/hList1"/>
    <dgm:cxn modelId="{B0311DBA-F3DC-4C7D-A8A4-8067C04582B8}" type="presOf" srcId="{87B92AC7-904D-4C73-80F6-33949619279B}" destId="{2BD871CC-524E-416D-8140-1588DAD55B58}" srcOrd="0" destOrd="1" presId="urn:microsoft.com/office/officeart/2005/8/layout/hList1"/>
    <dgm:cxn modelId="{9A0C76C2-DCE2-4CF7-AD81-A7C3D2B5EB98}" srcId="{1DBF4A10-B469-4960-8C8F-B46916F91CA1}" destId="{6C54056C-5465-4365-B91A-139B6BE63B8E}" srcOrd="0" destOrd="0" parTransId="{02DA9033-A6D5-484F-8F87-B18FC0B849E5}" sibTransId="{E085ADE5-C71A-4A89-B6BA-CED22FF2BC9F}"/>
    <dgm:cxn modelId="{E72BD3C8-EA9A-4AC8-882F-2C8393B68A6B}" srcId="{EBDF19DB-D1F5-4A40-BDC5-4D1AAF9F2D4C}" destId="{1DBF4A10-B469-4960-8C8F-B46916F91CA1}" srcOrd="1" destOrd="0" parTransId="{A33AF9D2-BDD6-4E7A-96B8-6743452B1A57}" sibTransId="{4BC49922-C944-4C7D-B531-D496F138C2EB}"/>
    <dgm:cxn modelId="{77BEC2C9-8FE1-4DBA-8C4C-4CAD754758BC}" srcId="{A02EE25A-3B0F-4C05-B70B-FCB5FBF21936}" destId="{6CBDD099-28A1-4673-AE40-260EF8E276E7}" srcOrd="3" destOrd="0" parTransId="{6197A66D-D19D-4772-B114-2BE9C7F3E21C}" sibTransId="{38C2BABC-C3DC-4D16-B03F-42602A4F0806}"/>
    <dgm:cxn modelId="{A8343CD8-16B3-4A66-9219-29CAEABBD3FA}" type="presOf" srcId="{A02EE25A-3B0F-4C05-B70B-FCB5FBF21936}" destId="{54B24E82-5942-49EF-83A1-E79A17453065}" srcOrd="0" destOrd="0" presId="urn:microsoft.com/office/officeart/2005/8/layout/hList1"/>
    <dgm:cxn modelId="{6B6391E5-365A-4806-BA56-B50B56286865}" type="presOf" srcId="{CDEBE10A-85DF-4AD2-9955-75E4ABA40D2F}" destId="{F53C76AF-7878-4BF7-B28F-A8EB2F44CAFD}" srcOrd="0" destOrd="0" presId="urn:microsoft.com/office/officeart/2005/8/layout/hList1"/>
    <dgm:cxn modelId="{19BE6BAC-497D-4522-A47D-C550FC6FB978}" type="presParOf" srcId="{A543CD8B-5CFE-4CC6-BF05-737ABE9AFC13}" destId="{B7D35490-B712-433B-A9C3-11713CD38EF5}" srcOrd="0" destOrd="0" presId="urn:microsoft.com/office/officeart/2005/8/layout/hList1"/>
    <dgm:cxn modelId="{97C6B9E9-AE50-487B-8FAC-8ABB9DA2C766}" type="presParOf" srcId="{B7D35490-B712-433B-A9C3-11713CD38EF5}" destId="{54B24E82-5942-49EF-83A1-E79A17453065}" srcOrd="0" destOrd="0" presId="urn:microsoft.com/office/officeart/2005/8/layout/hList1"/>
    <dgm:cxn modelId="{495D0185-21DF-4B51-9F80-6C8055B24F5A}" type="presParOf" srcId="{B7D35490-B712-433B-A9C3-11713CD38EF5}" destId="{F53C76AF-7878-4BF7-B28F-A8EB2F44CAFD}" srcOrd="1" destOrd="0" presId="urn:microsoft.com/office/officeart/2005/8/layout/hList1"/>
    <dgm:cxn modelId="{CDDB9FF0-4BAD-4DF5-AC6F-8E3C9C2E302E}" type="presParOf" srcId="{A543CD8B-5CFE-4CC6-BF05-737ABE9AFC13}" destId="{36940284-D4C6-4DE9-A0EA-BC1EDD026FB4}" srcOrd="1" destOrd="0" presId="urn:microsoft.com/office/officeart/2005/8/layout/hList1"/>
    <dgm:cxn modelId="{EB9C4460-A9AC-419F-BB66-ADB3FB3D16AC}" type="presParOf" srcId="{A543CD8B-5CFE-4CC6-BF05-737ABE9AFC13}" destId="{2D9372D7-8574-45A4-A416-FF1D78D25003}" srcOrd="2" destOrd="0" presId="urn:microsoft.com/office/officeart/2005/8/layout/hList1"/>
    <dgm:cxn modelId="{EEE9A360-7073-41AC-AE73-E0D5EA00D163}" type="presParOf" srcId="{2D9372D7-8574-45A4-A416-FF1D78D25003}" destId="{3DBC29D7-7D59-498F-AF5D-B775FF981C05}" srcOrd="0" destOrd="0" presId="urn:microsoft.com/office/officeart/2005/8/layout/hList1"/>
    <dgm:cxn modelId="{7877052C-12C8-4F7A-B4D5-D2040C1726D1}" type="presParOf" srcId="{2D9372D7-8574-45A4-A416-FF1D78D25003}" destId="{2BD871CC-524E-416D-8140-1588DAD55B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24E82-5942-49EF-83A1-E79A17453065}">
      <dsp:nvSpPr>
        <dsp:cNvPr id="0" name=""/>
        <dsp:cNvSpPr/>
      </dsp:nvSpPr>
      <dsp:spPr>
        <a:xfrm>
          <a:off x="54" y="42493"/>
          <a:ext cx="5206179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Коллекторы имеют право</a:t>
          </a:r>
          <a:endParaRPr lang="ru-RU" sz="2400" kern="1200" dirty="0"/>
        </a:p>
      </dsp:txBody>
      <dsp:txXfrm>
        <a:off x="54" y="42493"/>
        <a:ext cx="5206179" cy="691200"/>
      </dsp:txXfrm>
    </dsp:sp>
    <dsp:sp modelId="{F53C76AF-7878-4BF7-B28F-A8EB2F44CAFD}">
      <dsp:nvSpPr>
        <dsp:cNvPr id="0" name=""/>
        <dsp:cNvSpPr/>
      </dsp:nvSpPr>
      <dsp:spPr>
        <a:xfrm>
          <a:off x="54" y="733693"/>
          <a:ext cx="520617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Взаимодействовать в рамках личных встреч (не чаще раза в неделю), телефонных переговоров (не чаще двух раз в неделю), текстовых и иных сообщений в дневное время.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Взаимодействовать с третьими лицами при одновременном согласии должника и этих лиц.</a:t>
          </a:r>
        </a:p>
      </dsp:txBody>
      <dsp:txXfrm>
        <a:off x="54" y="733693"/>
        <a:ext cx="5206179" cy="3425760"/>
      </dsp:txXfrm>
    </dsp:sp>
    <dsp:sp modelId="{3DBC29D7-7D59-498F-AF5D-B775FF981C05}">
      <dsp:nvSpPr>
        <dsp:cNvPr id="0" name=""/>
        <dsp:cNvSpPr/>
      </dsp:nvSpPr>
      <dsp:spPr>
        <a:xfrm>
          <a:off x="5935098" y="42493"/>
          <a:ext cx="5206179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Коллекторы не имеют права</a:t>
          </a:r>
          <a:endParaRPr lang="ru-RU" sz="2400" kern="1200" dirty="0"/>
        </a:p>
      </dsp:txBody>
      <dsp:txXfrm>
        <a:off x="5935098" y="42493"/>
        <a:ext cx="5206179" cy="691200"/>
      </dsp:txXfrm>
    </dsp:sp>
    <dsp:sp modelId="{2BD871CC-524E-416D-8140-1588DAD55B58}">
      <dsp:nvSpPr>
        <dsp:cNvPr id="0" name=""/>
        <dsp:cNvSpPr/>
      </dsp:nvSpPr>
      <dsp:spPr>
        <a:xfrm>
          <a:off x="5935098" y="733693"/>
          <a:ext cx="520617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Взаимодействовать с должником в ночное время.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400" kern="1200" dirty="0"/>
            <a:t>Прибегать к физическому насилию или угрозам, уничтожению или повреждению имущества, оказанию психологического давления, введению должника в заблуждение.</a:t>
          </a:r>
        </a:p>
      </dsp:txBody>
      <dsp:txXfrm>
        <a:off x="5935098" y="733693"/>
        <a:ext cx="5206179" cy="3425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24E82-5942-49EF-83A1-E79A17453065}">
      <dsp:nvSpPr>
        <dsp:cNvPr id="0" name=""/>
        <dsp:cNvSpPr/>
      </dsp:nvSpPr>
      <dsp:spPr>
        <a:xfrm>
          <a:off x="45" y="27351"/>
          <a:ext cx="4340626" cy="830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Преимущества по сравнению с банками</a:t>
          </a:r>
          <a:endParaRPr lang="ru-RU" sz="2300" kern="1200" dirty="0"/>
        </a:p>
      </dsp:txBody>
      <dsp:txXfrm>
        <a:off x="45" y="27351"/>
        <a:ext cx="4340626" cy="830189"/>
      </dsp:txXfrm>
    </dsp:sp>
    <dsp:sp modelId="{F53C76AF-7878-4BF7-B28F-A8EB2F44CAFD}">
      <dsp:nvSpPr>
        <dsp:cNvPr id="0" name=""/>
        <dsp:cNvSpPr/>
      </dsp:nvSpPr>
      <dsp:spPr>
        <a:xfrm>
          <a:off x="45" y="857540"/>
          <a:ext cx="4340626" cy="3093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Выше процентные ставки;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Возможность принять участие в управлении своими деньгами;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Скорость принятия решения по займам;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Акции для повышения лояльности.</a:t>
          </a:r>
          <a:endParaRPr lang="ru-RU" sz="2300" kern="1200" dirty="0"/>
        </a:p>
      </dsp:txBody>
      <dsp:txXfrm>
        <a:off x="45" y="857540"/>
        <a:ext cx="4340626" cy="3093615"/>
      </dsp:txXfrm>
    </dsp:sp>
    <dsp:sp modelId="{3DBC29D7-7D59-498F-AF5D-B775FF981C05}">
      <dsp:nvSpPr>
        <dsp:cNvPr id="0" name=""/>
        <dsp:cNvSpPr/>
      </dsp:nvSpPr>
      <dsp:spPr>
        <a:xfrm>
          <a:off x="4948359" y="27351"/>
          <a:ext cx="4340626" cy="8301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b="1" kern="1200" dirty="0"/>
            <a:t>Недостатки по сравнению с банками</a:t>
          </a:r>
          <a:endParaRPr lang="ru-RU" sz="2300" kern="1200" dirty="0"/>
        </a:p>
      </dsp:txBody>
      <dsp:txXfrm>
        <a:off x="4948359" y="27351"/>
        <a:ext cx="4340626" cy="830189"/>
      </dsp:txXfrm>
    </dsp:sp>
    <dsp:sp modelId="{2BD871CC-524E-416D-8140-1588DAD55B58}">
      <dsp:nvSpPr>
        <dsp:cNvPr id="0" name=""/>
        <dsp:cNvSpPr/>
      </dsp:nvSpPr>
      <dsp:spPr>
        <a:xfrm>
          <a:off x="4948359" y="857540"/>
          <a:ext cx="4340626" cy="3093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Отсутствует страхование вкладов;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Возможен дефицит ликвидности;</a:t>
          </a: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Выше риск мошенничества.</a:t>
          </a:r>
          <a:endParaRPr lang="ru-RU" sz="2300" kern="1200" dirty="0"/>
        </a:p>
      </dsp:txBody>
      <dsp:txXfrm>
        <a:off x="4948359" y="857540"/>
        <a:ext cx="4340626" cy="3093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123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6E38D-257A-4A8A-8494-57D66947380C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7D1EF-F01B-45F5-A2D4-EA43C9AE19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7811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123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E8FF-767F-481E-B5E8-C9DD5F7271D9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FB7ED-4BF0-4AB6-9570-EAC49CD908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681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74798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903724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673129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204987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4209019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125543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2967022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635887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538237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31EC95-7057-4807-A283-B1FE39533900}" type="slidenum">
              <a:rPr lang="ru-RU" smtClean="0"/>
              <a:pPr/>
              <a:t>40</a:t>
            </a:fld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82965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536714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0836395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8966978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16872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4087361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3483232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50794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18374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921029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454078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1473246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489805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9FB7ED-4BF0-4AB6-9570-EAC49CD90886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/>
              <a:t>123</a:t>
            </a:r>
          </a:p>
        </p:txBody>
      </p:sp>
    </p:spTree>
    <p:extLst>
      <p:ext uri="{BB962C8B-B14F-4D97-AF65-F5344CB8AC3E}">
        <p14:creationId xmlns:p14="http://schemas.microsoft.com/office/powerpoint/2010/main" val="29693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BDD36-9108-494C-91B7-DFCDB212FD2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3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78A3-1114-4702-940A-E40F8D304028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9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0CC4-9C64-412B-910D-6934FC1C96D1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080E-09DB-4FFA-A733-62FAEBAAD112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99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9293-8B48-44D9-8152-B3A5EB054E89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6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E41-30F4-4793-89FC-A3B9943BFEE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DFD7-757E-4C5B-82B1-5EE762E3AACD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51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7B55-B38D-4D56-A0C2-984E14A2EEF1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CD99C-0C22-4C65-BF73-610D0EE968F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3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A82A-C761-44A4-B656-BB887E224D4F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5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2116-6EA0-4100-A912-91CFA8B0B75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82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656F-D560-4744-9410-B082BB46F626}" type="datetime1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321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460F1-261F-4466-BA13-8C40F3C052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57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225863-4815-4EBE-8FC0-015873E58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3552" y="1052736"/>
            <a:ext cx="8299648" cy="4586064"/>
          </a:xfrm>
        </p:spPr>
        <p:txBody>
          <a:bodyPr/>
          <a:lstStyle/>
          <a:p>
            <a:endParaRPr lang="ru-RU" alt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Т.Б. Оберт </a:t>
            </a:r>
            <a:br>
              <a:rPr lang="ru-RU" alt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«Экономическое управление организацией. 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Часть 3»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в презентациях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06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4E1BC7-73F0-40DC-BC66-7B4C283A8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472" y="620688"/>
            <a:ext cx="10153128" cy="50181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Основные приоритеты анализа прибыли</a:t>
            </a:r>
            <a:br>
              <a:rPr lang="ru-RU" dirty="0"/>
            </a:br>
            <a:endParaRPr lang="ru-RU" dirty="0"/>
          </a:p>
          <a:p>
            <a:pPr algn="just"/>
            <a:r>
              <a:rPr lang="ru-RU" dirty="0">
                <a:solidFill>
                  <a:srgbClr val="FF0000"/>
                </a:solidFill>
              </a:rPr>
              <a:t>     Анализ прибыли </a:t>
            </a:r>
            <a:r>
              <a:rPr lang="ru-RU" dirty="0">
                <a:solidFill>
                  <a:schemeClr val="tx1"/>
                </a:solidFill>
              </a:rPr>
              <a:t>позволяет обосновать плановую величину прибыли, оценить полученные результаты в соотношении с разработками бизнес-плана.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    Дает возможность рассчитать влияние факторов на отклонения полученной от плановой, выявить явные и скрытые резервы для положительной динамики и интенсификации роста прибыли, пути ее эффективного использования в ближней и дальней перспективе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55895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260648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Кредиты и займы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484784"/>
            <a:ext cx="10282238" cy="5040520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Кредиты и займы регулируются ст. 807-817 и 818-819 гл. 42 ГК</a:t>
            </a:r>
          </a:p>
          <a:p>
            <a:pPr marL="0" indent="0" algn="ctr">
              <a:buNone/>
            </a:pPr>
            <a:r>
              <a:rPr lang="ru-RU" sz="2800" dirty="0"/>
              <a:t>Для заемщика разница между кредитом и займом одним и другим минимальна</a:t>
            </a:r>
          </a:p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endParaRPr lang="ru-RU" sz="2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63366"/>
              </p:ext>
            </p:extLst>
          </p:nvPr>
        </p:nvGraphicFramePr>
        <p:xfrm>
          <a:off x="1127446" y="3212975"/>
          <a:ext cx="9791740" cy="320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47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Кредит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Займ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r>
                        <a:rPr lang="ru-RU" dirty="0"/>
                        <a:t>Можно получить у организации,</a:t>
                      </a:r>
                      <a:r>
                        <a:rPr lang="ru-RU" baseline="0" dirty="0"/>
                        <a:t> имеющей лицензию ЦБ (банка).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Можно</a:t>
                      </a:r>
                      <a:r>
                        <a:rPr lang="ru-RU" baseline="0" dirty="0"/>
                        <a:t> получить у любого физического или юридического лица</a:t>
                      </a:r>
                      <a:r>
                        <a:rPr lang="en-US" baseline="0" dirty="0"/>
                        <a:t> (</a:t>
                      </a:r>
                      <a:r>
                        <a:rPr lang="ru-RU" baseline="0" dirty="0"/>
                        <a:t>в том числе МФО).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r>
                        <a:rPr lang="ru-RU" dirty="0"/>
                        <a:t>Только</a:t>
                      </a:r>
                      <a:r>
                        <a:rPr lang="ru-RU" baseline="0" dirty="0"/>
                        <a:t> денежные средства.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Денежные средства и вещи.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r>
                        <a:rPr lang="ru-RU" dirty="0"/>
                        <a:t>В письменной форме.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Может заключаться</a:t>
                      </a:r>
                      <a:r>
                        <a:rPr lang="ru-RU" baseline="0" dirty="0"/>
                        <a:t> в устной форме (только для физических лиц).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r>
                        <a:rPr lang="ru-RU" dirty="0"/>
                        <a:t>Возмездный договор.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Может быть безвозмездным договором.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650">
                <a:tc>
                  <a:txBody>
                    <a:bodyPr/>
                    <a:lstStyle/>
                    <a:p>
                      <a:r>
                        <a:rPr lang="ru-RU" dirty="0"/>
                        <a:t>Консенсуальный</a:t>
                      </a:r>
                      <a:r>
                        <a:rPr lang="ru-RU" baseline="0" dirty="0"/>
                        <a:t> договор (с даты заключения).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Реальный (с момента</a:t>
                      </a:r>
                      <a:r>
                        <a:rPr lang="ru-RU" baseline="0" dirty="0"/>
                        <a:t> передачи денег или других вещей).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7405" y="242161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Состояние рынка розничных кредитов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268761"/>
            <a:ext cx="6504574" cy="5256544"/>
          </a:xfrm>
        </p:spPr>
        <p:txBody>
          <a:bodyPr vert="horz" lIns="0" tIns="0" rIns="0" bIns="0" rtlCol="0">
            <a:no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Снижение объема кредитного портфеля с 11.3 трлн руб.</a:t>
            </a:r>
            <a:r>
              <a:rPr lang="en-US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(01.01.2015)</a:t>
            </a: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до  10.6 трлн</a:t>
            </a:r>
            <a:r>
              <a:rPr lang="en-US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руб. (01.01.2016);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37% семей имеет кредитные обязательства;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Средние выплаты по кредитам снизились с 30% до 27% от дохода;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Ужесточение политики банков в отношении рисков и новых заемщиков;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Устойчивый тренд на досрочное погашение кредитов;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3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2017 рынок стабилизировался.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ru-RU" sz="23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 descr="https://cdn.vedomosti.ru/image/2016/68/1ebmhb/mobile_high-1t7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1430045"/>
            <a:ext cx="3421748" cy="473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24192" y="605219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/>
              <a:t>Источник: Ведомости</a:t>
            </a:r>
          </a:p>
        </p:txBody>
      </p:sp>
    </p:spTree>
    <p:extLst>
      <p:ext uri="{BB962C8B-B14F-4D97-AF65-F5344CB8AC3E}">
        <p14:creationId xmlns:p14="http://schemas.microsoft.com/office/powerpoint/2010/main" val="409733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332657"/>
            <a:ext cx="10282238" cy="864095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Классификация кредитов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196752"/>
            <a:ext cx="10282238" cy="4969098"/>
          </a:xfrm>
        </p:spPr>
        <p:txBody>
          <a:bodyPr vert="horz" lIns="0" tIns="0" rIns="0" bIns="0" rtlCol="0">
            <a:no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(ипотека, автокредит) и без обеспечения;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поручителя и с поручителем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(если заемщик перестает погашать кредит, все обязательства принимает на себя поручитель);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и долгосрочные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плавающей суммой кредита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(кредитная карта/кредитная линия) и фиксированной суммой;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ускоренной и упрощенной процедурой выдачи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в точках продаж).</a:t>
            </a:r>
          </a:p>
        </p:txBody>
      </p:sp>
    </p:spTree>
    <p:extLst>
      <p:ext uri="{BB962C8B-B14F-4D97-AF65-F5344CB8AC3E}">
        <p14:creationId xmlns:p14="http://schemas.microsoft.com/office/powerpoint/2010/main" val="218990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кредитов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предоставления кредита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единовременно, одной суммой;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овердрафт (клиент имеет право оплачивать с расчетного или текущего счета товары, работы, услуги своих контрагентов в сумме, превышающей объем поступлений на его счет, т.е. иметь по этому счету задолженность, максимальный размер и срок которого устанавливаются в договоре между банком и клиентом);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виде кредитной линии, которая означает обязательство банка предоставить заемщику в течение определенного периода времени кредиты в пределах согласованного лимита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3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кредитов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268761"/>
            <a:ext cx="10972800" cy="485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     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выдаваемых денежных средств: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безналичной форме;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 наличной форме. </a:t>
            </a:r>
          </a:p>
          <a:p>
            <a:pPr marL="0" indent="0"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процентных ставок: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кредиты с фиксированной процентной ставкой (ставка устанавливается на весь период кредитования и не подлежит пересмотру, за исключением случаев, предусмотренных договором, – например, при просрочке возврата денег со стороны заемщика);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кредиты с плавающей процентной ставкой (ставка периодически изменяется в зависимости от ситуации, складывающейся на финансовом рынке, она должна быть «привязана» к тому или иному объективному рыночному показателю и не зависеть от воли кредитора).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9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ru-RU" dirty="0"/>
              <a:t>Виды кредитов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0728"/>
            <a:ext cx="10972800" cy="5145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целевому назначению: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целевые: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ипотечные кредиты (на покупку квартиры на вторичном рынке, на первичном рынке, на стадии строительства; на приобретение или строительство загородной недвижимости);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автокредиты;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на приобретение бытовой техники, иных товаров;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кредиты;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на рефинансирование другого кредита и др.;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нецелевые («на неотложные нужды»).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97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Потребительское кредитование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2006-2013 гг. (с некоторым спадом в 2009 г.) в России наблюдался бурный рост потребительского кредитования благодаря общему повышению уровня жизни, активному продвижению кредитных программ в торговых сетях, а также высокой доходности таких кредитов для банков.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 последние два года в связи с экономическими трудностями бум потребительского кредитования замедлился, объем кредитов физическим лицам стал снижаться.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088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Автокредитование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 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 на покупку автомобиля является одним из наиболее востребованных банковских продуктов. Для граждан он привлекателен своей доступностью, для банков это способ достаточно быстрого формирования качественного кредитного розничного портфеля и наращивания клиентской базы. В связи с тем, что в качестве залога используется сам автомобиль, страхование которого в большинстве случаев обязательно, риски банка по данному виду кредита невысоки, а затраты банка и сроки внедрения программы незначительны.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заданной величине кредита и процентной ставки размер ежемесячного платежа зависит от срока кредита: чем больше этот срок, тем меньше ежемесячный платеж, но тем больше будет общая уплаченная сумма за весь срок (поскольку проценты начисляются за более длительный промежуток времени). </a:t>
            </a:r>
          </a:p>
        </p:txBody>
      </p:sp>
    </p:spTree>
    <p:extLst>
      <p:ext uri="{BB962C8B-B14F-4D97-AF65-F5344CB8AC3E}">
        <p14:creationId xmlns:p14="http://schemas.microsoft.com/office/powerpoint/2010/main" val="14375980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Ипотечное кредитование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    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Ипотечный кредит – это кредит под залог недвижимого имущества. Закладываемое имущество при этом не передается в руки кредитору, а остается у должника (залогодателя) в его владении и пользовании</a:t>
            </a:r>
            <a:r>
              <a:rPr lang="ru-RU" sz="2400" dirty="0"/>
              <a:t>. 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Предметом ипотеки могут быть только объекты недвижимости, права на которые зарегистрированы, в том числе земельные участки, жилые дома, квартиры, части жилых домов и квартир, дачи, садовые дома, гаражи и другие строения потребительского назначения.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ипотечном кредитовании граждан в качестве залога обычно выступает приобретаемая ими недвижимость, то есть одновременно происходит и покупка недвижимости за счет кредитных средств, и передача этой недвижимости в залог. </a:t>
            </a:r>
          </a:p>
        </p:txBody>
      </p:sp>
    </p:spTree>
    <p:extLst>
      <p:ext uri="{BB962C8B-B14F-4D97-AF65-F5344CB8AC3E}">
        <p14:creationId xmlns:p14="http://schemas.microsoft.com/office/powerpoint/2010/main" val="297944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352" y="260649"/>
            <a:ext cx="11665296" cy="58655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УДК  338.32 (053.4)</a:t>
            </a:r>
          </a:p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ББК  65.01 я73</a:t>
            </a:r>
          </a:p>
          <a:p>
            <a:pPr marL="337633" indent="-236343" algn="just"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 69    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Оберт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 Т.Б.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Экономическое управление организацией. Часть 3.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Учебное пособие в презентациях.  Для студентов,     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обучающихся по  экономическим специальностям.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Саратов, СГУ, 2021.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48 с. </a:t>
            </a:r>
          </a:p>
          <a:p>
            <a:pPr marL="101290" indent="0" algn="just">
              <a:buNone/>
              <a:defRPr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37633" indent="-236343" algn="just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       Учебное пособие подготовлено в соответствии с положениями и требованиями Государственного образовательного стандарта высшего образования, включает презентации двух лекций, раскрывающих основные положения курса «Экономическое управление организацией», обеспечивающие теоретическую и практическую подготовку студентов-бакалавров по экономической проблематике. Материал учебного пособия может использоваться как в самостоятельной работе, так и при подготовке лекций, докладов и публичных выступлений.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студентов, обучающихся по направлению подготовки бакалавров: 38.03.02 – «Менеджмент», а также студентов,                   обучающихся по неэкономическим специальностям, изучающих менеджмент организации. </a:t>
            </a:r>
          </a:p>
          <a:p>
            <a:pPr marL="101290" indent="0" algn="just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37633" indent="-236343"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ct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 е к о м е н д у е т  к  п е ч а т и :</a:t>
            </a:r>
          </a:p>
          <a:p>
            <a:pPr marL="337633" indent="-236343" algn="ct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ct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научно-методический совет экономического факультета (протокол № 6 от 26 октября 2021</a:t>
            </a:r>
            <a:r>
              <a:rPr lang="ru-RU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г.)</a:t>
            </a:r>
          </a:p>
          <a:p>
            <a:pPr marL="337633" indent="-236343" algn="just">
              <a:buFont typeface="Wingdings 3"/>
              <a:buChar char=""/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37633" indent="-236343" algn="r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r">
              <a:buNone/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УДК 338.32   ББК 65.01</a:t>
            </a:r>
          </a:p>
          <a:p>
            <a:pPr marL="101290" indent="0" algn="just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101290" indent="0" algn="r">
              <a:buNone/>
              <a:defRPr/>
            </a:pP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Оберт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337633" indent="-236343">
              <a:buFont typeface="Wingdings 3"/>
              <a:buChar char=""/>
              <a:defRPr/>
            </a:pPr>
            <a:endParaRPr lang="ru-RU" sz="1200" dirty="0"/>
          </a:p>
          <a:p>
            <a:pPr>
              <a:defRPr/>
            </a:pPr>
            <a:endParaRPr lang="ru-RU" sz="1200" dirty="0"/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220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Ипотечное кредитование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Широкое распространение ипотека приобретала благодаря ряду преимуществам перед другими способами приобретения недвижимости, прежде всего квартир: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− для покупки по ипотеке достаточно иметь только часть от стоимости жилья (иногда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10–15%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на остальную сумму банк предоставляет кредит;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квартира приобретается сразу, а не через несколько лет, что особенно важно при ожидаемом росте цен на недвижимость;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экономится арендная плата;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− жилье сразу оформляется в собственность заемщика, который имеет возможность вселиться туда вместе со своей семьей и зарегистрироваться;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− имеется возможность использовать льготные программы для определенных лиц (молодые семьи, в том числе с использованием средств материнского капитала, военнослужащие, работники бюджетной сферы и др.).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66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260649"/>
            <a:ext cx="10282238" cy="1008111"/>
          </a:xfrm>
        </p:spPr>
        <p:txBody>
          <a:bodyPr vert="horz" lIns="0" tIns="0" rIns="0" bIns="0" rtlCol="0" anchor="ctr">
            <a:normAutofit fontScale="90000"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Факторы, влияющие на предоставление и стоимость кредита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268760"/>
            <a:ext cx="10282238" cy="4897090"/>
          </a:xfrm>
        </p:spPr>
        <p:txBody>
          <a:bodyPr vert="horz" lIns="0" tIns="0" rIns="0" bIns="0" rtlCol="0"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Процентная ставка на долговом рынке и по депозитам,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оформления и количество требуемых от заемщика документов, подтверждающих доход и наличие собственности;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 сумма кредита, наличие и вид обеспечения;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 и специальные льготные программы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отдельных категорий заемщиков (бюджетники, военные, семьи с детьми, пенсионеры);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кредитная история;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обслуживание в банке.</a:t>
            </a: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79187" y="6165850"/>
            <a:ext cx="360001" cy="360000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21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189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116633"/>
            <a:ext cx="10282238" cy="936103"/>
          </a:xfrm>
        </p:spPr>
        <p:txBody>
          <a:bodyPr vert="horz" lIns="0" tIns="0" rIns="0" bIns="0" rtlCol="0" anchor="ctr">
            <a:normAutofit fontScale="90000"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Факторы, влияющие на предоставление и стоимость кредита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052736"/>
            <a:ext cx="10282238" cy="5113114"/>
          </a:xfrm>
        </p:spPr>
        <p:txBody>
          <a:bodyPr vert="horz" lIns="0" tIns="0" rIns="0" bIns="0" rtlCol="0"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кредитования – например, предоставление кредита через овердрафт по банковской карте –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случайно увеличить кредитные обязательства;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процедура досрочного погашения кредита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 России всегда возможно погасить кредит досрочно;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зарплатных программах работодателя;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рисков для авто и ипотеки, здоровья и трудоспособности для потребительских кредитов;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 (супруга или третьих лиц);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взнос и его размер – для автокредита и ипотеки.</a:t>
            </a: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79187" y="6165850"/>
            <a:ext cx="360001" cy="360000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22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58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Основные параметры кредита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стоимость кредита (ПСК) – стандартная форма!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кредита;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погашения кредита;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расчета процента;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ежемесячных платежей;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штрафов в случае нарушения графика погашения.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79187" y="6165850"/>
            <a:ext cx="360001" cy="360000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23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94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332657"/>
            <a:ext cx="10282238" cy="936103"/>
          </a:xfrm>
        </p:spPr>
        <p:txBody>
          <a:bodyPr vert="horz" lIns="0" tIns="0" rIns="0" bIns="0" rtlCol="0" anchor="ctr">
            <a:normAutofit fontScale="90000"/>
          </a:bodyPr>
          <a:lstStyle/>
          <a:p>
            <a:r>
              <a:rPr lang="ru-RU" sz="40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Скоринг</a:t>
            </a:r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факторы, влияющие на выдачу кредита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268760"/>
            <a:ext cx="10282238" cy="4464496"/>
          </a:xfrm>
        </p:spPr>
        <p:txBody>
          <a:bodyPr vert="horz" lIns="0" tIns="0" rIns="0" bIns="0" rtlCol="0"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и устойчивость заработной платы;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собственности;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в «черных списках», просрочка по кредитам, претензии судебных приставов;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других кредитов и их размер;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выплат по кредиту относительно доходов;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или род занятий,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Субъективные факторы...</a:t>
            </a:r>
          </a:p>
          <a:p>
            <a:pPr marL="0" indent="0">
              <a:buNone/>
            </a:pPr>
            <a:r>
              <a:rPr lang="ru-RU" sz="1400" dirty="0"/>
              <a:t>    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 </a:t>
            </a:r>
            <a:r>
              <a:rPr lang="ru-RU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скоринг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система оценки кредитоспособности (кредитных рисков) лица, основанная на численных статистических методах. Как правило, используется в потребительском (магазинном) экспресс-кредитовании на небольшие суммы.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79187" y="6165850"/>
            <a:ext cx="360001" cy="360000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24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14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Возникновение долговых обязательств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кредита (в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созаемщик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Поручительство;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Наследование;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кредита супругом без согласия.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25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44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Небанковские профессиональные кредиторы и предоставляемые ими займы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небанковским профессиональным кредиторам, которые имеют наибольшее распространение в России относятся: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ломбарды;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различные виды кооперативов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(кредитные потребительские, жилищные накопительные и сельскохозяйственные кредитные потребительские).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03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</a:t>
            </a:r>
            <a:r>
              <a:rPr lang="ru-RU" sz="28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(МФО)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организация, не являющаяся банком и выдающая займы физическим и юридическим лицам.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МФО должна быть внесена в государственный реестр, который публикуется на официальном сайте Банка России (проверить наличие соответствующего свидетельства (копии) можно в офисе МФО). </a:t>
            </a:r>
          </a:p>
        </p:txBody>
      </p:sp>
    </p:spTree>
    <p:extLst>
      <p:ext uri="{BB962C8B-B14F-4D97-AF65-F5344CB8AC3E}">
        <p14:creationId xmlns:p14="http://schemas.microsoft.com/office/powerpoint/2010/main" val="1678854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Выделяют 2 вида </a:t>
            </a:r>
            <a:r>
              <a:rPr lang="ru-RU" dirty="0" err="1"/>
              <a:t>микрофинансовых</a:t>
            </a:r>
            <a:r>
              <a:rPr lang="ru-RU" dirty="0"/>
              <a:t> организаций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ожет выдавать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физлицам не более 1 млн руб. 	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ожет выдавать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физлицам не более 500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	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ожет оформлять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дистанционно (через Интернет).  	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меет право привлекать для осуществления своей деятельности денежные средства физических лиц, в том числе не являющихся ее учредителями, а также юридических лиц. 	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Микрокредитная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компания 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меет право привлекать для осуществления своей деятельности денежные средства физических лиц, являющихся ее учредителями (участниками, акционерами), а также юридических лиц. 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08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Микрозаймы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    Типы </a:t>
            </a:r>
            <a:r>
              <a:rPr lang="ru-RU" dirty="0" err="1">
                <a:solidFill>
                  <a:srgbClr val="C00000"/>
                </a:solidFill>
              </a:rPr>
              <a:t>микрозаймов</a:t>
            </a:r>
            <a:r>
              <a:rPr lang="ru-RU" dirty="0">
                <a:solidFill>
                  <a:srgbClr val="C00000"/>
                </a:solidFill>
              </a:rPr>
              <a:t>: </a:t>
            </a:r>
          </a:p>
          <a:p>
            <a:pPr marL="0" indent="0">
              <a:buNone/>
            </a:pPr>
            <a:r>
              <a:rPr lang="ru-RU" dirty="0"/>
              <a:t>• потребительские займы (на личные нужды на относительно долгий срок); </a:t>
            </a:r>
          </a:p>
          <a:p>
            <a:pPr marL="0" indent="0">
              <a:buNone/>
            </a:pPr>
            <a:r>
              <a:rPr lang="ru-RU" dirty="0"/>
              <a:t>• займы «до зарплаты» (небольшие суммы на очень короткий срок); </a:t>
            </a:r>
          </a:p>
          <a:p>
            <a:pPr marL="0" indent="0">
              <a:buNone/>
            </a:pPr>
            <a:r>
              <a:rPr lang="ru-RU" dirty="0"/>
              <a:t>• предпринимательские займы (на поддержку и развитие малого бизнеса).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      </a:t>
            </a:r>
            <a:r>
              <a:rPr lang="ru-RU" dirty="0">
                <a:solidFill>
                  <a:srgbClr val="C00000"/>
                </a:solidFill>
              </a:rPr>
              <a:t>Основные отличия </a:t>
            </a:r>
            <a:r>
              <a:rPr lang="ru-RU" dirty="0" err="1">
                <a:solidFill>
                  <a:srgbClr val="C00000"/>
                </a:solidFill>
              </a:rPr>
              <a:t>микрозайма</a:t>
            </a:r>
            <a:r>
              <a:rPr lang="ru-RU" dirty="0">
                <a:solidFill>
                  <a:srgbClr val="C00000"/>
                </a:solidFill>
              </a:rPr>
              <a:t> от кредита: </a:t>
            </a:r>
          </a:p>
          <a:p>
            <a:pPr marL="0" indent="0">
              <a:buNone/>
            </a:pPr>
            <a:r>
              <a:rPr lang="ru-RU" dirty="0"/>
              <a:t>• простота и быстрота – менее формализовано оформление займа, чем кредита в банке; </a:t>
            </a:r>
          </a:p>
          <a:p>
            <a:pPr marL="0" indent="0">
              <a:buNone/>
            </a:pPr>
            <a:r>
              <a:rPr lang="ru-RU" dirty="0"/>
              <a:t>• доступность – МФО часто работают там, где нет структурных подразделений банков. </a:t>
            </a:r>
          </a:p>
          <a:p>
            <a:pPr marL="0" indent="0">
              <a:buNone/>
            </a:pPr>
            <a:r>
              <a:rPr lang="ru-RU" dirty="0"/>
              <a:t>• очень высокие проценты по займу.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48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183EE-C04C-4574-9C13-A74B4223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370386"/>
          </a:xfrm>
        </p:spPr>
        <p:txBody>
          <a:bodyPr>
            <a:normAutofit/>
          </a:bodyPr>
          <a:lstStyle/>
          <a:p>
            <a:r>
              <a:rPr lang="ru-RU" sz="2800" dirty="0"/>
              <a:t>Тема 1. Финансовые результаты деятельности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40602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188641"/>
            <a:ext cx="10282238" cy="1080119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«Хорошие кредиты»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052736"/>
            <a:ext cx="10282238" cy="4897090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Взятие некоторых кредитов поощряется государством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по субсидированию процентных ставок – до 2017, возможно в дальнейшем будет возобновляться;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налогу на доходы физических лиц для ипотечных заемщиков;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Военная ипотека;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на образование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автокредитование (отечественные авто) и субсидирование ставок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648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«Плохие» кредиты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Мелкие, в точках продаж;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карты с высокой ставкой и комиссиями;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Овердрафт по зарплатным или социальным карточкам;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жизни и потери работы (чаще всего там есть скрытая доплата).</a:t>
            </a:r>
          </a:p>
        </p:txBody>
      </p:sp>
    </p:spTree>
    <p:extLst>
      <p:ext uri="{BB962C8B-B14F-4D97-AF65-F5344CB8AC3E}">
        <p14:creationId xmlns:p14="http://schemas.microsoft.com/office/powerpoint/2010/main" val="537063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 fontScale="90000"/>
          </a:bodyPr>
          <a:lstStyle/>
          <a:p>
            <a:r>
              <a:rPr lang="ru-RU" sz="4000" dirty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«Самые плохие» кредиты - микрофинансирование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772816"/>
            <a:ext cx="10282238" cy="4393034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Микрофинансовая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(МФО)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коммерческая или некоммерческая организация, не являющаяся банком и выдающая займы в соответствии с Федеральным законом от 02.07.2010 № 151-ФЗ «О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организациях». При этом получателями займов могут быть как граждане, так и компании или индивидуальные предприниматели. Надзор за деятельностью МФО осуществляет Банк России.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 начислению процентов кредиты дают под 500 или 600% годовых… </a:t>
            </a:r>
          </a:p>
          <a:p>
            <a:pPr algn="just">
              <a:lnSpc>
                <a:spcPct val="114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</a:pP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124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49" y="260648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Микрофинансирование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8755" y="1031065"/>
            <a:ext cx="10282238" cy="5113461"/>
          </a:xfrm>
        </p:spPr>
        <p:txBody>
          <a:bodyPr vert="horz" lIns="0" tIns="0" rIns="0" bIns="0" rtlCol="0">
            <a:noAutofit/>
          </a:bodyPr>
          <a:lstStyle/>
          <a:p>
            <a:pPr marL="0" lvl="0" indent="0" algn="just" fontAlgn="base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ЦБ по итогам III квартала 2016 года 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заемщиков МФО выросло на 41% ( с 3,3 до 4,7 млн заемщиков).</a:t>
            </a:r>
          </a:p>
          <a:p>
            <a:pPr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Совокупный портфель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составил 85,5 млрд рублей, что на 36,9% выше значения на конец аналогичного квартала прошлого года.</a:t>
            </a:r>
          </a:p>
          <a:p>
            <a:pPr lvl="0"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сумма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физическим лицам снизилась до 9,2 тыс. рублей с 10,7 тыс. рублей по итогам III квартала 2015 года. </a:t>
            </a:r>
          </a:p>
          <a:p>
            <a:pPr lvl="0" algn="just"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Среднерыночное значение полной стоимости наиболее востребованных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микрозаймов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(ПСК) «до зарплаты» на срок до 1 месяца на сумму до 30 тыс. рублей снизилось за III квартал 2016 года относительно аналогичного периода предыдущего года на 63,8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уровня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596,4%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годовых. </a:t>
            </a:r>
          </a:p>
        </p:txBody>
      </p:sp>
    </p:spTree>
    <p:extLst>
      <p:ext uri="{BB962C8B-B14F-4D97-AF65-F5344CB8AC3E}">
        <p14:creationId xmlns:p14="http://schemas.microsoft.com/office/powerpoint/2010/main" val="129080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260649"/>
            <a:ext cx="10282238" cy="1512168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«Самые плохие» кредиты - микрофинансирование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772816"/>
            <a:ext cx="10282238" cy="4393034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Кредиты от МФО «до зарплаты»  как правило</a:t>
            </a:r>
          </a:p>
          <a:p>
            <a:pPr algn="just">
              <a:lnSpc>
                <a:spcPct val="114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 агрессивную рекламу;</a:t>
            </a:r>
          </a:p>
          <a:p>
            <a:pPr algn="just">
              <a:lnSpc>
                <a:spcPct val="114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 минимум документов;</a:t>
            </a:r>
          </a:p>
          <a:p>
            <a:pPr algn="just">
              <a:lnSpc>
                <a:spcPct val="114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оформляются;</a:t>
            </a:r>
          </a:p>
          <a:p>
            <a:pPr algn="just">
              <a:lnSpc>
                <a:spcPct val="114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сверхвысокие ставки (до 650% годовых, 5о+% в месяц).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заранее выстроить кредитные отношения с банком (например, с помощью кредитной карты), чем в случае необходимости идти в МФО.</a:t>
            </a:r>
          </a:p>
          <a:p>
            <a:pPr algn="just">
              <a:lnSpc>
                <a:spcPct val="114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78041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Реструктуризация и рефинансирование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Реструктуризация кредитной задолженности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изменение текущих условий заключённого с кредитной организацией кредитного договора. Процедуру эту проводит только та кредитная организация, которая и выдала заемщику кредит.</a:t>
            </a:r>
          </a:p>
          <a:p>
            <a:pPr marL="0" indent="0" algn="just">
              <a:lnSpc>
                <a:spcPct val="114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Рефинансирование кредитной задолженности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перекредитование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(оформление нового займа для погашения действующего) заемщика той же кредитной организации (через реструктуризацию задолженности) или сторонней.</a:t>
            </a:r>
          </a:p>
        </p:txBody>
      </p:sp>
    </p:spTree>
    <p:extLst>
      <p:ext uri="{BB962C8B-B14F-4D97-AF65-F5344CB8AC3E}">
        <p14:creationId xmlns:p14="http://schemas.microsoft.com/office/powerpoint/2010/main" val="2777904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Причины рефинансирования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поспешил и оформил «быстрый кредит» под большой процент;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оформил кредит, когда ставки по кредиту были выше действующих в настоящее время;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хочет поменять валюту кредита;</a:t>
            </a: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хочет изменить срок кредита или  размер ежемесячного платежа;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заемщик хочет заменить несколько кредитов на один, часто под более низкую ставку и на более длительный срок.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36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95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Процедура банкротства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физического банкротства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несостоятельность того или иного лица выполнять свои финансовые обязательства перед кредиторами.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fontAlgn="base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Регулируется вступившим с 01.10.2015 Федеральным законом от 29.12.2014 N 476-ФЗ «О внесении изменений в Федеральный закон "О несостоятельности (банкротстве)" и отдельные законодательные акты Российской Федерации в части регулирования реабилитационных процедур, применяемых в отношении гражданина-должника».</a:t>
            </a: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37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06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332657"/>
            <a:ext cx="10282238" cy="720079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Процедура банкротства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052736"/>
            <a:ext cx="10282238" cy="5113114"/>
          </a:xfrm>
        </p:spPr>
        <p:txBody>
          <a:bodyPr vert="horz" lIns="0" tIns="0" rIns="0" bIns="0" rtlCol="0">
            <a:noAutofit/>
          </a:bodyPr>
          <a:lstStyle/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имущество должника подлежит продаже (кроме того, что не может быть изъято и продано в силу установленного правового запрета, указанного в перечне федерального закона).</a:t>
            </a:r>
          </a:p>
          <a:p>
            <a:pPr lvl="0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Останавливаются начисления штрафов и других денежных санкций за просрочку долга.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обязательства физического лица считаются наступившими.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ряд исключений относительно того, что не может быть изъято в качестве долга (единственное жилье, бытовые предметы, продукты питания и другое).</a:t>
            </a:r>
          </a:p>
          <a:p>
            <a:pPr algn="ctr"/>
            <a:endParaRPr lang="ru-RU" sz="2800" dirty="0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38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952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1329259" cy="41379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процедур банкротства организаций</a:t>
            </a:r>
            <a:endParaRPr lang="ru-RU" sz="2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39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7381" y="1124744"/>
            <a:ext cx="1123324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10"/>
          <p:cNvSpPr>
            <a:spLocks noGrp="1"/>
          </p:cNvSpPr>
          <p:nvPr>
            <p:ph idx="1"/>
          </p:nvPr>
        </p:nvSpPr>
        <p:spPr>
          <a:xfrm>
            <a:off x="239349" y="1196752"/>
            <a:ext cx="11809312" cy="554461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процедура банкротства, применяемая к должнику в целях обеспечения сохранности имущества должника, проведения анализа финансового состояния должника. Процедура устанавливается сразу после принятия арбитражным судом заявления о возбуждении дела о банкротстве. В соответствии со ст. 47 срок данной процедуры составляет от трех до пяти месяцев, в особых случаях — до семи месяцев. Данную процедуру проводит временный управляющий, утвержденный арбитражным судом. Он анализирует финансовое состояние должника для определения стоимости принадлежавшего ему имущества и возможность или невозможность восстановления его платежеспособности.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Финансовое оздоровление (санация)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это процедура банкротства, применяемая к должнику в целях восстановления его платежеспособности и погашения задолженности в соответствии с графиком погашения задолженности без передачи полномочий по управлению предприятием арбитражному управляющему. Вводится сроком до полутора лет, в крайнем случае — до двух лет. Арбитражный суд назначает административного управляющего, что не означает отстранение от управления руководителя организации.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Внешнее управление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процедура банкротства, применяемая к должнику в целях восстановления его платежеспособности, с передачей полномочий по управлению должником внешнему управляющему. Устанавливается после решения арбитражного суда о признании должника банкротом и открытии конкурсного производства, но в ходе осуществления конкурсного производства появляются обстоятельства, дающие основания полагать, что платежеспособность должника может быть восстановлена, — на основании данных обстоятельств назначают процедуру «внешнее управление». Совокупный срок процедур финансового оздоровления и внешнего управления не должен превышать двух лет.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Конкурсное производство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это завершающая часть процедуры принудительной или добровольной ликвидации несостоятельного предприятия, в процессе которой осуществляются реализация имущества предприятия и удовлетворение требований кредиторов за счет средств, полученных в результате этой реализации. При данной процедуре арбитражным судом назначается конкурсный управляющий.</a:t>
            </a:r>
          </a:p>
          <a:p>
            <a:pPr algn="just">
              <a:buFont typeface="Wingdings" pitchFamily="2" charset="2"/>
              <a:buChar char="q"/>
            </a:pPr>
            <a:r>
              <a:rPr lang="ru-RU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Мировое соглашение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это соглашение между должником и его кредиторами по мирному урегулированию отношений. Может заключаться на любом этапе производства по делу.</a:t>
            </a:r>
          </a:p>
          <a:p>
            <a:pPr algn="just">
              <a:buFont typeface="Wingdings" pitchFamily="2" charset="2"/>
              <a:buChar char="q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2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348667-1C61-4171-B20F-0138F33D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u="sng" dirty="0">
                <a:solidFill>
                  <a:srgbClr val="C00000"/>
                </a:solidFill>
              </a:rPr>
              <a:t>Прибыль предприятия</a:t>
            </a:r>
            <a:r>
              <a:rPr lang="ru-RU" sz="2800" dirty="0"/>
              <a:t> – часть от общей выручки, которая остается после возмещения затрат на реализацию и производственные процессы</a:t>
            </a: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       Постепенное освоение инфраструктуры и вертикального строения рыночных отношений требует все больших знаний и умения манипулировать инновационными технологиями и приемами учета, расчетов, анализа и прогнозирования рынка</a:t>
            </a:r>
            <a:br>
              <a:rPr lang="ru-RU" sz="2800" dirty="0"/>
            </a:br>
            <a:endParaRPr lang="ru-RU" sz="2800" dirty="0"/>
          </a:p>
          <a:p>
            <a:pPr marL="0" indent="0">
              <a:buNone/>
            </a:pP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300437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1329259" cy="413792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Реорганизация организации</a:t>
            </a:r>
            <a:endParaRPr lang="ru-RU" sz="2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40</a:t>
            </a:fld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7381" y="1124744"/>
            <a:ext cx="1123324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10"/>
          <p:cNvSpPr>
            <a:spLocks noGrp="1"/>
          </p:cNvSpPr>
          <p:nvPr>
            <p:ph idx="1"/>
          </p:nvPr>
        </p:nvSpPr>
        <p:spPr>
          <a:xfrm>
            <a:off x="527381" y="1052736"/>
            <a:ext cx="11233248" cy="7920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В соответствии с ГК РФ под </a:t>
            </a:r>
            <a:r>
              <a:rPr lang="ru-RU" sz="1600" b="1" i="1" u="sng" dirty="0">
                <a:latin typeface="Times New Roman" pitchFamily="18" charset="0"/>
                <a:cs typeface="Times New Roman" pitchFamily="18" charset="0"/>
              </a:rPr>
              <a:t>реорганизацией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понимаются такие преобразования юридического лица, как слияние, присоединение, разделение, выделение, преобразование.</a:t>
            </a:r>
          </a:p>
          <a:p>
            <a:pPr algn="just">
              <a:buNone/>
            </a:pP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1371" y="1890160"/>
          <a:ext cx="11233247" cy="3205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4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6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реорганизации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spc="-85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 характеристика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Схема процесса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Слияние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слиянии юридических лиц права и обязанности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каждого из них переходят к вновь возникшему юридическому лицу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4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+….+П</a:t>
                      </a:r>
                      <a:r>
                        <a:rPr kumimoji="0" lang="en-US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=НП</a:t>
                      </a: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Присоединение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присоединении юридического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лица права и обязанности присоединяемого переходят к присоединяющейся организации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+….+П</a:t>
                      </a:r>
                      <a:r>
                        <a:rPr kumimoji="0" lang="en-US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</a:t>
                      </a:r>
                    </a:p>
                    <a:p>
                      <a:pPr indent="317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4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Разделение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разделении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юридического лица его права и обязанности переходят к вновь возникающим юридическим лицам в соответствии с разделительным балансом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indent="-635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СП=НП</a:t>
                      </a:r>
                      <a:r>
                        <a:rPr lang="ru-RU" sz="14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… +НП</a:t>
                      </a:r>
                      <a:r>
                        <a:rPr kumimoji="0" lang="en-US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Выделение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выделении из состава юридического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лица одного или нескольких юридических лиц к каждому из них переходят те права и обязанности, которые передаются им в соответствии с разделительным балансом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marL="0" marR="0" indent="-317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СП=СП*+НП</a:t>
                      </a:r>
                      <a:r>
                        <a:rPr kumimoji="0" lang="ru-RU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+… +НП</a:t>
                      </a:r>
                      <a:r>
                        <a:rPr kumimoji="0" lang="en-US" sz="1400" kern="1200" baseline="-25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3175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Преобразование</a:t>
                      </a: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преобразовании юридического лица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юридическое лицо с иной организационно-правовой формой к вновь возникающему юридическому лицу переходят права и обязанности реорганизуемого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000" marR="48000" marT="36000" marB="3600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СП=НП</a:t>
                      </a:r>
                    </a:p>
                  </a:txBody>
                  <a:tcPr marL="48000" marR="48000" marT="36000" marB="36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Содержимое 10"/>
          <p:cNvSpPr txBox="1">
            <a:spLocks/>
          </p:cNvSpPr>
          <p:nvPr/>
        </p:nvSpPr>
        <p:spPr>
          <a:xfrm>
            <a:off x="431371" y="6237312"/>
            <a:ext cx="11377941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 НП – новое предприятие, СП</a:t>
            </a:r>
            <a:r>
              <a:rPr kumimoji="0" lang="ru-RU" sz="1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старое предприятие,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П* - преобразованное предприятие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352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9145" y="404664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Коллекторская</a:t>
            </a:r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деятельность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76697" y="141277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marL="0" lvl="0" indent="0" algn="just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Цель коллекторов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максимально повлиять на должника и добиться от него оплаты задолженности полностью или хотя бы в определённой части. </a:t>
            </a:r>
          </a:p>
          <a:p>
            <a:pPr marL="0" lv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 1 января 2017 действует 230-ФЗ регламентирующий взаимоотношения граждан с коллекторами.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По истечении срока исковой давности по долгам, которая в Российской Федерации составляет 3 года, заемщик вправе не вступать ни в какие контакты с банком и коллекторскими агентствами, так как они не имеют права предъявлять ему претензии. Срок исковой давности по кредиту начинается с даты неуплаты обязательного платежа (Гражданский кодекс РФ, ст. 200).</a:t>
            </a:r>
          </a:p>
        </p:txBody>
      </p:sp>
    </p:spTree>
    <p:extLst>
      <p:ext uri="{BB962C8B-B14F-4D97-AF65-F5344CB8AC3E}">
        <p14:creationId xmlns:p14="http://schemas.microsoft.com/office/powerpoint/2010/main" val="37834208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 err="1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Коллекторская</a:t>
            </a:r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деятельность</a:t>
            </a: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42</a:t>
            </a:fld>
            <a:endParaRPr lang="ru-RU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855981"/>
              </p:ext>
            </p:extLst>
          </p:nvPr>
        </p:nvGraphicFramePr>
        <p:xfrm>
          <a:off x="497856" y="1819341"/>
          <a:ext cx="11141332" cy="420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9200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981075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Кредитные кооперативы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213285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Кредитный (потребительский) кооператив (КК)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некредитная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финансовая организация, чье имущество формируют за счет взносов члены-пайщики (физические и юридические лица). КК при необходимости предоставляет пайщикам либо займы, либо возможность вложить свои средства под высокие проценты, но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государственных гарантий.</a:t>
            </a:r>
          </a:p>
          <a:p>
            <a:pPr marL="0" indent="0" algn="just">
              <a:lnSpc>
                <a:spcPct val="114000"/>
              </a:lnSpc>
              <a:buNone/>
            </a:pPr>
            <a:endParaRPr lang="ru-RU" sz="2400" dirty="0"/>
          </a:p>
          <a:p>
            <a:pPr marL="0" indent="0" algn="just">
              <a:lnSpc>
                <a:spcPct val="114000"/>
              </a:lnSpc>
              <a:buNone/>
            </a:pPr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43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11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71464" y="981075"/>
            <a:ext cx="10007724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Кредитные кооперативы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810036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marL="0" indent="0" algn="just">
              <a:lnSpc>
                <a:spcPct val="114000"/>
              </a:lnSpc>
              <a:buNone/>
            </a:pPr>
            <a:endParaRPr lang="ru-RU" sz="2400" dirty="0"/>
          </a:p>
          <a:p>
            <a:pPr marL="0" indent="0" algn="just">
              <a:lnSpc>
                <a:spcPct val="114000"/>
              </a:lnSpc>
              <a:buNone/>
            </a:pPr>
            <a:endParaRPr lang="ru-RU" sz="2400" dirty="0"/>
          </a:p>
          <a:p>
            <a:pPr algn="just"/>
            <a:endParaRPr lang="ru-RU" sz="24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93076610"/>
              </p:ext>
            </p:extLst>
          </p:nvPr>
        </p:nvGraphicFramePr>
        <p:xfrm>
          <a:off x="1199456" y="2025660"/>
          <a:ext cx="9289032" cy="3978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3659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50" y="116633"/>
            <a:ext cx="10282238" cy="1152128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Принципы поведения грамотного заемщика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6950" y="1196752"/>
            <a:ext cx="10282238" cy="4969098"/>
          </a:xfrm>
        </p:spPr>
        <p:txBody>
          <a:bodyPr vert="horz" lIns="0" tIns="0" rIns="0" bIns="0" rtlCol="0">
            <a:noAutofit/>
          </a:bodyPr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Кредит – это инструмент, может быть полезным, а может быть вредным;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Избегайте микрофинансовых организаций, выстраивайте отношения с кредитором заранее.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ВНИМАТЕЛЬНО ЧИТАЙТЕ ВСЕ ДОКУМЕНТЫ;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Выбирайте кредит в соответствии со своими возможностями;</a:t>
            </a:r>
            <a:endParaRPr lang="en-US" sz="24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первую очередь погашайте с кредиты с большей кредитной ставкой, а не «мелкие займы», рефинансирование (</a:t>
            </a:r>
            <a:r>
              <a:rPr lang="ru-RU" sz="2400" dirty="0" err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перекредитование</a:t>
            </a: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) – хороший выход;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случае проблем не скрывайтесь от кредитора, банк часто заинтересован в урегулировании спора без суда и коллекторов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ru-RU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Платите регулярно, даже если нет возможности внести в полном объеме минимальный платеж.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ru-RU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09996" y="6165850"/>
            <a:ext cx="502628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45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1715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96949" y="332656"/>
            <a:ext cx="10282238" cy="791741"/>
          </a:xfrm>
        </p:spPr>
        <p:txBody>
          <a:bodyPr vert="horz" lIns="0" tIns="0" rIns="0" bIns="0" rtlCol="0" anchor="ctr"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Нормативно-правовая база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63195" y="1124397"/>
            <a:ext cx="10282238" cy="4032994"/>
          </a:xfrm>
        </p:spPr>
        <p:txBody>
          <a:bodyPr vert="horz" lIns="0" tIns="0" rIns="0" bIns="0" rtlCol="0"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21 декабря 2013 года № 353-ФЗ «О потребительском кредите (займе)»;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29.12.2014 N 476-ФЗ «О внесении изменений в Федеральный закон "О несостоятельности (банкротстве)" и отдельные законодательные акты Российской Федерации в части регулирования реабилитационных процедур, применяемых в отношении гражданина-должника».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 от 03.07.2016 № 230-ФЗ "О защите прав и законных интересов физических лиц при осуществлении деятельности по возврату просроченной задолженности»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 июля 2010 года № 151-ФЗ «О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микрофинансовых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организациях»;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190-ФЗ от 18.07.2009 г. «О кредитной кооперации».</a:t>
            </a: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ru-RU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1245433" y="6165850"/>
            <a:ext cx="393755" cy="359454"/>
          </a:xfrm>
        </p:spPr>
        <p:txBody>
          <a:bodyPr/>
          <a:lstStyle/>
          <a:p>
            <a:pPr algn="ctr"/>
            <a:fld id="{44D460F1-261F-4466-BA13-8C40F3C052F7}" type="slidenum">
              <a:rPr lang="ru-RU" sz="1600" b="1" smtClean="0">
                <a:solidFill>
                  <a:schemeClr val="bg1"/>
                </a:solidFill>
              </a:rPr>
              <a:pPr algn="ctr"/>
              <a:t>46</a:t>
            </a:fld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7842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AD775-B341-4F3F-A8C2-3D5FBE665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5600" y="476672"/>
            <a:ext cx="7128792" cy="923330"/>
          </a:xfrm>
        </p:spPr>
        <p:txBody>
          <a:bodyPr>
            <a:norm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для обсуждения и закрепления прочитанного</a:t>
            </a:r>
            <a:b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2CC3C6-260D-48FA-BACC-FBAA0988C00E}"/>
              </a:ext>
            </a:extLst>
          </p:cNvPr>
          <p:cNvSpPr/>
          <p:nvPr/>
        </p:nvSpPr>
        <p:spPr>
          <a:xfrm>
            <a:off x="2207568" y="1484784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1</a:t>
            </a:r>
            <a:r>
              <a:rPr lang="ru-RU" sz="2000" dirty="0"/>
              <a:t>. С какой целью современная коммерческая организация берет кредиты? </a:t>
            </a:r>
          </a:p>
          <a:p>
            <a:pPr algn="just"/>
            <a:r>
              <a:rPr lang="ru-RU" sz="2000" dirty="0"/>
              <a:t>2.  Назовите виды кредитов для фирм? </a:t>
            </a:r>
          </a:p>
          <a:p>
            <a:pPr algn="just"/>
            <a:r>
              <a:rPr lang="ru-RU" sz="2000" dirty="0"/>
              <a:t>3. Что такое реструктуризация и рефинансирование кредитной задолженности? </a:t>
            </a:r>
          </a:p>
          <a:p>
            <a:pPr algn="just"/>
            <a:r>
              <a:rPr lang="ru-RU" sz="2000" dirty="0"/>
              <a:t>4. Назовите процедуры банкротства современных организаций</a:t>
            </a:r>
          </a:p>
          <a:p>
            <a:pPr algn="just"/>
            <a:r>
              <a:rPr lang="ru-RU" sz="2000" dirty="0"/>
              <a:t>5. Проанализируйте цель и механизм банкротства современных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val="3872050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492896"/>
            <a:ext cx="10972800" cy="363326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издание </a:t>
            </a:r>
          </a:p>
          <a:p>
            <a:pPr marL="0" indent="0" algn="ctr"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Оберт  Татьяна Борисовна  </a:t>
            </a:r>
          </a:p>
          <a:p>
            <a:pPr marL="0" indent="0" algn="ctr">
              <a:buNone/>
              <a:defRPr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Экономическое управление организацией. Часть 3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в презентациях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7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75F93C-A1E8-4DD8-ADE5-3EEA728D5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3432" y="548680"/>
            <a:ext cx="10294168" cy="4824536"/>
          </a:xfrm>
        </p:spPr>
        <p:txBody>
          <a:bodyPr>
            <a:normAutofit/>
          </a:bodyPr>
          <a:lstStyle/>
          <a:p>
            <a:r>
              <a:rPr lang="ru-RU" sz="2200" dirty="0"/>
              <a:t> 1. </a:t>
            </a:r>
            <a:r>
              <a:rPr lang="ru-RU" sz="2200" u="sng" dirty="0">
                <a:solidFill>
                  <a:srgbClr val="FF0000"/>
                </a:solidFill>
              </a:rPr>
              <a:t>Возможно получение отрицательного итога расчетов</a:t>
            </a:r>
            <a:br>
              <a:rPr lang="ru-RU" sz="2200" dirty="0"/>
            </a:br>
            <a:br>
              <a:rPr lang="ru-RU" sz="2200" dirty="0"/>
            </a:br>
            <a:r>
              <a:rPr lang="ru-RU" sz="2200" dirty="0"/>
              <a:t>Это происходит в случае завышенной себестоимости или она по каким-либо причинам стала меньше полученной выручки. В этом случае прогнозируемый расчетный отрицательный финансовый результат может только подтверждать отсутствие возможности получения прибылей</a:t>
            </a:r>
            <a:br>
              <a:rPr lang="ru-RU" sz="2200" dirty="0"/>
            </a:br>
            <a:br>
              <a:rPr lang="ru-RU" sz="2200" dirty="0"/>
            </a:br>
            <a:r>
              <a:rPr lang="ru-RU" sz="2200" dirty="0"/>
              <a:t>Такой путь ведения частично приемлем для дотационных предприятий, основной целью которых является не получение прибылей, а трудоустройство определенных льготных категорий граждан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9467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6C017DB-E63A-421E-9DC2-A03747D26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764705"/>
            <a:ext cx="10742984" cy="5361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solidFill>
                  <a:srgbClr val="FF0000"/>
                </a:solidFill>
              </a:rPr>
              <a:t>2. Если торговая выручка и результат от прочих операций равен заявленной и фактической себестоимости.</a:t>
            </a:r>
            <a:br>
              <a:rPr lang="ru-RU" sz="2400" u="sng" dirty="0">
                <a:solidFill>
                  <a:srgbClr val="FF0000"/>
                </a:solidFill>
              </a:rPr>
            </a:br>
            <a:endParaRPr lang="ru-RU" sz="24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/>
              <a:t>Обычным явлением становится отсутствие фактора прироста доходности, то есть финансовые результаты приравниваются нулю. Такие недоработки и неправильно выбранная модель стратегии рыночного статуса фирмы приводят к тому, что предприятие работает на покрытие всех статей затратной части баланса, касающихся приобретения сырья, собственно процесса производства и т.д.</a:t>
            </a:r>
          </a:p>
          <a:p>
            <a:endParaRPr lang="ru-RU" sz="20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C284F5-72D9-4974-B45F-E4E63DAE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  <p:extLst>
      <p:ext uri="{BB962C8B-B14F-4D97-AF65-F5344CB8AC3E}">
        <p14:creationId xmlns:p14="http://schemas.microsoft.com/office/powerpoint/2010/main" val="2012432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CEBCF1-1634-4207-BED3-A034E98C6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620689"/>
            <a:ext cx="10526960" cy="5505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u="sng" dirty="0">
                <a:solidFill>
                  <a:srgbClr val="FF0000"/>
                </a:solidFill>
              </a:rPr>
              <a:t>3. Каждая реализационная операция или весь их объем приносит совокупную выручку, превышающую всю затратную часть.</a:t>
            </a:r>
            <a:br>
              <a:rPr lang="ru-RU" sz="2600" u="sng" dirty="0">
                <a:solidFill>
                  <a:srgbClr val="FF0000"/>
                </a:solidFill>
              </a:rPr>
            </a:br>
            <a:endParaRPr lang="ru-RU" sz="2600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600" dirty="0"/>
              <a:t>Весь комплекс работает слаженно, четко, а главное, что точно найден регион и сегмент рынка, где проявляется наибольший интерес к продукции предприятия. </a:t>
            </a:r>
          </a:p>
          <a:p>
            <a:pPr marL="0" indent="0" algn="ctr">
              <a:buNone/>
            </a:pPr>
            <a:r>
              <a:rPr lang="ru-RU" sz="2600" dirty="0"/>
              <a:t>В таком случае эксперты говорят о высоких финансовых результатах, прибыльности бизнеса и высокой рентабельности производства. Такое предприятие имеет отличные перспективы и тенденцию роста, так как за счет прибыли привлекает финансовые, трудовые, материальные и технологические ресурсы для интенсификации своей деятельности</a:t>
            </a:r>
          </a:p>
          <a:p>
            <a:endParaRPr lang="ru-RU" sz="20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86591C7-D161-49E6-9D72-43695874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321</a:t>
            </a:r>
          </a:p>
        </p:txBody>
      </p:sp>
    </p:spTree>
    <p:extLst>
      <p:ext uri="{BB962C8B-B14F-4D97-AF65-F5344CB8AC3E}">
        <p14:creationId xmlns:p14="http://schemas.microsoft.com/office/powerpoint/2010/main" val="170935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C2BB90-53E4-4B71-8C14-EF7F8A5F0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488" y="620688"/>
            <a:ext cx="8875712" cy="5018112"/>
          </a:xfrm>
        </p:spPr>
        <p:txBody>
          <a:bodyPr>
            <a:normAutofit/>
          </a:bodyPr>
          <a:lstStyle/>
          <a:p>
            <a:r>
              <a:rPr lang="ru-RU" sz="2400" i="1" u="sng" dirty="0">
                <a:solidFill>
                  <a:srgbClr val="FF0000"/>
                </a:solidFill>
              </a:rPr>
              <a:t>Доходы от ведения хозяйственной деятельности являются показателем роста уровня экономической выгоды</a:t>
            </a:r>
            <a:br>
              <a:rPr lang="ru-RU" sz="2400" i="1" u="sng" dirty="0">
                <a:solidFill>
                  <a:srgbClr val="FF0000"/>
                </a:solidFill>
              </a:rPr>
            </a:br>
            <a:endParaRPr lang="ru-RU" sz="2400" i="1" u="sng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Доходы формируются из следующих источников: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а) поступления от операций по реализации продукта;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б) иные операционные поступления, аренда активов, курсовая разница;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в) финансовый доход; </a:t>
            </a:r>
          </a:p>
          <a:p>
            <a:r>
              <a:rPr lang="ru-RU" sz="2400" dirty="0">
                <a:solidFill>
                  <a:schemeClr val="tx1"/>
                </a:solidFill>
              </a:rPr>
              <a:t>г) получение доходов путем продажи активов.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7634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C5BC95-5BE7-492A-BD98-1FD2090E2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504" y="620688"/>
            <a:ext cx="8731696" cy="5018112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0070C0"/>
                </a:solidFill>
              </a:rPr>
              <a:t>Виды прибыли могут быть следующими:</a:t>
            </a:r>
            <a:br>
              <a:rPr lang="ru-RU" sz="1800" b="1" u="sng" dirty="0">
                <a:solidFill>
                  <a:srgbClr val="0070C0"/>
                </a:solidFill>
              </a:rPr>
            </a:br>
            <a:endParaRPr lang="ru-RU" sz="1800" b="1" u="sng" dirty="0">
              <a:solidFill>
                <a:srgbClr val="0070C0"/>
              </a:solidFill>
            </a:endParaRPr>
          </a:p>
          <a:p>
            <a:pPr algn="l"/>
            <a:r>
              <a:rPr lang="ru-RU" b="1" dirty="0">
                <a:solidFill>
                  <a:srgbClr val="0070C0"/>
                </a:solidFill>
              </a:rPr>
              <a:t>Валовая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Прибыль или убытки, сформированная путем расчета выручки, не включающей НДС и акцизы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Балансовая прибыль </a:t>
            </a:r>
            <a:br>
              <a:rPr lang="ru-RU" sz="1800" b="1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Объем налогооблагаемой прибыли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Показатель чистой прибыли или убытков за отчетный период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97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_title1" id="{F29A112E-1F13-44AE-AF28-CAEB81128515}" vid="{A66C9B32-DADD-4BC0-941C-8100109335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3884</Words>
  <Application>Microsoft Office PowerPoint</Application>
  <PresentationFormat>Широкоэкранный</PresentationFormat>
  <Paragraphs>369</Paragraphs>
  <Slides>48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6" baseType="lpstr">
      <vt:lpstr>Arial</vt:lpstr>
      <vt:lpstr>Calibri</vt:lpstr>
      <vt:lpstr>Georgia</vt:lpstr>
      <vt:lpstr>Times New Roman</vt:lpstr>
      <vt:lpstr>Verdana</vt:lpstr>
      <vt:lpstr>Wingdings</vt:lpstr>
      <vt:lpstr>Wingdings 3</vt:lpstr>
      <vt:lpstr>Тема Office</vt:lpstr>
      <vt:lpstr>Презентация PowerPoint</vt:lpstr>
      <vt:lpstr>Презентация PowerPoint</vt:lpstr>
      <vt:lpstr>Тема 1. Финансовые результаты деятельности организации</vt:lpstr>
      <vt:lpstr>Презентация PowerPoint</vt:lpstr>
      <vt:lpstr> 1. Возможно получение отрицательного итога расчетов  Это происходит в случае завышенной себестоимости или она по каким-либо причинам стала меньше полученной выручки. В этом случае прогнозируемый расчетный отрицательный финансовый результат может только подтверждать отсутствие возможности получения прибылей  Такой путь ведения частично приемлем для дотационных предприятий, основной целью которых является не получение прибылей, а трудоустройство определенных льготных категорий граждан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Кредиты и займы </vt:lpstr>
      <vt:lpstr>Состояние рынка розничных кредитов</vt:lpstr>
      <vt:lpstr>Классификация кредитов</vt:lpstr>
      <vt:lpstr>Виды кредитов </vt:lpstr>
      <vt:lpstr>Виды кредитов </vt:lpstr>
      <vt:lpstr>Виды кредитов </vt:lpstr>
      <vt:lpstr>Потребительское кредитование </vt:lpstr>
      <vt:lpstr>Автокредитование </vt:lpstr>
      <vt:lpstr>Ипотечное кредитование </vt:lpstr>
      <vt:lpstr>Ипотечное кредитование </vt:lpstr>
      <vt:lpstr>Факторы, влияющие на предоставление и стоимость кредита</vt:lpstr>
      <vt:lpstr>Факторы, влияющие на предоставление и стоимость кредита</vt:lpstr>
      <vt:lpstr>Основные параметры кредита</vt:lpstr>
      <vt:lpstr>Скоринг: факторы, влияющие на выдачу кредита</vt:lpstr>
      <vt:lpstr>Возникновение долговых обязательств</vt:lpstr>
      <vt:lpstr>Небанковские профессиональные кредиторы и предоставляемые ими займы </vt:lpstr>
      <vt:lpstr>Презентация PowerPoint</vt:lpstr>
      <vt:lpstr>Выделяют 2 вида микрофинансовых организаций </vt:lpstr>
      <vt:lpstr>Микрозаймы </vt:lpstr>
      <vt:lpstr>«Хорошие кредиты» </vt:lpstr>
      <vt:lpstr>«Плохие» кредиты</vt:lpstr>
      <vt:lpstr> «Самые плохие» кредиты - микрофинансирование</vt:lpstr>
      <vt:lpstr>Микрофинансирование</vt:lpstr>
      <vt:lpstr> «Самые плохие» кредиты - микрофинансирование</vt:lpstr>
      <vt:lpstr>Реструктуризация и рефинансирование</vt:lpstr>
      <vt:lpstr>Причины рефинансирования</vt:lpstr>
      <vt:lpstr>Процедура банкротства</vt:lpstr>
      <vt:lpstr>Процедура банкротства</vt:lpstr>
      <vt:lpstr>Виды процедур банкротства организаций</vt:lpstr>
      <vt:lpstr>Реорганизация организации</vt:lpstr>
      <vt:lpstr>Коллекторская деятельность</vt:lpstr>
      <vt:lpstr>Коллекторская деятельность</vt:lpstr>
      <vt:lpstr>Кредитные кооперативы</vt:lpstr>
      <vt:lpstr>Кредитные кооперативы</vt:lpstr>
      <vt:lpstr>Принципы поведения грамотного заемщика</vt:lpstr>
      <vt:lpstr>Нормативно-правовая база</vt:lpstr>
      <vt:lpstr>Вопросы для обсуждения и закрепления прочитанного 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№4. Учебно-методическое обеспечение дисциплин (модулей) в области финансовой грамотности</dc:title>
  <dc:creator>goanita</dc:creator>
  <cp:lastModifiedBy>Оберт Татьяна Борисовна</cp:lastModifiedBy>
  <cp:revision>64</cp:revision>
  <dcterms:created xsi:type="dcterms:W3CDTF">2016-09-19T08:41:18Z</dcterms:created>
  <dcterms:modified xsi:type="dcterms:W3CDTF">2021-11-25T12:25:29Z</dcterms:modified>
</cp:coreProperties>
</file>