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23" r:id="rId2"/>
    <p:sldId id="324" r:id="rId3"/>
    <p:sldId id="257" r:id="rId4"/>
    <p:sldId id="259" r:id="rId5"/>
    <p:sldId id="276" r:id="rId6"/>
    <p:sldId id="277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278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83" r:id="rId26"/>
    <p:sldId id="287" r:id="rId27"/>
    <p:sldId id="284" r:id="rId28"/>
    <p:sldId id="298" r:id="rId29"/>
    <p:sldId id="285" r:id="rId30"/>
    <p:sldId id="286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0" r:id="rId46"/>
    <p:sldId id="321" r:id="rId47"/>
    <p:sldId id="258" r:id="rId48"/>
    <p:sldId id="322" r:id="rId4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orient="horz" pos="3884" userDrawn="1">
          <p15:clr>
            <a:srgbClr val="A4A3A4"/>
          </p15:clr>
        </p15:guide>
        <p15:guide id="3" pos="628" userDrawn="1">
          <p15:clr>
            <a:srgbClr val="A4A3A4"/>
          </p15:clr>
        </p15:guide>
        <p15:guide id="4" pos="71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29E"/>
    <a:srgbClr val="3F729E"/>
    <a:srgbClr val="97A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48" autoAdjust="0"/>
    <p:restoredTop sz="82873" autoAdjust="0"/>
  </p:normalViewPr>
  <p:slideViewPr>
    <p:cSldViewPr>
      <p:cViewPr varScale="1">
        <p:scale>
          <a:sx n="95" d="100"/>
          <a:sy n="95" d="100"/>
        </p:scale>
        <p:origin x="402" y="78"/>
      </p:cViewPr>
      <p:guideLst>
        <p:guide orient="horz" pos="618"/>
        <p:guide orient="horz" pos="3884"/>
        <p:guide pos="628"/>
        <p:guide pos="71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123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6E38D-257A-4A8A-8494-57D66947380C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7D1EF-F01B-45F5-A2D4-EA43C9AE19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7811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123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9E8FF-767F-481E-B5E8-C9DD5F7271D9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FB7ED-4BF0-4AB6-9570-EAC49CD908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86812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2507947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4048631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Чтобы студент</a:t>
            </a:r>
            <a:r>
              <a:rPr lang="ru-RU" baseline="0" dirty="0"/>
              <a:t> представил себя на месте владельца бизнеса, выбирающего ОПФ, режим налогообложения, и т.д. Иначе дальнейший рассказ для него будет скучным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6335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Самозанятое</a:t>
            </a:r>
            <a:r>
              <a:rPr lang="ru-RU" dirty="0"/>
              <a:t> население. Репетиторство и сдача квартиры в аренду. </a:t>
            </a:r>
          </a:p>
          <a:p>
            <a:endParaRPr lang="ru-RU" dirty="0"/>
          </a:p>
          <a:p>
            <a:r>
              <a:rPr lang="ru-RU" dirty="0"/>
              <a:t>ИП</a:t>
            </a:r>
            <a:r>
              <a:rPr lang="ru-RU" baseline="0" dirty="0"/>
              <a:t> и ООО</a:t>
            </a: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10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Пока законодательно не определены</a:t>
            </a:r>
          </a:p>
          <a:p>
            <a:r>
              <a:rPr lang="ru-RU" dirty="0"/>
              <a:t>Существует цель – до 15 июня</a:t>
            </a:r>
            <a:r>
              <a:rPr lang="ru-RU" baseline="0" dirty="0"/>
              <a:t> 2017 года определить правовой статус</a:t>
            </a:r>
          </a:p>
          <a:p>
            <a:r>
              <a:rPr lang="ru-RU" baseline="0" dirty="0"/>
              <a:t>Идея – создать систему единого окна для таких граждан. Получение патента должно заменять и процедуру регистрации, и освобождать от уплаты налогов и страховых взносов.</a:t>
            </a: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35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Далее</a:t>
            </a:r>
            <a:r>
              <a:rPr lang="ru-RU" baseline="0" dirty="0"/>
              <a:t> студент должен знать, что создание бизнеса накладывает на него ответственность: …</a:t>
            </a:r>
          </a:p>
          <a:p>
            <a:r>
              <a:rPr lang="ru-RU" baseline="0" dirty="0"/>
              <a:t>Что касается налогов, задача любого предпринимателя – минимизировать налоговую нагрузку. Для малых предпринимателей </a:t>
            </a:r>
          </a:p>
          <a:p>
            <a:r>
              <a:rPr lang="ru-RU" baseline="0" dirty="0"/>
              <a:t>Для регионов в отличие от Москвы актуальным может быть и такой вариант как ЕНВД</a:t>
            </a:r>
          </a:p>
          <a:p>
            <a:r>
              <a:rPr lang="ru-RU" baseline="0" dirty="0"/>
              <a:t>Невнимание к ответственности может приводить к серьезным штрафам. Например,</a:t>
            </a:r>
            <a:endParaRPr lang="ru-RU" dirty="0"/>
          </a:p>
          <a:p>
            <a:r>
              <a:rPr lang="ru-RU" dirty="0"/>
              <a:t>Кейс – перечисление средств на</a:t>
            </a:r>
            <a:r>
              <a:rPr lang="ru-RU" baseline="0" dirty="0"/>
              <a:t> расчетный счет учредителя без уплаты налогов и страховых взносов</a:t>
            </a: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064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Например,</a:t>
            </a:r>
            <a:r>
              <a:rPr lang="ru-RU" baseline="0" dirty="0"/>
              <a:t> распространены нарушения в сфере трудового права – либо с целью сэкономить, либо от незнания и отсутствия специалистов в данной области. Угроза может проявиться, например, в виде бывшего сотрудника подавшего в суд на работодателя. </a:t>
            </a: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274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Хотя бы кратко затронуть тему финансового</a:t>
            </a:r>
            <a:r>
              <a:rPr lang="ru-RU" baseline="0" dirty="0"/>
              <a:t> планирования. Связано это с тем, что часто начинающие предприниматели неправильно оценивают свое положение, финансовые потоки: бизнес может казаться прибыльным в то время как он приносит убытки. Например, это может быть связано с отсутствием правильного расчета издержек и себестоимости.</a:t>
            </a:r>
          </a:p>
          <a:p>
            <a:r>
              <a:rPr lang="ru-RU" baseline="0" dirty="0"/>
              <a:t>Малый бизнес – это часто не товары, а услуги, а расчет себестоимости услуг – задача не простая.  </a:t>
            </a: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642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365531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DD36-9108-494C-91B7-DFCDB212FD26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23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8A3-1114-4702-940A-E40F8D304028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19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0CC4-9C64-412B-910D-6934FC1C96D1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2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080E-09DB-4FFA-A733-62FAEBAAD112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99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9293-8B48-44D9-8152-B3A5EB054E89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46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E41-30F4-4793-89FC-A3B9943BFEE6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77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DFD7-757E-4C5B-82B1-5EE762E3AACD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51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7B55-B38D-4D56-A0C2-984E14A2EEF1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5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D99C-0C22-4C65-BF73-610D0EE968F6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36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A82A-C761-44A4-B656-BB887E224D4F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35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2116-6EA0-4100-A912-91CFA8B0B756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82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656F-D560-4744-9410-B082BB46F626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321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57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3%D0%BB%D0%B8%D0%B9%D1%81%D0%BA%D0%B8%D0%B9_%D1%8F%D0%B7%D1%8B%D0%B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B7CB4C-E6B9-4C93-A028-86C95F70A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Т.Б. Оберт </a:t>
            </a:r>
            <a:br>
              <a:rPr lang="ru-RU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«Экономическое управление организацией. </a:t>
            </a:r>
          </a:p>
          <a:p>
            <a:pPr marL="0" indent="0" algn="ctr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Часть 2»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пособие в презентациях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8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60649"/>
            <a:ext cx="10972800" cy="58655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       Размер фирмы (предприятия) характеризуется:</a:t>
            </a:r>
          </a:p>
          <a:p>
            <a:pPr>
              <a:buNone/>
            </a:pPr>
            <a:r>
              <a:rPr lang="ru-RU" sz="2800" dirty="0"/>
              <a:t>•   мелкие (малые) с численностью до 100 чел.;</a:t>
            </a:r>
          </a:p>
          <a:p>
            <a:pPr>
              <a:buNone/>
            </a:pPr>
            <a:r>
              <a:rPr lang="ru-RU" sz="2800" dirty="0"/>
              <a:t>•   средние - с количеством работающих от 100 до 500 чел.;</a:t>
            </a:r>
          </a:p>
          <a:p>
            <a:pPr>
              <a:buNone/>
            </a:pPr>
            <a:r>
              <a:rPr lang="ru-RU" sz="2800" dirty="0"/>
              <a:t>•   крупные, где численность занятых превышает 500 чел.</a:t>
            </a:r>
          </a:p>
          <a:p>
            <a:pPr>
              <a:buNone/>
            </a:pPr>
            <a:r>
              <a:rPr lang="ru-RU" sz="2800" dirty="0"/>
              <a:t>численностью занятых работников. </a:t>
            </a:r>
          </a:p>
          <a:p>
            <a:pPr>
              <a:buNone/>
            </a:pPr>
            <a:r>
              <a:rPr lang="ru-RU" sz="2800" dirty="0"/>
              <a:t>     </a:t>
            </a:r>
            <a:r>
              <a:rPr lang="ru-RU" sz="2800" dirty="0">
                <a:solidFill>
                  <a:srgbClr val="FF0000"/>
                </a:solidFill>
              </a:rPr>
              <a:t>Выделяют виды фирм по организационно-правовой форме.</a:t>
            </a:r>
          </a:p>
          <a:p>
            <a:pPr>
              <a:buNone/>
            </a:pPr>
            <a:r>
              <a:rPr lang="ru-RU" sz="2800" dirty="0">
                <a:solidFill>
                  <a:srgbClr val="FF0000"/>
                </a:solidFill>
              </a:rPr>
              <a:t>-</a:t>
            </a:r>
            <a:r>
              <a:rPr lang="ru-RU" sz="2800" dirty="0"/>
              <a:t>Индивидуальная фирма. </a:t>
            </a:r>
          </a:p>
          <a:p>
            <a:pPr>
              <a:buNone/>
            </a:pPr>
            <a:r>
              <a:rPr lang="ru-RU" sz="2800" dirty="0"/>
              <a:t>-Партнерство (товарищество). </a:t>
            </a:r>
          </a:p>
          <a:p>
            <a:pPr>
              <a:buNone/>
            </a:pPr>
            <a:r>
              <a:rPr lang="ru-RU" sz="2800" dirty="0"/>
              <a:t>-Корпорация. Корпорация представляет собой акционерное общество (АО) с большим числом собственников. 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60647"/>
            <a:ext cx="10972800" cy="586551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/>
              <a:t>      Одной из задач фирмы является минимизация издержек производства и эффективное распределение денежных средств между факторами производства. Поиск возможностей сокращение издержек и максимизации выпуска фирма осуществляет постоянно, так как цены факторов производства так же постоянно меняются. </a:t>
            </a:r>
          </a:p>
          <a:p>
            <a:pPr algn="just">
              <a:buNone/>
            </a:pPr>
            <a:r>
              <a:rPr lang="ru-RU" dirty="0"/>
              <a:t>         Если, например, подорожал труд, то целесообразно заменить труд рабочих машинным трудом - капиталом, цена которого в данном случае должна быть ниже цены заменяемой им рабочей силы. В этом заключается принцип взаимозаменяемости факторов производства. </a:t>
            </a:r>
          </a:p>
          <a:p>
            <a:pPr>
              <a:buNone/>
            </a:pPr>
            <a:r>
              <a:rPr lang="ru-RU" dirty="0"/>
              <a:t>        </a:t>
            </a:r>
            <a:r>
              <a:rPr lang="ru-RU" dirty="0">
                <a:solidFill>
                  <a:srgbClr val="FF0000"/>
                </a:solidFill>
              </a:rPr>
              <a:t>Создание фирмы является первым шагом реализации предпринимательского таланта. 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/>
              <a:t>        </a:t>
            </a:r>
            <a:r>
              <a:rPr lang="ru-RU" b="1" i="1" dirty="0">
                <a:solidFill>
                  <a:srgbClr val="FF0000"/>
                </a:solidFill>
              </a:rPr>
              <a:t>Предпринимательская деятельность </a:t>
            </a:r>
            <a:r>
              <a:rPr lang="ru-RU" i="1" dirty="0"/>
              <a:t>(предпринимательство) – это инициативная самостоятельная деятельность граждан и их объединений в целях получения прибыли, осуществляемая на свой страх и риск под имущественную ответственность в пределах, определяемых организационно-правовой формой предприятия.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60649"/>
            <a:ext cx="10972800" cy="58655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         </a:t>
            </a:r>
            <a:r>
              <a:rPr lang="ru-RU" dirty="0">
                <a:solidFill>
                  <a:srgbClr val="FF0000"/>
                </a:solidFill>
              </a:rPr>
              <a:t>Внешняя среда фирмы  включает: </a:t>
            </a:r>
          </a:p>
          <a:p>
            <a:pPr lvl="0"/>
            <a:r>
              <a:rPr lang="ru-RU" dirty="0"/>
              <a:t>технологическую среду,</a:t>
            </a:r>
          </a:p>
          <a:p>
            <a:pPr lvl="0"/>
            <a:r>
              <a:rPr lang="ru-RU" dirty="0"/>
              <a:t>географическую среду, которая отражает территориальное размещение ресурсов,</a:t>
            </a:r>
          </a:p>
          <a:p>
            <a:pPr lvl="0"/>
            <a:r>
              <a:rPr lang="ru-RU" dirty="0"/>
              <a:t>политическую среду, </a:t>
            </a:r>
          </a:p>
          <a:p>
            <a:pPr lvl="0"/>
            <a:r>
              <a:rPr lang="ru-RU" dirty="0"/>
              <a:t>деловую конъюнктуру, с учетом той или иной фазы экономического цикла;</a:t>
            </a:r>
          </a:p>
          <a:p>
            <a:pPr lvl="0"/>
            <a:r>
              <a:rPr lang="ru-RU" dirty="0"/>
              <a:t>институциональную среду – т.е. инфраструктуру бизнеса, включающую банки и др. финансовые институты, страховые компании, биржи и т.д.</a:t>
            </a:r>
          </a:p>
          <a:p>
            <a:pPr lvl="0"/>
            <a:r>
              <a:rPr lang="ru-RU" dirty="0"/>
              <a:t>демографическая среду. </a:t>
            </a:r>
            <a:r>
              <a:rPr lang="ru-RU" b="1" dirty="0"/>
              <a:t> </a:t>
            </a:r>
          </a:p>
          <a:p>
            <a:pPr algn="just">
              <a:buNone/>
            </a:pPr>
            <a:r>
              <a:rPr lang="ru-RU" dirty="0"/>
              <a:t>           </a:t>
            </a:r>
            <a:r>
              <a:rPr lang="ru-RU" dirty="0">
                <a:solidFill>
                  <a:srgbClr val="FF0000"/>
                </a:solidFill>
              </a:rPr>
              <a:t>Внутренняя среда</a:t>
            </a:r>
            <a:r>
              <a:rPr lang="ru-RU" dirty="0"/>
              <a:t> предпринимательства поддается регулированию со стороны предприятия – это структура фирмы, ее цели и задачи, технология производства, работники, которые являются главным фактором успеха фирмы..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51384" y="1772816"/>
            <a:ext cx="10873208" cy="4896544"/>
          </a:xfrm>
        </p:spPr>
        <p:txBody>
          <a:bodyPr vert="horz" lIns="0" tIns="0" rIns="0" bIns="0" rtlCol="0"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Современные объекты бизнеса: </a:t>
            </a:r>
            <a:endParaRPr lang="ru-RU" dirty="0">
              <a:solidFill>
                <a:srgbClr val="FF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400" dirty="0">
                <a:ea typeface="Verdana" panose="020B0604030504040204" pitchFamily="34" charset="0"/>
                <a:cs typeface="Verdana" panose="020B0604030504040204" pitchFamily="34" charset="0"/>
              </a:rPr>
              <a:t>Например:</a:t>
            </a:r>
          </a:p>
          <a:p>
            <a:r>
              <a:rPr lang="ru-RU" sz="2400" dirty="0">
                <a:ea typeface="Verdana" panose="020B0604030504040204" pitchFamily="34" charset="0"/>
                <a:cs typeface="Verdana" panose="020B0604030504040204" pitchFamily="34" charset="0"/>
              </a:rPr>
              <a:t>Услуги по разработке сайтов;</a:t>
            </a:r>
          </a:p>
          <a:p>
            <a:r>
              <a:rPr lang="ru-RU" sz="2400" dirty="0">
                <a:ea typeface="Verdana" panose="020B0604030504040204" pitchFamily="34" charset="0"/>
                <a:cs typeface="Verdana" panose="020B0604030504040204" pitchFamily="34" charset="0"/>
              </a:rPr>
              <a:t>Продвижение сайтов;</a:t>
            </a:r>
          </a:p>
          <a:p>
            <a:r>
              <a:rPr lang="ru-RU" sz="2400" dirty="0">
                <a:ea typeface="Verdana" panose="020B0604030504040204" pitchFamily="34" charset="0"/>
                <a:cs typeface="Verdana" panose="020B0604030504040204" pitchFamily="34" charset="0"/>
              </a:rPr>
              <a:t>Разные услуги в сфере ИТ;</a:t>
            </a:r>
          </a:p>
          <a:p>
            <a:r>
              <a:rPr lang="ru-RU" sz="2400" dirty="0">
                <a:ea typeface="Verdana" panose="020B0604030504040204" pitchFamily="34" charset="0"/>
                <a:cs typeface="Verdana" panose="020B0604030504040204" pitchFamily="34" charset="0"/>
              </a:rPr>
              <a:t>Интернет продажи;</a:t>
            </a:r>
          </a:p>
          <a:p>
            <a:r>
              <a:rPr lang="ru-RU" sz="2400" dirty="0">
                <a:ea typeface="Verdana" panose="020B0604030504040204" pitchFamily="34" charset="0"/>
                <a:cs typeface="Verdana" panose="020B0604030504040204" pitchFamily="34" charset="0"/>
              </a:rPr>
              <a:t>Организация мероприятий;</a:t>
            </a:r>
          </a:p>
          <a:p>
            <a:r>
              <a:rPr lang="ru-RU" sz="2400" dirty="0">
                <a:ea typeface="Verdana" panose="020B0604030504040204" pitchFamily="34" charset="0"/>
                <a:cs typeface="Verdana" panose="020B0604030504040204" pitchFamily="34" charset="0"/>
              </a:rPr>
              <a:t>Обучающие курсы…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ru-RU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7536160" y="260648"/>
            <a:ext cx="3743028" cy="4555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endParaRPr lang="ru-RU" sz="1100" b="1" dirty="0">
              <a:solidFill>
                <a:srgbClr val="3F729E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392" y="260648"/>
            <a:ext cx="111612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</a:rPr>
              <a:t>       Бизнес</a:t>
            </a:r>
            <a:r>
              <a:rPr lang="ru-RU" sz="2400" dirty="0"/>
              <a:t> (</a:t>
            </a:r>
            <a:r>
              <a:rPr lang="ru-RU" sz="2400" dirty="0">
                <a:hlinkClick r:id="rId3" tooltip="Английский язык"/>
              </a:rPr>
              <a:t>англ.</a:t>
            </a:r>
            <a:r>
              <a:rPr lang="ru-RU" sz="2400" dirty="0"/>
              <a:t> </a:t>
            </a:r>
            <a:r>
              <a:rPr lang="ru-RU" sz="2400" i="1" dirty="0" err="1"/>
              <a:t>business</a:t>
            </a:r>
            <a:r>
              <a:rPr lang="ru-RU" sz="2400" dirty="0"/>
              <a:t> «дело», «занятие», «предприятие») — предпринимательская, коммерческая или иная деятельность, которая не противоречит закону и направлена на получение прибыли посредством продвижения полезных и качественных продуктов или оказываемых услуг.</a:t>
            </a:r>
          </a:p>
        </p:txBody>
      </p:sp>
    </p:spTree>
    <p:extLst>
      <p:ext uri="{BB962C8B-B14F-4D97-AF65-F5344CB8AC3E}">
        <p14:creationId xmlns:p14="http://schemas.microsoft.com/office/powerpoint/2010/main" val="3566509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764705"/>
            <a:ext cx="10972800" cy="536146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      </a:t>
            </a:r>
            <a:r>
              <a:rPr lang="ru-RU" b="1" dirty="0"/>
              <a:t>Предпринимательство</a:t>
            </a:r>
            <a:r>
              <a:rPr lang="ru-RU" dirty="0"/>
              <a:t> (предпринимательская деятельность, бизнес) – рисковая экономическая деятельность, направленная на систематическое получение прибыли от производства и продажи товаров, оказания услуг, выполнения работ. </a:t>
            </a:r>
          </a:p>
          <a:p>
            <a:pPr marL="0" indent="0" algn="just">
              <a:buNone/>
            </a:pPr>
            <a:r>
              <a:rPr lang="ru-RU" dirty="0"/>
              <a:t>       Для этой цели используется имущество, нематериальные активы, труд как самого предпринимателя, так и привлечённые со стороны. Риск предпринимателя связан с отсутствием гарантий того, что затраченные средства окупятся (что произведённое будет продано с прибылью). </a:t>
            </a:r>
          </a:p>
          <a:p>
            <a:pPr marL="0" indent="0" algn="just">
              <a:buNone/>
            </a:pPr>
            <a:r>
              <a:rPr lang="ru-RU" dirty="0"/>
              <a:t>       Если же предприниматель понесет убытки, он потеряет все имущество или его часть.</a:t>
            </a:r>
          </a:p>
        </p:txBody>
      </p:sp>
    </p:spTree>
    <p:extLst>
      <p:ext uri="{BB962C8B-B14F-4D97-AF65-F5344CB8AC3E}">
        <p14:creationId xmlns:p14="http://schemas.microsoft.com/office/powerpoint/2010/main" val="4274848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      </a:t>
            </a:r>
            <a:r>
              <a:rPr lang="ru-RU" dirty="0">
                <a:solidFill>
                  <a:srgbClr val="FF0000"/>
                </a:solidFill>
              </a:rPr>
              <a:t>В современных рыночных экономиках </a:t>
            </a:r>
            <a:r>
              <a:rPr lang="ru-RU" dirty="0"/>
              <a:t>решающую роль играют крупные и сверхкрупные компании, именно они обеспечивают основную долю производства ВВП, основную долю экспорта, основную долю уплачиваемых в бюджет налогов. </a:t>
            </a:r>
          </a:p>
          <a:p>
            <a:pPr marL="0" indent="0" algn="just">
              <a:buNone/>
            </a:pPr>
            <a:r>
              <a:rPr lang="ru-RU" dirty="0"/>
              <a:t>      Государство нередко поддерживает крупные компании, особенно во внешнеэкономических отношениях. Но вместе с тем в большинстве развитых стран существуют также различные программы поддержки и развития малого бизнеса.</a:t>
            </a:r>
          </a:p>
        </p:txBody>
      </p:sp>
    </p:spTree>
    <p:extLst>
      <p:ext uri="{BB962C8B-B14F-4D97-AF65-F5344CB8AC3E}">
        <p14:creationId xmlns:p14="http://schemas.microsoft.com/office/powerpoint/2010/main" val="1696235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Малый бизнес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/>
              <a:t>Малый бизнес </a:t>
            </a:r>
            <a:r>
              <a:rPr lang="ru-RU" dirty="0"/>
              <a:t>выполняет ряд важных функций в рыночной экономике: </a:t>
            </a:r>
          </a:p>
          <a:p>
            <a:pPr marL="0" indent="0">
              <a:buNone/>
            </a:pPr>
            <a:r>
              <a:rPr lang="ru-RU" dirty="0"/>
              <a:t>• придает рыночной системе необходимую гибкость, в том числе во взаимодействии с крупным бизнесом; </a:t>
            </a:r>
          </a:p>
          <a:p>
            <a:pPr marL="0" indent="0">
              <a:buNone/>
            </a:pPr>
            <a:r>
              <a:rPr lang="ru-RU" dirty="0"/>
              <a:t>• формирует конкурентную среду на региональных и местных рынках, ограничивает монополии; </a:t>
            </a:r>
          </a:p>
          <a:p>
            <a:pPr marL="0" indent="0">
              <a:buNone/>
            </a:pPr>
            <a:r>
              <a:rPr lang="ru-RU" dirty="0"/>
              <a:t>• ускоряет научно-технический прогресс; </a:t>
            </a:r>
          </a:p>
          <a:p>
            <a:pPr marL="0" indent="0">
              <a:buNone/>
            </a:pPr>
            <a:r>
              <a:rPr lang="ru-RU" dirty="0"/>
              <a:t>• обеспечивает рост занятости; </a:t>
            </a:r>
          </a:p>
          <a:p>
            <a:pPr marL="0" indent="0">
              <a:buNone/>
            </a:pPr>
            <a:r>
              <a:rPr lang="ru-RU" dirty="0"/>
              <a:t>• снижает социальную напряженность; </a:t>
            </a:r>
          </a:p>
          <a:p>
            <a:pPr marL="0" indent="0">
              <a:buNone/>
            </a:pPr>
            <a:r>
              <a:rPr lang="ru-RU" dirty="0"/>
              <a:t>• стабилизирует уровень доходов населения; </a:t>
            </a:r>
          </a:p>
          <a:p>
            <a:pPr marL="0" indent="0">
              <a:buNone/>
            </a:pPr>
            <a:r>
              <a:rPr lang="ru-RU" dirty="0"/>
              <a:t>• является питательной средой для произрастания будущих крупных бизнесов. </a:t>
            </a:r>
          </a:p>
        </p:txBody>
      </p:sp>
    </p:spTree>
    <p:extLst>
      <p:ext uri="{BB962C8B-B14F-4D97-AF65-F5344CB8AC3E}">
        <p14:creationId xmlns:p14="http://schemas.microsoft.com/office/powerpoint/2010/main" val="953727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60649"/>
            <a:ext cx="10972800" cy="58655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/>
              <a:t>      Две наиболее популярных организационно-правовых форм создания малого бизнеса – это общество с ограниченной ответственностью (ООО) и индивидуальный предприниматель (ИП). В чем заключаются сравнительные преимущества и недостатки этих форм?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      В практике деятельности малых предприятий и </a:t>
            </a:r>
            <a:r>
              <a:rPr lang="ru-RU" sz="2400" dirty="0" err="1">
                <a:solidFill>
                  <a:srgbClr val="FF0000"/>
                </a:solidFill>
              </a:rPr>
              <a:t>стартапов</a:t>
            </a:r>
            <a:r>
              <a:rPr lang="ru-RU" sz="2400" dirty="0">
                <a:solidFill>
                  <a:srgbClr val="FF0000"/>
                </a:solidFill>
              </a:rPr>
              <a:t>  при заполнении документов часто встречаются следующие сокращения, которые желательно помнить: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ИНН </a:t>
            </a:r>
            <a:r>
              <a:rPr lang="ru-RU" sz="2400" dirty="0"/>
              <a:t>— идентификационный номер налогоплательщика;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ИП </a:t>
            </a:r>
            <a:r>
              <a:rPr lang="ru-RU" sz="2400" dirty="0"/>
              <a:t>— индивидуальный предприниматель;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ЕГРИП </a:t>
            </a:r>
            <a:r>
              <a:rPr lang="ru-RU" sz="2400" dirty="0"/>
              <a:t>— Единый государственный реестр индивидуальных</a:t>
            </a:r>
          </a:p>
          <a:p>
            <a:pPr marL="0" indent="0">
              <a:buNone/>
            </a:pPr>
            <a:r>
              <a:rPr lang="ru-RU" sz="2400" dirty="0"/>
              <a:t>предпринимателей;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БИК </a:t>
            </a:r>
            <a:r>
              <a:rPr lang="ru-RU" sz="2400" dirty="0"/>
              <a:t>— банковский идентификационный код;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СБРФР </a:t>
            </a:r>
            <a:r>
              <a:rPr lang="ru-RU" sz="2400" dirty="0"/>
              <a:t>— Служба Банка России по финансовым рынкам;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ЕГРЮЛ </a:t>
            </a:r>
            <a:r>
              <a:rPr lang="ru-RU" sz="2400" dirty="0"/>
              <a:t>— Единый государственный реестр юридических лиц;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ОКВЭД </a:t>
            </a:r>
            <a:r>
              <a:rPr lang="ru-RU" sz="2400" dirty="0"/>
              <a:t>— Общероссийский классификатор видов экономической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351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332657"/>
            <a:ext cx="10972800" cy="532859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12800" b="1" dirty="0">
                <a:solidFill>
                  <a:srgbClr val="FF0000"/>
                </a:solidFill>
              </a:rPr>
              <a:t>Отличие ИП от ООО</a:t>
            </a:r>
          </a:p>
          <a:p>
            <a:pPr marL="0" indent="0" algn="ctr">
              <a:buNone/>
            </a:pPr>
            <a:endParaRPr lang="ru-RU" sz="9600" b="1" dirty="0"/>
          </a:p>
          <a:p>
            <a:pPr marL="514350" indent="-514350">
              <a:buAutoNum type="arabicPeriod"/>
            </a:pPr>
            <a:r>
              <a:rPr lang="ru-RU" sz="9600" dirty="0"/>
              <a:t>Подготовка учредительных документов  в ИП не требуется, а в ООО требуется устав;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9600" dirty="0"/>
              <a:t>Ответственность предпринимателя по обязательствам в ИП -полная всех участников, а в ООО -Уставным капиталом (при недобросовестном банкротстве возможна дополнительная ответственность).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9600" dirty="0"/>
              <a:t>Возможность привлечения дополнительных средств путем приглашения соучредителей в ИП –нет, а в ООО - до 50 соучредителей 	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9600" dirty="0"/>
              <a:t>Продажа или переоформление бизнеса с ИП – невозможно, с ООО – возможно  	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9600" dirty="0"/>
              <a:t>Восприятие контрагентами. Не все компании готовы работать с ИП. ООО воспринимается как более «надежная» компания для кредиторов, клиентов и поставщиков. 	</a:t>
            </a:r>
          </a:p>
          <a:p>
            <a:pPr marL="0" indent="0">
              <a:buNone/>
            </a:pPr>
            <a:r>
              <a:rPr lang="ru-RU" sz="9600" dirty="0"/>
              <a:t> 	</a:t>
            </a:r>
          </a:p>
          <a:p>
            <a:pPr marL="0" indent="0">
              <a:buNone/>
            </a:pPr>
            <a:r>
              <a:rPr lang="ru-RU" sz="9600" dirty="0"/>
              <a:t>	 </a:t>
            </a:r>
          </a:p>
          <a:p>
            <a:pPr marL="0" indent="0">
              <a:buNone/>
            </a:pPr>
            <a:r>
              <a:rPr lang="ru-RU" sz="7000" dirty="0"/>
              <a:t>	</a:t>
            </a:r>
          </a:p>
          <a:p>
            <a:pPr marL="0" indent="0">
              <a:buNone/>
            </a:pPr>
            <a:r>
              <a:rPr lang="ru-RU" sz="7000" dirty="0"/>
              <a:t>	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sz="7000" dirty="0"/>
          </a:p>
          <a:p>
            <a:pPr marL="514350" indent="-514350">
              <a:buAutoNum type="arabicPeriod"/>
            </a:pPr>
            <a:endParaRPr lang="ru-RU" sz="7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69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260649"/>
            <a:ext cx="11521280" cy="58655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УДК  338.32 (053.4)</a:t>
            </a:r>
          </a:p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ББК  65.01 я73</a:t>
            </a:r>
          </a:p>
          <a:p>
            <a:pPr marL="337633" indent="-236343" algn="just"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290" indent="0" algn="just">
              <a:buNone/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 69    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Оберт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Т.Б.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01290" indent="0" algn="just">
              <a:buNone/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Экономическое управление организацией. Часть 2.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Учебное пособие в презентациях.  Для студентов,      </a:t>
            </a:r>
          </a:p>
          <a:p>
            <a:pPr marL="101290" indent="0" algn="just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обучающихся по  экономическим специальностям. </a:t>
            </a:r>
          </a:p>
          <a:p>
            <a:pPr marL="101290" indent="0" algn="just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 Саратов, СГУ, 2021.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48 с. </a:t>
            </a:r>
          </a:p>
          <a:p>
            <a:pPr marL="101290" indent="0" algn="just">
              <a:buNone/>
              <a:defRPr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1290" indent="0" algn="just">
              <a:buNone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37633" indent="-236343" algn="just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01290" indent="0" algn="just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101290" indent="0" algn="just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  Учебное пособие подготовлено в соответствии с положениями и требованиями Государственного образовательного стандарта высшего образования, включает презентации двух лекций, раскрывающих основные положения курса «Экономическое управление организацией», обеспечивающие теоретическую и практическую подготовку студентов-бакалавров по экономической проблематике. Материал учебного пособия может использоваться как в самостоятельной работе, так и при подготовке лекций, докладов и публичных выступлений.</a:t>
            </a:r>
          </a:p>
          <a:p>
            <a:pPr marL="101290" indent="0" algn="just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101290" indent="0" algn="ctr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Для студентов, обучающихся по направлению подготовки бакалавров: 38.03.02 – «Менеджмент», а также студентов, обучающихся по неэкономическим специальностям, изучающих менеджмент организации. </a:t>
            </a:r>
          </a:p>
          <a:p>
            <a:pPr marL="101290" indent="0" algn="just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37633" indent="-236343" algn="ctr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01290" indent="0" algn="ctr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 е к о м е н д у е т  к  п е ч а т и :</a:t>
            </a:r>
          </a:p>
          <a:p>
            <a:pPr marL="337633" indent="-236343" algn="ctr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01290" indent="0" algn="ctr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научно-методический совет экономического факультета (протокол № 6 от 26 октября 2021</a:t>
            </a:r>
            <a:r>
              <a:rPr lang="ru-RU" sz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г.)</a:t>
            </a:r>
          </a:p>
          <a:p>
            <a:pPr marL="337633" indent="-236343" algn="just">
              <a:buFont typeface="Wingdings 3"/>
              <a:buChar char=""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337633" indent="-236343" algn="r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01290" indent="0" algn="r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УДК 338.32   ББК 65.01</a:t>
            </a:r>
          </a:p>
          <a:p>
            <a:pPr marL="101290" indent="0" algn="just">
              <a:buNone/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01290" indent="0" algn="r">
              <a:buNone/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Оберт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337633" indent="-236343">
              <a:buFont typeface="Wingdings 3"/>
              <a:buChar char=""/>
              <a:defRPr/>
            </a:pPr>
            <a:endParaRPr lang="ru-RU" sz="1200" dirty="0"/>
          </a:p>
          <a:p>
            <a:pPr>
              <a:defRPr/>
            </a:pPr>
            <a:endParaRPr lang="ru-RU" sz="1200" dirty="0"/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854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Бизнес-планирование и создание бизнес-плана. Финансовый план как составная часть бизнес-плана и планирования последующей деятельности малого предприятия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      </a:t>
            </a:r>
            <a:r>
              <a:rPr lang="ru-RU" b="1" dirty="0">
                <a:solidFill>
                  <a:srgbClr val="FF0000"/>
                </a:solidFill>
              </a:rPr>
              <a:t>Бизнес-план </a:t>
            </a:r>
            <a:r>
              <a:rPr lang="ru-RU" dirty="0"/>
              <a:t>– это план (программа) осуществления бизнес-операций, действий фирмы, содержащая сведения о фирме, товаре, его производстве, рынках сбыта, маркетинге, организации операций и их эффективности.</a:t>
            </a:r>
          </a:p>
          <a:p>
            <a:pPr marL="0" indent="0">
              <a:buNone/>
            </a:pPr>
            <a:r>
              <a:rPr lang="ru-RU" dirty="0"/>
              <a:t>      Бизнес-план служит двум основным целям: </a:t>
            </a:r>
          </a:p>
          <a:p>
            <a:pPr marL="0" indent="0">
              <a:buNone/>
            </a:pPr>
            <a:r>
              <a:rPr lang="ru-RU" dirty="0"/>
              <a:t>   − даёт инвестору ответ на вопрос, стоит ли вкладывать средства в данный инвестиционный проект; </a:t>
            </a:r>
          </a:p>
          <a:p>
            <a:pPr marL="0" indent="0">
              <a:buNone/>
            </a:pPr>
            <a:r>
              <a:rPr lang="ru-RU" dirty="0"/>
              <a:t>    − служит источником информации для лиц, непосредственно реализующих проект.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48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10972800" cy="432048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бизнес-плана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344" y="692696"/>
            <a:ext cx="11881320" cy="59766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>
                <a:solidFill>
                  <a:srgbClr val="FF0000"/>
                </a:solidFill>
              </a:rPr>
              <a:t>Например, Европейский банк реконструкции и развития рекомендует такую структуру бизнес-плана</a:t>
            </a:r>
            <a:r>
              <a:rPr lang="ru-RU" sz="1800" b="1" dirty="0"/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1</a:t>
            </a:r>
            <a:r>
              <a:rPr lang="ru-RU" sz="2000" dirty="0"/>
              <a:t>. Титульный лист.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2. Меморандум о конфиденциальности.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3. Резюме.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4. Предприятие: − история развития предприятия и его состояние на момент создания бизнес-плана, описание текущей деятельности;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− собственники, руководящий персонал, работники предприятия;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− текущая деятельность;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− финансовое состояние;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− кредиты.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5. Проект: − общая информация о проекте;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− инвестиционный план проекта;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− анализ рынка, конкурентоспособность;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− описание производственного процесса;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− финансовый план;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− экологическая оценка.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6. Финансирование: − графики получения и погашения кредитных средств;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− залог и поручительство; оборудование и работы, которые будут финансироваться за счёт кредитных средств;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− SWOT-</a:t>
            </a:r>
            <a:r>
              <a:rPr lang="ru-RU" sz="2000" dirty="0"/>
              <a:t>анализ, риски. </a:t>
            </a:r>
          </a:p>
        </p:txBody>
      </p:sp>
    </p:spTree>
    <p:extLst>
      <p:ext uri="{BB962C8B-B14F-4D97-AF65-F5344CB8AC3E}">
        <p14:creationId xmlns:p14="http://schemas.microsoft.com/office/powerpoint/2010/main" val="3079052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законодательству РФ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68761"/>
            <a:ext cx="10972800" cy="485740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      </a:t>
            </a:r>
            <a:r>
              <a:rPr lang="ru-RU" sz="3100" dirty="0"/>
              <a:t>По законодательству РФ численность работников в малых предприятиях – </a:t>
            </a:r>
          </a:p>
          <a:p>
            <a:pPr marL="0" indent="0" algn="just">
              <a:buNone/>
            </a:pPr>
            <a:r>
              <a:rPr lang="ru-RU" sz="3100" dirty="0">
                <a:solidFill>
                  <a:srgbClr val="FF0000"/>
                </a:solidFill>
              </a:rPr>
              <a:t>до 100 человек. </a:t>
            </a:r>
          </a:p>
          <a:p>
            <a:pPr marL="0" indent="0" algn="just">
              <a:buNone/>
            </a:pPr>
            <a:r>
              <a:rPr lang="ru-RU" sz="3100" dirty="0"/>
              <a:t>Среди малых предприятий выделяются </a:t>
            </a:r>
            <a:r>
              <a:rPr lang="ru-RU" sz="3100" dirty="0" err="1"/>
              <a:t>микропредприятия</a:t>
            </a:r>
            <a:r>
              <a:rPr lang="ru-RU" sz="3100" dirty="0"/>
              <a:t> – </a:t>
            </a:r>
            <a:r>
              <a:rPr lang="ru-RU" sz="3100" dirty="0">
                <a:solidFill>
                  <a:srgbClr val="FF0000"/>
                </a:solidFill>
              </a:rPr>
              <a:t>до 15 человек.</a:t>
            </a:r>
          </a:p>
          <a:p>
            <a:pPr marL="0" indent="0" algn="just">
              <a:buNone/>
            </a:pPr>
            <a:r>
              <a:rPr lang="ru-RU" sz="3100" dirty="0"/>
              <a:t>      Доход, полученный от осуществления предпринимательской деятельности за предшествующий календарный год, определяется в порядке, установленном законодательством Российской Федерации о налогах и сборах, суммируется по всем осуществляемым видам деятельности и применяется по всем налоговым режимам, не должен превышать предельные значения, установленные Правительством Российской Федерации для каждой категории субъектов малого и среднего предпринимательства. В настоящее время это: </a:t>
            </a:r>
          </a:p>
          <a:p>
            <a:pPr marL="0" indent="0" algn="just">
              <a:buNone/>
            </a:pPr>
            <a:r>
              <a:rPr lang="ru-RU" sz="3100" dirty="0"/>
              <a:t>− для </a:t>
            </a:r>
            <a:r>
              <a:rPr lang="ru-RU" sz="3100" dirty="0" err="1"/>
              <a:t>микропредприятий</a:t>
            </a:r>
            <a:r>
              <a:rPr lang="ru-RU" sz="3100" dirty="0"/>
              <a:t> – </a:t>
            </a:r>
            <a:r>
              <a:rPr lang="ru-RU" sz="3100" b="1" dirty="0"/>
              <a:t>120 млн рублей;</a:t>
            </a:r>
            <a:r>
              <a:rPr lang="ru-RU" sz="3100" dirty="0"/>
              <a:t> </a:t>
            </a:r>
          </a:p>
          <a:p>
            <a:pPr marL="0" indent="0" algn="just">
              <a:buNone/>
            </a:pPr>
            <a:r>
              <a:rPr lang="ru-RU" sz="3100" dirty="0"/>
              <a:t>− для малых предприятий – </a:t>
            </a:r>
            <a:r>
              <a:rPr lang="ru-RU" sz="3100" b="1" dirty="0"/>
              <a:t>800 млн рублей</a:t>
            </a:r>
            <a:r>
              <a:rPr lang="ru-RU" sz="3100" dirty="0"/>
              <a:t>; </a:t>
            </a:r>
          </a:p>
          <a:p>
            <a:pPr marL="0" indent="0" algn="just">
              <a:buNone/>
            </a:pPr>
            <a:r>
              <a:rPr lang="ru-RU" sz="3100" dirty="0"/>
              <a:t>− для средних предприятий – </a:t>
            </a:r>
            <a:r>
              <a:rPr lang="ru-RU" sz="3100" b="1" dirty="0"/>
              <a:t>2 млрд рублей.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737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Единый реестр субъектов малого и среднего предпринимательства (Единый реестр), размещается в информационно-телекоммуникационной сети «Интернет» – https://rmsp.nalog.ru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12777"/>
            <a:ext cx="10972800" cy="47133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     </a:t>
            </a:r>
            <a:r>
              <a:rPr lang="ru-RU" sz="3300" dirty="0"/>
              <a:t>В целях реализации государственной политики в области развития малого и среднего предпринимательства в Российской Федерации федеральными законами и иными нормативными правовыми актами Российской Федерации могут предусматриваться следующие меры: </a:t>
            </a:r>
          </a:p>
          <a:p>
            <a:pPr marL="0" indent="0" algn="just">
              <a:buNone/>
            </a:pPr>
            <a:r>
              <a:rPr lang="ru-RU" sz="3300" dirty="0"/>
              <a:t>    • специальные налоговые режимы, упрощенные правила ведения налогового учета, упрощенные формы налоговых деклараций по отдельным налогам и сборам для малых предприятий; </a:t>
            </a:r>
          </a:p>
          <a:p>
            <a:pPr algn="just"/>
            <a:r>
              <a:rPr lang="ru-RU" sz="3300" dirty="0"/>
              <a:t>упрощенные способы ведения бухгалтерского учета, включая упрощенную бухгалтерскую (финансовую) отчетность, и упрощенный порядок ведения кассовых операций для малых предприятий;</a:t>
            </a:r>
          </a:p>
          <a:p>
            <a:r>
              <a:rPr lang="ru-RU" sz="3300" dirty="0"/>
              <a:t>меры по развитию инфраструктуры поддержки субъектов МСП и др. </a:t>
            </a:r>
          </a:p>
          <a:p>
            <a:pPr algn="just"/>
            <a:endParaRPr lang="ru-RU" sz="33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85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Поддержка малого бизнеса со стороны государства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525658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      </a:t>
            </a:r>
          </a:p>
          <a:p>
            <a:pPr marL="0" indent="0" algn="just">
              <a:buNone/>
            </a:pPr>
            <a:r>
              <a:rPr lang="ru-RU" sz="4000" dirty="0"/>
              <a:t>       Инфраструктура поддержки субъектов МСП включает в себя центры и агентства по развитию предпринимательства, государственные и муниципальные фонды поддержки предпринимательства, фонды содействия кредитованию (гарантийные фонды, фонды поручительств), акционерные инвестиционные фонды и закрытые паевые инвестиционные фонды, привлекающие инвестиции для субъектов МСП, технопарки, научные парки, </a:t>
            </a:r>
            <a:r>
              <a:rPr lang="ru-RU" sz="4000" dirty="0" err="1"/>
              <a:t>инновационно-технологические</a:t>
            </a:r>
            <a:r>
              <a:rPr lang="ru-RU" sz="4000" dirty="0"/>
              <a:t> центры, бизнес-инкубаторы, палаты и центры ремесел, центры поддержки субподряда, маркетинговые и учебно-деловые центры, агентства по поддержке экспорта товаров, лизинговые компании, консультационные центры, промышленные парки, индустриальные парки, агропромышленные парки, центры коммерциализации технологий, центры коллективного доступа к высокотехнологичному оборудованию, инжиниринговые центры и т.д.</a:t>
            </a:r>
          </a:p>
        </p:txBody>
      </p:sp>
    </p:spTree>
    <p:extLst>
      <p:ext uri="{BB962C8B-B14F-4D97-AF65-F5344CB8AC3E}">
        <p14:creationId xmlns:p14="http://schemas.microsoft.com/office/powerpoint/2010/main" val="876403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385988"/>
            <a:ext cx="5904656" cy="4493095"/>
          </a:xfrm>
        </p:spPr>
        <p:txBody>
          <a:bodyPr>
            <a:normAutofit/>
          </a:bodyPr>
          <a:lstStyle/>
          <a:p>
            <a:r>
              <a:rPr lang="ru-RU" dirty="0"/>
              <a:t>В каком случае нужно регистрировать бизнес?</a:t>
            </a:r>
          </a:p>
          <a:p>
            <a:r>
              <a:rPr lang="ru-RU" dirty="0" err="1"/>
              <a:t>Самозанятое</a:t>
            </a:r>
            <a:r>
              <a:rPr lang="ru-RU" dirty="0"/>
              <a:t> население</a:t>
            </a:r>
          </a:p>
          <a:p>
            <a:r>
              <a:rPr lang="ru-RU" dirty="0"/>
              <a:t>Выбор формы: ИП или ООО</a:t>
            </a:r>
          </a:p>
          <a:p>
            <a:r>
              <a:rPr lang="ru-RU" dirty="0"/>
              <a:t>Открытие расчетного счета</a:t>
            </a:r>
          </a:p>
          <a:p>
            <a:r>
              <a:rPr lang="ru-RU" dirty="0"/>
              <a:t>Передача регистрационных данных в государственные органы</a:t>
            </a: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767408" y="260648"/>
            <a:ext cx="10416587" cy="648072"/>
          </a:xfrm>
        </p:spPr>
        <p:txBody>
          <a:bodyPr lIns="0" tIns="0" rIns="0" bIns="0">
            <a:normAutofit/>
          </a:bodyPr>
          <a:lstStyle/>
          <a:p>
            <a:r>
              <a:rPr lang="ru-RU" sz="3600" b="1" dirty="0">
                <a:ea typeface="Verdana" panose="020B0604030504040204" pitchFamily="34" charset="0"/>
                <a:cs typeface="Verdana" panose="020B0604030504040204" pitchFamily="34" charset="0"/>
              </a:rPr>
              <a:t>Регистрация бизнеса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12024" y="950068"/>
            <a:ext cx="55187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cs typeface="Arial" panose="020B0604020202020204" pitchFamily="34" charset="0"/>
              </a:rPr>
              <a:t>При регистрации бизнеса инспекция ФНС должна передать данные в другие инстанции без участия заявителя, а те в свою очередь прислать информацию о регистрационных номерах по почте.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07968" y="908720"/>
            <a:ext cx="216024" cy="51845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360" y="2537952"/>
            <a:ext cx="2207853" cy="30823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12024" y="2581284"/>
            <a:ext cx="29523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cs typeface="Arial" panose="020B0604020202020204" pitchFamily="34" charset="0"/>
              </a:rPr>
              <a:t>Однако на практике по разным причинам эти данные могут не дойти, поэтому необходимо контролировать получение регистрационных номеров самостоятельно, чтобы по ним вовремя оплатить взносы в ПФР, например.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04145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2135560" y="260648"/>
            <a:ext cx="9048435" cy="648072"/>
          </a:xfrm>
        </p:spPr>
        <p:txBody>
          <a:bodyPr lIns="0" tIns="0" rIns="0" bIns="0">
            <a:normAutofit/>
          </a:bodyPr>
          <a:lstStyle/>
          <a:p>
            <a:pPr algn="l"/>
            <a:r>
              <a:rPr lang="ru-RU" sz="3600" b="1" dirty="0" err="1">
                <a:ea typeface="Verdana" panose="020B0604030504040204" pitchFamily="34" charset="0"/>
                <a:cs typeface="Verdana" panose="020B0604030504040204" pitchFamily="34" charset="0"/>
              </a:rPr>
              <a:t>Самозанятое</a:t>
            </a:r>
            <a:r>
              <a:rPr lang="ru-RU" sz="3600" b="1" dirty="0">
                <a:ea typeface="Verdana" panose="020B0604030504040204" pitchFamily="34" charset="0"/>
                <a:cs typeface="Verdana" panose="020B0604030504040204" pitchFamily="34" charset="0"/>
              </a:rPr>
              <a:t> население</a:t>
            </a: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551384" y="1772816"/>
            <a:ext cx="5256584" cy="3411164"/>
          </a:xfrm>
        </p:spPr>
        <p:txBody>
          <a:bodyPr>
            <a:normAutofit/>
          </a:bodyPr>
          <a:lstStyle/>
          <a:p>
            <a:r>
              <a:rPr lang="ru-RU" dirty="0"/>
              <a:t>Регистрация</a:t>
            </a:r>
          </a:p>
          <a:p>
            <a:r>
              <a:rPr lang="ru-RU" dirty="0"/>
              <a:t>Ведение книги доходов и расходов</a:t>
            </a:r>
          </a:p>
          <a:p>
            <a:r>
              <a:rPr lang="ru-RU" dirty="0"/>
              <a:t>Налоги</a:t>
            </a:r>
          </a:p>
          <a:p>
            <a:r>
              <a:rPr lang="ru-RU" dirty="0"/>
              <a:t>Страховые взносы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911424" y="1412776"/>
            <a:ext cx="4896544" cy="410445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1919536" y="1340768"/>
            <a:ext cx="3096344" cy="403244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91944" y="2924649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ПАТЕНТ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7464152" y="620688"/>
            <a:ext cx="4725557" cy="58326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Отдельные виды деятельности: репетиторство; услуги няни; оказывают услуги парикмахерского дела, в том числе и маникюра, педикюра; швеи, которые предоставляют услуги на дому и т.д.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Нет наемных работников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Доходы менее 1 млн. рублей в год</a:t>
            </a:r>
          </a:p>
        </p:txBody>
      </p:sp>
    </p:spTree>
    <p:extLst>
      <p:ext uri="{BB962C8B-B14F-4D97-AF65-F5344CB8AC3E}">
        <p14:creationId xmlns:p14="http://schemas.microsoft.com/office/powerpoint/2010/main" val="2663081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608" y="1340768"/>
            <a:ext cx="5414392" cy="481684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Налоги компании</a:t>
            </a:r>
          </a:p>
          <a:p>
            <a:r>
              <a:rPr lang="ru-RU" dirty="0"/>
              <a:t>Налоги на заработную плату персонала</a:t>
            </a:r>
          </a:p>
          <a:p>
            <a:r>
              <a:rPr lang="ru-RU" dirty="0"/>
              <a:t>Взносы в страховые фонды</a:t>
            </a:r>
          </a:p>
          <a:p>
            <a:r>
              <a:rPr lang="ru-RU" dirty="0"/>
              <a:t>Бухгалтерская отчетность </a:t>
            </a:r>
          </a:p>
          <a:p>
            <a:r>
              <a:rPr lang="ru-RU" dirty="0"/>
              <a:t>Статистическая отчетность</a:t>
            </a:r>
          </a:p>
          <a:p>
            <a:r>
              <a:rPr lang="ru-RU" dirty="0"/>
              <a:t>В упрощенной системе налогообложения 6% в отличие от 15% налоги платятся со всего дохода, УСН в 15% с разницы между доходами и расходами и отчетность должна быть и по расходам также. </a:t>
            </a:r>
          </a:p>
          <a:p>
            <a:r>
              <a:rPr lang="ru-RU" dirty="0"/>
              <a:t>Отчетность в ПФР (Пенсионный фонд)</a:t>
            </a: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767408" y="260648"/>
            <a:ext cx="10416587" cy="648072"/>
          </a:xfrm>
        </p:spPr>
        <p:txBody>
          <a:bodyPr lIns="0" tIns="0" rIns="0" bIns="0">
            <a:normAutofit fontScale="90000"/>
          </a:bodyPr>
          <a:lstStyle/>
          <a:p>
            <a:pPr algn="l"/>
            <a:r>
              <a:rPr lang="ru-RU" sz="3600" b="1" dirty="0">
                <a:ea typeface="Verdana" panose="020B0604030504040204" pitchFamily="34" charset="0"/>
                <a:cs typeface="Verdana" panose="020B0604030504040204" pitchFamily="34" charset="0"/>
              </a:rPr>
              <a:t>Ответственность предпринимателя (налоги и отчетность)</a:t>
            </a:r>
            <a:endParaRPr lang="ru-RU" sz="3600" dirty="0">
              <a:solidFill>
                <a:schemeClr val="bg1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66100" y="1171775"/>
            <a:ext cx="193995" cy="51845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464152" y="2492896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Системы налогообложения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7259154" y="3632632"/>
            <a:ext cx="695238" cy="5860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9012324" y="3663649"/>
            <a:ext cx="0" cy="5240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9818052" y="3534594"/>
            <a:ext cx="720080" cy="7200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60095" y="4272185"/>
            <a:ext cx="12187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ОСН</a:t>
            </a:r>
          </a:p>
          <a:p>
            <a:r>
              <a:rPr lang="ru-RU" sz="2400" b="1" dirty="0"/>
              <a:t>20%- </a:t>
            </a:r>
            <a:r>
              <a:rPr lang="ru-RU" sz="1400" b="1" dirty="0"/>
              <a:t>налог на прибыль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36998" y="4287426"/>
            <a:ext cx="18306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УСН </a:t>
            </a:r>
            <a:r>
              <a:rPr lang="ru-RU" sz="1400" b="1" dirty="0"/>
              <a:t>упрощенная система </a:t>
            </a:r>
            <a:r>
              <a:rPr lang="ru-RU" sz="1400" b="1" dirty="0" err="1"/>
              <a:t>налог.ообложения</a:t>
            </a:r>
            <a:endParaRPr lang="ru-RU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351540" y="5489328"/>
            <a:ext cx="943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15%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178800" y="5482207"/>
            <a:ext cx="661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6%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316681" y="4279157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Патент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8436998" y="4756212"/>
            <a:ext cx="502580" cy="7331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9120336" y="4749091"/>
            <a:ext cx="466576" cy="7331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9696400" y="2141120"/>
            <a:ext cx="864096" cy="437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154584" y="1639656"/>
            <a:ext cx="1630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ЕНВД </a:t>
            </a:r>
            <a:r>
              <a:rPr lang="ru-RU" sz="1400" b="1" dirty="0"/>
              <a:t>единый налог на вмененный доход ( с 7,5 до 15%) </a:t>
            </a:r>
            <a:endParaRPr lang="ru-RU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0766652" y="2695367"/>
            <a:ext cx="1224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ЕСХН- 6% </a:t>
            </a:r>
            <a:r>
              <a:rPr lang="ru-RU" sz="1400" b="1" dirty="0"/>
              <a:t>единый сельхоз налог</a:t>
            </a:r>
            <a:endParaRPr lang="ru-RU" sz="2400" b="1" dirty="0"/>
          </a:p>
        </p:txBody>
      </p:sp>
      <p:cxnSp>
        <p:nvCxnSpPr>
          <p:cNvPr id="33" name="Прямая со стрелкой 32"/>
          <p:cNvCxnSpPr>
            <a:endCxn id="32" idx="1"/>
          </p:cNvCxnSpPr>
          <p:nvPr/>
        </p:nvCxnSpPr>
        <p:spPr>
          <a:xfrm>
            <a:off x="9877501" y="2882202"/>
            <a:ext cx="889151" cy="5518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145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Зачем вести бухгалтерский учет, составлять и предоставлять бухгалтерскую (финансовую), статистическую отчетность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540059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      </a:t>
            </a:r>
            <a:r>
              <a:rPr lang="ru-RU" sz="3400" dirty="0"/>
              <a:t>Во-первых, это соблюдение требований законодательства, за нарушения которых предусмотрена ответственность.</a:t>
            </a:r>
          </a:p>
          <a:p>
            <a:pPr marL="0" indent="0">
              <a:buNone/>
            </a:pPr>
            <a:r>
              <a:rPr lang="ru-RU" sz="3400" dirty="0"/>
              <a:t>      Во-вторых, в ряде случаев без предоставления финансовой отчетности малое предприятие не сможет претендовать на финансовую и иную поддержку государства. </a:t>
            </a:r>
          </a:p>
          <a:p>
            <a:pPr marL="0" indent="0">
              <a:buNone/>
            </a:pPr>
            <a:r>
              <a:rPr lang="ru-RU" sz="3400" dirty="0"/>
              <a:t>       В-третьих, малому предпринимателю, не имеющему бухгалтерской (финансовой) отчетности, практически невозможно получить банковский кредит, заем у профессионального небанковского кредитора. </a:t>
            </a:r>
          </a:p>
          <a:p>
            <a:pPr marL="0" indent="0">
              <a:buNone/>
            </a:pPr>
            <a:r>
              <a:rPr lang="ru-RU" sz="3400" dirty="0"/>
              <a:t>       В-четвертых, многие крупные заказчики (покупатели), соблюдая требования налогового законодательства об осмотрительности в выборе контрагента, в составе запрашиваемых у контрагента документов могут запросить бухгалтерскую (финансовую) отчетность. </a:t>
            </a:r>
          </a:p>
          <a:p>
            <a:pPr marL="0" indent="0">
              <a:buNone/>
            </a:pPr>
            <a:r>
              <a:rPr lang="ru-RU" sz="3400" dirty="0"/>
              <a:t>      В-пятых, ведение учета и составление бухгалтерской отчетности дисциплинирует как самого предпринимателя, так и его работников, позволяет адекватно оценивать финансовое состояние предпринимателя, предупреждать риск банкротства, вести финансовое планирование и контроль. </a:t>
            </a:r>
          </a:p>
        </p:txBody>
      </p:sp>
    </p:spTree>
    <p:extLst>
      <p:ext uri="{BB962C8B-B14F-4D97-AF65-F5344CB8AC3E}">
        <p14:creationId xmlns:p14="http://schemas.microsoft.com/office/powerpoint/2010/main" val="18109611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412776"/>
            <a:ext cx="5918448" cy="475252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Лицензирование (например, образовательная деятельность)</a:t>
            </a:r>
          </a:p>
          <a:p>
            <a:r>
              <a:rPr lang="ru-RU" dirty="0"/>
              <a:t>Сертификация (например, услуги общественного питания)</a:t>
            </a:r>
          </a:p>
          <a:p>
            <a:r>
              <a:rPr lang="ru-RU" dirty="0"/>
              <a:t>Трудовое законодательство</a:t>
            </a:r>
          </a:p>
          <a:p>
            <a:r>
              <a:rPr lang="ru-RU" dirty="0"/>
              <a:t>«О санитарно-эпидемиологическом благополучии населения»</a:t>
            </a:r>
          </a:p>
          <a:p>
            <a:r>
              <a:rPr lang="ru-RU" dirty="0"/>
              <a:t>Закон «О защите прав потребителей»</a:t>
            </a: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767408" y="260648"/>
            <a:ext cx="10416587" cy="648072"/>
          </a:xfrm>
        </p:spPr>
        <p:txBody>
          <a:bodyPr lIns="0" tIns="0" rIns="0" bIns="0"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Ответственность предпринимателя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45796" y="1171775"/>
            <a:ext cx="216024" cy="51845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032104" y="1764117"/>
            <a:ext cx="45365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Наиболее распространены нарушения </a:t>
            </a:r>
            <a:r>
              <a:rPr lang="ru-RU" sz="2400" u="sng" dirty="0"/>
              <a:t>трудового права </a:t>
            </a:r>
            <a:r>
              <a:rPr lang="ru-RU" sz="2400" dirty="0"/>
              <a:t>в области: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Заключения, изменения и прекращения трудового договора;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Оплаты труда, в том числе при увольнении;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Охраны труда, режима труда и отдыха и др.</a:t>
            </a:r>
          </a:p>
        </p:txBody>
      </p:sp>
    </p:spTree>
    <p:extLst>
      <p:ext uri="{BB962C8B-B14F-4D97-AF65-F5344CB8AC3E}">
        <p14:creationId xmlns:p14="http://schemas.microsoft.com/office/powerpoint/2010/main" val="7915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1988840"/>
            <a:ext cx="10282238" cy="1008112"/>
          </a:xfrm>
        </p:spPr>
        <p:txBody>
          <a:bodyPr vert="horz" lIns="0" tIns="0" rIns="0" bIns="0" rtlCol="0">
            <a:noAutofit/>
          </a:bodyPr>
          <a:lstStyle/>
          <a:p>
            <a:pPr marL="0" indent="0" algn="ctr">
              <a:buNone/>
            </a:pPr>
            <a:r>
              <a:rPr lang="ru-RU" dirty="0">
                <a:ea typeface="Verdana" panose="020B0604030504040204" pitchFamily="34" charset="0"/>
                <a:cs typeface="Verdana" panose="020B0604030504040204" pitchFamily="34" charset="0"/>
              </a:rPr>
              <a:t>Тема 1. Предпринимательство, создание собственного бизнеса </a:t>
            </a: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7536160" y="260648"/>
            <a:ext cx="3743028" cy="4555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endParaRPr lang="ru-RU" sz="1100" b="1" dirty="0">
              <a:solidFill>
                <a:srgbClr val="3F729E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279187" y="6165850"/>
            <a:ext cx="360001" cy="360000"/>
          </a:xfrm>
        </p:spPr>
        <p:txBody>
          <a:bodyPr/>
          <a:lstStyle/>
          <a:p>
            <a:pPr algn="ctr"/>
            <a:fld id="{44D460F1-261F-4466-BA13-8C40F3C052F7}" type="slidenum">
              <a:rPr lang="ru-RU" sz="1600" b="1" smtClean="0">
                <a:solidFill>
                  <a:schemeClr val="bg1"/>
                </a:solidFill>
              </a:rPr>
              <a:pPr algn="ctr"/>
              <a:t>3</a:t>
            </a:fld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904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293" y="1484782"/>
            <a:ext cx="4958627" cy="4525963"/>
          </a:xfrm>
        </p:spPr>
        <p:txBody>
          <a:bodyPr>
            <a:normAutofit/>
          </a:bodyPr>
          <a:lstStyle/>
          <a:p>
            <a:r>
              <a:rPr lang="ru-RU" sz="2800" dirty="0"/>
              <a:t>Расчет себестоимости:</a:t>
            </a:r>
          </a:p>
          <a:p>
            <a:pPr lvl="1"/>
            <a:r>
              <a:rPr lang="ru-RU" dirty="0"/>
              <a:t>Прямые и косвенные расходы</a:t>
            </a:r>
          </a:p>
          <a:p>
            <a:pPr lvl="1"/>
            <a:r>
              <a:rPr lang="ru-RU" dirty="0"/>
              <a:t>Переменные и постоянные издержки</a:t>
            </a:r>
          </a:p>
          <a:p>
            <a:r>
              <a:rPr lang="ru-RU" sz="2800" dirty="0"/>
              <a:t>Ценообразование</a:t>
            </a:r>
          </a:p>
          <a:p>
            <a:r>
              <a:rPr lang="ru-RU" sz="2800" dirty="0"/>
              <a:t>Прибыль</a:t>
            </a: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767408" y="260648"/>
            <a:ext cx="10416587" cy="648072"/>
          </a:xfrm>
        </p:spPr>
        <p:txBody>
          <a:bodyPr lIns="0" tIns="0" rIns="0" bIns="0"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Финансовое планирование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59896" y="1130522"/>
            <a:ext cx="216024" cy="51845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830156" y="1052736"/>
            <a:ext cx="5594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/>
              <a:t>Несоответствие цены и себестоимости. </a:t>
            </a:r>
          </a:p>
          <a:p>
            <a:pPr algn="just"/>
            <a:r>
              <a:rPr lang="ru-RU" sz="2800" dirty="0"/>
              <a:t>      При расчете себестоимости часто не учитываются накладные расходы, некорректно учитывается загрузка персонала и расходы на заработную плату. Например, компания наняла новых дорогих дизайнеров, но при этом не изменилась цена услуг. В этом случае у компании могут возникнуть убытки.</a:t>
            </a:r>
          </a:p>
        </p:txBody>
      </p:sp>
    </p:spTree>
    <p:extLst>
      <p:ext uri="{BB962C8B-B14F-4D97-AF65-F5344CB8AC3E}">
        <p14:creationId xmlns:p14="http://schemas.microsoft.com/office/powerpoint/2010/main" val="3001466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83EBE6E-E909-4CC4-863B-C1DA6F80AE76}"/>
              </a:ext>
            </a:extLst>
          </p:cNvPr>
          <p:cNvSpPr/>
          <p:nvPr/>
        </p:nvSpPr>
        <p:spPr>
          <a:xfrm>
            <a:off x="1487488" y="908720"/>
            <a:ext cx="8160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Roboto"/>
              </a:rPr>
              <a:t>«Маркетинг – управленческая концепция» Ф. Котлер</a:t>
            </a:r>
            <a:br>
              <a:rPr lang="ru-RU" sz="2400" dirty="0">
                <a:solidFill>
                  <a:srgbClr val="000000"/>
                </a:solidFill>
                <a:latin typeface="Roboto"/>
              </a:rPr>
            </a:br>
            <a:endParaRPr lang="ru-RU" sz="2400" dirty="0">
              <a:solidFill>
                <a:srgbClr val="000000"/>
              </a:solidFill>
              <a:latin typeface="Roboto"/>
            </a:endParaRPr>
          </a:p>
          <a:p>
            <a:pPr algn="ctr"/>
            <a:br>
              <a:rPr lang="ru-RU" sz="2400" dirty="0">
                <a:solidFill>
                  <a:srgbClr val="000000"/>
                </a:solidFill>
                <a:latin typeface="Roboto"/>
              </a:rPr>
            </a:br>
            <a:r>
              <a:rPr lang="ru-RU" sz="2400" dirty="0">
                <a:solidFill>
                  <a:srgbClr val="000000"/>
                </a:solidFill>
                <a:latin typeface="Roboto"/>
              </a:rPr>
              <a:t>Маркетинг на предприятии проявляется как:</a:t>
            </a:r>
            <a:br>
              <a:rPr lang="ru-RU" sz="2400" dirty="0">
                <a:solidFill>
                  <a:srgbClr val="000000"/>
                </a:solidFill>
                <a:latin typeface="Roboto"/>
              </a:rPr>
            </a:br>
            <a:br>
              <a:rPr lang="ru-RU" sz="2400" dirty="0">
                <a:solidFill>
                  <a:srgbClr val="000000"/>
                </a:solidFill>
                <a:latin typeface="Roboto"/>
              </a:rPr>
            </a:br>
            <a:r>
              <a:rPr lang="ru-RU" sz="2400" dirty="0">
                <a:solidFill>
                  <a:srgbClr val="FF0000"/>
                </a:solidFill>
                <a:latin typeface="Roboto"/>
              </a:rPr>
              <a:t>глобальная </a:t>
            </a:r>
            <a:r>
              <a:rPr lang="ru-RU" sz="2400" dirty="0">
                <a:latin typeface="Roboto"/>
              </a:rPr>
              <a:t>(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все охватывающая ) деятельность компании</a:t>
            </a:r>
          </a:p>
          <a:p>
            <a:pPr algn="ctr"/>
            <a:br>
              <a:rPr lang="ru-RU" sz="2400" dirty="0">
                <a:solidFill>
                  <a:srgbClr val="000000"/>
                </a:solidFill>
                <a:latin typeface="Roboto"/>
              </a:rPr>
            </a:br>
            <a:r>
              <a:rPr lang="ru-RU" sz="2400" dirty="0">
                <a:solidFill>
                  <a:srgbClr val="000000"/>
                </a:solidFill>
                <a:latin typeface="Roboto"/>
              </a:rPr>
              <a:t>одна из функций компании (наряду с другими)</a:t>
            </a:r>
            <a:endParaRPr lang="ru-RU" sz="2400" b="0" i="0" dirty="0">
              <a:solidFill>
                <a:srgbClr val="00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0192561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F3B490-BC46-4CF0-B00F-1DC127F3A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836713"/>
            <a:ext cx="10742984" cy="5289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На практике маркетологами было выявлено шесть правил поведения с клиентом: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1) знать покупателя лучше, чем он сам себя;</a:t>
            </a:r>
            <a:br>
              <a:rPr lang="ru-RU" dirty="0"/>
            </a:br>
            <a:r>
              <a:rPr lang="ru-RU" dirty="0"/>
              <a:t>2) уделять большое внимание дизайну магазина;</a:t>
            </a:r>
            <a:br>
              <a:rPr lang="ru-RU" dirty="0"/>
            </a:br>
            <a:r>
              <a:rPr lang="ru-RU" dirty="0"/>
              <a:t>3) постоянно думать о покупателях;</a:t>
            </a:r>
            <a:br>
              <a:rPr lang="ru-RU" dirty="0"/>
            </a:br>
            <a:r>
              <a:rPr lang="ru-RU" dirty="0"/>
              <a:t>4) совершенствовать обслуживания за счет стимулирования оплаты труда;</a:t>
            </a:r>
            <a:br>
              <a:rPr lang="ru-RU" dirty="0"/>
            </a:br>
            <a:r>
              <a:rPr lang="ru-RU" dirty="0"/>
              <a:t>5) постоянно обучать персонала компании;</a:t>
            </a:r>
            <a:br>
              <a:rPr lang="ru-RU" dirty="0"/>
            </a:br>
            <a:r>
              <a:rPr lang="ru-RU" dirty="0"/>
              <a:t>6) забота о сотрудниках.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860961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7B55B67-99CC-4AD0-A666-ADF27DEEB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488" y="1556792"/>
            <a:ext cx="8875712" cy="4104456"/>
          </a:xfrm>
        </p:spPr>
        <p:txBody>
          <a:bodyPr/>
          <a:lstStyle/>
          <a:p>
            <a:r>
              <a:rPr lang="ru-RU" u="sng" dirty="0">
                <a:solidFill>
                  <a:srgbClr val="FF0000"/>
                </a:solidFill>
              </a:rPr>
              <a:t>Организация маркетинга -</a:t>
            </a:r>
            <a:br>
              <a:rPr lang="ru-RU" u="sng" dirty="0">
                <a:solidFill>
                  <a:srgbClr val="FF0000"/>
                </a:solidFill>
              </a:rPr>
            </a:br>
            <a:endParaRPr lang="ru-RU" u="sng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это структурное построение для управления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маркетинговыми функциями, устанавливающее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подчиненность и ответственность за выполнение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тех или иных заданий.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2000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7545EE-8B61-407F-9118-27FB8DF0D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3512" y="548680"/>
            <a:ext cx="8659688" cy="5090120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Структура маркетинговых служб может строиться по следующим принципам: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  <a:p>
            <a:r>
              <a:rPr lang="ru-RU" u="sng" dirty="0">
                <a:solidFill>
                  <a:srgbClr val="0070C0"/>
                </a:solidFill>
              </a:rPr>
              <a:t>1. Функциональный.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Самый простой и распространенный среди мелких фирм.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Здесь подразделения создаются в зависимости от функций маркетинга (отдел рекламы, сбыта, ценообразования, сервиса и т. д.).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Данная организация отличается простотой управления и небольшими издержками, а с другой стороны – она теряет свою эффективность при увеличении товарного ассортимента и выхода на новые рынки.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866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BE901A-ACD2-4926-AD67-BC30ACCAC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520" y="764704"/>
            <a:ext cx="8587680" cy="4874096"/>
          </a:xfrm>
        </p:spPr>
        <p:txBody>
          <a:bodyPr>
            <a:normAutofit fontScale="25000" lnSpcReduction="20000"/>
          </a:bodyPr>
          <a:lstStyle/>
          <a:p>
            <a:r>
              <a:rPr lang="ru-RU" sz="1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Дивизионный.</a:t>
            </a:r>
            <a:br>
              <a:rPr lang="ru-RU" sz="1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8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Все отделы службы выполняют однотипные функции, но поделены по какому-либо из признаков:</a:t>
            </a:r>
            <a:br>
              <a:rPr lang="ru-RU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а) географическому – применяется в компаниях, торгующих по всей территории страны, а также за рубежом. Выделяют отдел планирования, отдел маркетинговых исследований, отдел общественной службы сбыта (продавцы и торговые агенты, проживающие на обслуживаемой территории, поэтому могут эффективно работать с клиентами при минимальных издержках времени и средств на разъезды);</a:t>
            </a:r>
            <a:br>
              <a:rPr lang="ru-RU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б) рыночному – фирма может строить свою работу применительно к потребителям, составляющим конкретно сегменты рынка. Данная организация будет иметь успех для фирм, реализующих свои товары на разных рынках;</a:t>
            </a:r>
            <a:br>
              <a:rPr lang="ru-RU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в) товарному – используется в фирмах с широким товарным ассортиментом. Плюсом является быстрота реакции управляющего по товару на возникающие проблемы, а отрицательная сторона – фирма несет большие расходы на содержание такой службы.</a:t>
            </a:r>
            <a:br>
              <a:rPr lang="ru-RU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8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br>
              <a:rPr lang="ru-RU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8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361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8A7742-E2A2-4618-8807-180F3E4A2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3512" y="692696"/>
            <a:ext cx="8659688" cy="4946104"/>
          </a:xfrm>
        </p:spPr>
        <p:txBody>
          <a:bodyPr>
            <a:normAutofit lnSpcReduction="10000"/>
          </a:bodyPr>
          <a:lstStyle/>
          <a:p>
            <a:r>
              <a:rPr lang="ru-RU" u="sng" dirty="0">
                <a:solidFill>
                  <a:srgbClr val="0070C0"/>
                </a:solidFill>
              </a:rPr>
              <a:t>3. Проблемный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  <a:p>
            <a:r>
              <a:rPr lang="ru-RU" u="sng" dirty="0">
                <a:solidFill>
                  <a:srgbClr val="0070C0"/>
                </a:solidFill>
              </a:rPr>
              <a:t>4. Смешанная организация. </a:t>
            </a:r>
          </a:p>
          <a:p>
            <a:r>
              <a:rPr lang="ru-RU" dirty="0">
                <a:solidFill>
                  <a:schemeClr val="tx1"/>
                </a:solidFill>
              </a:rPr>
              <a:t>Используется крупными компаниями. Основывается на использовании двойной подчиненности. Минусы такой организации – большие затраты, действия часто требуют согласованности, риск возникновения конфликтов. Плюс – охват своим вниманием товаров и рынков.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938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D94FCFA-B204-4944-92EC-23D4BB282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Принципы деятельности маркетолога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A - (</a:t>
            </a:r>
            <a:r>
              <a:rPr lang="ru-RU" dirty="0" err="1"/>
              <a:t>attention</a:t>
            </a:r>
            <a:r>
              <a:rPr lang="ru-RU" dirty="0"/>
              <a:t>) внимание к изменениям конъюнктуры рынка;</a:t>
            </a:r>
            <a:br>
              <a:rPr lang="ru-RU" dirty="0"/>
            </a:br>
            <a:r>
              <a:rPr lang="ru-RU" dirty="0"/>
              <a:t>I - (</a:t>
            </a:r>
            <a:r>
              <a:rPr lang="ru-RU" dirty="0" err="1"/>
              <a:t>interest</a:t>
            </a:r>
            <a:r>
              <a:rPr lang="ru-RU" dirty="0"/>
              <a:t>) интерес к потребителю (клиенту);</a:t>
            </a:r>
            <a:br>
              <a:rPr lang="ru-RU" dirty="0"/>
            </a:br>
            <a:r>
              <a:rPr lang="ru-RU" dirty="0"/>
              <a:t>D - (</a:t>
            </a:r>
            <a:r>
              <a:rPr lang="ru-RU" dirty="0" err="1"/>
              <a:t>decision</a:t>
            </a:r>
            <a:r>
              <a:rPr lang="ru-RU" dirty="0"/>
              <a:t>) решение задач в соответствии с целями;</a:t>
            </a:r>
            <a:br>
              <a:rPr lang="ru-RU" dirty="0"/>
            </a:br>
            <a:r>
              <a:rPr lang="ru-RU" dirty="0"/>
              <a:t>A - (</a:t>
            </a:r>
            <a:r>
              <a:rPr lang="ru-RU" dirty="0" err="1"/>
              <a:t>action</a:t>
            </a:r>
            <a:r>
              <a:rPr lang="ru-RU" dirty="0"/>
              <a:t>) активное действие.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679915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385E26-C1AC-4108-95FD-ABF138491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3512" y="692696"/>
            <a:ext cx="8659688" cy="4946104"/>
          </a:xfrm>
        </p:spPr>
        <p:txBody>
          <a:bodyPr>
            <a:normAutofit lnSpcReduction="10000"/>
          </a:bodyPr>
          <a:lstStyle/>
          <a:p>
            <a:r>
              <a:rPr lang="ru-RU" u="sng" dirty="0">
                <a:solidFill>
                  <a:srgbClr val="C00000"/>
                </a:solidFill>
              </a:rPr>
              <a:t>Концепции управления маркетинговой деятельностью</a:t>
            </a:r>
            <a:br>
              <a:rPr lang="ru-RU" u="sng" dirty="0">
                <a:solidFill>
                  <a:srgbClr val="C00000"/>
                </a:solidFill>
              </a:rPr>
            </a:br>
            <a:endParaRPr lang="ru-RU" u="sng" dirty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-Управление товаром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-Интенсификация коммерческих усилий (управление сбытом)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-Интенсификация производственной деятельности (управление производством)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-Комплексные маркетинговые преобразования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-Концепция социально-этического маркетинга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6052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F2B002-2E9B-4732-BAA3-3DCC0F26B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408" y="620688"/>
            <a:ext cx="9595792" cy="590465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u="sng" dirty="0">
                <a:solidFill>
                  <a:srgbClr val="C00000"/>
                </a:solidFill>
              </a:rPr>
              <a:t>Система управления </a:t>
            </a:r>
            <a:r>
              <a:rPr lang="ru-RU" dirty="0">
                <a:solidFill>
                  <a:schemeClr val="tx1"/>
                </a:solidFill>
              </a:rPr>
              <a:t>– это обоснованная система организации и руководства, основанная на сочетании и взаимодействии основных функций: целеполагания, анализа, планирования и контроля.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                                               </a:t>
            </a:r>
            <a:r>
              <a:rPr lang="ru-RU" sz="1700" b="1" dirty="0">
                <a:solidFill>
                  <a:srgbClr val="002060"/>
                </a:solidFill>
              </a:rPr>
              <a:t>Целеполагание                                                                          анализ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  <a:p>
            <a:pPr algn="l"/>
            <a:r>
              <a:rPr lang="ru-RU" sz="1700" b="1" dirty="0">
                <a:solidFill>
                  <a:srgbClr val="002060"/>
                </a:solidFill>
              </a:rPr>
              <a:t>                                                                                         контроль                                                                        планирование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b="1" u="sng" dirty="0">
                <a:solidFill>
                  <a:srgbClr val="0070C0"/>
                </a:solidFill>
              </a:rPr>
              <a:t>Целеполагание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определяет направление и характер деятельности.</a:t>
            </a:r>
          </a:p>
          <a:p>
            <a:br>
              <a:rPr lang="ru-RU" dirty="0">
                <a:solidFill>
                  <a:schemeClr val="tx1"/>
                </a:solidFill>
              </a:rPr>
            </a:br>
            <a:r>
              <a:rPr lang="ru-RU" b="1" u="sng" dirty="0">
                <a:solidFill>
                  <a:srgbClr val="0070C0"/>
                </a:solidFill>
              </a:rPr>
              <a:t>Анализ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является основой разработки управленческого решения.</a:t>
            </a:r>
          </a:p>
          <a:p>
            <a:br>
              <a:rPr lang="ru-RU" dirty="0">
                <a:solidFill>
                  <a:schemeClr val="tx1"/>
                </a:solidFill>
              </a:rPr>
            </a:br>
            <a:r>
              <a:rPr lang="ru-RU" b="1" u="sng" dirty="0">
                <a:solidFill>
                  <a:srgbClr val="0070C0"/>
                </a:solidFill>
              </a:rPr>
              <a:t>Планирование</a:t>
            </a:r>
            <a:r>
              <a:rPr lang="ru-RU" dirty="0">
                <a:solidFill>
                  <a:schemeClr val="tx1"/>
                </a:solidFill>
              </a:rPr>
              <a:t> позволяет определить возможности предприятия в достижении цели.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b="1" u="sng" dirty="0">
                <a:solidFill>
                  <a:srgbClr val="0070C0"/>
                </a:solidFill>
              </a:rPr>
              <a:t>Контроль </a:t>
            </a:r>
            <a:r>
              <a:rPr lang="ru-RU" dirty="0">
                <a:solidFill>
                  <a:schemeClr val="tx1"/>
                </a:solidFill>
              </a:rPr>
              <a:t>- процесс проверки, оценки, сопоставления и коррекции результатов.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br>
              <a:rPr lang="ru-RU" sz="2000" dirty="0"/>
            </a:br>
            <a:endParaRPr lang="ru-RU" sz="2000" dirty="0"/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247A4BED-0E16-418F-BCBC-A37FB522707D}"/>
              </a:ext>
            </a:extLst>
          </p:cNvPr>
          <p:cNvCxnSpPr/>
          <p:nvPr/>
        </p:nvCxnSpPr>
        <p:spPr>
          <a:xfrm>
            <a:off x="4583832" y="1772816"/>
            <a:ext cx="27363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671F0D42-2C03-4DF0-A348-25EC3B7731C3}"/>
              </a:ext>
            </a:extLst>
          </p:cNvPr>
          <p:cNvCxnSpPr/>
          <p:nvPr/>
        </p:nvCxnSpPr>
        <p:spPr>
          <a:xfrm>
            <a:off x="4583832" y="1772816"/>
            <a:ext cx="2808312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82312090-AA22-437E-BDC7-FAA8ABA5FC95}"/>
              </a:ext>
            </a:extLst>
          </p:cNvPr>
          <p:cNvCxnSpPr/>
          <p:nvPr/>
        </p:nvCxnSpPr>
        <p:spPr>
          <a:xfrm flipH="1">
            <a:off x="4655840" y="1772816"/>
            <a:ext cx="2664296" cy="648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DADB123C-BFA4-4BA9-91D4-509408F96D9B}"/>
              </a:ext>
            </a:extLst>
          </p:cNvPr>
          <p:cNvCxnSpPr/>
          <p:nvPr/>
        </p:nvCxnSpPr>
        <p:spPr>
          <a:xfrm>
            <a:off x="4583832" y="1772815"/>
            <a:ext cx="0" cy="648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8E4CDD72-CCC5-4DFD-B06E-F94C80EBE082}"/>
              </a:ext>
            </a:extLst>
          </p:cNvPr>
          <p:cNvCxnSpPr/>
          <p:nvPr/>
        </p:nvCxnSpPr>
        <p:spPr>
          <a:xfrm>
            <a:off x="7320136" y="1772816"/>
            <a:ext cx="0" cy="648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736B1293-12AF-4D81-8775-CAF7DD4B9428}"/>
              </a:ext>
            </a:extLst>
          </p:cNvPr>
          <p:cNvCxnSpPr/>
          <p:nvPr/>
        </p:nvCxnSpPr>
        <p:spPr>
          <a:xfrm>
            <a:off x="4655840" y="2420886"/>
            <a:ext cx="2592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28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21311"/>
            <a:ext cx="10382944" cy="791741"/>
          </a:xfrm>
        </p:spPr>
        <p:txBody>
          <a:bodyPr vert="horz" lIns="0" tIns="0" rIns="0" bIns="0" rtlCol="0" anchor="ctr"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«Предпринимательство» в рамках «Финансовой грамотности»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18619" y="4005064"/>
            <a:ext cx="81605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Бизнес как </a:t>
            </a:r>
            <a:r>
              <a:rPr lang="ru-RU" sz="2400" u="sng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дополнительный</a:t>
            </a:r>
            <a:r>
              <a:rPr lang="ru-RU" sz="24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источник личного дохода:</a:t>
            </a:r>
          </a:p>
          <a:p>
            <a:pPr marL="914400" lvl="1" indent="-457200">
              <a:buFont typeface="+mj-lt"/>
              <a:buAutoNum type="alphaLcParenR"/>
            </a:pPr>
            <a:r>
              <a:rPr lang="ru-RU" sz="2400" dirty="0">
                <a:ea typeface="Verdana" panose="020B0604030504040204" pitchFamily="34" charset="0"/>
                <a:cs typeface="Verdana" panose="020B0604030504040204" pitchFamily="34" charset="0"/>
              </a:rPr>
              <a:t>в сфере, не связанной с основным заработком (хобби)</a:t>
            </a:r>
          </a:p>
          <a:p>
            <a:pPr marL="914400" lvl="1" indent="-457200">
              <a:buFont typeface="+mj-lt"/>
              <a:buAutoNum type="alphaLcParenR"/>
            </a:pPr>
            <a:r>
              <a:rPr lang="ru-RU" sz="2400" dirty="0">
                <a:ea typeface="Verdana" panose="020B0604030504040204" pitchFamily="34" charset="0"/>
                <a:cs typeface="Verdana" panose="020B0604030504040204" pitchFamily="34" charset="0"/>
              </a:rPr>
              <a:t>в той же сфере, что и основная работа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Бизнес как </a:t>
            </a:r>
            <a:r>
              <a:rPr lang="ru-RU" sz="2400" u="sng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основной</a:t>
            </a:r>
            <a:r>
              <a:rPr lang="ru-RU" sz="24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источник дохода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5440" y="1196752"/>
            <a:ext cx="6120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Доходы индивида: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Заработная плата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Доходы от активов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Прибыль/доходы от предпринимательской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4174819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F5312C-60A6-4840-9282-2C27D077D0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536" y="764704"/>
            <a:ext cx="8443664" cy="48740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Основные причины неудач при запуске новых продуктов">
            <a:extLst>
              <a:ext uri="{FF2B5EF4-FFF2-40B4-BE49-F238E27FC236}">
                <a16:creationId xmlns:a16="http://schemas.microsoft.com/office/drawing/2014/main" id="{CAEDEF13-1938-463C-8427-70405047DE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0" t="469" r="760" b="21479"/>
          <a:stretch/>
        </p:blipFill>
        <p:spPr bwMode="auto">
          <a:xfrm>
            <a:off x="1127448" y="311300"/>
            <a:ext cx="9468543" cy="513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3216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Истории успеха">
            <a:extLst>
              <a:ext uri="{FF2B5EF4-FFF2-40B4-BE49-F238E27FC236}">
                <a16:creationId xmlns:a16="http://schemas.microsoft.com/office/drawing/2014/main" id="{759F532A-D241-4336-9095-51B570308A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08"/>
          <a:stretch/>
        </p:blipFill>
        <p:spPr bwMode="auto">
          <a:xfrm>
            <a:off x="1487489" y="692696"/>
            <a:ext cx="849021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5860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43EE29-B068-4E0A-96A8-729060BF8C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3512" y="692696"/>
            <a:ext cx="9793088" cy="5760640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Цели маркетинга. </a:t>
            </a:r>
          </a:p>
          <a:p>
            <a:r>
              <a:rPr lang="ru-RU" dirty="0">
                <a:solidFill>
                  <a:schemeClr val="tx1"/>
                </a:solidFill>
              </a:rPr>
              <a:t>Система правил постановки цели </a:t>
            </a:r>
          </a:p>
          <a:p>
            <a:r>
              <a:rPr lang="ru-RU" u="sng" dirty="0">
                <a:solidFill>
                  <a:schemeClr val="tx1"/>
                </a:solidFill>
              </a:rPr>
              <a:t>SMART </a:t>
            </a:r>
            <a:r>
              <a:rPr lang="ru-RU" u="sng" dirty="0" err="1">
                <a:solidFill>
                  <a:schemeClr val="tx1"/>
                </a:solidFill>
              </a:rPr>
              <a:t>Specific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конкретна </a:t>
            </a:r>
          </a:p>
          <a:p>
            <a:r>
              <a:rPr lang="ru-RU" u="sng" dirty="0" err="1">
                <a:solidFill>
                  <a:schemeClr val="tx1"/>
                </a:solidFill>
              </a:rPr>
              <a:t>Measurable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измерима </a:t>
            </a:r>
          </a:p>
          <a:p>
            <a:r>
              <a:rPr lang="ru-RU" u="sng" dirty="0" err="1">
                <a:solidFill>
                  <a:schemeClr val="tx1"/>
                </a:solidFill>
              </a:rPr>
              <a:t>Аcceptable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желаема </a:t>
            </a:r>
          </a:p>
          <a:p>
            <a:r>
              <a:rPr lang="ru-RU" u="sng" dirty="0" err="1">
                <a:solidFill>
                  <a:schemeClr val="tx1"/>
                </a:solidFill>
              </a:rPr>
              <a:t>Realistic</a:t>
            </a:r>
            <a:r>
              <a:rPr lang="ru-RU" dirty="0">
                <a:solidFill>
                  <a:schemeClr val="tx1"/>
                </a:solidFill>
              </a:rPr>
              <a:t> - достижима </a:t>
            </a:r>
          </a:p>
          <a:p>
            <a:r>
              <a:rPr lang="ru-RU" u="sng" dirty="0" err="1">
                <a:solidFill>
                  <a:schemeClr val="tx1"/>
                </a:solidFill>
              </a:rPr>
              <a:t>Тimely</a:t>
            </a:r>
            <a:r>
              <a:rPr lang="ru-RU" dirty="0">
                <a:solidFill>
                  <a:schemeClr val="tx1"/>
                </a:solidFill>
              </a:rPr>
              <a:t> – своевременна </a:t>
            </a:r>
          </a:p>
          <a:p>
            <a:r>
              <a:rPr lang="ru-RU" dirty="0">
                <a:solidFill>
                  <a:schemeClr val="tx1"/>
                </a:solidFill>
              </a:rPr>
              <a:t>Система правил постановки цели SMARTER: </a:t>
            </a:r>
          </a:p>
          <a:p>
            <a:r>
              <a:rPr lang="ru-RU" b="1" u="sng" dirty="0" err="1">
                <a:solidFill>
                  <a:schemeClr val="tx1"/>
                </a:solidFill>
              </a:rPr>
              <a:t>Evaluated</a:t>
            </a:r>
            <a:r>
              <a:rPr lang="ru-RU" b="1" u="sng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обратная связь </a:t>
            </a:r>
          </a:p>
          <a:p>
            <a:r>
              <a:rPr lang="ru-RU" b="1" u="sng" dirty="0" err="1">
                <a:solidFill>
                  <a:schemeClr val="tx1"/>
                </a:solidFill>
              </a:rPr>
              <a:t>Reviewed</a:t>
            </a:r>
            <a:r>
              <a:rPr lang="ru-RU" dirty="0">
                <a:solidFill>
                  <a:schemeClr val="tx1"/>
                </a:solidFill>
              </a:rPr>
              <a:t> - цель должна корректироваться на основании изменений внутри и вовне компании.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260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Цели маркетинга">
            <a:extLst>
              <a:ext uri="{FF2B5EF4-FFF2-40B4-BE49-F238E27FC236}">
                <a16:creationId xmlns:a16="http://schemas.microsoft.com/office/drawing/2014/main" id="{B3CAC31F-A7A4-4E74-86A5-367AD9C146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67" y="404813"/>
            <a:ext cx="7628466" cy="572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7528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E6675-8CC3-48A2-BAB0-03A4781CB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>
                <a:solidFill>
                  <a:srgbClr val="00B050"/>
                </a:solidFill>
              </a:rPr>
              <a:t>Маркетинговая среда фирмы </a:t>
            </a:r>
          </a:p>
        </p:txBody>
      </p:sp>
      <p:pic>
        <p:nvPicPr>
          <p:cNvPr id="7170" name="Picture 2" descr="Цели маркетинга">
            <a:extLst>
              <a:ext uri="{FF2B5EF4-FFF2-40B4-BE49-F238E27FC236}">
                <a16:creationId xmlns:a16="http://schemas.microsoft.com/office/drawing/2014/main" id="{18DB8B3A-46A4-461B-917A-D113E23942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083" y="980728"/>
            <a:ext cx="658628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8111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10DBEE-E281-4577-8E64-F46CA6E7F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404664"/>
            <a:ext cx="11031016" cy="572150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ru-RU" b="1" u="sng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b="1" u="sng" dirty="0">
                <a:solidFill>
                  <a:srgbClr val="0070C0"/>
                </a:solidFill>
              </a:rPr>
              <a:t>Элементом маркетинга предприятия является реклама. </a:t>
            </a:r>
          </a:p>
          <a:p>
            <a:pPr marL="0" indent="0" algn="just">
              <a:buNone/>
            </a:pPr>
            <a:r>
              <a:rPr lang="ru-RU" b="1" u="sng" dirty="0">
                <a:solidFill>
                  <a:srgbClr val="0070C0"/>
                </a:solidFill>
              </a:rPr>
              <a:t>Реклама</a:t>
            </a:r>
            <a:r>
              <a:rPr lang="ru-RU" dirty="0"/>
              <a:t> – один из основных инструментов коммуникативной политики, использующий неличные формы коммуникаций, направленные на определенный круг лиц, осуществляемые только при помощи платных средств распространения информации с четко указанным источником финансирования.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Рекламные мероприят</a:t>
            </a:r>
            <a:r>
              <a:rPr lang="ru-RU" dirty="0">
                <a:solidFill>
                  <a:srgbClr val="0070C0"/>
                </a:solidFill>
              </a:rPr>
              <a:t>ия </a:t>
            </a:r>
            <a:r>
              <a:rPr lang="ru-RU" dirty="0"/>
              <a:t>призваны формировать или поддерживать интерес к физическому либо юридическому лицу, товарам (услугам) или начинаниям и способствовать их реализации, т.е. реклама занимается формированием спроса у потенциальных потребителей. </a:t>
            </a:r>
          </a:p>
          <a:p>
            <a:pPr marL="0" indent="0" algn="just">
              <a:buNone/>
            </a:pPr>
            <a:r>
              <a:rPr lang="ru-RU" u="sng" dirty="0">
                <a:solidFill>
                  <a:srgbClr val="0070C0"/>
                </a:solidFill>
              </a:rPr>
              <a:t>Реклама</a:t>
            </a:r>
            <a:r>
              <a:rPr lang="ru-RU" dirty="0"/>
              <a:t> (</a:t>
            </a:r>
            <a:r>
              <a:rPr lang="ru-RU" dirty="0" err="1"/>
              <a:t>advertising</a:t>
            </a:r>
            <a:r>
              <a:rPr lang="ru-RU" dirty="0"/>
              <a:t>) – это любая оплаченная конкретным спонсором форма неличного представления и продвижения идей, товаров или услуг. Для потребительских товаров реклама стоит на первом месте, для продукции производственно-технического назначения - только на третьем.</a:t>
            </a:r>
          </a:p>
        </p:txBody>
      </p:sp>
    </p:spTree>
    <p:extLst>
      <p:ext uri="{BB962C8B-B14F-4D97-AF65-F5344CB8AC3E}">
        <p14:creationId xmlns:p14="http://schemas.microsoft.com/office/powerpoint/2010/main" val="11940395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Содержание понятия «реклама»">
            <a:extLst>
              <a:ext uri="{FF2B5EF4-FFF2-40B4-BE49-F238E27FC236}">
                <a16:creationId xmlns:a16="http://schemas.microsoft.com/office/drawing/2014/main" id="{C3C4CE86-02F1-4371-A9C8-847269C96E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1" t="10344" r="10156" b="9195"/>
          <a:stretch/>
        </p:blipFill>
        <p:spPr bwMode="auto">
          <a:xfrm>
            <a:off x="2567608" y="908720"/>
            <a:ext cx="7776863" cy="5498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1331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43472" y="188641"/>
            <a:ext cx="9935716" cy="2016224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 для обсуждения и закрепления прочитанного</a:t>
            </a:r>
            <a:endParaRPr lang="ru-RU" sz="2800" dirty="0">
              <a:latin typeface="+mn-lt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978BEB8-FB77-4DA5-8617-D070608A0B81}"/>
              </a:ext>
            </a:extLst>
          </p:cNvPr>
          <p:cNvSpPr/>
          <p:nvPr/>
        </p:nvSpPr>
        <p:spPr>
          <a:xfrm>
            <a:off x="1631504" y="1556792"/>
            <a:ext cx="92170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/>
              <a:t>Проанализируйте  и сформулируйте необходимость и содержание предпринимательской деятельности для современной экономики.</a:t>
            </a:r>
          </a:p>
          <a:p>
            <a:pPr marL="342900" indent="-342900">
              <a:buAutoNum type="arabicPeriod"/>
            </a:pPr>
            <a:r>
              <a:rPr lang="ru-RU" sz="2000" dirty="0"/>
              <a:t>Перечислите виды предпринимательства и методы их регулирования.</a:t>
            </a:r>
          </a:p>
          <a:p>
            <a:pPr marL="342900" indent="-342900">
              <a:buAutoNum type="arabicPeriod"/>
            </a:pPr>
            <a:r>
              <a:rPr lang="ru-RU" sz="2000" dirty="0"/>
              <a:t>Охарактеризуйте организацию работы маркетинговых служб на предприятии, их функции и экономическую роль. </a:t>
            </a:r>
          </a:p>
          <a:p>
            <a:pPr marL="342900" indent="-342900">
              <a:buAutoNum type="arabicPeriod"/>
            </a:pPr>
            <a:r>
              <a:rPr lang="ru-RU" sz="2000" dirty="0"/>
              <a:t>Назовите пути совершенствования маркетинговой деятельности на современном предприятии</a:t>
            </a:r>
          </a:p>
          <a:p>
            <a:pPr marL="342900" indent="-342900">
              <a:buAutoNum type="arabicPeriod"/>
            </a:pPr>
            <a:r>
              <a:rPr lang="ru-RU" sz="2000" dirty="0"/>
              <a:t>Спрогнозируйте  факторы роста предпринимательства в современной российской экономике.</a:t>
            </a:r>
          </a:p>
        </p:txBody>
      </p:sp>
    </p:spTree>
    <p:extLst>
      <p:ext uri="{BB962C8B-B14F-4D97-AF65-F5344CB8AC3E}">
        <p14:creationId xmlns:p14="http://schemas.microsoft.com/office/powerpoint/2010/main" val="24891088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84257D-5BFE-4A1C-BBEF-401467BE7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528" y="2636912"/>
            <a:ext cx="8515672" cy="30018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издание </a:t>
            </a:r>
          </a:p>
          <a:p>
            <a:pPr>
              <a:defRPr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Оберт  Татьяна Борисовна  </a:t>
            </a:r>
          </a:p>
          <a:p>
            <a:pPr>
              <a:defRPr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Экономическое управление организацией. Часть 2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пособие в презентациях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sz="1800" dirty="0">
              <a:solidFill>
                <a:schemeClr val="tx1"/>
              </a:solidFill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1782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692697"/>
            <a:ext cx="10972800" cy="5433468"/>
          </a:xfrm>
        </p:spPr>
        <p:txBody>
          <a:bodyPr/>
          <a:lstStyle/>
          <a:p>
            <a:pPr marL="457200" lvl="1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Взаимодействие с государственными органами</a:t>
            </a:r>
          </a:p>
          <a:p>
            <a:pPr lvl="1"/>
            <a:r>
              <a:rPr lang="ru-RU" dirty="0"/>
              <a:t>Налогообложение</a:t>
            </a:r>
          </a:p>
          <a:p>
            <a:pPr lvl="1"/>
            <a:r>
              <a:rPr lang="ru-RU" dirty="0"/>
              <a:t>Трудовое право</a:t>
            </a:r>
          </a:p>
          <a:p>
            <a:pPr lvl="1"/>
            <a:r>
              <a:rPr lang="ru-RU" dirty="0"/>
              <a:t>Права потребителя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1904" y="3510753"/>
            <a:ext cx="4401693" cy="261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44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1412776"/>
            <a:ext cx="109728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1. Свой бизнес – это необходимые расходы, но негарантированный доход;</a:t>
            </a:r>
          </a:p>
          <a:p>
            <a:r>
              <a:rPr lang="ru-RU" sz="2800" dirty="0"/>
              <a:t>Свой бизнес – это риски и ответственность;</a:t>
            </a:r>
          </a:p>
          <a:p>
            <a:r>
              <a:rPr lang="ru-RU" sz="2800" dirty="0"/>
              <a:t>Нужна идея и активы, чтобы бизнес был конкурентоспособным;</a:t>
            </a:r>
          </a:p>
          <a:p>
            <a:pPr marL="0" indent="0">
              <a:buNone/>
            </a:pPr>
            <a:r>
              <a:rPr lang="ru-RU" sz="2800" dirty="0"/>
              <a:t>2. </a:t>
            </a:r>
            <a:r>
              <a:rPr lang="ru-RU" sz="2800" b="1" i="1" dirty="0"/>
              <a:t>Основные практические шаги по созданию собственного бизнеса:</a:t>
            </a:r>
          </a:p>
          <a:p>
            <a:r>
              <a:rPr lang="ru-RU" sz="2800" dirty="0"/>
              <a:t>Выбор бизнес-идеи</a:t>
            </a:r>
          </a:p>
          <a:p>
            <a:r>
              <a:rPr lang="ru-RU" sz="2800" dirty="0"/>
              <a:t>Регистрация</a:t>
            </a:r>
            <a:r>
              <a:rPr lang="en-US" sz="2800" dirty="0"/>
              <a:t> (</a:t>
            </a:r>
            <a:r>
              <a:rPr lang="ru-RU" sz="2800" b="1" dirty="0"/>
              <a:t>Государственная пошлина за регистрацию </a:t>
            </a:r>
            <a:r>
              <a:rPr lang="en-US" sz="2800" dirty="0"/>
              <a:t>– </a:t>
            </a:r>
            <a:r>
              <a:rPr lang="en-US" sz="2800" b="1" dirty="0"/>
              <a:t>800 </a:t>
            </a:r>
            <a:r>
              <a:rPr lang="ru-RU" sz="2800" b="1" dirty="0" err="1"/>
              <a:t>руб</a:t>
            </a:r>
            <a:r>
              <a:rPr lang="en-US" sz="2800" dirty="0"/>
              <a:t>)</a:t>
            </a:r>
            <a:endParaRPr lang="ru-RU" sz="2800" dirty="0"/>
          </a:p>
          <a:p>
            <a:r>
              <a:rPr lang="ru-RU" sz="2800" dirty="0"/>
              <a:t>Обязательства/ответственность предпринимателя</a:t>
            </a:r>
          </a:p>
          <a:p>
            <a:endParaRPr lang="ru-RU" sz="2800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887706" y="620688"/>
            <a:ext cx="10416587" cy="64807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Основные задачи темы</a:t>
            </a:r>
          </a:p>
        </p:txBody>
      </p:sp>
    </p:spTree>
    <p:extLst>
      <p:ext uri="{BB962C8B-B14F-4D97-AF65-F5344CB8AC3E}">
        <p14:creationId xmlns:p14="http://schemas.microsoft.com/office/powerpoint/2010/main" val="164779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Производство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      </a:t>
            </a:r>
            <a:r>
              <a:rPr lang="ru-RU" sz="2800" dirty="0"/>
              <a:t>Общественное производство включает две важнейшие сферы: материальное производство и нематериальное. </a:t>
            </a:r>
          </a:p>
          <a:p>
            <a:pPr algn="just">
              <a:buNone/>
            </a:pPr>
            <a:r>
              <a:rPr lang="ru-RU" sz="2800" dirty="0"/>
              <a:t>         Материальное и духовное производство взаимосвязаны. Продукт материального производства – условие для труда в непроизводственной сфере (строительство больниц, театров, спортивных комплексов, производства инвентаря). </a:t>
            </a:r>
          </a:p>
          <a:p>
            <a:pPr algn="just">
              <a:buNone/>
            </a:pPr>
            <a:r>
              <a:rPr lang="ru-RU" sz="2800" dirty="0"/>
              <a:t>          В непроизводственной сфере идет продолжение производственной деятельности: лечение больных с помощью медицинского оборудования, научные исследования на базе технических приборов и т.п.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Производственная функция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/>
              <a:t>        Процесс производства осуществляется таким образом, чтобы его экономические результаты не только покрывали затраты производителей, но и превышали их. Поэтому происходит не только создание продукта и его стоимости, но и возрастание стоимости. </a:t>
            </a:r>
          </a:p>
          <a:p>
            <a:pPr algn="just">
              <a:buNone/>
            </a:pPr>
            <a:r>
              <a:rPr lang="ru-RU" dirty="0"/>
              <a:t>        Закономерности использования факторов производства на уровне предприятия отражаются производственной функцией. </a:t>
            </a:r>
          </a:p>
          <a:p>
            <a:pPr algn="ctr">
              <a:buNone/>
            </a:pPr>
            <a:r>
              <a:rPr lang="ru-RU" dirty="0"/>
              <a:t>Q = </a:t>
            </a:r>
            <a:r>
              <a:rPr lang="ru-RU" dirty="0" err="1"/>
              <a:t>f</a:t>
            </a:r>
            <a:r>
              <a:rPr lang="ru-RU" dirty="0"/>
              <a:t>  (V1, V2,…</a:t>
            </a:r>
            <a:r>
              <a:rPr lang="ru-RU" dirty="0" err="1"/>
              <a:t>Vn</a:t>
            </a:r>
            <a:r>
              <a:rPr lang="ru-RU" dirty="0"/>
              <a:t>),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16632"/>
            <a:ext cx="10972800" cy="674136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i="1" dirty="0"/>
              <a:t>       </a:t>
            </a:r>
            <a:r>
              <a:rPr lang="ru-RU" b="1" i="1" dirty="0">
                <a:solidFill>
                  <a:srgbClr val="FF0000"/>
                </a:solidFill>
              </a:rPr>
              <a:t>Фирма (предприятие)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/>
              <a:t>представляет собой хозяйственное звено, реализующее собственные интересы посредством изготовления и продажи товаров и услуг путем планомерного комбинирования факторов производства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ru-RU" dirty="0"/>
              <a:t>             Фирма как важнейший субъект рынка выполняет ряд функций:</a:t>
            </a:r>
          </a:p>
          <a:p>
            <a:r>
              <a:rPr lang="ru-RU" dirty="0"/>
              <a:t>1. Производственная      функция:       производство      продукции, сопровождающееся организацией производства, выбором технологии, контролем качества товара.</a:t>
            </a:r>
          </a:p>
          <a:p>
            <a:r>
              <a:rPr lang="ru-RU" dirty="0"/>
              <a:t>2.  Коммерческая   функция:   приобретение   ресурсов,   создание сбытовой сети, системы стимулирования реализации продукции, анализ рынка,    конкурентов,    спроса    и    предложения,    то    есть    занятие маркетингом.</a:t>
            </a:r>
          </a:p>
          <a:p>
            <a:r>
              <a:rPr lang="ru-RU" dirty="0"/>
              <a:t>3. Финансовая функция: получение прибыли, инвестирование, работа с ценными бумагами, управление рисками и др.</a:t>
            </a:r>
          </a:p>
          <a:p>
            <a:r>
              <a:rPr lang="ru-RU" dirty="0"/>
              <a:t>4.  Счетная    функция: осуществление  статистического    и    бухгалтерского    учета, инвентаризация.</a:t>
            </a:r>
          </a:p>
          <a:p>
            <a:r>
              <a:rPr lang="ru-RU" dirty="0"/>
              <a:t>5. Административная: управление производственной и коммерческой деятельностью, мотивация труда, поиск путей эффективного функционирования   фирмы, организация   согласованной,  упорядоченной   деятельности фирмы, то есть осуществление менеджмента.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emplate_title1" id="{F29A112E-1F13-44AE-AF28-CAEB81128515}" vid="{A66C9B32-DADD-4BC0-941C-8100109335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presentation_template_title1</Template>
  <TotalTime>2678</TotalTime>
  <Words>3604</Words>
  <Application>Microsoft Office PowerPoint</Application>
  <PresentationFormat>Широкоэкранный</PresentationFormat>
  <Paragraphs>328</Paragraphs>
  <Slides>48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6" baseType="lpstr">
      <vt:lpstr>Arial</vt:lpstr>
      <vt:lpstr>Calibri</vt:lpstr>
      <vt:lpstr>Roboto</vt:lpstr>
      <vt:lpstr>Times New Roman</vt:lpstr>
      <vt:lpstr>Verdana</vt:lpstr>
      <vt:lpstr>Wingdings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«Предпринимательство» в рамках «Финансовой грамотности»</vt:lpstr>
      <vt:lpstr>Презентация PowerPoint</vt:lpstr>
      <vt:lpstr>Презентация PowerPoint</vt:lpstr>
      <vt:lpstr>Производство</vt:lpstr>
      <vt:lpstr>Производственная функция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Малый бизнес </vt:lpstr>
      <vt:lpstr>Презентация PowerPoint</vt:lpstr>
      <vt:lpstr>Презентация PowerPoint</vt:lpstr>
      <vt:lpstr>Бизнес-планирование и создание бизнес-плана. Финансовый план как составная часть бизнес-плана и планирования последующей деятельности малого предприятия</vt:lpstr>
      <vt:lpstr>Структура бизнес-плана </vt:lpstr>
      <vt:lpstr>По законодательству РФ </vt:lpstr>
      <vt:lpstr>Единый реестр субъектов малого и среднего предпринимательства (Единый реестр), размещается в информационно-телекоммуникационной сети «Интернет» – https://rmsp.nalog.ru</vt:lpstr>
      <vt:lpstr>Поддержка малого бизнеса со стороны государства  </vt:lpstr>
      <vt:lpstr>Регистрация бизнеса</vt:lpstr>
      <vt:lpstr>Самозанятое население</vt:lpstr>
      <vt:lpstr>Ответственность предпринимателя (налоги и отчетность)</vt:lpstr>
      <vt:lpstr>Зачем вести бухгалтерский учет, составлять и предоставлять бухгалтерскую (финансовую), статистическую отчетность </vt:lpstr>
      <vt:lpstr>Ответственность предпринимателя</vt:lpstr>
      <vt:lpstr>Финансовое планирование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Маркетинговая среда фирмы </vt:lpstr>
      <vt:lpstr>Презентация PowerPoint</vt:lpstr>
      <vt:lpstr>Презентация PowerPoint</vt:lpstr>
      <vt:lpstr>Вопросы для обсуждения и закрепления прочитанного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№4. Учебно-методическое обеспечение дисциплин (модулей) в области финансовой грамотности</dc:title>
  <dc:creator>goanita</dc:creator>
  <cp:lastModifiedBy>Оберт Татьяна Борисовна</cp:lastModifiedBy>
  <cp:revision>129</cp:revision>
  <dcterms:created xsi:type="dcterms:W3CDTF">2016-09-19T08:41:18Z</dcterms:created>
  <dcterms:modified xsi:type="dcterms:W3CDTF">2021-11-25T12:24:22Z</dcterms:modified>
</cp:coreProperties>
</file>