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9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7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2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3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60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1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24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6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4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2F50B-FE36-4CE7-AE82-DE15D711D049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ABF7-2BB5-4FC4-8E2A-AF6120DE9B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0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dars.ru/college/psihologiya/formalnye-i-neformalny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4213" y="1773238"/>
            <a:ext cx="80645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Т.Б. Оберт </a:t>
            </a:r>
            <a:b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«Экономическое управление организацией. </a:t>
            </a:r>
          </a:p>
          <a:p>
            <a:pPr algn="ctr" eaLnBrk="1" hangingPunct="1"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Часть 1»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в презентациях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</a:rPr>
              <a:t>ЭКОНОМИЧЕСКИЕ МЕТОДЫ УПРАВЛЕНИЯ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 </a:t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713787" cy="6092825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1400" dirty="0"/>
              <a:t>           </a:t>
            </a:r>
            <a:r>
              <a:rPr lang="ru-RU" sz="1400" b="1" dirty="0">
                <a:solidFill>
                  <a:srgbClr val="FF0000"/>
                </a:solidFill>
              </a:rPr>
              <a:t>Под экономическими методами управления </a:t>
            </a:r>
            <a:r>
              <a:rPr lang="ru-RU" sz="1400" dirty="0"/>
              <a:t>понимают совокупность средств и инструментов, целенаправленно воздействующих на создание благоприятных условий для функционирования и развития организации.</a:t>
            </a:r>
          </a:p>
          <a:p>
            <a:pPr algn="just">
              <a:buFont typeface="Wingdings" pitchFamily="2" charset="2"/>
              <a:buNone/>
              <a:defRPr/>
            </a:pPr>
            <a:br>
              <a:rPr lang="ru-RU" sz="1400" dirty="0"/>
            </a:br>
            <a:r>
              <a:rPr lang="ru-RU" sz="1400" dirty="0"/>
              <a:t>                         </a:t>
            </a:r>
            <a:r>
              <a:rPr lang="ru-RU" sz="1400" b="1" dirty="0">
                <a:solidFill>
                  <a:srgbClr val="C00000"/>
                </a:solidFill>
              </a:rPr>
              <a:t>Рисунок 1 -  Система экономических методов управления</a:t>
            </a:r>
          </a:p>
        </p:txBody>
      </p:sp>
      <p:pic>
        <p:nvPicPr>
          <p:cNvPr id="12292" name="Рисунок 3" descr="image00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985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39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Организация -</a:t>
            </a:r>
            <a:r>
              <a:rPr lang="ru-RU" sz="2000" dirty="0"/>
              <a:t> это группа людей, действующих совместно для достижения общих целей. Для успешного достижения этих целей деятельность людей в группе должна координироваться. Поэтому организацию можно рассматривать как группу людей, деятельность которых сознательно координируется для достижения общей цели или целей. 		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/>
              <a:t>Виды организаций</a:t>
            </a:r>
          </a:p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2" tooltip="Неформальная организация"/>
              </a:rPr>
              <a:t>Неформальная организация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спонтанно возникающая группа людей, достаточно регулярно вступающих во взаимодействие друг с другом.</a:t>
            </a:r>
          </a:p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2" tooltip="Формальная организация"/>
              </a:rPr>
              <a:t>Формальная организация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обладающая правом юридического лица, цели деятельности которой закреплены в учредительных документах, а функционирование — в нормативных актах, соглашениях и положениях, регламентирующих права и ответственность каждого из участников организации.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Формальные организации подразделяются на коммерческие и некоммерческие организации.</a:t>
            </a:r>
          </a:p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Коммерческие 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деятельность которых направлена на систематическое получение прибыли от пользования имуществом, продажи товаров, выполнения работ или оказания услуг.</a:t>
            </a:r>
          </a:p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Некоммерческие 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имеющие в качестве основной цели своей деятельности извлечение прибыли и не распределяющие полученную прибыль между участниками организации.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</a:rPr>
              <a:t>Предприятие -</a:t>
            </a:r>
            <a:r>
              <a:rPr lang="ru-RU" sz="1400" dirty="0">
                <a:latin typeface="Times New Roman" pitchFamily="18" charset="0"/>
              </a:rPr>
              <a:t> это самостоятельный хозяйствующий субъект, созданный для производства продукции, выполнения работ и оказания услуг с целью удовлетворения общественных потребностей и получения прибыли.</a:t>
            </a:r>
          </a:p>
        </p:txBody>
      </p:sp>
    </p:spTree>
    <p:extLst>
      <p:ext uri="{BB962C8B-B14F-4D97-AF65-F5344CB8AC3E}">
        <p14:creationId xmlns:p14="http://schemas.microsoft.com/office/powerpoint/2010/main" val="158917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силу обособленности предприятия самостоятельны:</a:t>
            </a:r>
          </a:p>
        </p:txBody>
      </p:sp>
      <p:sp>
        <p:nvSpPr>
          <p:cNvPr id="4099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>
                <a:latin typeface="Times New Roman" pitchFamily="18" charset="0"/>
              </a:rPr>
              <a:t>в производственной деятельности (что и сколько производить, как производить);</a:t>
            </a:r>
          </a:p>
          <a:p>
            <a:pPr eaLnBrk="1" hangingPunct="1">
              <a:defRPr/>
            </a:pPr>
            <a:r>
              <a:rPr lang="ru-RU" sz="2800">
                <a:latin typeface="Times New Roman" pitchFamily="18" charset="0"/>
              </a:rPr>
              <a:t>в коммерческой деятельности (что и сколько продавать, покупать, распределять);</a:t>
            </a:r>
          </a:p>
          <a:p>
            <a:pPr eaLnBrk="1" hangingPunct="1">
              <a:defRPr/>
            </a:pPr>
            <a:r>
              <a:rPr lang="ru-RU" sz="2800">
                <a:latin typeface="Times New Roman" pitchFamily="18" charset="0"/>
              </a:rPr>
              <a:t>в распределении производственного продукта (что идет на собственные нужды, а сколько на обмен и накопление и т.д.).</a:t>
            </a:r>
          </a:p>
        </p:txBody>
      </p:sp>
    </p:spTree>
    <p:extLst>
      <p:ext uri="{BB962C8B-B14F-4D97-AF65-F5344CB8AC3E}">
        <p14:creationId xmlns:p14="http://schemas.microsoft.com/office/powerpoint/2010/main" val="65073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1928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/>
              <a:t>		</a:t>
            </a:r>
            <a:r>
              <a:rPr lang="ru-RU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Предприятие представляет собой</a:t>
            </a:r>
            <a:r>
              <a:rPr lang="ru-RU" sz="2400" dirty="0">
                <a:latin typeface="Times New Roman" pitchFamily="18" charset="0"/>
              </a:rPr>
              <a:t> производственно-технологическое, организационное и экономическое единство. Организационно оно является производственной единицей. Как правило, это завод, фабрика, шахта, электростанция, предприятие транспорта, связи, капитальное строительство, совхоз, оно может включать и несколько заводов или фабрик (комбинат, производственное объединение, концерн и т.д.).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</a:rPr>
              <a:t>		</a:t>
            </a:r>
            <a:r>
              <a:rPr lang="ru-RU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Предприятие имеет</a:t>
            </a:r>
            <a:r>
              <a:rPr lang="ru-RU" sz="2400" dirty="0">
                <a:latin typeface="Times New Roman" pitchFamily="18" charset="0"/>
              </a:rPr>
              <a:t> собственное название, фирменный знак (марку), самостоятельный баланс, расчетный счет в банке. Оно несет имущественную ответственность по своим обязательствам, т.е. является юридическим лицом. Часто в хозяйственной практике используется понятие "фирма". Как правило, фирма представляет собой объединение однородных или смешанных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90517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Среди качественных параметров классификации предприятий можно назвать следующие:</a:t>
            </a:r>
          </a:p>
        </p:txBody>
      </p:sp>
      <p:sp>
        <p:nvSpPr>
          <p:cNvPr id="614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тип собственности (частные или государственные);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характер и содержание деятельности;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ассортимент выпускаемой продукции;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способы и методы ведения конкурентной борьбы;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способ вхождения в различные союзы и объединения;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latin typeface="Times New Roman" pitchFamily="18" charset="0"/>
              </a:rPr>
              <a:t>организационно-правовые формы предпринимательской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73523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Учредители предприятия</a:t>
            </a:r>
            <a:endParaRPr lang="ru-RU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/>
              <a:t>		</a:t>
            </a:r>
            <a:r>
              <a:rPr lang="ru-RU" sz="2000">
                <a:latin typeface="Times New Roman" pitchFamily="18" charset="0"/>
              </a:rPr>
              <a:t>Предприятие может создаваться одним или несколькими частными лицами, другими предприятиями или государством.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</a:rPr>
              <a:t>		Учредители должны осуществить предусмотренные законом действия по его организации, включая образование имущества предприятия, его государственную регистрацию, получение лицензии на осуществление избранной предпринимательской деятельности.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</a:rPr>
              <a:t>		Первоначально имущество предприятия создается за счет имущества, переданного ему учредителями в виде вкладов (взносов, паев). Вкладываться могут денежные средства, материальные ценности и другие виды имущества.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>
                <a:latin typeface="Times New Roman" pitchFamily="18" charset="0"/>
              </a:rPr>
              <a:t>		Обычно имущество предприятия обособленно и существует независимо от имущества его учредителей и участников (лиц, не имеющих отношения к учреждению предприятия и только вносящих свою долю в его имущества) и работников, занятых на предприятии. По своим обязательствам предприятие несет ответственность своим имуществом. </a:t>
            </a:r>
          </a:p>
        </p:txBody>
      </p:sp>
    </p:spTree>
    <p:extLst>
      <p:ext uri="{BB962C8B-B14F-4D97-AF65-F5344CB8AC3E}">
        <p14:creationId xmlns:p14="http://schemas.microsoft.com/office/powerpoint/2010/main" val="368701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Имущественный комплекс предприятия</a:t>
            </a:r>
          </a:p>
        </p:txBody>
      </p:sp>
      <p:sp>
        <p:nvSpPr>
          <p:cNvPr id="9219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/>
              <a:t>		</a:t>
            </a:r>
            <a:r>
              <a:rPr lang="ru-RU" sz="1800" dirty="0">
                <a:latin typeface="Times New Roman" pitchFamily="18" charset="0"/>
              </a:rPr>
              <a:t>Имущественный комплекс предприятия включает все виды имущества, которые необходимы для осуществления предпринимательской деятельности. Наряду с привычными материально-вещественными элементами – зданиями, сооружениями, земельными участками, машинами, оборудованием, сырьем, полуфабрикатами, готовыми изделиями, наличными денежными средствами – в нем содержатся и нематериальные элементы, представленные совокупностью имущественных прав и обязанностей. Обычно в хозяйственной практике подобные элементы обозначаются как права промышленной, финансовой и коммерческой собственности.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>
                <a:latin typeface="Times New Roman" pitchFamily="18" charset="0"/>
              </a:rPr>
              <a:t>            К финансовой собственности относят денежные бумаги (облигации, векселя, чеки и т.д.) и документы, выражающие право участия в разного рода обществах и компаниях (акции).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>
                <a:latin typeface="Times New Roman" pitchFamily="18" charset="0"/>
              </a:rPr>
              <a:t>            К коммерческой собственности относятся товара распорядительные документы, выражающие права на получения товара (коносаменты, накладные, складские свидетельства и т.п.).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>
                <a:latin typeface="Times New Roman" pitchFamily="18" charset="0"/>
              </a:rPr>
              <a:t>            К промышленной собственности относятся промышленные образцы, товарные знаки, знаки обслуживания, фирменное наименование и другие средства индивидуализации юридического лица, продукции, выпускаемых товаров или оказываемых услуг. К имуществу предприятия в современных условиях относят и особые не материально-вещественные элементы, такие как сложившаяся репутация предприятия, его деловые связи.</a:t>
            </a:r>
          </a:p>
        </p:txBody>
      </p:sp>
    </p:spTree>
    <p:extLst>
      <p:ext uri="{BB962C8B-B14F-4D97-AF65-F5344CB8AC3E}">
        <p14:creationId xmlns:p14="http://schemas.microsoft.com/office/powerpoint/2010/main" val="200501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Организационные формы предприятий</a:t>
            </a:r>
            <a:r>
              <a:rPr lang="ru-RU" sz="4000"/>
              <a:t> </a:t>
            </a:r>
          </a:p>
        </p:txBody>
      </p:sp>
      <p:sp>
        <p:nvSpPr>
          <p:cNvPr id="10243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8213"/>
            <a:ext cx="8229600" cy="3922712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ru-RU" sz="2400" dirty="0">
                <a:latin typeface="Times New Roman" pitchFamily="18" charset="0"/>
              </a:rPr>
              <a:t>Полное товарищество</a:t>
            </a:r>
          </a:p>
          <a:p>
            <a:pPr marL="609600" indent="-609600" eaLnBrk="1" hangingPunct="1">
              <a:defRPr/>
            </a:pPr>
            <a:r>
              <a:rPr lang="ru-RU" sz="2400" dirty="0">
                <a:latin typeface="Times New Roman" pitchFamily="18" charset="0"/>
              </a:rPr>
              <a:t>Коммандитное товарищество</a:t>
            </a:r>
          </a:p>
          <a:p>
            <a:pPr marL="609600" indent="-609600" eaLnBrk="1" hangingPunct="1">
              <a:defRPr/>
            </a:pPr>
            <a:r>
              <a:rPr lang="ru-RU" sz="2400" dirty="0">
                <a:latin typeface="Times New Roman" pitchFamily="18" charset="0"/>
              </a:rPr>
              <a:t>Общество с ограниченной ответственностью</a:t>
            </a:r>
          </a:p>
          <a:p>
            <a:pPr marL="609600" indent="-609600" eaLnBrk="1" hangingPunct="1">
              <a:defRPr/>
            </a:pPr>
            <a:r>
              <a:rPr lang="ru-RU" sz="2400" dirty="0">
                <a:latin typeface="Times New Roman" pitchFamily="18" charset="0"/>
              </a:rPr>
              <a:t>Акционерное общество (закрытое ЗАО или публичное ПАО)</a:t>
            </a:r>
          </a:p>
        </p:txBody>
      </p:sp>
    </p:spTree>
    <p:extLst>
      <p:ext uri="{BB962C8B-B14F-4D97-AF65-F5344CB8AC3E}">
        <p14:creationId xmlns:p14="http://schemas.microsoft.com/office/powerpoint/2010/main" val="2082688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/>
              <a:t>Полное товарищество</a:t>
            </a:r>
          </a:p>
        </p:txBody>
      </p:sp>
      <p:sp>
        <p:nvSpPr>
          <p:cNvPr id="1126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endParaRPr lang="ru-RU" sz="220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ru-RU" sz="2200">
                <a:latin typeface="Times New Roman" pitchFamily="18" charset="0"/>
              </a:rPr>
              <a:t>Полное товарищество (общество с неограниченной ответственностью) представляет собой форму организации предприятия, основанную на личном участие партнеров (товарищей) в его делах. По российскому законодательству полное товарищество – объединение нескольких граждан и/или юридических лиц для совместной хозяйственной деятельности на основании договора между ними. Главная отличительная черта полного товарищества заключается в том, что все его участники несут как совместную (имуществом товарищества), так и раздельную (личным имуществом) Ответственность по обязательствам предприятия. Полное товарищество действует под фирменным наименованием, которое содержит имена товарищей.</a:t>
            </a:r>
          </a:p>
        </p:txBody>
      </p:sp>
    </p:spTree>
    <p:extLst>
      <p:ext uri="{BB962C8B-B14F-4D97-AF65-F5344CB8AC3E}">
        <p14:creationId xmlns:p14="http://schemas.microsoft.com/office/powerpoint/2010/main" val="290514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/>
              <a:t>		</a:t>
            </a:r>
            <a:r>
              <a:rPr lang="ru-RU" sz="2400" b="1" i="1">
                <a:latin typeface="Times New Roman" pitchFamily="18" charset="0"/>
              </a:rPr>
              <a:t>Организация.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Полное товарищество создается и действует на основании учредительного договора, который подписывается всеми его участниками. После подачи соответствующего заявления полное товарищество подлежит государственной регистрации.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i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>
                <a:latin typeface="Times New Roman" pitchFamily="18" charset="0"/>
              </a:rPr>
              <a:t>		Преимущества.</a:t>
            </a:r>
            <a:r>
              <a:rPr lang="ru-RU" sz="2400">
                <a:latin typeface="Times New Roman" pitchFamily="18" charset="0"/>
              </a:rPr>
              <a:t> Как свидетельствует мировой опыт, полное товарищество является наиболее простой формой предприятия и больше всего подходит для организации мелких фирм. Полное товарищество мобильно, максимально свободно в решениях и действиях. Структура органов управления в рамках товарищества определяется самими партнерами. Большую роль играет личное доверие партнеров друг к другу.</a:t>
            </a:r>
          </a:p>
        </p:txBody>
      </p:sp>
    </p:spTree>
    <p:extLst>
      <p:ext uri="{BB962C8B-B14F-4D97-AF65-F5344CB8AC3E}">
        <p14:creationId xmlns:p14="http://schemas.microsoft.com/office/powerpoint/2010/main" val="28650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611188" y="188913"/>
            <a:ext cx="8075612" cy="5942012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УДК  338.32 (053.4)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ББК  65.01 я73</a:t>
            </a:r>
          </a:p>
          <a:p>
            <a:pPr marL="337633" indent="-236343" algn="just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 69    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Оберт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Т.Б.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Экономическое управление организацией. Часть 1.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Учебное пособие в презентациях.  Для студентов,      </a:t>
            </a: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обучающихся по  экономическим специальностям. </a:t>
            </a: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Саратов, СГУ, 2021.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54 с. </a:t>
            </a:r>
          </a:p>
          <a:p>
            <a:pPr marL="101290" indent="0" algn="just">
              <a:buFont typeface="Wingdings" pitchFamily="2" charset="2"/>
              <a:buNone/>
              <a:defRPr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37633" indent="-236343" algn="just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Учебное пособие подготовлено в соответствии с положениями и требованиями Государственного образовательного стандарта высшего образования, включает презентации двух лекций, раскрывающих основные положения курса «Экономическое управление организацией», обеспечивающие теоретическую и практическую подготовку студентов-бакалавров по экономической проблематике. Материал учебного пособия может использоваться как в самостоятельной работе, так и при подготовке лекций, докладов и публичных выступлений.</a:t>
            </a: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студентов, обучающихся по направлению подготовки бакалавров: 38.03.02 – «Менеджмент», а также студентов,                   обучающихся по неэкономическим специальностям, изучающих менеджмент организации. </a:t>
            </a: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37633" indent="-236343"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01290" indent="0" algn="ctr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 е к о м е н д у е т  к  п е ч а т и :</a:t>
            </a:r>
          </a:p>
          <a:p>
            <a:pPr marL="337633" indent="-236343" algn="ct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01290" indent="0" algn="ctr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научно-методический совет экономического факультета (протокол № 6 от 26 октября 2021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г.)</a:t>
            </a:r>
          </a:p>
          <a:p>
            <a:pPr marL="337633" indent="-236343" algn="just">
              <a:buFont typeface="Wingdings 3"/>
              <a:buChar char="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37633" indent="-236343" algn="r"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01290" indent="0" algn="r">
              <a:buFont typeface="Wingdings" pitchFamily="2" charset="2"/>
              <a:buNone/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УДК 338.32   ББК 65.01</a:t>
            </a:r>
          </a:p>
          <a:p>
            <a:pPr marL="101290" indent="0" algn="just"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01290" indent="0" algn="r">
              <a:buFont typeface="Wingdings" pitchFamily="2" charset="2"/>
              <a:buNone/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Т.Б.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Оберт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337633" indent="-236343">
              <a:buFont typeface="Wingdings 3"/>
              <a:buChar char=""/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42938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u="sng"/>
              <a:t>Коммандитное товарищество</a:t>
            </a:r>
          </a:p>
        </p:txBody>
      </p:sp>
      <p:sp>
        <p:nvSpPr>
          <p:cNvPr id="13315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 sz="2800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		</a:t>
            </a:r>
            <a:r>
              <a:rPr lang="ru-RU" sz="2800">
                <a:latin typeface="Times New Roman" pitchFamily="18" charset="0"/>
              </a:rPr>
              <a:t>Коммандитное товарищество (товарищество на вере) представляет собой форму организации предприятия, в которой личное участие партнеров в делах с участием капитальными средствами. Основная черта товарищества на вере – наличие двух типов участников: коммандитистов и полных товарищей. </a:t>
            </a:r>
          </a:p>
        </p:txBody>
      </p:sp>
    </p:spTree>
    <p:extLst>
      <p:ext uri="{BB962C8B-B14F-4D97-AF65-F5344CB8AC3E}">
        <p14:creationId xmlns:p14="http://schemas.microsoft.com/office/powerpoint/2010/main" val="385102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/>
              <a:t>		Организация.</a:t>
            </a:r>
            <a:r>
              <a:rPr lang="ru-RU" sz="2400"/>
              <a:t> Товарищество на вере действует под фирменным наименованием, в котором указаны имена полных товарищей. Обычно в случае включения в наименование имени коммандитиста последний становится полным товарищем, неограниченно ответственным по обязательствам товарищества.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/>
              <a:t>		Коммандитное товарищество создается и действует на основании учредительного договора, который подписывается всеми полными товарищами. После проверке договора уполномоченными государственными органами товарищество на вере подлежит регистрации. </a:t>
            </a:r>
          </a:p>
        </p:txBody>
      </p:sp>
    </p:spTree>
    <p:extLst>
      <p:ext uri="{BB962C8B-B14F-4D97-AF65-F5344CB8AC3E}">
        <p14:creationId xmlns:p14="http://schemas.microsoft.com/office/powerpoint/2010/main" val="347633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/>
              <a:t>		Преимущества.</a:t>
            </a:r>
            <a:r>
              <a:rPr lang="ru-RU" sz="2400"/>
              <a:t> Выбор этой формы организации предприятия наиболее предпочтителен в тех случаях, когда перед учредителями возникает необходимость разделения финансового контроля над предприятием (осуществляемого коммандитистами) и управленческого контроля (осуществляемого полными товарищами).Появление новых интересов не изменяет формы товарищества на вере, что следует рассматривать как реальную возможность привлечения дополнительных финансовых средств для деятельности предприятия без дополнительных формальностей. </a:t>
            </a:r>
          </a:p>
        </p:txBody>
      </p:sp>
    </p:spTree>
    <p:extLst>
      <p:ext uri="{BB962C8B-B14F-4D97-AF65-F5344CB8AC3E}">
        <p14:creationId xmlns:p14="http://schemas.microsoft.com/office/powerpoint/2010/main" val="205563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/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47248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/>
              <a:t>	</a:t>
            </a:r>
            <a:r>
              <a:rPr lang="ru-RU" sz="3600" b="1" u="sng"/>
              <a:t>Общество с ограниченной ответственностью</a:t>
            </a:r>
          </a:p>
        </p:txBody>
      </p:sp>
      <p:sp>
        <p:nvSpPr>
          <p:cNvPr id="1638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/>
              <a:t>		Общество с ограниченной ответственностью (ООО) признается учрежденное одним или несколькими лицами общество, уставный капитал которого разделен на определенные доли. Предприятие в форме ООО полностью отвечает по своим обязательствам всем имуществом. Участники общества не отвечают по его обязательствам и несут риск убытков, связанных с деятельностью общества, только в пределах внесенных вкладов.</a:t>
            </a:r>
          </a:p>
        </p:txBody>
      </p:sp>
    </p:spTree>
    <p:extLst>
      <p:ext uri="{BB962C8B-B14F-4D97-AF65-F5344CB8AC3E}">
        <p14:creationId xmlns:p14="http://schemas.microsoft.com/office/powerpoint/2010/main" val="1772371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85225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/>
              <a:t>		Организация. </a:t>
            </a:r>
            <a:r>
              <a:rPr lang="ru-RU" sz="2000"/>
              <a:t>Общество с ограниченной ответственностью может быть учреждено одним или несколькими лицами. Число участников ООО не должно превышать предела, установленного законом; в противном случае общество с ограниченной ответственностью подлежит преобразованию в акционерное общество.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/>
              <a:t>		Преимущества. </a:t>
            </a:r>
            <a:r>
              <a:rPr lang="ru-RU" sz="2000"/>
              <a:t>Выбор общества с ограниченной ответственностью в качестве формы организации предприятия позволяет ограничить риск участников величиной вклада в уставной капитал. Преимуществом следует считать и то, что для образования общества с ограниченной ответственностью обычно необходим меньший капитал, чем для организации акционерных обществ (кроме того, число участников общества с ограниченной ответственностью не может быть слишком большим). Следует отметить и более простую, чем для акционерных обществ, систему отчетности. Общество с ограниченной ответственностью – оптимальная форма организации предприятий средней величины, в том числе семейных объединений. </a:t>
            </a:r>
          </a:p>
        </p:txBody>
      </p:sp>
    </p:spTree>
    <p:extLst>
      <p:ext uri="{BB962C8B-B14F-4D97-AF65-F5344CB8AC3E}">
        <p14:creationId xmlns:p14="http://schemas.microsoft.com/office/powerpoint/2010/main" val="1834437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/>
              <a:t>Акционерное общество</a:t>
            </a:r>
          </a:p>
        </p:txBody>
      </p:sp>
      <p:sp>
        <p:nvSpPr>
          <p:cNvPr id="18435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/>
              <a:t>		Акционерным обществом (АО) признается предприятие, уставный капитал которого разделен на определенное число акций – ценных бумаг, свидетельствующих о вложении определенной суммы средств в капитал АО и дающих права на получение части прибыли в виде дивиденда.</a:t>
            </a:r>
          </a:p>
        </p:txBody>
      </p:sp>
    </p:spTree>
    <p:extLst>
      <p:ext uri="{BB962C8B-B14F-4D97-AF65-F5344CB8AC3E}">
        <p14:creationId xmlns:p14="http://schemas.microsoft.com/office/powerpoint/2010/main" val="1982563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/>
              <a:t>		Организация. </a:t>
            </a:r>
            <a:r>
              <a:rPr lang="ru-RU" sz="2400"/>
              <a:t>Учредителями АО могут быть как юридические, так и физические лица. АО может быть создано одним лицом или состоять из одного лица в случае приобретения всех акций одним акционером общества. Учредители АО заключают между собой договор и утверждают устав АО. Содержание устава регламентируется национальным законодательством.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/>
              <a:t>		Преимущества. </a:t>
            </a:r>
            <a:r>
              <a:rPr lang="ru-RU" sz="2400"/>
              <a:t>Главные преимущества АО как формы предприятий известны:  это возможность привлечения дополнительных средств через выпуск акций и ограничение риска вкладчика в уставный капитал. Положительным моментом является и упрощенный порядок выхода из состава акционеров. Как показывает практика, АО является наиболее подходящей формой для крупных предприятий с долгосрочными целями.</a:t>
            </a:r>
          </a:p>
        </p:txBody>
      </p:sp>
    </p:spTree>
    <p:extLst>
      <p:ext uri="{BB962C8B-B14F-4D97-AF65-F5344CB8AC3E}">
        <p14:creationId xmlns:p14="http://schemas.microsoft.com/office/powerpoint/2010/main" val="2965008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Классификация предприятий по родам деятельности</a:t>
            </a:r>
          </a:p>
        </p:txBody>
      </p:sp>
      <p:sp>
        <p:nvSpPr>
          <p:cNvPr id="20483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/>
              <a:t>		Традиционно предприятия различаются по родам деятельности, которую, по определению К.Кларка, можно классифицировать по трем секторам: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первичный сектор, включающий аграрное производство, рыболовство, сырьевую, энергетическую и лесную промышленность;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вторичный сектор, объединяющий все виды промышленной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третичный сектор, охватывающий сферу услуг.</a:t>
            </a:r>
          </a:p>
        </p:txBody>
      </p:sp>
    </p:spTree>
    <p:extLst>
      <p:ext uri="{BB962C8B-B14F-4D97-AF65-F5344CB8AC3E}">
        <p14:creationId xmlns:p14="http://schemas.microsoft.com/office/powerpoint/2010/main" val="380215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ПРЕДПРИНИМАТЕЛЬСКАЯ ДЕЯТЕЛЬНОСТЬ</a:t>
            </a:r>
          </a:p>
        </p:txBody>
      </p:sp>
      <p:sp>
        <p:nvSpPr>
          <p:cNvPr id="22531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/>
              <a:t>"самостоятельная, осуществляемая на свой риск деятельность, направленная на систематическое получение прибыли от пользования имуществом, продажи товаров, выполнения работ или оказания услуг лицами, зарегистрированными в установленном законом порядке" 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2400" dirty="0"/>
              <a:t>(п. 1 ст. 2 ГК РФ)</a:t>
            </a:r>
          </a:p>
        </p:txBody>
      </p:sp>
    </p:spTree>
    <p:extLst>
      <p:ext uri="{BB962C8B-B14F-4D97-AF65-F5344CB8AC3E}">
        <p14:creationId xmlns:p14="http://schemas.microsoft.com/office/powerpoint/2010/main" val="3924627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Предприниматель</a:t>
            </a:r>
          </a:p>
        </p:txBody>
      </p:sp>
      <p:sp>
        <p:nvSpPr>
          <p:cNvPr id="23556" name="Содержимое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/>
              <a:t>              </a:t>
            </a:r>
          </a:p>
        </p:txBody>
      </p:sp>
      <p:sp>
        <p:nvSpPr>
          <p:cNvPr id="23559" name="Содержимое 2">
            <a:extLst/>
          </p:cNvPr>
          <p:cNvSpPr>
            <a:spLocks/>
          </p:cNvSpPr>
          <p:nvPr/>
        </p:nvSpPr>
        <p:spPr bwMode="auto">
          <a:xfrm>
            <a:off x="457200" y="15240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           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750" y="3860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2D2D8A"/>
                </a:solidFill>
                <a:latin typeface="Arial" charset="0"/>
              </a:rPr>
              <a:t>Прибыль     +     удовлетворения потребностей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48200" y="2362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Arial" charset="0"/>
              </a:rPr>
              <a:t>ПРОИЗВОДСТВО</a:t>
            </a:r>
          </a:p>
        </p:txBody>
      </p:sp>
      <p:cxnSp>
        <p:nvCxnSpPr>
          <p:cNvPr id="7" name="Прямая со стрелкой 6">
            <a:extLst/>
          </p:cNvPr>
          <p:cNvCxnSpPr/>
          <p:nvPr/>
        </p:nvCxnSpPr>
        <p:spPr>
          <a:xfrm>
            <a:off x="2209800" y="2667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62200" y="21336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charset="0"/>
              </a:rPr>
              <a:t>организует</a:t>
            </a:r>
          </a:p>
        </p:txBody>
      </p:sp>
      <p:sp>
        <p:nvSpPr>
          <p:cNvPr id="9" name="Багетная рамка 8">
            <a:extLst/>
          </p:cNvPr>
          <p:cNvSpPr/>
          <p:nvPr/>
        </p:nvSpPr>
        <p:spPr>
          <a:xfrm>
            <a:off x="4197350" y="2022475"/>
            <a:ext cx="2590800" cy="990600"/>
          </a:xfrm>
          <a:prstGeom prst="beve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427538" y="23495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FFFF"/>
                </a:solidFill>
                <a:latin typeface="Arial" charset="0"/>
              </a:rPr>
              <a:t>ПРОИЗВОДСТВО</a:t>
            </a:r>
          </a:p>
        </p:txBody>
      </p:sp>
      <p:sp>
        <p:nvSpPr>
          <p:cNvPr id="14" name="Выноска со стрелкой вправо 13">
            <a:extLst/>
          </p:cNvPr>
          <p:cNvSpPr>
            <a:spLocks noChangeArrowheads="1"/>
          </p:cNvSpPr>
          <p:nvPr/>
        </p:nvSpPr>
        <p:spPr bwMode="auto">
          <a:xfrm rot="-5400000">
            <a:off x="3714750" y="1943100"/>
            <a:ext cx="1524000" cy="8305800"/>
          </a:xfrm>
          <a:prstGeom prst="rightArrowCallout">
            <a:avLst>
              <a:gd name="adj1" fmla="val 24979"/>
              <a:gd name="adj2" fmla="val 25004"/>
              <a:gd name="adj3" fmla="val 25000"/>
              <a:gd name="adj4" fmla="val 64977"/>
            </a:avLst>
          </a:prstGeom>
          <a:solidFill>
            <a:schemeClr val="accent1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758" name="TextBox 14"/>
          <p:cNvSpPr txBox="1">
            <a:spLocks noChangeArrowheads="1"/>
          </p:cNvSpPr>
          <p:nvPr/>
        </p:nvSpPr>
        <p:spPr bwMode="auto">
          <a:xfrm>
            <a:off x="3352800" y="6019800"/>
            <a:ext cx="236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2D2D8A"/>
                </a:solidFill>
                <a:latin typeface="Arial" charset="0"/>
              </a:rPr>
              <a:t>БИЗНЕС</a:t>
            </a:r>
          </a:p>
        </p:txBody>
      </p:sp>
    </p:spTree>
    <p:extLst>
      <p:ext uri="{BB962C8B-B14F-4D97-AF65-F5344CB8AC3E}">
        <p14:creationId xmlns:p14="http://schemas.microsoft.com/office/powerpoint/2010/main" val="7968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8" grpId="0"/>
      <p:bldP spid="2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/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134350" cy="21605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/>
              <a:t>Тема 1. Общее управление: понятия, эволюция. Формы и виды управления.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578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847012" cy="4679950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средст</a:t>
            </a: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 предприятия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 активы, срок использования которых предприятием в своей хозяйственной деятельности превышает 12 месяцев или один операционный цикл, если последний превышает 12 месяцев. </a:t>
            </a:r>
            <a:b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средства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денежное выражение средств труда – основных фондов предприятия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36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https://theslide.ru/img/thumbs/bea34aaf45ad6dcd8ada5e2cbb0cc064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425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https://theslide.ru/img/thumbs/6d04ed4f11f4cc9cf05069f4296d3d2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87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heslide.ru/img/thumbs/f6a8e87a619dbf253d63461b01d9f80d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644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theslide.ru/img/thumbs/ad2a2a33db5af0f3c72a5fd7513f58cc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266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theslide.ru/img/thumbs/42c31e1b180aa34f0a11799c41ccfc5c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46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heslide.ru/img/thumbs/542ccc5afde8a2e0db2ee817e27561b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29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theslide.ru/img/thumbs/502e9abbeab858f77c12da6534e74b1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736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heslide.ru/img/thumbs/ca98d230cc8d394274822e363769fd78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19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theslide.ru/img/thumbs/215dab7ddf4666632c0a8f06c892e403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95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ru-RU" dirty="0"/>
              <a:t>Управление</a:t>
            </a:r>
          </a:p>
        </p:txBody>
      </p:sp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805487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1400" b="1" dirty="0">
                <a:solidFill>
                  <a:srgbClr val="FF0000"/>
                </a:solidFill>
              </a:rPr>
              <a:t>                </a:t>
            </a:r>
            <a:r>
              <a:rPr lang="ru-RU" sz="1600" b="1" dirty="0">
                <a:solidFill>
                  <a:srgbClr val="FF0000"/>
                </a:solidFill>
              </a:rPr>
              <a:t>Управление </a:t>
            </a:r>
            <a:r>
              <a:rPr lang="ru-RU" sz="1600" dirty="0"/>
              <a:t>— это целенаправленный и постоянный процесс воздействия субъекта управления на объект управления. В качестве объекта управления выступают различные явления и процессы: </a:t>
            </a:r>
            <a:r>
              <a:rPr lang="ru-RU" sz="1600" b="1" dirty="0">
                <a:solidFill>
                  <a:srgbClr val="0070C0"/>
                </a:solidFill>
              </a:rPr>
              <a:t>человек, коллектив, социальная общность, механизмы, технологические процессы, аппараты.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00B050"/>
                </a:solidFill>
              </a:rPr>
              <a:t>               Управление как процесс воздействия субъекта на объект управления </a:t>
            </a:r>
            <a:r>
              <a:rPr lang="ru-RU" sz="1600" dirty="0"/>
              <a:t>немыслимо без системы управления, под которой, как правило, понимается механизм, обеспечивающий процесс управления, т.е. множество взаимосвязанных элементов, функционирующих согласованно и целенаправленно. Участвующие в процессе управления элементы объединяются в систему с помощью информационных связей, конкретнее — по принципу обратной связи.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600" b="1" dirty="0">
                <a:solidFill>
                  <a:srgbClr val="FF0000"/>
                </a:solidFill>
              </a:rPr>
              <a:t>               «Управлять» — значит «направлять, руководить» </a:t>
            </a:r>
            <a:r>
              <a:rPr lang="ru-RU" sz="1600" dirty="0"/>
              <a:t>(о чем-то заботиться, выполнять что-то по поручению, исполнять и распоряжаться).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600" dirty="0"/>
              <a:t>           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600" dirty="0"/>
              <a:t>             </a:t>
            </a:r>
            <a:r>
              <a:rPr lang="ru-RU" sz="1600" b="1" dirty="0">
                <a:solidFill>
                  <a:srgbClr val="FF0000"/>
                </a:solidFill>
              </a:rPr>
              <a:t>В 60-х гг. XX в. </a:t>
            </a:r>
            <a:r>
              <a:rPr lang="ru-RU" sz="1600" dirty="0"/>
              <a:t>сформировалось новое научное направление — кибернетика, предметом изучения которой стали процессы управления в различных областях. Используя математический аппарат, математическую логику и теорию функций, удалось объединить важнейшие достижения теории автоматического регулирования, информатики и многих других сфер научного знания.</a:t>
            </a:r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47817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theslide.ru/img/thumbs/bb4a9862c2a800e615acc5527a7ea0e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548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theslide.ru/img/thumbs/cb2f622008ab905bc39e49678b5a1c4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23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theslide.ru/img/thumbs/a12a2f16ffa0cda7a94be57ef51f60c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3799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theslide.ru/img/thumbs/b3c9a56b710c168aeb261840f7e5d444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73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theslide.ru/img/thumbs/75faa7fe3e0cd632d195515229717d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1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theslide.ru/img/thumbs/7c6c6e1cbf8e859666713e1c23f9cddf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203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theslide.ru/img/thumbs/26c93d163d3db91593cd75bc9946179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3663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theslide.ru/img/thumbs/084b1463dc79d95840efa503248e122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6695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theslide.ru/img/thumbs/e2c1606ca997dc0e9b9867458dd71865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1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theslide.ru/img/thumbs/d8e91552f9337f60fae916fed44cd4d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0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управления: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 научный подход – совокупность глубоких знаний для своевременного и достоверного принятия решений;</a:t>
            </a:r>
          </a:p>
          <a:p>
            <a:pPr>
              <a:defRPr/>
            </a:pPr>
            <a:r>
              <a:rPr lang="ru-RU" sz="1600" dirty="0"/>
              <a:t> целенаправленность – совокупность методов, используемых для достижения целей организации в каждый период деятельности;</a:t>
            </a:r>
          </a:p>
          <a:p>
            <a:pPr>
              <a:defRPr/>
            </a:pPr>
            <a:r>
              <a:rPr lang="ru-RU" sz="1600" dirty="0"/>
              <a:t> последовательность – совокупность управляемых во времени и пространстве последовательных действий, позволяющих оптимально достигать целей;</a:t>
            </a:r>
          </a:p>
          <a:p>
            <a:pPr>
              <a:defRPr/>
            </a:pPr>
            <a:r>
              <a:rPr lang="ru-RU" sz="1600" dirty="0"/>
              <a:t>непрерывность – обусловлена соответствующим характером хозяйственных процессов;</a:t>
            </a:r>
          </a:p>
          <a:p>
            <a:pPr>
              <a:defRPr/>
            </a:pPr>
            <a:r>
              <a:rPr lang="ru-RU" sz="1600" dirty="0"/>
              <a:t>универсальность – совокупность общепринятых подходов в управлении;</a:t>
            </a:r>
          </a:p>
          <a:p>
            <a:pPr>
              <a:defRPr/>
            </a:pPr>
            <a:r>
              <a:rPr lang="ru-RU" sz="1600" dirty="0"/>
              <a:t>специализация – учет специфических (индивидуальных) условий применения общепринятых подходов в управлении в разных организациях;</a:t>
            </a:r>
          </a:p>
          <a:p>
            <a:pPr>
              <a:defRPr/>
            </a:pPr>
            <a:r>
              <a:rPr lang="ru-RU" sz="1600" dirty="0"/>
              <a:t>сочетание централизованного регулирования и самоуправления – условие оптимального выполнения поставленных задач всеми подразделениями организации;</a:t>
            </a:r>
          </a:p>
          <a:p>
            <a:pPr>
              <a:defRPr/>
            </a:pPr>
            <a:r>
              <a:rPr lang="ru-RU" sz="1600" dirty="0"/>
              <a:t> обеспечение единства прав и ответственности каждого субъекта управления.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 </a:t>
            </a:r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322339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theslide.ru/img/thumbs/e3456f17d843b86d6271af87809e7701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76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theslide.ru/img/thumbs/5b63af8e271d796394431f7b11542633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69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/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/>
              <a:t>Заключение</a:t>
            </a:r>
          </a:p>
        </p:txBody>
      </p:sp>
      <p:sp>
        <p:nvSpPr>
          <p:cNvPr id="21507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24888" cy="55165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Предприятие создается для производства необходимых обществу материальных благ, для  предоставления разнообразных услуг населению. Непосредственным стимулом для организации производства, основания предприятия является перспектива получить прибыль и употребить ее для удовлетворения соответствующих потребностей. Иначе говоря, заданием всех производственных, научно-исследовательских, коммерческих предприятий является удовлетворение общественных потребностей в продукции, работах, услугах и реализация на основе полученной прибыли социальных и экономических интересов членов трудового коллектива и собственника имущества предприятия.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/>
              <a:t>		Анализ опыта работы процветающих фирм в развитых странах приводит к выводу, что их стабильно высокие результаты определяются обеспечением взаимодействия технологических, организационных и социальных элементов производства, которое достигается благодаря реализации новой концепции развития экономики.</a:t>
            </a:r>
          </a:p>
        </p:txBody>
      </p:sp>
    </p:spTree>
    <p:extLst>
      <p:ext uri="{BB962C8B-B14F-4D97-AF65-F5344CB8AC3E}">
        <p14:creationId xmlns:p14="http://schemas.microsoft.com/office/powerpoint/2010/main" val="40070511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для обсуждения и закрепления прочитанного</a:t>
            </a:r>
            <a:endParaRPr lang="ru-RU" sz="1800" dirty="0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AutoNum type="arabicPeriod"/>
              <a:defRPr/>
            </a:pPr>
            <a:r>
              <a:rPr lang="ru-RU" sz="1600" dirty="0"/>
              <a:t>Назовите организационно-правовые и социально-экономические методы регулирования системы трудовых отношений на предприятии. 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600" dirty="0"/>
              <a:t>Перечислите проблемы структурной перестройки производства на предприятии. 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600" dirty="0"/>
              <a:t>Назовите содержание производственного потенциала предприятия и методов его определения и формирования.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600" dirty="0"/>
              <a:t>Каковы пути улучшения эффективности использования оборотных фондов предприятия. 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600" dirty="0"/>
              <a:t>Перечислите пути улучшения использования основных производственных фондов и производственных мощностей.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ru-RU" sz="1600" dirty="0"/>
              <a:t>Как и какими способами должно быть регулирование предпринимательской деятельности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109911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539750" y="3213100"/>
            <a:ext cx="8229600" cy="29464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издание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Оберт  Татьяна Борисовна 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Экономическое управление организацией. Часть 1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в презентациях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14721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633571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Виды управления: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Традиционно выделяются следующие виды управления: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effectLst/>
              </a:rPr>
              <a:t>       1) механическое, техническое управление (</a:t>
            </a:r>
            <a:r>
              <a:rPr lang="ru-RU" sz="1600" dirty="0" err="1">
                <a:solidFill>
                  <a:srgbClr val="FF0000"/>
                </a:solidFill>
                <a:effectLst/>
              </a:rPr>
              <a:t>управление</a:t>
            </a:r>
            <a:r>
              <a:rPr lang="ru-RU" sz="1600" dirty="0">
                <a:solidFill>
                  <a:srgbClr val="FF0000"/>
                </a:solidFill>
                <a:effectLst/>
              </a:rPr>
              <a:t> техникой, машинами, технологическими процессами);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effectLst/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effectLst/>
              </a:rPr>
              <a:t>       2) биологическое управление (</a:t>
            </a:r>
            <a:r>
              <a:rPr lang="ru-RU" sz="1600" dirty="0" err="1">
                <a:solidFill>
                  <a:srgbClr val="FF0000"/>
                </a:solidFill>
                <a:effectLst/>
              </a:rPr>
              <a:t>управление</a:t>
            </a:r>
            <a:r>
              <a:rPr lang="ru-RU" sz="1600" dirty="0">
                <a:solidFill>
                  <a:srgbClr val="FF0000"/>
                </a:solidFill>
                <a:effectLst/>
              </a:rPr>
              <a:t> процессами жизнедеятельности живых организмов);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effectLst/>
              </a:rPr>
              <a:t>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effectLst/>
              </a:rPr>
              <a:t>       3) социальное управление (</a:t>
            </a:r>
            <a:r>
              <a:rPr lang="ru-RU" sz="1600" dirty="0" err="1">
                <a:solidFill>
                  <a:srgbClr val="FF0000"/>
                </a:solidFill>
                <a:effectLst/>
              </a:rPr>
              <a:t>управление</a:t>
            </a:r>
            <a:r>
              <a:rPr lang="ru-RU" sz="1600" dirty="0">
                <a:solidFill>
                  <a:srgbClr val="FF0000"/>
                </a:solidFill>
                <a:effectLst/>
              </a:rPr>
              <a:t> общественными процессами, людьми и организациями).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FF0000"/>
                </a:solidFill>
                <a:effectLst/>
              </a:rPr>
              <a:t>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  Каждый из данных типов управления отличается назначением, качественным своеобразием, специфическими особенностями, интенсивностью совершаемых управленческих функций и операций.</a:t>
            </a:r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9239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800" dirty="0">
                <a:solidFill>
                  <a:srgbClr val="FF0000"/>
                </a:solidFill>
              </a:rPr>
              <a:t>         Управление </a:t>
            </a:r>
            <a:r>
              <a:rPr lang="ru-RU" sz="1600" dirty="0"/>
              <a:t>– целенаправленная деятельность человека.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  Управление - тип взаимодействия как минимум двух участников. Один из них – субъект управления, (управляющая система), другой – объект (управляемая подсистема).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  Субъект управления – отдельные подразделения, совокупности подразделений, отдельные работники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  Объект – работники, коллективы, товары, ресурсы, документы и т.д.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   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/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          </a:t>
            </a:r>
            <a:r>
              <a:rPr lang="ru-RU" sz="1600" b="1" dirty="0">
                <a:solidFill>
                  <a:srgbClr val="0070C0"/>
                </a:solidFill>
              </a:rPr>
              <a:t>Соотношение понятий «управление» и «менеджмент»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   а) тождественные понятия;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/>
              <a:t>           б) близкие, но не равные понятия: управление возникло раньше, чем менеджмент; управление существует в любой экономической системе, а менеджмент присущ рыночной системе.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600" dirty="0"/>
              <a:t>         Таким образом, менеджмент – это особая функция управления социально-экономическими процессами посредством и в рамках предпринимательской деятельности.</a:t>
            </a:r>
          </a:p>
          <a:p>
            <a:pPr>
              <a:defRPr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2840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250825" y="0"/>
            <a:ext cx="8713788" cy="6858000"/>
          </a:xfrm>
        </p:spPr>
        <p:txBody>
          <a:bodyPr/>
          <a:lstStyle/>
          <a:p>
            <a:pPr>
              <a:defRPr/>
            </a:pPr>
            <a:endParaRPr lang="ru-RU" sz="1400" b="1" dirty="0"/>
          </a:p>
          <a:p>
            <a:pPr algn="ctr"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70C0"/>
                </a:solidFill>
                <a:effectLst/>
              </a:rPr>
              <a:t>           Признаки и роли менеджера. 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400" b="1" i="1" dirty="0"/>
              <a:t>             Менеджеры</a:t>
            </a:r>
            <a:r>
              <a:rPr lang="ru-RU" sz="1400" dirty="0"/>
              <a:t>- профессиональные управляющие, обеспечивающие выполнение миссии организации, достижения ее целей и решение задач посредством использования труда подчиненных им сотрудников. 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400" b="1" dirty="0"/>
              <a:t>             </a:t>
            </a:r>
            <a:r>
              <a:rPr lang="ru-RU" sz="1400" b="1" dirty="0">
                <a:solidFill>
                  <a:srgbClr val="0070C0"/>
                </a:solidFill>
                <a:effectLst/>
              </a:rPr>
              <a:t>Роли: </a:t>
            </a:r>
            <a:r>
              <a:rPr lang="ru-RU" sz="1400" b="1" i="1" dirty="0"/>
              <a:t>принятие управленческих решений</a:t>
            </a:r>
            <a:r>
              <a:rPr lang="ru-RU" sz="1400" dirty="0"/>
              <a:t> (принимаемые решения влияют на результаты деятельности подчиненных ему людей и организации); 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400" b="1" i="1" dirty="0"/>
              <a:t>            информационная роль </a:t>
            </a:r>
            <a:r>
              <a:rPr lang="ru-RU" sz="1400" dirty="0"/>
              <a:t>(состоит в том, что он собирает информацию о внутренней и внешней среде организации, распространяет ее в виде факторов и нормативных установок, и управляет знаниями); 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400" b="1" i="1" dirty="0"/>
              <a:t>            роль руководителя </a:t>
            </a:r>
            <a:r>
              <a:rPr lang="ru-RU" sz="1400" dirty="0"/>
              <a:t>(менеджер формирует отношения внутри и вне организации, мотивирует</a:t>
            </a:r>
            <a:r>
              <a:rPr lang="ru-RU" sz="1400" i="1" dirty="0"/>
              <a:t> </a:t>
            </a:r>
            <a:r>
              <a:rPr lang="ru-RU" sz="1400" dirty="0"/>
              <a:t>работников для решения поставленных задач, координирует их усилия и выступает в качестве представителя организации). </a:t>
            </a:r>
          </a:p>
          <a:p>
            <a:pPr algn="just">
              <a:buFont typeface="Wingdings" pitchFamily="2" charset="2"/>
              <a:buNone/>
              <a:defRPr/>
            </a:pPr>
            <a:endParaRPr lang="ru-RU" sz="1400" b="1" dirty="0"/>
          </a:p>
          <a:p>
            <a:pPr algn="ctr"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70C0"/>
                </a:solidFill>
              </a:rPr>
              <a:t>              Разделение труда менеджеров: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400" b="1" dirty="0"/>
              <a:t>               1.</a:t>
            </a:r>
            <a:r>
              <a:rPr lang="ru-RU" sz="1400" b="1" i="1" dirty="0"/>
              <a:t>вертикальное разделение: </a:t>
            </a:r>
            <a:r>
              <a:rPr lang="ru-RU" sz="1400" i="1" dirty="0"/>
              <a:t>менеджеры высшего уровня</a:t>
            </a:r>
            <a:r>
              <a:rPr lang="ru-RU" sz="1400" dirty="0"/>
              <a:t> – </a:t>
            </a:r>
            <a:r>
              <a:rPr lang="ru-RU" sz="1400" dirty="0" err="1"/>
              <a:t>топ-менеджеры</a:t>
            </a:r>
            <a:r>
              <a:rPr lang="ru-RU" sz="1400" dirty="0"/>
              <a:t> (ген. директор, члены совета директоров и аппарата управления организацией). Гл. задача топ-менеджера -стратегическое управление, обеспечение оптимальной системы взаимоотношений с внешней средой, а также формирование и поддержание функционирования целостной системы управления организацией; с</a:t>
            </a:r>
            <a:r>
              <a:rPr lang="ru-RU" sz="1400" i="1" dirty="0"/>
              <a:t>реднего уровня - </a:t>
            </a:r>
            <a:r>
              <a:rPr lang="ru-RU" sz="1400" dirty="0"/>
              <a:t>выполняют функцию, выступая в качестве исполнителя по отношению к менеджменту высшего уровня и руководителя – для низшего звена (начальники структурных подразделений, отделений и отделов организации, а также заместителей руководителей); </a:t>
            </a:r>
            <a:r>
              <a:rPr lang="ru-RU" sz="1400" i="1" dirty="0"/>
              <a:t>низшего звена.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1400" dirty="0"/>
              <a:t>             2.</a:t>
            </a:r>
            <a:r>
              <a:rPr lang="ru-RU" sz="1400" b="1" i="1" dirty="0"/>
              <a:t>.горизонтальное разделение труда </a:t>
            </a:r>
            <a:r>
              <a:rPr lang="ru-RU" sz="1400" dirty="0"/>
              <a:t>предполагает специализацию по ключевым сферам деятельности организации, кот. образуют функциональные подсистемы управления одного уровня в иерархии: маркетинг, научные исследования и разработки, производство, финансы, персонал и т.д. </a:t>
            </a:r>
          </a:p>
        </p:txBody>
      </p:sp>
    </p:spTree>
    <p:extLst>
      <p:ext uri="{BB962C8B-B14F-4D97-AF65-F5344CB8AC3E}">
        <p14:creationId xmlns:p14="http://schemas.microsoft.com/office/powerpoint/2010/main" val="3104495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Этапы процесса управления: </a:t>
            </a:r>
            <a:br>
              <a:rPr lang="ru-RU" sz="2400" b="1" i="1" dirty="0">
                <a:solidFill>
                  <a:srgbClr val="0070C0"/>
                </a:solidFill>
              </a:rPr>
            </a:br>
            <a:br>
              <a:rPr lang="ru-RU" sz="1400" b="1" i="1" dirty="0">
                <a:solidFill>
                  <a:srgbClr val="0070C0"/>
                </a:solidFill>
              </a:rPr>
            </a:br>
            <a:r>
              <a:rPr lang="ru-RU" sz="1400" b="1" dirty="0">
                <a:solidFill>
                  <a:srgbClr val="0070C0"/>
                </a:solidFill>
              </a:rPr>
              <a:t>1. постановка цели 2. планирование 3. контроль за исполнением 4. оценка</a:t>
            </a:r>
          </a:p>
        </p:txBody>
      </p:sp>
      <p:sp>
        <p:nvSpPr>
          <p:cNvPr id="3" name="Содержимое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1800" dirty="0"/>
              <a:t>         Стадия подготовки управленческого решения относится к наиболее важной и сложной части процесса управленческой деятельности. От результата работ на этой стадии в значительной степени зависит эффективность всего процесса в целом.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/>
              <a:t>          Этапы управленческой деятельности имеют свою конечную цель. Для этапов первой стадии цели можно сформулировать в следующем виде: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/>
              <a:t>- выявить существо проблемной ситуации;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/>
              <a:t>-определить перспективные возможности совершенствования системы;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/>
              <a:t>-установить достигнутый мировой уровень показателей и пути совершенствования аналогичных систем;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/>
              <a:t>-сформулировать генеральную цель (основную задачу) и построить деревья цели;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800" dirty="0"/>
              <a:t>-оценить экономическую целесообразность и техническую возможность достижения поставленной цели</a:t>
            </a:r>
          </a:p>
          <a:p>
            <a:pPr>
              <a:defRPr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51719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2962</Words>
  <Application>Microsoft Office PowerPoint</Application>
  <PresentationFormat>Экран (4:3)</PresentationFormat>
  <Paragraphs>184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Wingdings 3</vt:lpstr>
      <vt:lpstr>Тема Office</vt:lpstr>
      <vt:lpstr>Презентация PowerPoint</vt:lpstr>
      <vt:lpstr>Презентация PowerPoint</vt:lpstr>
      <vt:lpstr>Тема 1. Общее управление: понятия, эволюция. Формы и виды управления. </vt:lpstr>
      <vt:lpstr>Управление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процесса управления:   1. постановка цели 2. планирование 3. контроль за исполнением 4. оценка</vt:lpstr>
      <vt:lpstr>ЭКОНОМИЧЕСКИЕ МЕТОДЫ УПРАВЛЕНИЯ   </vt:lpstr>
      <vt:lpstr>Презентация PowerPoint</vt:lpstr>
      <vt:lpstr>В силу обособленности предприятия самостоятельны:</vt:lpstr>
      <vt:lpstr>Презентация PowerPoint</vt:lpstr>
      <vt:lpstr>Среди качественных параметров классификации предприятий можно назвать следующие:</vt:lpstr>
      <vt:lpstr>Учредители предприятия</vt:lpstr>
      <vt:lpstr>Имущественный комплекс предприятия</vt:lpstr>
      <vt:lpstr>Организационные формы предприятий </vt:lpstr>
      <vt:lpstr>Полное товарищество</vt:lpstr>
      <vt:lpstr>Презентация PowerPoint</vt:lpstr>
      <vt:lpstr>Коммандитное товарищество</vt:lpstr>
      <vt:lpstr>Презентация PowerPoint</vt:lpstr>
      <vt:lpstr>Презентация PowerPoint</vt:lpstr>
      <vt:lpstr> Общество с ограниченной ответственностью</vt:lpstr>
      <vt:lpstr>Презентация PowerPoint</vt:lpstr>
      <vt:lpstr>Акционерное общество</vt:lpstr>
      <vt:lpstr>Презентация PowerPoint</vt:lpstr>
      <vt:lpstr>Классификация предприятий по родам деятельности</vt:lpstr>
      <vt:lpstr>ПРЕДПРИНИМАТЕЛЬСКАЯ ДЕЯТЕЛЬНОСТЬ</vt:lpstr>
      <vt:lpstr>Предприниматель</vt:lpstr>
      <vt:lpstr>Основные средства предприятия— это активы, срок использования которых предприятием в своей хозяйственной деятельности превышает 12 месяцев или один операционный цикл, если последний превышает 12 месяцев.  Основные средства – это денежное выражение средств труда – основных фондов предприятия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Вопросы для обсуждения и закрепления прочитанного</vt:lpstr>
      <vt:lpstr>Презентация PowerPoint</vt:lpstr>
    </vt:vector>
  </TitlesOfParts>
  <Company>KGB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Maxim</dc:creator>
  <cp:lastModifiedBy>Оберт Татьяна Борисовна</cp:lastModifiedBy>
  <cp:revision>2</cp:revision>
  <dcterms:created xsi:type="dcterms:W3CDTF">2021-11-13T17:04:13Z</dcterms:created>
  <dcterms:modified xsi:type="dcterms:W3CDTF">2021-11-25T12:24:53Z</dcterms:modified>
</cp:coreProperties>
</file>