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73" r:id="rId3"/>
    <p:sldId id="257" r:id="rId4"/>
    <p:sldId id="258" r:id="rId5"/>
    <p:sldId id="259" r:id="rId6"/>
    <p:sldId id="274" r:id="rId7"/>
    <p:sldId id="275" r:id="rId8"/>
    <p:sldId id="263" r:id="rId9"/>
    <p:sldId id="276" r:id="rId10"/>
    <p:sldId id="265" r:id="rId11"/>
    <p:sldId id="266" r:id="rId12"/>
    <p:sldId id="267" r:id="rId13"/>
    <p:sldId id="277" r:id="rId14"/>
    <p:sldId id="27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vedinform.com/customs/docs/kontrakt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692696"/>
            <a:ext cx="7632848" cy="514955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Т. Л. Коновалова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Основы внешнеэкономической деятельности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Часть 2.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Контракты в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международной торговле</a:t>
            </a: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Лекция 1. Контракты во внешнеэкономической деятельности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ic.pics.livejournal.com/ola_vinogradova/28527425/201542/201542_600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548680"/>
            <a:ext cx="7776864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0"/>
            <a:ext cx="7920880" cy="6597352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Способы установления контактов с потенциальными покупателями: </a:t>
            </a:r>
          </a:p>
          <a:p>
            <a:pPr lvl="0" algn="just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направить предложение (оферту) непосредственно одному или нескольким возможным иностранным покупателям</a:t>
            </a:r>
          </a:p>
          <a:p>
            <a:pPr lvl="0" algn="just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принять и подтвердить заказ покупателя</a:t>
            </a:r>
          </a:p>
          <a:p>
            <a:pPr lvl="0" algn="just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направить покупателю предложение в ответ на его запрос с указанием конкретных условий будущего контракта</a:t>
            </a:r>
          </a:p>
          <a:p>
            <a:pPr lvl="0" algn="just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принять участие в торгах путем представления организаторам торгов 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тендера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- документа, где указана цена и стоимость работ</a:t>
            </a:r>
          </a:p>
          <a:p>
            <a:pPr lvl="0" algn="just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принять участие в торгово-промышленных выставках и ярмарках с целью заключить контракты, сделки по выставленным образцам или экспонатам</a:t>
            </a:r>
          </a:p>
          <a:p>
            <a:pPr lvl="0" algn="just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направить счет-проформу контракта  ( предварительный счет) уже известному покупателю при согласовании условий контракта по телефону, телетайпу, телексу и др., т.е. на основе предшествующих договоренностей</a:t>
            </a:r>
          </a:p>
          <a:p>
            <a:pPr lvl="0" algn="just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поместить рекламные объявления в средствах массовой информации, направить в адрес потенциальных покупателей каталоги, прейскуранты, проспекты с предлагаемыми товарами</a:t>
            </a:r>
          </a:p>
          <a:p>
            <a:pPr lvl="0" algn="just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организовать рекламную кампанию на рынке страны-импортера.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Направление предложения - оферты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052736"/>
            <a:ext cx="7674056" cy="5195664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Оферта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документ, содержащий все основные условия предстоящей сделки: наименование товара, срок поставки, условия платежа, характер тары и упаковки, порядок приемки-сдачи, общие условия поставки.</a:t>
            </a:r>
          </a:p>
          <a:p>
            <a:pPr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Оферент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фирма, пославшая предложение.</a:t>
            </a:r>
          </a:p>
          <a:p>
            <a:pPr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Твердая оферта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письменное предложение на продажу определенной партии товара, которое посылается оферентом одному возможному покупателю.</a:t>
            </a:r>
          </a:p>
          <a:p>
            <a:pPr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Свободная оферта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предложение делается одновременно нескольким возможным покупателям на одну и ту же партию товара.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5013176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Договор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Read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http://vedinform.com/customs/docs/kontrakt.html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5" descr="рооо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87624" y="332656"/>
            <a:ext cx="7776864" cy="4104456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Контрольные вопросы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84784"/>
            <a:ext cx="7498080" cy="4800600"/>
          </a:xfrm>
        </p:spPr>
        <p:txBody>
          <a:bodyPr>
            <a:normAutofit fontScale="70000" lnSpcReduction="20000"/>
          </a:bodyPr>
          <a:lstStyle/>
          <a:p>
            <a:pPr marL="595313" lvl="0" indent="-328613" algn="just">
              <a:buFont typeface="+mj-lt"/>
              <a:buAutoNum type="arabicPeriod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Дайте определение внешнеторгового договора (контракта). Какие виды договоров используются во внешнеэкономической деятельности?</a:t>
            </a:r>
          </a:p>
          <a:p>
            <a:pPr marL="595313" lvl="0" indent="-328613" algn="just">
              <a:buFont typeface="+mj-lt"/>
              <a:buAutoNum type="arabicPeriod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Какова структура внешнеторгового договора? Что такое общие и специфические условия договора?</a:t>
            </a:r>
          </a:p>
          <a:p>
            <a:pPr marL="595313" lvl="0" indent="-328613" algn="just">
              <a:buFont typeface="+mj-lt"/>
              <a:buAutoNum type="arabicPeriod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Как формулируются основные разделы внешнеторгового договора: сроки поставки, качество товара и др.?</a:t>
            </a:r>
          </a:p>
          <a:p>
            <a:pPr marL="595313" lvl="0" indent="-328613" algn="just">
              <a:buFont typeface="+mj-lt"/>
              <a:buAutoNum type="arabicPeriod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Как определяется цена товара во внешнеторговом контракте? Виды цен мировых товарных рынков. </a:t>
            </a:r>
          </a:p>
          <a:p>
            <a:pPr marL="595313" lvl="0" indent="-328613" algn="just">
              <a:buFont typeface="+mj-lt"/>
              <a:buAutoNum type="arabicPeriod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Какие вида скидок используются в международной торговле?</a:t>
            </a:r>
          </a:p>
          <a:p>
            <a:pPr marL="595313" lvl="0" indent="-328613" algn="just">
              <a:buFont typeface="+mj-lt"/>
              <a:buAutoNum type="arabicPeriod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Каковы способы установления контактов с покупателями? Что такое договор оферты?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628800"/>
            <a:ext cx="7498080" cy="4800600"/>
          </a:xfrm>
        </p:spPr>
        <p:txBody>
          <a:bodyPr/>
          <a:lstStyle/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Понятие и структура внешнеторгового контракта.</a:t>
            </a:r>
          </a:p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Основные положения внешнеторгового договора (контракта).</a:t>
            </a:r>
          </a:p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Процедура подготовки экспортной сделки.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620688"/>
            <a:ext cx="7746064" cy="562771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Договор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(контракт, соглашение) - форма закрепления (чаще письменная, документальная) партнерских связей, а именно предмета договоренности, взаимных прав и взаимных обязательств, а также тех последствий, которые вытекают из фактов нарушения договоренности.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Письменная форма договора является основой рассмотрения возникающих претензий.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Внешнеторговый договор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компромисс сторон, закрепление тех обязательств, которые берет на себя каждая из них для получения в ходе осуществления сделки по договору эффекта, лежащего в основе замысла сделки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(например, получение товара или получение прибыли в денежной форме).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рррррррррррр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0"/>
            <a:ext cx="8496944" cy="559439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88436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Разновидности внешнеторговых контрактов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268760"/>
            <a:ext cx="7776864" cy="49685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Вид внешнеторгового контракта зависит от предмета, о котором идёт речь в документе: </a:t>
            </a: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купля-продажа; </a:t>
            </a: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подряд (к примеру, строительный); </a:t>
            </a: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оказание услуг; </a:t>
            </a: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международные транспортировки товара; </a:t>
            </a: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поручение; </a:t>
            </a:r>
          </a:p>
          <a:p>
            <a:pPr lvl="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аренда или международный финансовый лизинг. 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Договор предполагает предоставление интеллектуальной собственности, товаров и услуг в обмен на денежное или иное вознаграждение.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Содержание внешнеторгового контракта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12776"/>
            <a:ext cx="7498080" cy="4800600"/>
          </a:xfrm>
        </p:spPr>
        <p:txBody>
          <a:bodyPr>
            <a:normAutofit lnSpcReduction="10000"/>
          </a:bodyPr>
          <a:lstStyle/>
          <a:p>
            <a:pPr lvl="0" algn="just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Преамбула: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начинается со слова "Контракт" в середине страницы, после которого следует номер контракта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ниже справа пишется дата, а слева указывается место заключения контракта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затем указывается полное юридическое наименование сторон, заключивших договор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дается определение сторон как контрагентов (например, "Продавец" и "Покупатель").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Традиционно первым указывается наименование фирмы-продавца и вторым - наименование фирмы-покупателя.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Структура внешнеторгового контракта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908720"/>
            <a:ext cx="7674056" cy="5688632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обязательным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(специфическим)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условиям относят:</a:t>
            </a:r>
          </a:p>
          <a:p>
            <a:pPr marL="890588" lvl="0" indent="-358775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предмет контракта (товар)</a:t>
            </a:r>
          </a:p>
          <a:p>
            <a:pPr marL="890588" lvl="0" indent="-358775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количество и качество</a:t>
            </a:r>
          </a:p>
          <a:p>
            <a:pPr marL="890588" lvl="0" indent="-358775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цена</a:t>
            </a:r>
          </a:p>
          <a:p>
            <a:pPr marL="890588" lvl="0" indent="-358775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базисные условия поставки</a:t>
            </a:r>
          </a:p>
          <a:p>
            <a:pPr marL="890588" lvl="0" indent="-358775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условия платежа</a:t>
            </a:r>
          </a:p>
          <a:p>
            <a:pPr marL="890588" lvl="0" indent="-358775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санкции и рекламации.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Специфические условия договора всегда составляют тему и содержание обсуждения при переговорах.</a:t>
            </a:r>
          </a:p>
          <a:p>
            <a:pPr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Общие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условия - положения, которые включаются во все договоры независимо от их содержания:</a:t>
            </a:r>
          </a:p>
          <a:p>
            <a:pPr marL="809625" lvl="0" indent="-277813" algn="just">
              <a:tabLst>
                <a:tab pos="890588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арбитражная оговорка</a:t>
            </a:r>
          </a:p>
          <a:p>
            <a:pPr marL="809625" lvl="0" indent="-277813" algn="just">
              <a:tabLst>
                <a:tab pos="890588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форс-мажор.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случае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невыполнения обязательных условий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одной из сторон другая сторона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вправе прекратить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выполнение своих обязательств по контракту, расторгнуть контракт и требовать возмещения убытков.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russiacustoms.ru/images/usl9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04664"/>
            <a:ext cx="7848872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Правила составления внешнеторговых контрактов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124744"/>
            <a:ext cx="7602048" cy="525658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Внешнеторговый контракт выполняется на двух языках.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нем отражаются:</a:t>
            </a:r>
          </a:p>
          <a:p>
            <a:pPr marL="620713" lvl="0" indent="-261938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предмет контракта</a:t>
            </a:r>
          </a:p>
          <a:p>
            <a:pPr marL="620713" lvl="0" indent="-261938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цена и общая сумма контракта</a:t>
            </a:r>
          </a:p>
          <a:p>
            <a:pPr marL="620713" lvl="0" indent="-261938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условия платежа</a:t>
            </a:r>
          </a:p>
          <a:p>
            <a:pPr marL="620713" lvl="0" indent="-261938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сроки и условия поставки</a:t>
            </a:r>
          </a:p>
          <a:p>
            <a:pPr marL="620713" lvl="0" indent="-261938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упаковка, маркировка, отгрузка и отгрузочные документы</a:t>
            </a:r>
          </a:p>
          <a:p>
            <a:pPr marL="620713" lvl="0" indent="-261938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гарантии</a:t>
            </a:r>
          </a:p>
          <a:p>
            <a:pPr marL="620713" lvl="0" indent="-261938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приемка товара и предъявление претензий</a:t>
            </a:r>
          </a:p>
          <a:p>
            <a:pPr marL="620713" lvl="0" indent="-261938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санкции</a:t>
            </a:r>
          </a:p>
          <a:p>
            <a:pPr marL="620713" lvl="0" indent="-261938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арбитраж</a:t>
            </a:r>
          </a:p>
          <a:p>
            <a:pPr marL="620713" lvl="0" indent="-261938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форс-мажор</a:t>
            </a:r>
          </a:p>
          <a:p>
            <a:pPr marL="620713" lvl="0" indent="-261938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юридические адреса и банковские реквизиты сторон.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303</TotalTime>
  <Words>528</Words>
  <Application>Microsoft Office PowerPoint</Application>
  <PresentationFormat>Экран (4:3)</PresentationFormat>
  <Paragraphs>82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Слайд 1</vt:lpstr>
      <vt:lpstr>Содержание</vt:lpstr>
      <vt:lpstr>Слайд 3</vt:lpstr>
      <vt:lpstr>Слайд 4</vt:lpstr>
      <vt:lpstr>Разновидности внешнеторговых контрактов </vt:lpstr>
      <vt:lpstr>Содержание внешнеторгового контракта </vt:lpstr>
      <vt:lpstr>Структура внешнеторгового контракта </vt:lpstr>
      <vt:lpstr>Слайд 8</vt:lpstr>
      <vt:lpstr>Правила составления внешнеторговых контрактов </vt:lpstr>
      <vt:lpstr>Слайд 10</vt:lpstr>
      <vt:lpstr>Слайд 11</vt:lpstr>
      <vt:lpstr>Направление предложения - оферты </vt:lpstr>
      <vt:lpstr>Договор Read more:  http://vedinform.com/customs/docs/kontrakt.html </vt:lpstr>
      <vt:lpstr>Контрольные вопросы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Внешнеторговые контракты</dc:title>
  <dc:creator>us</dc:creator>
  <cp:lastModifiedBy>student</cp:lastModifiedBy>
  <cp:revision>6</cp:revision>
  <dcterms:created xsi:type="dcterms:W3CDTF">2020-11-11T18:25:09Z</dcterms:created>
  <dcterms:modified xsi:type="dcterms:W3CDTF">2020-12-08T10:24:59Z</dcterms:modified>
</cp:coreProperties>
</file>