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72" r:id="rId11"/>
    <p:sldId id="264" r:id="rId12"/>
    <p:sldId id="274" r:id="rId13"/>
    <p:sldId id="275" r:id="rId14"/>
    <p:sldId id="276" r:id="rId15"/>
    <p:sldId id="273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92696"/>
            <a:ext cx="7632848" cy="514955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Т. Л. Коновалова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Основы внешнеэкономической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Часть 1. Организация и регулирование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внешнеэкономической деятельности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Внешнеторговые операции: классификация и принципы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1714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Мировой рынок услуг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836712"/>
            <a:ext cx="7602048" cy="561662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Услуга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любое мероприятие, выгода, которые одна сторона может предложить другой и которые в основном неосязаемы и не приводят к завладению чем-либо.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отличие от товара услугам присущи следующие характеристики: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неосязаемость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неотделимость от источника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непостоянство качества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несохраняемость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Международная торговля услугами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система международных отношений обмена, где основным объектом выступают разнообразные виды услуг. Она включает любые нетоварные коммерческие сделки, заключаемые между иностранными производителями и потребителями.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отличие от торговли товарами, где велика роль торгового посредничества, торговля услугами основана на прямых контактах между производителями и потребителями.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59632" y="332656"/>
          <a:ext cx="7499350" cy="60958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68352"/>
                <a:gridCol w="4330998"/>
              </a:tblGrid>
              <a:tr h="415842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Отличия международной торговли товарами и услугами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584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Товары: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Услуги: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84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MS Mincho"/>
                          <a:cs typeface="Times New Roman"/>
                        </a:rPr>
                        <a:t>Осязаемы и видимы</a:t>
                      </a:r>
                      <a:endParaRPr lang="ru-RU" sz="14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MS Mincho"/>
                          <a:cs typeface="Times New Roman"/>
                        </a:rPr>
                        <a:t>Неосязаемы и невидимы</a:t>
                      </a:r>
                      <a:endParaRPr lang="ru-RU" sz="14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84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MS Mincho"/>
                          <a:cs typeface="Times New Roman"/>
                        </a:rPr>
                        <a:t>Поддаются хранению</a:t>
                      </a:r>
                      <a:endParaRPr lang="ru-RU" sz="14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MS Mincho"/>
                          <a:cs typeface="Times New Roman"/>
                        </a:rPr>
                        <a:t>Не поддаются хранению</a:t>
                      </a:r>
                      <a:endParaRPr lang="ru-RU" sz="14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26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MS Mincho"/>
                          <a:cs typeface="Times New Roman"/>
                        </a:rPr>
                        <a:t>Международная торговля товарами не связана непосредственно с производством</a:t>
                      </a:r>
                      <a:endParaRPr lang="ru-RU" sz="14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MS Mincho"/>
                          <a:cs typeface="Times New Roman"/>
                        </a:rPr>
                        <a:t>Международная торговля услугами связана с их производством, причем производство и потребление услуг происходит, как правило, одновременно</a:t>
                      </a:r>
                      <a:endParaRPr lang="ru-RU" sz="14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84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MS Mincho"/>
                          <a:cs typeface="Times New Roman"/>
                        </a:rPr>
                        <a:t>На национальном уровне действует избирательная система поддержки по отношению к отраслям материального производства</a:t>
                      </a:r>
                      <a:endParaRPr lang="ru-RU" sz="14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MS Mincho"/>
                          <a:cs typeface="Times New Roman"/>
                        </a:rPr>
                        <a:t>Сфера услуг больше защищена от иностранной конкуренции, чем сфера материального производства (частично или полностью является государственной собственностью)</a:t>
                      </a:r>
                      <a:endParaRPr lang="ru-RU" sz="14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26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MS Mincho"/>
                          <a:cs typeface="Times New Roman"/>
                        </a:rPr>
                        <a:t>В международный оборот могут поступать практически все производимые товары</a:t>
                      </a:r>
                      <a:endParaRPr lang="ru-RU" sz="14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MS Mincho"/>
                          <a:cs typeface="Times New Roman"/>
                        </a:rPr>
                        <a:t>Не все виды услуг являются торгуемыми и могут быть вовлечены в международный оборот (например, коммунальные и бытовые услуги)</a:t>
                      </a:r>
                      <a:endParaRPr lang="ru-RU" sz="14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17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MS Mincho"/>
                          <a:cs typeface="Times New Roman"/>
                        </a:rPr>
                        <a:t>Экспорт товаров означает их обязательный вывоз за рубеж с таможенной территории страны без обязательства об обратном ввозе</a:t>
                      </a:r>
                      <a:endParaRPr lang="ru-RU" sz="14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MS Mincho"/>
                          <a:cs typeface="Times New Roman"/>
                        </a:rPr>
                        <a:t>Экспорт услуг может быть осуществлен как поставка за границу (имеются в виду воплощенные услуги транспорта, информационные услуги), так и путем перемещения:</a:t>
                      </a:r>
                      <a:endParaRPr lang="ru-RU" sz="14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21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MS Mincho"/>
                          <a:cs typeface="Times New Roman"/>
                        </a:rPr>
                        <a:t>либо потребителя услуги (нерезидента) в страну ее производителя</a:t>
                      </a:r>
                      <a:endParaRPr lang="ru-RU" sz="14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21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MS Mincho"/>
                          <a:cs typeface="Times New Roman"/>
                        </a:rPr>
                        <a:t>либо временного перемещения за границу физического лица - поставщика услуги.</a:t>
                      </a:r>
                      <a:endParaRPr lang="ru-RU" sz="14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0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MS Mincho"/>
                          <a:cs typeface="Times New Roman"/>
                        </a:rPr>
                        <a:t>Допустим институт посредников.</a:t>
                      </a:r>
                      <a:endParaRPr lang="ru-RU" sz="14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MS Mincho"/>
                          <a:cs typeface="Times New Roman"/>
                        </a:rPr>
                        <a:t>Посредники, как правило, отсутствуют.</a:t>
                      </a:r>
                      <a:endParaRPr lang="ru-RU" sz="14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Классификация услуг в международной торговле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340768"/>
            <a:ext cx="7746064" cy="51495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способам доставки потребителю  выделяются следующие виды услуг: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Услуги, связанные с инвестициями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финансовые и банковские услуги;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туристические услуги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услуги, связанные с торговлей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а) транспортные и сопутствующие услуги; б) фрахт; в) хранение и складирование; г) погрузочно-разгрузочные работы;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сопровождение груза в пути; е) выполнение таможенных формальностей;</a:t>
            </a:r>
          </a:p>
          <a:p>
            <a:pPr lvl="0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бизнес-услуги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а) маркетинговые исследования, рекламные услуги, аудит, консалтинг; б) страхование; в) арендные операции;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связь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строительство и инженерно-консультационные услуги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компьютерные и информационные услуги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культурные услуги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(проведение выставок, ярмарок и др.).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Классификация услуг в международной торговле (ВТО)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7498080" cy="5184576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бизнес-услуги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включая профессиональные и компьютерные;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коммуникационные;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строительные и инжиниринговые;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дистрибьюторские;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образовательные;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природоохранные;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финансовые (страховые и банковские);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медицинские;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туристические;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рекреационные, культурные и спортивные;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транспортные и другие.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Указанные 11 основных видов услуг в свою очередь делятся на 155 подвидов.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Динамика развития и структура мирового рынка услуг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84784"/>
            <a:ext cx="7498080" cy="4800600"/>
          </a:xfrm>
        </p:spPr>
        <p:txBody>
          <a:bodyPr>
            <a:normAutofit/>
          </a:bodyPr>
          <a:lstStyle/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период с 1965 по 2013 гг. доля сектора услуг в ВВП возросла с 55% до 72% в индустриально развитых странах и с 42% до 49% в развивающихся странах.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 последнее десятилетие объем международной торговли услугами вырос в 6-7 раз.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мировом товарообороте доля услуг составляет более 30%.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Темпы роста международной торговли услугами на 25% опережают темпы роста международной торговли товарами.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76672"/>
            <a:ext cx="7560840" cy="60486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соответствии с ГК РФ посредники разделяются на следующие виды:</a:t>
            </a:r>
          </a:p>
          <a:p>
            <a:pPr lvl="0"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коммерческие представители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выполняют поручения предпринимателей по поиску партнеров и участвуют в заключении договоров</a:t>
            </a:r>
          </a:p>
          <a:p>
            <a:pPr lvl="0"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комиссионеры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содействуют сбыту или приобретению товаров путем заключения договоров от своего имени и за счет партнеров</a:t>
            </a:r>
          </a:p>
          <a:p>
            <a:pPr lvl="0"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поверенные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по поручению предпринимателя помогают совершению операций по сбыту и приобретению товаров заключая договоры от имени и за счет доверителей</a:t>
            </a:r>
          </a:p>
          <a:p>
            <a:pPr lvl="0"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агенты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совершают определенные действия  по поручению предпринимателя, заключая договоры от своего имени</a:t>
            </a:r>
          </a:p>
          <a:p>
            <a:pPr lvl="0"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дистрибьюторы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оптовые торговцы, сбывающие товары продавцов.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268760"/>
            <a:ext cx="7632848" cy="5040560"/>
          </a:xfrm>
        </p:spPr>
        <p:txBody>
          <a:bodyPr>
            <a:normAutofit fontScale="55000" lnSpcReduction="20000"/>
          </a:bodyPr>
          <a:lstStyle/>
          <a:p>
            <a:pPr marL="358775" lvl="0" indent="-277813" algn="just">
              <a:buFont typeface="+mj-lt"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Охарактеризуйте инструменты регулирования внешнеэкономической деятельности. Какие из них являются наиболее применяемыми?</a:t>
            </a:r>
          </a:p>
          <a:p>
            <a:pPr marL="358775" lvl="0" indent="-277813" algn="just">
              <a:buFont typeface="+mj-lt"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Дайте характеристику тарифного регулирования. Каково назначение и применение таможенных пошлин?</a:t>
            </a:r>
          </a:p>
          <a:p>
            <a:pPr marL="358775" lvl="0" indent="-277813" algn="just">
              <a:buFont typeface="+mj-lt"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Количественные ограничения экспорта и импорта - их виды и характеристика. В чем суть лицензирования и его основные отличия?</a:t>
            </a:r>
          </a:p>
          <a:p>
            <a:pPr marL="358775" lvl="0" indent="-277813" algn="just">
              <a:buFont typeface="+mj-lt"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чем особенность операций реэкспорта и реимпорта?</a:t>
            </a:r>
          </a:p>
          <a:p>
            <a:pPr marL="358775" lvl="0" indent="-277813" algn="just">
              <a:buFont typeface="+mj-lt"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Понятие и виды компенсационных операций купли/продажи. Какова техника их осуществления?</a:t>
            </a:r>
          </a:p>
          <a:p>
            <a:pPr marL="358775" lvl="0" indent="-277813" algn="just">
              <a:buFont typeface="+mj-lt"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Каковы особенности торговли услугами? Какие виды услуг преобладают в международной торговле?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28800"/>
            <a:ext cx="7498080" cy="4800600"/>
          </a:xfrm>
        </p:spPr>
        <p:txBody>
          <a:bodyPr/>
          <a:lstStyle/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Понятие и виды внешнеторговых сделок.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Формы и методы торговли на мировом рынке.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Особенности торговли различными товарами и услугами.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впуе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620688"/>
            <a:ext cx="7632848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76672"/>
            <a:ext cx="8172400" cy="61206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Внешнеторговая сделка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договор (соглашение) между двумя или несколькими сторонами, находящимися в разных странах, по поставке товара определенного количества и качества или оказанию услуг в соответствии с согласованными условиями.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Определение международного характера сделки дано в Конвенции ООН о договорах международной купли-продажи товаров (Венская конвенция 1980 г.) и в Новой Гаагской конвенции о праве, применяемом к договорам международной купли-продажи 1985 г.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Свидетельством международного характера договора является только один признак-расположение коммерческих предприятий контрагентов в разных государствах.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Применительно к договорным отношениям участников ВЭД с партнерами иностранных государств используются различные термины: «сделка», «договор», «соглашение», «контракт».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allyslide.com/thumbs/51c3941615a023a49577211c50b0eb83/img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763284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konspekta.net/zdamsamru/baza2/5144579759.files/image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676875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епркыуег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7056784" cy="633670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ннещ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16632"/>
            <a:ext cx="6552728" cy="655272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ошлр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7200800" cy="633670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554</TotalTime>
  <Words>786</Words>
  <Application>Microsoft Office PowerPoint</Application>
  <PresentationFormat>Экран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Содержание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Мировой рынок услуг</vt:lpstr>
      <vt:lpstr>Слайд 11</vt:lpstr>
      <vt:lpstr>Классификация услуг в международной торговле </vt:lpstr>
      <vt:lpstr>Классификация услуг в международной торговле (ВТО) </vt:lpstr>
      <vt:lpstr>Динамика развития и структура мирового рынка услуг </vt:lpstr>
      <vt:lpstr>Слайд 15</vt:lpstr>
      <vt:lpstr>Контрольные 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</dc:creator>
  <cp:lastModifiedBy>us</cp:lastModifiedBy>
  <cp:revision>9</cp:revision>
  <dcterms:created xsi:type="dcterms:W3CDTF">2020-10-28T19:14:28Z</dcterms:created>
  <dcterms:modified xsi:type="dcterms:W3CDTF">2020-12-07T23:01:56Z</dcterms:modified>
</cp:coreProperties>
</file>