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322" r:id="rId3"/>
    <p:sldId id="256" r:id="rId4"/>
    <p:sldId id="274" r:id="rId5"/>
    <p:sldId id="275" r:id="rId6"/>
    <p:sldId id="276" r:id="rId7"/>
    <p:sldId id="257" r:id="rId8"/>
    <p:sldId id="258" r:id="rId9"/>
    <p:sldId id="260" r:id="rId10"/>
    <p:sldId id="261" r:id="rId11"/>
    <p:sldId id="262" r:id="rId12"/>
    <p:sldId id="264" r:id="rId13"/>
    <p:sldId id="266" r:id="rId14"/>
    <p:sldId id="267" r:id="rId15"/>
    <p:sldId id="268" r:id="rId16"/>
    <p:sldId id="265" r:id="rId17"/>
    <p:sldId id="273" r:id="rId18"/>
    <p:sldId id="283" r:id="rId19"/>
    <p:sldId id="278" r:id="rId20"/>
    <p:sldId id="279" r:id="rId21"/>
    <p:sldId id="269" r:id="rId22"/>
    <p:sldId id="270" r:id="rId23"/>
    <p:sldId id="271" r:id="rId24"/>
    <p:sldId id="281"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3" r:id="rId63"/>
    <p:sldId id="324" r:id="rId6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7813"/>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914400" y="1600200"/>
            <a:ext cx="38100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00200"/>
            <a:ext cx="38100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9"/>
          <p:cNvSpPr>
            <a:spLocks noGrp="1" noChangeArrowheads="1"/>
          </p:cNvSpPr>
          <p:nvPr>
            <p:ph type="dt" sz="half" idx="10"/>
          </p:nvPr>
        </p:nvSpPr>
        <p:spPr>
          <a:ln/>
        </p:spPr>
        <p:txBody>
          <a:bodyPr/>
          <a:lstStyle>
            <a:lvl1pPr>
              <a:defRPr/>
            </a:lvl1pPr>
          </a:lstStyle>
          <a:p>
            <a:pPr>
              <a:defRPr/>
            </a:pPr>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pPr>
              <a:defRPr/>
            </a:pPr>
            <a:fld id="{7B36C32C-DB68-48D7-8E50-23251646C4CD}" type="slidenum">
              <a:rPr lang="ru-RU"/>
              <a:pPr>
                <a:defRPr/>
              </a:pPr>
              <a:t>‹#›</a:t>
            </a:fld>
            <a:endParaRPr lang="ru-RU"/>
          </a:p>
        </p:txBody>
      </p:sp>
    </p:spTree>
    <p:extLst>
      <p:ext uri="{BB962C8B-B14F-4D97-AF65-F5344CB8AC3E}">
        <p14:creationId xmlns:p14="http://schemas.microsoft.com/office/powerpoint/2010/main" val="119754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41E6B90-2923-4128-AE47-5FEAD3D45469}" type="datetimeFigureOut">
              <a:rPr lang="ru-RU" smtClean="0"/>
              <a:pPr/>
              <a:t>13.11.2020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881DA1-5391-4530-863E-73F2F8142DD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E6B90-2923-4128-AE47-5FEAD3D45469}" type="datetimeFigureOut">
              <a:rPr lang="ru-RU" smtClean="0"/>
              <a:pPr/>
              <a:t>13.11.2020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81DA1-5391-4530-863E-73F2F8142DD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memosales.ru/potrebiteli/rabota-s-klientami-v-marketinge"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1772816"/>
            <a:ext cx="8064896" cy="3108543"/>
          </a:xfrm>
          <a:prstGeom prst="rect">
            <a:avLst/>
          </a:prstGeom>
        </p:spPr>
        <p:txBody>
          <a:bodyPr wrap="square">
            <a:spAutoFit/>
          </a:bodyPr>
          <a:lstStyle/>
          <a:p>
            <a:pPr algn="ctr"/>
            <a:r>
              <a:rPr lang="ru-RU" alt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Т.Б. </a:t>
            </a:r>
            <a:r>
              <a:rPr lang="ru-RU" altLang="ru-RU" sz="28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Оберт</a:t>
            </a:r>
            <a:r>
              <a:rPr lang="ru-RU" alt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ru-RU" alt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«Теория и практика предпринимательской конкуренции. </a:t>
            </a:r>
            <a: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Часть 1»</a:t>
            </a:r>
            <a:b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Учебное пособие в презентациях</a:t>
            </a:r>
            <a:b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sz="2800" dirty="0"/>
          </a:p>
        </p:txBody>
      </p:sp>
    </p:spTree>
    <p:extLst>
      <p:ext uri="{BB962C8B-B14F-4D97-AF65-F5344CB8AC3E}">
        <p14:creationId xmlns:p14="http://schemas.microsoft.com/office/powerpoint/2010/main" val="2122507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u="sng" dirty="0">
                <a:solidFill>
                  <a:srgbClr val="FF0000"/>
                </a:solidFill>
                <a:effectLst>
                  <a:outerShdw blurRad="38100" dist="38100" dir="2700000" algn="tl">
                    <a:srgbClr val="000000">
                      <a:alpha val="43137"/>
                    </a:srgbClr>
                  </a:outerShdw>
                </a:effectLst>
              </a:rPr>
              <a:t>Виды конкуренции</a:t>
            </a:r>
          </a:p>
        </p:txBody>
      </p:sp>
      <p:sp>
        <p:nvSpPr>
          <p:cNvPr id="3" name="Содержимое 2"/>
          <p:cNvSpPr>
            <a:spLocks noGrp="1"/>
          </p:cNvSpPr>
          <p:nvPr>
            <p:ph idx="1"/>
          </p:nvPr>
        </p:nvSpPr>
        <p:spPr>
          <a:xfrm>
            <a:off x="457200" y="980728"/>
            <a:ext cx="8229600" cy="5145435"/>
          </a:xfrm>
        </p:spPr>
        <p:txBody>
          <a:bodyPr>
            <a:normAutofit/>
          </a:bodyPr>
          <a:lstStyle/>
          <a:p>
            <a:pPr>
              <a:buNone/>
            </a:pPr>
            <a:r>
              <a:rPr lang="ru-RU" sz="2000" dirty="0" smtClean="0">
                <a:solidFill>
                  <a:srgbClr val="FF0000"/>
                </a:solidFill>
              </a:rPr>
              <a:t>            </a:t>
            </a:r>
          </a:p>
          <a:p>
            <a:pPr>
              <a:buNone/>
            </a:pPr>
            <a:r>
              <a:rPr lang="ru-RU" sz="2000" dirty="0">
                <a:solidFill>
                  <a:srgbClr val="FF0000"/>
                </a:solidFill>
                <a:latin typeface="Times New Roman" pitchFamily="18" charset="0"/>
                <a:cs typeface="Times New Roman" pitchFamily="18" charset="0"/>
              </a:rPr>
              <a:t> </a:t>
            </a:r>
            <a:r>
              <a:rPr lang="ru-RU" sz="2000" dirty="0" smtClean="0">
                <a:solidFill>
                  <a:srgbClr val="FF0000"/>
                </a:solidFill>
                <a:latin typeface="Times New Roman" pitchFamily="18" charset="0"/>
                <a:cs typeface="Times New Roman" pitchFamily="18" charset="0"/>
              </a:rPr>
              <a:t>            В </a:t>
            </a:r>
            <a:r>
              <a:rPr lang="ru-RU" sz="2000" dirty="0">
                <a:solidFill>
                  <a:srgbClr val="FF0000"/>
                </a:solidFill>
                <a:latin typeface="Times New Roman" pitchFamily="18" charset="0"/>
                <a:cs typeface="Times New Roman" pitchFamily="18" charset="0"/>
              </a:rPr>
              <a:t>зависимости от участвующих в ней рыночных субъектов </a:t>
            </a:r>
            <a:r>
              <a:rPr lang="ru-RU" sz="2000" dirty="0">
                <a:latin typeface="Times New Roman" pitchFamily="18" charset="0"/>
                <a:cs typeface="Times New Roman" pitchFamily="18" charset="0"/>
              </a:rPr>
              <a:t>можно </a:t>
            </a:r>
            <a:r>
              <a:rPr lang="ru-RU" sz="2000" dirty="0" smtClean="0">
                <a:latin typeface="Times New Roman" pitchFamily="18" charset="0"/>
                <a:cs typeface="Times New Roman" pitchFamily="18" charset="0"/>
              </a:rPr>
              <a:t>выделить </a:t>
            </a:r>
            <a:r>
              <a:rPr lang="ru-RU" sz="2000" dirty="0">
                <a:latin typeface="Times New Roman" pitchFamily="18" charset="0"/>
                <a:cs typeface="Times New Roman" pitchFamily="18" charset="0"/>
              </a:rPr>
              <a:t>следующие направления конкурентной борьбы:</a:t>
            </a:r>
          </a:p>
          <a:p>
            <a:pPr lvl="0" algn="just"/>
            <a:r>
              <a:rPr lang="ru-RU" sz="2000" dirty="0">
                <a:latin typeface="Times New Roman" pitchFamily="18" charset="0"/>
                <a:cs typeface="Times New Roman" pitchFamily="18" charset="0"/>
              </a:rPr>
              <a:t>конкуренция среди покупателей: все хотят купить товары с </a:t>
            </a:r>
            <a:r>
              <a:rPr lang="ru-RU" sz="2000" dirty="0" smtClean="0">
                <a:latin typeface="Times New Roman" pitchFamily="18" charset="0"/>
                <a:cs typeface="Times New Roman" pitchFamily="18" charset="0"/>
              </a:rPr>
              <a:t>минимальными  </a:t>
            </a:r>
            <a:r>
              <a:rPr lang="ru-RU" sz="2000" dirty="0">
                <a:latin typeface="Times New Roman" pitchFamily="18" charset="0"/>
                <a:cs typeface="Times New Roman" pitchFamily="18" charset="0"/>
              </a:rPr>
              <a:t>затратами при лучшем удовлетворении потребностей;</a:t>
            </a:r>
          </a:p>
          <a:p>
            <a:pPr lvl="0"/>
            <a:r>
              <a:rPr lang="ru-RU" sz="2000" dirty="0">
                <a:latin typeface="Times New Roman" pitchFamily="18" charset="0"/>
                <a:cs typeface="Times New Roman" pitchFamily="18" charset="0"/>
              </a:rPr>
              <a:t>конкуренция среди продавцов: все хотят продать свои товары дороже, побеждает тот, кто уступает в цене, но увеличивает объем продаж.</a:t>
            </a:r>
          </a:p>
          <a:p>
            <a:pPr algn="just"/>
            <a:r>
              <a:rPr lang="ru-RU" sz="2000" dirty="0">
                <a:latin typeface="Times New Roman" pitchFamily="18" charset="0"/>
                <a:cs typeface="Times New Roman" pitchFamily="18" charset="0"/>
              </a:rPr>
              <a:t>конкуренция между покупателями и продавцами: каждый </a:t>
            </a:r>
            <a:r>
              <a:rPr lang="ru-RU" sz="2000" dirty="0" smtClean="0">
                <a:latin typeface="Times New Roman" pitchFamily="18" charset="0"/>
                <a:cs typeface="Times New Roman" pitchFamily="18" charset="0"/>
              </a:rPr>
              <a:t>преследует </a:t>
            </a:r>
            <a:r>
              <a:rPr lang="ru-RU" sz="2000" dirty="0">
                <a:latin typeface="Times New Roman" pitchFamily="18" charset="0"/>
                <a:cs typeface="Times New Roman" pitchFamily="18" charset="0"/>
              </a:rPr>
              <a:t>свой интерес (покупатели - купить дешевле, продавцы - продать </a:t>
            </a:r>
            <a:r>
              <a:rPr lang="ru-RU" sz="2000" dirty="0" smtClean="0">
                <a:latin typeface="Times New Roman" pitchFamily="18" charset="0"/>
                <a:cs typeface="Times New Roman" pitchFamily="18" charset="0"/>
              </a:rPr>
              <a:t>дороже</a:t>
            </a:r>
            <a:r>
              <a:rPr lang="ru-RU" sz="2000" dirty="0">
                <a:latin typeface="Times New Roman" pitchFamily="18" charset="0"/>
                <a:cs typeface="Times New Roman" pitchFamily="18" charset="0"/>
              </a:rPr>
              <a:t>, но выигрывает тот, кто сумеет навязать свое мнение «сопернику</a:t>
            </a:r>
            <a:r>
              <a:rPr lang="ru-RU" sz="2000" dirty="0" smtClean="0">
                <a:latin typeface="Times New Roman" pitchFamily="18" charset="0"/>
                <a:cs typeface="Times New Roman" pitchFamily="18" charset="0"/>
              </a:rPr>
              <a:t>»)</a:t>
            </a:r>
          </a:p>
          <a:p>
            <a:pPr algn="just">
              <a:buNone/>
            </a:pPr>
            <a:endParaRPr lang="ru-RU"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a:bodyPr>
          <a:lstStyle/>
          <a:p>
            <a:pPr algn="just"/>
            <a:r>
              <a:rPr lang="ru-RU" sz="2400" i="1" dirty="0" smtClean="0">
                <a:solidFill>
                  <a:srgbClr val="FF0000"/>
                </a:solidFill>
                <a:latin typeface="Times New Roman" pitchFamily="18" charset="0"/>
                <a:cs typeface="Times New Roman" pitchFamily="18" charset="0"/>
              </a:rPr>
              <a:t>       </a:t>
            </a:r>
            <a:r>
              <a:rPr lang="ru-RU" sz="2000" i="1" dirty="0" smtClean="0">
                <a:solidFill>
                  <a:srgbClr val="FF0000"/>
                </a:solidFill>
                <a:latin typeface="Times New Roman" pitchFamily="18" charset="0"/>
                <a:cs typeface="Times New Roman" pitchFamily="18" charset="0"/>
              </a:rPr>
              <a:t>В </a:t>
            </a:r>
            <a:r>
              <a:rPr lang="ru-RU" sz="2000" i="1" dirty="0">
                <a:solidFill>
                  <a:srgbClr val="FF0000"/>
                </a:solidFill>
                <a:latin typeface="Times New Roman" pitchFamily="18" charset="0"/>
                <a:cs typeface="Times New Roman" pitchFamily="18" charset="0"/>
              </a:rPr>
              <a:t>зависимости от степени концентрации субъектов конкуренции </a:t>
            </a:r>
            <a:r>
              <a:rPr lang="ru-RU" sz="2000" dirty="0">
                <a:latin typeface="Times New Roman" pitchFamily="18" charset="0"/>
                <a:cs typeface="Times New Roman" pitchFamily="18" charset="0"/>
              </a:rPr>
              <a:t>можно выделить индивидуальную и групповую конкуренцию</a:t>
            </a:r>
            <a:r>
              <a:rPr lang="ru-RU" sz="2000" dirty="0"/>
              <a:t>.</a:t>
            </a:r>
          </a:p>
        </p:txBody>
      </p:sp>
      <p:sp>
        <p:nvSpPr>
          <p:cNvPr id="3" name="Содержимое 2"/>
          <p:cNvSpPr>
            <a:spLocks noGrp="1"/>
          </p:cNvSpPr>
          <p:nvPr>
            <p:ph idx="1"/>
          </p:nvPr>
        </p:nvSpPr>
        <p:spPr>
          <a:xfrm>
            <a:off x="457200" y="1556792"/>
            <a:ext cx="8229600" cy="4569371"/>
          </a:xfrm>
        </p:spPr>
        <p:txBody>
          <a:bodyPr>
            <a:normAutofit lnSpcReduction="10000"/>
          </a:bodyPr>
          <a:lstStyle/>
          <a:p>
            <a:pPr algn="just">
              <a:buNone/>
            </a:pPr>
            <a:r>
              <a:rPr lang="ru-RU" sz="2400" dirty="0" smtClean="0"/>
              <a:t>            </a:t>
            </a:r>
            <a:r>
              <a:rPr lang="ru-RU" sz="2000" dirty="0" smtClean="0">
                <a:latin typeface="Times New Roman" pitchFamily="18" charset="0"/>
                <a:cs typeface="Times New Roman" pitchFamily="18" charset="0"/>
              </a:rPr>
              <a:t>Индивидуальная </a:t>
            </a:r>
            <a:r>
              <a:rPr lang="ru-RU" sz="2000" dirty="0">
                <a:latin typeface="Times New Roman" pitchFamily="18" charset="0"/>
                <a:cs typeface="Times New Roman" pitchFamily="18" charset="0"/>
              </a:rPr>
              <a:t>конкуренция имеет место, когда конкурентами являются отдельные предприятия или организации. При групповой конкуренции друг другу противостоят предпринимательские объединения, выступающие в качестве «ассоциированных конкурентов</a:t>
            </a:r>
            <a:r>
              <a:rPr lang="ru-RU" sz="2000" dirty="0" smtClean="0">
                <a:latin typeface="Times New Roman" pitchFamily="18" charset="0"/>
                <a:cs typeface="Times New Roman" pitchFamily="18" charset="0"/>
              </a:rPr>
              <a:t>» (может быть между коммерческими и некоммерческими объединениями). </a:t>
            </a:r>
          </a:p>
          <a:p>
            <a:pPr algn="just">
              <a:buNone/>
            </a:pPr>
            <a:r>
              <a:rPr lang="ru-RU" sz="2000" i="1" dirty="0" smtClean="0">
                <a:solidFill>
                  <a:srgbClr val="FF0000"/>
                </a:solidFill>
                <a:latin typeface="Times New Roman" pitchFamily="18" charset="0"/>
                <a:cs typeface="Times New Roman" pitchFamily="18" charset="0"/>
              </a:rPr>
              <a:t>     В </a:t>
            </a:r>
            <a:r>
              <a:rPr lang="ru-RU" sz="2000" i="1" dirty="0">
                <a:solidFill>
                  <a:srgbClr val="FF0000"/>
                </a:solidFill>
                <a:latin typeface="Times New Roman" pitchFamily="18" charset="0"/>
                <a:cs typeface="Times New Roman" pitchFamily="18" charset="0"/>
              </a:rPr>
              <a:t>зависимости от используемых методов конкуренции</a:t>
            </a:r>
            <a:r>
              <a:rPr lang="ru-RU" sz="2000" dirty="0">
                <a:solidFill>
                  <a:srgbClr val="FF0000"/>
                </a:solidFill>
                <a:latin typeface="Times New Roman" pitchFamily="18" charset="0"/>
                <a:cs typeface="Times New Roman" pitchFamily="18" charset="0"/>
              </a:rPr>
              <a:t> </a:t>
            </a:r>
            <a:r>
              <a:rPr lang="ru-RU" sz="2000" dirty="0">
                <a:latin typeface="Times New Roman" pitchFamily="18" charset="0"/>
                <a:cs typeface="Times New Roman" pitchFamily="18" charset="0"/>
              </a:rPr>
              <a:t>различают ценовую и </a:t>
            </a:r>
            <a:r>
              <a:rPr lang="ru-RU" sz="2000" dirty="0" smtClean="0">
                <a:latin typeface="Times New Roman" pitchFamily="18" charset="0"/>
                <a:cs typeface="Times New Roman" pitchFamily="18" charset="0"/>
              </a:rPr>
              <a:t>неценовую конкуренцию. </a:t>
            </a:r>
          </a:p>
          <a:p>
            <a:pPr algn="just">
              <a:buNone/>
            </a:pPr>
            <a:r>
              <a:rPr lang="ru-RU" sz="2000" dirty="0" smtClean="0">
                <a:latin typeface="Times New Roman" pitchFamily="18" charset="0"/>
                <a:cs typeface="Times New Roman" pitchFamily="18" charset="0"/>
              </a:rPr>
              <a:t>            Ценовая конкуренция делится на:</a:t>
            </a:r>
          </a:p>
          <a:p>
            <a:pPr algn="just">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a:t>
            </a:r>
            <a:r>
              <a:rPr lang="ru-RU" sz="20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открытую ценовую конкуренцию</a:t>
            </a:r>
          </a:p>
          <a:p>
            <a:pPr algn="just">
              <a:buNone/>
            </a:pPr>
            <a:r>
              <a:rPr lang="ru-RU"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-скрытую ценовую конкуренцию  </a:t>
            </a:r>
          </a:p>
          <a:p>
            <a:pPr algn="just">
              <a:buNone/>
            </a:pPr>
            <a:r>
              <a:rPr lang="ru-RU" sz="2000" dirty="0" smtClean="0">
                <a:latin typeface="Times New Roman" pitchFamily="18" charset="0"/>
                <a:cs typeface="Times New Roman" pitchFamily="18" charset="0"/>
              </a:rPr>
              <a:t>           </a:t>
            </a:r>
            <a:r>
              <a:rPr lang="ru-RU"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Основное </a:t>
            </a:r>
            <a:r>
              <a:rPr lang="ru-RU" sz="2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условие ведения успешной конкурентной борьбы с помощью цен - постоянное совершенствование производства и снижение себестоимости, что и является факторами развития ценовой </a:t>
            </a:r>
            <a:r>
              <a:rPr lang="ru-RU"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конкуренции.</a:t>
            </a:r>
          </a:p>
          <a:p>
            <a:pPr algn="just">
              <a:buNone/>
            </a:pPr>
            <a:endParaRPr lang="ru-RU" sz="2400" dirty="0">
              <a:latin typeface="Times New Roman" pitchFamily="18" charset="0"/>
              <a:cs typeface="Times New Roman" pitchFamily="18" charset="0"/>
            </a:endParaRPr>
          </a:p>
          <a:p>
            <a:pPr algn="just">
              <a:buNone/>
            </a:pPr>
            <a:endParaRPr lang="ru-RU"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12974"/>
          </a:xfrm>
        </p:spPr>
        <p:txBody>
          <a:bodyPr>
            <a:normAutofit fontScale="90000"/>
          </a:bodyPr>
          <a:lstStyle/>
          <a:p>
            <a:pPr algn="just"/>
            <a:r>
              <a:rPr lang="ru-RU" sz="1800" dirty="0" smtClean="0"/>
              <a:t>       </a:t>
            </a:r>
            <a:br>
              <a:rPr lang="ru-RU" sz="1800" dirty="0" smtClean="0"/>
            </a:br>
            <a:r>
              <a:rPr lang="ru-RU" sz="1800" dirty="0"/>
              <a:t/>
            </a:r>
            <a:br>
              <a:rPr lang="ru-RU" sz="1800" dirty="0"/>
            </a:br>
            <a:r>
              <a:rPr lang="ru-RU" sz="1800" dirty="0" smtClean="0"/>
              <a:t>       </a:t>
            </a:r>
            <a:br>
              <a:rPr lang="ru-RU" sz="1800" dirty="0" smtClean="0"/>
            </a:br>
            <a:r>
              <a:rPr lang="ru-RU" sz="1800" dirty="0"/>
              <a:t> </a:t>
            </a:r>
            <a:r>
              <a:rPr lang="ru-RU" sz="1800" dirty="0" smtClean="0"/>
              <a:t>       </a:t>
            </a:r>
            <a:r>
              <a:rPr lang="ru-RU" sz="2200" dirty="0" smtClean="0">
                <a:latin typeface="Times New Roman" pitchFamily="18" charset="0"/>
                <a:cs typeface="Times New Roman" pitchFamily="18" charset="0"/>
              </a:rPr>
              <a:t>Среди </a:t>
            </a:r>
            <a:r>
              <a:rPr lang="ru-RU" sz="2200" dirty="0">
                <a:latin typeface="Times New Roman" pitchFamily="18" charset="0"/>
                <a:cs typeface="Times New Roman" pitchFamily="18" charset="0"/>
              </a:rPr>
              <a:t>определяющих факторов первостепенное значение имеют </a:t>
            </a:r>
            <a:r>
              <a:rPr lang="ru-RU" sz="2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издержки производства, производительность и интенсивность труда, </a:t>
            </a:r>
            <a:r>
              <a:rPr lang="ru-RU" sz="2200" dirty="0">
                <a:latin typeface="Times New Roman" pitchFamily="18" charset="0"/>
                <a:cs typeface="Times New Roman" pitchFamily="18" charset="0"/>
              </a:rPr>
              <a:t>которые влияют на цену и качество изделий</a:t>
            </a:r>
            <a:r>
              <a:rPr lang="ru-RU" sz="2200" dirty="0" smtClean="0">
                <a:latin typeface="Times New Roman" pitchFamily="18" charset="0"/>
                <a:cs typeface="Times New Roman" pitchFamily="18" charset="0"/>
              </a:rPr>
              <a:t>.</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endParaRPr lang="ru-RU" sz="2200" b="1" i="1" dirty="0">
              <a:latin typeface="Times New Roman" pitchFamily="18" charset="0"/>
              <a:cs typeface="Times New Roman" pitchFamily="18" charset="0"/>
            </a:endParaRPr>
          </a:p>
        </p:txBody>
      </p:sp>
      <p:sp>
        <p:nvSpPr>
          <p:cNvPr id="4" name="Прямоугольник 3"/>
          <p:cNvSpPr/>
          <p:nvPr/>
        </p:nvSpPr>
        <p:spPr>
          <a:xfrm>
            <a:off x="611560" y="1700808"/>
            <a:ext cx="8136904"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ru-RU" b="1" dirty="0"/>
              <a:t> </a:t>
            </a:r>
            <a:r>
              <a:rPr lang="ru-RU" sz="3600" b="1" dirty="0">
                <a:solidFill>
                  <a:srgbClr val="FF0000"/>
                </a:solidFill>
              </a:rPr>
              <a:t>Факторы развития ценовой конкуренции</a:t>
            </a:r>
          </a:p>
        </p:txBody>
      </p:sp>
      <p:sp>
        <p:nvSpPr>
          <p:cNvPr id="5" name="Прямоугольник 4"/>
          <p:cNvSpPr/>
          <p:nvPr/>
        </p:nvSpPr>
        <p:spPr>
          <a:xfrm>
            <a:off x="539552" y="3573016"/>
            <a:ext cx="3600400" cy="20313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u="sng" dirty="0">
                <a:latin typeface="Times New Roman" pitchFamily="18" charset="0"/>
                <a:cs typeface="Times New Roman" pitchFamily="18" charset="0"/>
              </a:rPr>
              <a:t>Внутренние</a:t>
            </a:r>
          </a:p>
          <a:p>
            <a:r>
              <a:rPr lang="ru-RU" dirty="0">
                <a:latin typeface="Times New Roman" pitchFamily="18" charset="0"/>
                <a:cs typeface="Times New Roman" pitchFamily="18" charset="0"/>
              </a:rPr>
              <a:t>- издержки</a:t>
            </a:r>
          </a:p>
          <a:p>
            <a:r>
              <a:rPr lang="ru-RU" dirty="0">
                <a:latin typeface="Times New Roman" pitchFamily="18" charset="0"/>
                <a:cs typeface="Times New Roman" pitchFamily="18" charset="0"/>
              </a:rPr>
              <a:t>- уровень технологии и </a:t>
            </a:r>
          </a:p>
          <a:p>
            <a:r>
              <a:rPr lang="ru-RU" dirty="0">
                <a:latin typeface="Times New Roman" pitchFamily="18" charset="0"/>
                <a:cs typeface="Times New Roman" pitchFamily="18" charset="0"/>
              </a:rPr>
              <a:t>производства</a:t>
            </a:r>
          </a:p>
          <a:p>
            <a:r>
              <a:rPr lang="ru-RU" dirty="0">
                <a:latin typeface="Times New Roman" pitchFamily="18" charset="0"/>
                <a:cs typeface="Times New Roman" pitchFamily="18" charset="0"/>
              </a:rPr>
              <a:t>- управление</a:t>
            </a:r>
          </a:p>
          <a:p>
            <a:r>
              <a:rPr lang="ru-RU" dirty="0">
                <a:latin typeface="Times New Roman" pitchFamily="18" charset="0"/>
                <a:cs typeface="Times New Roman" pitchFamily="18" charset="0"/>
              </a:rPr>
              <a:t>- маркетинг</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трансакционные</a:t>
            </a:r>
            <a:r>
              <a:rPr lang="ru-RU" dirty="0">
                <a:latin typeface="Times New Roman" pitchFamily="18" charset="0"/>
                <a:cs typeface="Times New Roman" pitchFamily="18" charset="0"/>
              </a:rPr>
              <a:t> издержки</a:t>
            </a:r>
          </a:p>
        </p:txBody>
      </p:sp>
      <p:sp>
        <p:nvSpPr>
          <p:cNvPr id="6" name="Прямоугольник 5"/>
          <p:cNvSpPr/>
          <p:nvPr/>
        </p:nvSpPr>
        <p:spPr>
          <a:xfrm>
            <a:off x="4860032" y="3501008"/>
            <a:ext cx="3888432"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dirty="0"/>
              <a:t> </a:t>
            </a:r>
            <a:r>
              <a:rPr lang="ru-RU" u="sng" dirty="0">
                <a:latin typeface="Times New Roman" pitchFamily="18" charset="0"/>
                <a:cs typeface="Times New Roman" pitchFamily="18" charset="0"/>
              </a:rPr>
              <a:t>Внешние</a:t>
            </a:r>
          </a:p>
          <a:p>
            <a:r>
              <a:rPr lang="ru-RU" dirty="0">
                <a:latin typeface="Times New Roman" pitchFamily="18" charset="0"/>
                <a:cs typeface="Times New Roman" pitchFamily="18" charset="0"/>
              </a:rPr>
              <a:t>- инфляция</a:t>
            </a:r>
          </a:p>
          <a:p>
            <a:r>
              <a:rPr lang="ru-RU" dirty="0">
                <a:latin typeface="Times New Roman" pitchFamily="18" charset="0"/>
                <a:cs typeface="Times New Roman" pitchFamily="18" charset="0"/>
              </a:rPr>
              <a:t>- курс национальной валюты</a:t>
            </a:r>
          </a:p>
          <a:p>
            <a:r>
              <a:rPr lang="ru-RU" dirty="0">
                <a:latin typeface="Times New Roman" pitchFamily="18" charset="0"/>
                <a:cs typeface="Times New Roman" pitchFamily="18" charset="0"/>
              </a:rPr>
              <a:t>- величина процентной ставки</a:t>
            </a:r>
          </a:p>
          <a:p>
            <a:r>
              <a:rPr lang="ru-RU" dirty="0">
                <a:latin typeface="Times New Roman" pitchFamily="18" charset="0"/>
                <a:cs typeface="Times New Roman" pitchFamily="18" charset="0"/>
              </a:rPr>
              <a:t>- налоговое законодательство</a:t>
            </a:r>
          </a:p>
          <a:p>
            <a:r>
              <a:rPr lang="ru-RU" dirty="0">
                <a:latin typeface="Times New Roman" pitchFamily="18" charset="0"/>
                <a:cs typeface="Times New Roman" pitchFamily="18" charset="0"/>
              </a:rPr>
              <a:t>- таможенное законодательство</a:t>
            </a:r>
          </a:p>
          <a:p>
            <a:r>
              <a:rPr lang="ru-RU" dirty="0">
                <a:latin typeface="Times New Roman" pitchFamily="18" charset="0"/>
                <a:cs typeface="Times New Roman" pitchFamily="18" charset="0"/>
              </a:rPr>
              <a:t>- государственные субсидии, льготы</a:t>
            </a:r>
          </a:p>
          <a:p>
            <a:r>
              <a:rPr lang="ru-RU" dirty="0">
                <a:latin typeface="Times New Roman" pitchFamily="18" charset="0"/>
                <a:cs typeface="Times New Roman" pitchFamily="18" charset="0"/>
              </a:rPr>
              <a:t>- социальный фактор</a:t>
            </a:r>
          </a:p>
        </p:txBody>
      </p:sp>
      <p:cxnSp>
        <p:nvCxnSpPr>
          <p:cNvPr id="18434" name="AutoShape 28"/>
          <p:cNvCxnSpPr>
            <a:cxnSpLocks noChangeShapeType="1"/>
          </p:cNvCxnSpPr>
          <p:nvPr/>
        </p:nvCxnSpPr>
        <p:spPr bwMode="auto">
          <a:xfrm flipH="1">
            <a:off x="2123728" y="2996952"/>
            <a:ext cx="390525" cy="485775"/>
          </a:xfrm>
          <a:prstGeom prst="straightConnector1">
            <a:avLst/>
          </a:prstGeom>
          <a:noFill/>
          <a:ln w="9525">
            <a:solidFill>
              <a:srgbClr val="000000"/>
            </a:solidFill>
            <a:round/>
            <a:headEnd/>
            <a:tailEnd type="triangle" w="med" len="med"/>
          </a:ln>
        </p:spPr>
      </p:cxnSp>
      <p:cxnSp>
        <p:nvCxnSpPr>
          <p:cNvPr id="18435" name="AutoShape 29"/>
          <p:cNvCxnSpPr>
            <a:cxnSpLocks noChangeShapeType="1"/>
          </p:cNvCxnSpPr>
          <p:nvPr/>
        </p:nvCxnSpPr>
        <p:spPr bwMode="auto">
          <a:xfrm>
            <a:off x="6588224" y="2924944"/>
            <a:ext cx="485775" cy="485775"/>
          </a:xfrm>
          <a:prstGeom prst="straightConnector1">
            <a:avLst/>
          </a:prstGeom>
          <a:noFill/>
          <a:ln w="9525">
            <a:solidFill>
              <a:srgbClr val="000000"/>
            </a:solidFill>
            <a:round/>
            <a:headEnd/>
            <a:tailEnd type="triangl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dirty="0" smtClean="0">
                <a:solidFill>
                  <a:srgbClr val="0070C0"/>
                </a:solidFill>
              </a:rPr>
              <a:t>Неценовая конкуренция </a:t>
            </a:r>
            <a:endParaRPr lang="ru-RU" dirty="0">
              <a:solidFill>
                <a:srgbClr val="0070C0"/>
              </a:solidFill>
            </a:endParaRPr>
          </a:p>
        </p:txBody>
      </p:sp>
      <p:sp>
        <p:nvSpPr>
          <p:cNvPr id="3" name="Содержимое 2"/>
          <p:cNvSpPr>
            <a:spLocks noGrp="1"/>
          </p:cNvSpPr>
          <p:nvPr>
            <p:ph idx="1"/>
          </p:nvPr>
        </p:nvSpPr>
        <p:spPr>
          <a:xfrm>
            <a:off x="457200" y="1124744"/>
            <a:ext cx="8229600" cy="5001419"/>
          </a:xfrm>
        </p:spPr>
        <p:txBody>
          <a:bodyPr>
            <a:normAutofit/>
          </a:bodyPr>
          <a:lstStyle/>
          <a:p>
            <a:pPr algn="just">
              <a:buNone/>
            </a:pPr>
            <a:r>
              <a:rPr lang="ru-RU" sz="2400" dirty="0" smtClean="0"/>
              <a:t>           </a:t>
            </a:r>
            <a:r>
              <a:rPr lang="ru-RU" sz="2400" dirty="0" smtClean="0">
                <a:latin typeface="Times New Roman" pitchFamily="18" charset="0"/>
                <a:cs typeface="Times New Roman" pitchFamily="18" charset="0"/>
              </a:rPr>
              <a:t>При </a:t>
            </a:r>
            <a:r>
              <a:rPr lang="ru-RU" sz="2400" dirty="0">
                <a:solidFill>
                  <a:srgbClr val="FF0000"/>
                </a:solidFill>
                <a:latin typeface="Times New Roman" pitchFamily="18" charset="0"/>
                <a:cs typeface="Times New Roman" pitchFamily="18" charset="0"/>
              </a:rPr>
              <a:t>неценовой конкуренции </a:t>
            </a:r>
            <a:r>
              <a:rPr lang="ru-RU" sz="2400" dirty="0">
                <a:latin typeface="Times New Roman" pitchFamily="18" charset="0"/>
                <a:cs typeface="Times New Roman" pitchFamily="18" charset="0"/>
              </a:rPr>
              <a:t>на первый план выступают </a:t>
            </a:r>
            <a:r>
              <a:rPr lang="ru-RU" sz="2400" dirty="0">
                <a:solidFill>
                  <a:srgbClr val="0070C0"/>
                </a:solidFill>
                <a:latin typeface="Times New Roman" pitchFamily="18" charset="0"/>
                <a:cs typeface="Times New Roman" pitchFamily="18" charset="0"/>
              </a:rPr>
              <a:t>уникальные свойства товара, его техническая надежность, высокое качество, долговечность, безопасность, полезный эффект </a:t>
            </a:r>
            <a:r>
              <a:rPr lang="ru-RU" sz="2400" dirty="0">
                <a:latin typeface="Times New Roman" pitchFamily="18" charset="0"/>
                <a:cs typeface="Times New Roman" pitchFamily="18" charset="0"/>
              </a:rPr>
              <a:t>и т.д. </a:t>
            </a:r>
            <a:endParaRPr lang="ru-RU" sz="2400" dirty="0" smtClean="0">
              <a:latin typeface="Times New Roman" pitchFamily="18" charset="0"/>
              <a:cs typeface="Times New Roman" pitchFamily="18" charset="0"/>
            </a:endParaRPr>
          </a:p>
          <a:p>
            <a:pPr algn="just">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К </a:t>
            </a:r>
            <a:r>
              <a:rPr lang="ru-RU" sz="2400" dirty="0">
                <a:latin typeface="Times New Roman" pitchFamily="18" charset="0"/>
                <a:cs typeface="Times New Roman" pitchFamily="18" charset="0"/>
              </a:rPr>
              <a:t>числу неценовых методов относят также </a:t>
            </a:r>
            <a:r>
              <a:rPr lang="ru-RU" sz="2400" dirty="0">
                <a:solidFill>
                  <a:srgbClr val="0070C0"/>
                </a:solidFill>
                <a:latin typeface="Times New Roman" pitchFamily="18" charset="0"/>
                <a:cs typeface="Times New Roman" pitchFamily="18" charset="0"/>
              </a:rPr>
              <a:t>предоставление покупателям большого комплекса услуг </a:t>
            </a:r>
            <a:r>
              <a:rPr lang="ru-RU" sz="2400" dirty="0">
                <a:latin typeface="Times New Roman" pitchFamily="18" charset="0"/>
                <a:cs typeface="Times New Roman" pitchFamily="18" charset="0"/>
              </a:rPr>
              <a:t>(в том числе обучение персонала), за счет сданного старого товара в качестве первого взноса за новый, поставку оборудования уже не «под ключ», а на условиях «готовая продукция в руки». </a:t>
            </a:r>
            <a:r>
              <a:rPr lang="ru-RU" sz="2400" dirty="0">
                <a:solidFill>
                  <a:srgbClr val="0070C0"/>
                </a:solidFill>
                <a:latin typeface="Times New Roman" pitchFamily="18" charset="0"/>
                <a:cs typeface="Times New Roman" pitchFamily="18" charset="0"/>
              </a:rPr>
              <a:t>Маркетинговые методы управления фирмой </a:t>
            </a:r>
            <a:r>
              <a:rPr lang="ru-RU" sz="2400" dirty="0" smtClean="0">
                <a:latin typeface="Times New Roman" pitchFamily="18" charset="0"/>
                <a:cs typeface="Times New Roman" pitchFamily="18" charset="0"/>
              </a:rPr>
              <a:t>также </a:t>
            </a:r>
            <a:r>
              <a:rPr lang="ru-RU" sz="2400" dirty="0">
                <a:latin typeface="Times New Roman" pitchFamily="18" charset="0"/>
                <a:cs typeface="Times New Roman" pitchFamily="18" charset="0"/>
              </a:rPr>
              <a:t>можно отнести к неценовым методам конкуренции.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352928" cy="1296144"/>
          </a:xfrm>
        </p:spPr>
        <p:txBody>
          <a:bodyPr>
            <a:noAutofit/>
          </a:bodyPr>
          <a:lstStyle/>
          <a:p>
            <a:r>
              <a:rPr lang="ru-RU" sz="2400" dirty="0">
                <a:solidFill>
                  <a:srgbClr val="FF0000"/>
                </a:solidFill>
              </a:rPr>
              <a:t>В зависимости от используемых методов конкуренции различают </a:t>
            </a:r>
            <a:r>
              <a:rPr lang="ru-RU" sz="2400" dirty="0" smtClean="0">
                <a:solidFill>
                  <a:srgbClr val="FF0000"/>
                </a:solidFill>
              </a:rPr>
              <a:t>также добросовестную </a:t>
            </a:r>
            <a:r>
              <a:rPr lang="ru-RU" sz="2400" dirty="0">
                <a:solidFill>
                  <a:srgbClr val="FF0000"/>
                </a:solidFill>
              </a:rPr>
              <a:t>и недобросовестную конкуренцию.</a:t>
            </a:r>
          </a:p>
        </p:txBody>
      </p:sp>
      <p:sp>
        <p:nvSpPr>
          <p:cNvPr id="3" name="Содержимое 2"/>
          <p:cNvSpPr>
            <a:spLocks noGrp="1"/>
          </p:cNvSpPr>
          <p:nvPr>
            <p:ph idx="1"/>
          </p:nvPr>
        </p:nvSpPr>
        <p:spPr>
          <a:xfrm>
            <a:off x="457200" y="1340768"/>
            <a:ext cx="8229600" cy="4785395"/>
          </a:xfrm>
        </p:spPr>
        <p:txBody>
          <a:bodyPr>
            <a:normAutofit/>
          </a:bodyPr>
          <a:lstStyle/>
          <a:p>
            <a:pPr algn="just">
              <a:buNone/>
            </a:pPr>
            <a:r>
              <a:rPr lang="ru-RU" sz="2000" dirty="0" smtClean="0">
                <a:latin typeface="Times New Roman" pitchFamily="18" charset="0"/>
                <a:cs typeface="Times New Roman" pitchFamily="18" charset="0"/>
              </a:rPr>
              <a:t>         </a:t>
            </a:r>
            <a:r>
              <a:rPr lang="ru-RU"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Недобросовестной </a:t>
            </a:r>
            <a:r>
              <a:rPr lang="ru-RU" sz="2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является конкуренция</a:t>
            </a:r>
            <a:r>
              <a:rPr lang="ru-RU" sz="2000" dirty="0">
                <a:latin typeface="Times New Roman" pitchFamily="18" charset="0"/>
                <a:cs typeface="Times New Roman" pitchFamily="18" charset="0"/>
              </a:rPr>
              <a:t>, которая направлена на дискриминацию конкурентов путем распространения ложных слухов о них, фальсификации товаров, незаконного присвоения товарного знака конкурента, его фирменного наименования или маркировки, искажения в рекламе сведений об истинных свойствах товара, самовольного использования или разглашения чужой конфиденциальной научно-технической, производственной, маркетинговой или другой информации, поставки патентно-нечистых товаров.</a:t>
            </a:r>
            <a:r>
              <a:rPr lang="ru-RU" sz="2000" dirty="0" smtClean="0">
                <a:latin typeface="Times New Roman" pitchFamily="18" charset="0"/>
                <a:cs typeface="Times New Roman" pitchFamily="18" charset="0"/>
              </a:rPr>
              <a:t>        </a:t>
            </a:r>
          </a:p>
          <a:p>
            <a:pPr algn="just">
              <a:buNone/>
            </a:pPr>
            <a:r>
              <a:rPr lang="ru-RU" sz="2000" dirty="0" smtClean="0">
                <a:latin typeface="Times New Roman" pitchFamily="18" charset="0"/>
                <a:cs typeface="Times New Roman" pitchFamily="18" charset="0"/>
              </a:rPr>
              <a:t>           К </a:t>
            </a:r>
            <a:r>
              <a:rPr lang="ru-RU" sz="2000" dirty="0">
                <a:latin typeface="Times New Roman" pitchFamily="18" charset="0"/>
                <a:cs typeface="Times New Roman" pitchFamily="18" charset="0"/>
              </a:rPr>
              <a:t>незаконным методам </a:t>
            </a:r>
            <a:r>
              <a:rPr lang="ru-RU" sz="2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неценовой конкуренции </a:t>
            </a:r>
            <a:r>
              <a:rPr lang="ru-RU" sz="2000" dirty="0">
                <a:latin typeface="Times New Roman" pitchFamily="18" charset="0"/>
                <a:cs typeface="Times New Roman" pitchFamily="18" charset="0"/>
              </a:rPr>
              <a:t>относятся промышленный шпионаж; переманивание специалистов, владеющих производственными </a:t>
            </a:r>
            <a:r>
              <a:rPr lang="ru-RU" sz="2000" dirty="0" smtClean="0">
                <a:latin typeface="Times New Roman" pitchFamily="18" charset="0"/>
                <a:cs typeface="Times New Roman" pitchFamily="18" charset="0"/>
              </a:rPr>
              <a:t>секретами, </a:t>
            </a:r>
            <a:r>
              <a:rPr lang="ru-RU" sz="2000" dirty="0">
                <a:latin typeface="Times New Roman" pitchFamily="18" charset="0"/>
                <a:cs typeface="Times New Roman" pitchFamily="18" charset="0"/>
              </a:rPr>
              <a:t>выпуск поддельных товаров, внешне ничем не отличающихся от изделий подлинников, но существенно худших по качеству, а потому обычно на 50% более </a:t>
            </a:r>
            <a:r>
              <a:rPr lang="ru-RU" sz="2000" dirty="0" smtClean="0">
                <a:latin typeface="Times New Roman" pitchFamily="18" charset="0"/>
                <a:cs typeface="Times New Roman" pitchFamily="18" charset="0"/>
              </a:rPr>
              <a:t>дешевых, </a:t>
            </a:r>
            <a:r>
              <a:rPr lang="ru-RU" sz="2000" dirty="0">
                <a:latin typeface="Times New Roman" pitchFamily="18" charset="0"/>
                <a:cs typeface="Times New Roman" pitchFamily="18" charset="0"/>
              </a:rPr>
              <a:t>закупка образцов с целью их копирования</a:t>
            </a:r>
            <a:r>
              <a:rPr lang="ru-RU" sz="2000" dirty="0" smtClean="0">
                <a:latin typeface="Times New Roman" pitchFamily="18" charset="0"/>
                <a:cs typeface="Times New Roman" pitchFamily="18" charset="0"/>
              </a:rPr>
              <a:t>.</a:t>
            </a:r>
          </a:p>
          <a:p>
            <a:pPr algn="just">
              <a:buNone/>
            </a:pPr>
            <a:endParaRPr lang="ru-RU" sz="2000" dirty="0">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sz="2400" dirty="0" smtClean="0">
                <a:solidFill>
                  <a:srgbClr val="FF0000"/>
                </a:solidFill>
                <a:latin typeface="Times New Roman" pitchFamily="18" charset="0"/>
                <a:cs typeface="Times New Roman" pitchFamily="18" charset="0"/>
              </a:rPr>
              <a:t>В зависимости от степени влияния на рынок выделяют внутриотраслевую и межотраслевую конкуренцию</a:t>
            </a:r>
            <a:endParaRPr lang="ru-RU" sz="2400" dirty="0">
              <a:solidFill>
                <a:srgbClr val="FF0000"/>
              </a:solidFill>
              <a:latin typeface="Times New Roman" pitchFamily="18" charset="0"/>
              <a:cs typeface="Times New Roman" pitchFamily="18" charset="0"/>
            </a:endParaRPr>
          </a:p>
        </p:txBody>
      </p:sp>
      <p:sp>
        <p:nvSpPr>
          <p:cNvPr id="5" name="Прямоугольник 4"/>
          <p:cNvSpPr/>
          <p:nvPr/>
        </p:nvSpPr>
        <p:spPr>
          <a:xfrm>
            <a:off x="323529" y="1052736"/>
            <a:ext cx="3888432"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ru-RU" sz="2400" dirty="0">
                <a:solidFill>
                  <a:srgbClr val="FF0000"/>
                </a:solidFill>
                <a:effectLst>
                  <a:outerShdw blurRad="38100" dist="38100" dir="2700000" algn="tl">
                    <a:srgbClr val="000000">
                      <a:alpha val="43137"/>
                    </a:srgbClr>
                  </a:outerShdw>
                </a:effectLst>
              </a:rPr>
              <a:t>Внутриотраслевая конкуренция</a:t>
            </a:r>
          </a:p>
        </p:txBody>
      </p:sp>
      <p:sp>
        <p:nvSpPr>
          <p:cNvPr id="6" name="Прямоугольник 5"/>
          <p:cNvSpPr/>
          <p:nvPr/>
        </p:nvSpPr>
        <p:spPr>
          <a:xfrm>
            <a:off x="5148064" y="1052736"/>
            <a:ext cx="3456384"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ru-RU" sz="2400" dirty="0">
                <a:solidFill>
                  <a:srgbClr val="FF0000"/>
                </a:solidFill>
                <a:effectLst>
                  <a:outerShdw blurRad="38100" dist="38100" dir="2700000" algn="tl">
                    <a:srgbClr val="000000">
                      <a:alpha val="43137"/>
                    </a:srgbClr>
                  </a:outerShdw>
                </a:effectLst>
              </a:rPr>
              <a:t>Межотраслевая </a:t>
            </a:r>
            <a:r>
              <a:rPr lang="ru-RU"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конкуренция</a:t>
            </a:r>
          </a:p>
        </p:txBody>
      </p:sp>
      <p:sp>
        <p:nvSpPr>
          <p:cNvPr id="7" name="Прямоугольник 6"/>
          <p:cNvSpPr/>
          <p:nvPr/>
        </p:nvSpPr>
        <p:spPr>
          <a:xfrm>
            <a:off x="323528" y="2564904"/>
            <a:ext cx="1512168"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dirty="0">
                <a:solidFill>
                  <a:srgbClr val="FF0000"/>
                </a:solidFill>
              </a:rPr>
              <a:t>Предметная</a:t>
            </a:r>
          </a:p>
        </p:txBody>
      </p:sp>
      <p:sp>
        <p:nvSpPr>
          <p:cNvPr id="8" name="Прямоугольник 7"/>
          <p:cNvSpPr/>
          <p:nvPr/>
        </p:nvSpPr>
        <p:spPr>
          <a:xfrm>
            <a:off x="1907704" y="2564904"/>
            <a:ext cx="1512168"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dirty="0"/>
              <a:t> </a:t>
            </a:r>
            <a:r>
              <a:rPr lang="ru-RU" dirty="0">
                <a:solidFill>
                  <a:srgbClr val="FF0000"/>
                </a:solidFill>
              </a:rPr>
              <a:t>Видовая</a:t>
            </a:r>
          </a:p>
        </p:txBody>
      </p:sp>
      <p:cxnSp>
        <p:nvCxnSpPr>
          <p:cNvPr id="16" name="Прямая со стрелкой 15"/>
          <p:cNvCxnSpPr/>
          <p:nvPr/>
        </p:nvCxnSpPr>
        <p:spPr>
          <a:xfrm>
            <a:off x="2411760" y="191683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971600" y="191683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4211960" y="2636912"/>
            <a:ext cx="2304256"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dirty="0">
                <a:solidFill>
                  <a:srgbClr val="FF0000"/>
                </a:solidFill>
              </a:rPr>
              <a:t>Перелив капитала</a:t>
            </a:r>
          </a:p>
        </p:txBody>
      </p:sp>
      <p:sp>
        <p:nvSpPr>
          <p:cNvPr id="20" name="Прямоугольник 19"/>
          <p:cNvSpPr/>
          <p:nvPr/>
        </p:nvSpPr>
        <p:spPr>
          <a:xfrm>
            <a:off x="6948264" y="2564904"/>
            <a:ext cx="2016224"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dirty="0">
                <a:solidFill>
                  <a:srgbClr val="FF0000"/>
                </a:solidFill>
              </a:rPr>
              <a:t>Функциональная</a:t>
            </a:r>
          </a:p>
        </p:txBody>
      </p:sp>
      <p:cxnSp>
        <p:nvCxnSpPr>
          <p:cNvPr id="22" name="Прямая со стрелкой 21"/>
          <p:cNvCxnSpPr/>
          <p:nvPr/>
        </p:nvCxnSpPr>
        <p:spPr>
          <a:xfrm>
            <a:off x="5508104" y="1772816"/>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7596336" y="1772816"/>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56" name="Rectangle 4"/>
          <p:cNvSpPr>
            <a:spLocks noChangeArrowheads="1"/>
          </p:cNvSpPr>
          <p:nvPr/>
        </p:nvSpPr>
        <p:spPr bwMode="auto">
          <a:xfrm>
            <a:off x="323528" y="3033322"/>
            <a:ext cx="8208912"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8100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Внутриотраслевая конкуренция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формирует единую по отрасли рыночную цену. Тем самым при различных индивидуальных издержках и, соответственно, индивидуальной цене этот вид конкуренции обеспечивает различия в прибылях, а, в конечном счете, побуждает фирму повышать эффективность производства.</a:t>
            </a:r>
          </a:p>
          <a:p>
            <a:pPr algn="just"/>
            <a:r>
              <a:rPr lang="ru-RU" dirty="0" smtClean="0">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Видовая </a:t>
            </a:r>
            <a:r>
              <a:rPr lang="ru-RU" dirty="0">
                <a:solidFill>
                  <a:srgbClr val="FF0000"/>
                </a:solidFill>
                <a:latin typeface="Times New Roman" pitchFamily="18" charset="0"/>
                <a:cs typeface="Times New Roman" pitchFamily="18" charset="0"/>
              </a:rPr>
              <a:t>конкуренция </a:t>
            </a:r>
            <a:r>
              <a:rPr lang="ru-RU" dirty="0">
                <a:latin typeface="Times New Roman" pitchFamily="18" charset="0"/>
                <a:cs typeface="Times New Roman" pitchFamily="18" charset="0"/>
              </a:rPr>
              <a:t>- следствие того, что имеются товары, предназначенные для удовлетворения одной и той же потребности, отличаются друг от друга своими свойствами или существенно важными параметрами, которые влияют на степень такого </a:t>
            </a:r>
            <a:r>
              <a:rPr lang="ru-RU" dirty="0" smtClean="0">
                <a:latin typeface="Times New Roman" pitchFamily="18" charset="0"/>
                <a:cs typeface="Times New Roman" pitchFamily="18" charset="0"/>
              </a:rPr>
              <a:t>удовлетворения.</a:t>
            </a:r>
            <a:endParaRPr lang="ru-RU" dirty="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Предметная </a:t>
            </a:r>
            <a:r>
              <a:rPr lang="ru-RU" dirty="0">
                <a:solidFill>
                  <a:srgbClr val="FF0000"/>
                </a:solidFill>
                <a:latin typeface="Times New Roman" pitchFamily="18" charset="0"/>
                <a:cs typeface="Times New Roman" pitchFamily="18" charset="0"/>
              </a:rPr>
              <a:t>конкуренция </a:t>
            </a:r>
            <a:r>
              <a:rPr lang="ru-RU" dirty="0">
                <a:latin typeface="Times New Roman" pitchFamily="18" charset="0"/>
                <a:cs typeface="Times New Roman" pitchFamily="18" charset="0"/>
              </a:rPr>
              <a:t>возникает в случае, если фирмы выпускают идентичные товары, различающиеся лишь незначительно.</a:t>
            </a:r>
          </a:p>
          <a:p>
            <a:pPr marL="0" marR="0" lvl="0" indent="38100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381000" algn="just" defTabSz="914400" rtl="0" eaLnBrk="1" fontAlgn="base" latinLnBrk="0" hangingPunct="1">
              <a:lnSpc>
                <a:spcPct val="100000"/>
              </a:lnSpc>
              <a:spcBef>
                <a:spcPct val="0"/>
              </a:spcBef>
              <a:spcAft>
                <a:spcPct val="0"/>
              </a:spcAft>
              <a:buClrTx/>
              <a:buSzTx/>
              <a:buFontTx/>
              <a:buNone/>
              <a:tabLst/>
            </a:pPr>
            <a:endParaRPr lang="ru-RU" sz="2000" dirty="0">
              <a:latin typeface="Times New Roman" pitchFamily="18" charset="0"/>
              <a:cs typeface="Times New Roman" pitchFamily="18" charset="0"/>
            </a:endParaRPr>
          </a:p>
          <a:p>
            <a:pPr marL="0" marR="0" lvl="0" indent="38100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81000" algn="just" defTabSz="914400" rtl="0" eaLnBrk="1" fontAlgn="base" latinLnBrk="0" hangingPunct="1">
              <a:lnSpc>
                <a:spcPct val="100000"/>
              </a:lnSpc>
              <a:spcBef>
                <a:spcPct val="0"/>
              </a:spcBef>
              <a:spcAft>
                <a:spcPct val="0"/>
              </a:spcAft>
              <a:buClrTx/>
              <a:buSzTx/>
              <a:buFontTx/>
              <a:buNone/>
              <a:tabLst/>
            </a:pPr>
            <a:endParaRPr lang="ru-RU" sz="1400" dirty="0">
              <a:latin typeface="Arial" pitchFamily="34" charset="0"/>
            </a:endParaRPr>
          </a:p>
          <a:p>
            <a:pPr marL="0" marR="0" lvl="0" indent="38100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2800" dirty="0" smtClean="0">
                <a:solidFill>
                  <a:srgbClr val="FF0000"/>
                </a:solidFill>
                <a:latin typeface="Times New Roman" pitchFamily="18" charset="0"/>
                <a:cs typeface="Times New Roman" pitchFamily="18" charset="0"/>
              </a:rPr>
              <a:t>Функциональная конкуренция </a:t>
            </a:r>
            <a:endParaRPr lang="ru-RU" sz="2800"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395536" y="980728"/>
            <a:ext cx="8229600" cy="5174035"/>
          </a:xfrm>
        </p:spPr>
        <p:txBody>
          <a:bodyPr>
            <a:normAutofit fontScale="70000" lnSpcReduction="20000"/>
          </a:bodyPr>
          <a:lstStyle/>
          <a:p>
            <a:pPr algn="just">
              <a:buNone/>
            </a:pP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Функциональная </a:t>
            </a:r>
            <a:r>
              <a:rPr lang="ru-RU" dirty="0">
                <a:solidFill>
                  <a:srgbClr val="FF0000"/>
                </a:solidFill>
                <a:latin typeface="Times New Roman" pitchFamily="18" charset="0"/>
                <a:cs typeface="Times New Roman" pitchFamily="18" charset="0"/>
              </a:rPr>
              <a:t>конкуренция </a:t>
            </a:r>
            <a:r>
              <a:rPr lang="ru-RU" dirty="0">
                <a:latin typeface="Times New Roman" pitchFamily="18" charset="0"/>
                <a:cs typeface="Times New Roman" pitchFamily="18" charset="0"/>
              </a:rPr>
              <a:t>основывается на том факте, что «совершенно разные товары, производимые предприятиями разных отраслей, могут выполнять для потребителя одинаковые функции и выступать в качестве взаимозаменяемых товаров». </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Таким </a:t>
            </a:r>
            <a:r>
              <a:rPr lang="ru-RU" dirty="0">
                <a:latin typeface="Times New Roman" pitchFamily="18" charset="0"/>
                <a:cs typeface="Times New Roman" pitchFamily="18" charset="0"/>
              </a:rPr>
              <a:t>образом, функциональная конкуренция возникает потому, что любую потребность можно удовлетворить разнообразными способами, и соответственно все товары, обеспечивающие такое удовлетворение, являются функциональными конкурентами. </a:t>
            </a:r>
            <a:endParaRPr lang="ru-RU" dirty="0" smtClean="0">
              <a:latin typeface="Times New Roman" pitchFamily="18" charset="0"/>
              <a:cs typeface="Times New Roman" pitchFamily="18" charset="0"/>
            </a:endParaRPr>
          </a:p>
          <a:p>
            <a:pPr algn="just">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Функциональная </a:t>
            </a:r>
            <a:r>
              <a:rPr lang="ru-RU" dirty="0">
                <a:latin typeface="Times New Roman" pitchFamily="18" charset="0"/>
                <a:cs typeface="Times New Roman" pitchFamily="18" charset="0"/>
              </a:rPr>
              <a:t>конкуренция формирует единую равновесную цену производства на макроэкономическом уровне и тем самым выполняет регулирующую функцию, обеспечивая равную прибыль на равный капитал и макроэкономическое рыночное равновесие. Функциональную конкуренцию приходится учитывать, даже если фирма является производителем уникального товара.</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Эффективная конкуренция </a:t>
            </a:r>
            <a:endParaRPr lang="ru-RU"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908720"/>
            <a:ext cx="8229600" cy="5217443"/>
          </a:xfrm>
        </p:spPr>
        <p:txBody>
          <a:bodyPr>
            <a:normAutofit/>
          </a:bodyPr>
          <a:lstStyle/>
          <a:p>
            <a:pPr algn="just">
              <a:buNone/>
            </a:pPr>
            <a:r>
              <a:rPr lang="ru-RU" sz="2000" dirty="0" smtClean="0"/>
              <a:t>      </a:t>
            </a:r>
            <a:r>
              <a:rPr lang="ru-RU" sz="2000" b="1" dirty="0" smtClean="0"/>
              <a:t>Й. </a:t>
            </a:r>
            <a:r>
              <a:rPr lang="ru-RU" sz="2000" b="1" dirty="0" err="1" smtClean="0">
                <a:latin typeface="Times New Roman" pitchFamily="18" charset="0"/>
                <a:cs typeface="Times New Roman" pitchFamily="18" charset="0"/>
              </a:rPr>
              <a:t>Шумпетер</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ввел понятия </a:t>
            </a:r>
            <a:r>
              <a:rPr lang="ru-RU" sz="2000" b="1" dirty="0">
                <a:solidFill>
                  <a:srgbClr val="C00000"/>
                </a:solidFill>
                <a:latin typeface="Times New Roman" pitchFamily="18" charset="0"/>
                <a:cs typeface="Times New Roman" pitchFamily="18" charset="0"/>
              </a:rPr>
              <a:t>"эффективной конкуренции" </a:t>
            </a:r>
            <a:r>
              <a:rPr lang="ru-RU" sz="2000" dirty="0">
                <a:latin typeface="Times New Roman" pitchFamily="18" charset="0"/>
                <a:cs typeface="Times New Roman" pitchFamily="18" charset="0"/>
              </a:rPr>
              <a:t>и "эффективной монополии", связав их с процессом инноваций и функцией предпринимательства. </a:t>
            </a:r>
            <a:r>
              <a:rPr lang="ru-RU" sz="2000" dirty="0" smtClean="0">
                <a:latin typeface="Times New Roman" pitchFamily="18" charset="0"/>
                <a:cs typeface="Times New Roman" pitchFamily="18" charset="0"/>
              </a:rPr>
              <a:t>Инновации</a:t>
            </a:r>
            <a:r>
              <a:rPr lang="ru-RU" sz="2000" baseline="30000" dirty="0">
                <a:latin typeface="Times New Roman" pitchFamily="18" charset="0"/>
                <a:cs typeface="Times New Roman" pitchFamily="18" charset="0"/>
              </a:rPr>
              <a:t> </a:t>
            </a:r>
            <a:r>
              <a:rPr lang="ru-RU" sz="2000" dirty="0">
                <a:latin typeface="Times New Roman" pitchFamily="18" charset="0"/>
                <a:cs typeface="Times New Roman" pitchFamily="18" charset="0"/>
              </a:rPr>
              <a:t>открывают возможность изменять не только технологию и продукцию, но и оказывают влияние на структуру спроса, условия формирования издержек и цен. </a:t>
            </a:r>
            <a:r>
              <a:rPr lang="ru-RU" sz="2000" dirty="0" smtClean="0">
                <a:latin typeface="Times New Roman" pitchFamily="18" charset="0"/>
                <a:cs typeface="Times New Roman" pitchFamily="18" charset="0"/>
              </a:rPr>
              <a:t>          </a:t>
            </a:r>
          </a:p>
          <a:p>
            <a:pPr algn="just">
              <a:buNone/>
            </a:pPr>
            <a:r>
              <a:rPr lang="ru-RU" sz="2000" b="1" dirty="0">
                <a:latin typeface="Times New Roman" pitchFamily="18" charset="0"/>
                <a:cs typeface="Times New Roman" pitchFamily="18" charset="0"/>
              </a:rPr>
              <a:t> </a:t>
            </a:r>
            <a:r>
              <a:rPr lang="ru-RU" sz="2000" b="1" dirty="0" smtClean="0">
                <a:latin typeface="Times New Roman" pitchFamily="18" charset="0"/>
                <a:cs typeface="Times New Roman" pitchFamily="18" charset="0"/>
              </a:rPr>
              <a:t>             "</a:t>
            </a:r>
            <a:r>
              <a:rPr lang="ru-RU" sz="2000" b="1" dirty="0">
                <a:latin typeface="Times New Roman" pitchFamily="18" charset="0"/>
                <a:cs typeface="Times New Roman" pitchFamily="18" charset="0"/>
              </a:rPr>
              <a:t>Эффективной конкуренцией" </a:t>
            </a:r>
            <a:r>
              <a:rPr lang="ru-RU" sz="2000" dirty="0" err="1" smtClean="0">
                <a:latin typeface="Times New Roman" pitchFamily="18" charset="0"/>
                <a:cs typeface="Times New Roman" pitchFamily="18" charset="0"/>
              </a:rPr>
              <a:t>Й.Шумпетер</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назвал конкуренцию, которая стимулируется стремлением к получению прибыли за счет преимуществ в издержках производства и качестве самого продукта</a:t>
            </a:r>
            <a:r>
              <a:rPr lang="ru-RU" sz="2000" dirty="0" smtClean="0">
                <a:latin typeface="Times New Roman" pitchFamily="18" charset="0"/>
                <a:cs typeface="Times New Roman" pitchFamily="18" charset="0"/>
              </a:rPr>
              <a:t>.</a:t>
            </a:r>
          </a:p>
          <a:p>
            <a:pPr algn="just">
              <a:buNone/>
            </a:pPr>
            <a:r>
              <a:rPr lang="ru-RU" sz="2000" dirty="0" smtClean="0">
                <a:latin typeface="Times New Roman" pitchFamily="18" charset="0"/>
                <a:cs typeface="Times New Roman" pitchFamily="18" charset="0"/>
              </a:rPr>
              <a:t>            В </a:t>
            </a:r>
            <a:r>
              <a:rPr lang="ru-RU" sz="2000" dirty="0">
                <a:latin typeface="Times New Roman" pitchFamily="18" charset="0"/>
                <a:cs typeface="Times New Roman" pitchFamily="18" charset="0"/>
              </a:rPr>
              <a:t>теории </a:t>
            </a:r>
            <a:r>
              <a:rPr lang="ru-RU" sz="2000" dirty="0" err="1">
                <a:latin typeface="Times New Roman" pitchFamily="18" charset="0"/>
                <a:cs typeface="Times New Roman" pitchFamily="18" charset="0"/>
              </a:rPr>
              <a:t>Шумпетера</a:t>
            </a:r>
            <a:r>
              <a:rPr lang="ru-RU" sz="2000" dirty="0">
                <a:latin typeface="Times New Roman" pitchFamily="18" charset="0"/>
                <a:cs typeface="Times New Roman" pitchFamily="18" charset="0"/>
              </a:rPr>
              <a:t> "эффективная монополия" является естественным элементом экономического развития.</a:t>
            </a:r>
          </a:p>
          <a:p>
            <a:pPr algn="just">
              <a:buNone/>
            </a:pPr>
            <a:r>
              <a:rPr lang="ru-RU" sz="2000" dirty="0" smtClean="0">
                <a:latin typeface="Times New Roman" pitchFamily="18" charset="0"/>
                <a:cs typeface="Times New Roman" pitchFamily="18" charset="0"/>
              </a:rPr>
              <a:t>             Таким </a:t>
            </a:r>
            <a:r>
              <a:rPr lang="ru-RU" sz="2000" dirty="0">
                <a:latin typeface="Times New Roman" pitchFamily="18" charset="0"/>
                <a:cs typeface="Times New Roman" pitchFamily="18" charset="0"/>
              </a:rPr>
              <a:t>образом, </a:t>
            </a:r>
            <a:r>
              <a:rPr lang="ru-RU" sz="2000" b="1" dirty="0">
                <a:solidFill>
                  <a:srgbClr val="C00000"/>
                </a:solidFill>
                <a:latin typeface="Times New Roman" pitchFamily="18" charset="0"/>
                <a:cs typeface="Times New Roman" pitchFamily="18" charset="0"/>
              </a:rPr>
              <a:t>конкуренция по </a:t>
            </a:r>
            <a:r>
              <a:rPr lang="ru-RU" sz="2000" b="1" dirty="0" err="1">
                <a:solidFill>
                  <a:srgbClr val="C00000"/>
                </a:solidFill>
                <a:latin typeface="Times New Roman" pitchFamily="18" charset="0"/>
                <a:cs typeface="Times New Roman" pitchFamily="18" charset="0"/>
              </a:rPr>
              <a:t>Шумпетеру</a:t>
            </a:r>
            <a:r>
              <a:rPr lang="ru-RU" sz="2000" b="1" dirty="0">
                <a:solidFill>
                  <a:srgbClr val="C00000"/>
                </a:solidFill>
                <a:latin typeface="Times New Roman" pitchFamily="18" charset="0"/>
                <a:cs typeface="Times New Roman" pitchFamily="18" charset="0"/>
              </a:rPr>
              <a:t> – это конкуренция содержательно неоднородных объектов в условиях дифференциации рыночных </a:t>
            </a:r>
            <a:r>
              <a:rPr lang="ru-RU" sz="2000" b="1" dirty="0" smtClean="0">
                <a:solidFill>
                  <a:srgbClr val="C00000"/>
                </a:solidFill>
                <a:latin typeface="Times New Roman" pitchFamily="18" charset="0"/>
                <a:cs typeface="Times New Roman" pitchFamily="18" charset="0"/>
              </a:rPr>
              <a:t>структур (конкуренция старого с новым).</a:t>
            </a:r>
            <a:endParaRPr lang="ru-RU" sz="2000" b="1" dirty="0">
              <a:solidFill>
                <a:srgbClr val="C00000"/>
              </a:solidFill>
              <a:latin typeface="Times New Roman" pitchFamily="18" charset="0"/>
              <a:cs typeface="Times New Roman" pitchFamily="18" charset="0"/>
            </a:endParaRPr>
          </a:p>
          <a:p>
            <a:pPr algn="just">
              <a:buNone/>
            </a:pPr>
            <a:endParaRPr lang="ru-RU"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sz="half" idx="1"/>
          </p:nvPr>
        </p:nvSpPr>
        <p:spPr>
          <a:xfrm>
            <a:off x="971550" y="188913"/>
            <a:ext cx="7991475" cy="765175"/>
          </a:xfrm>
          <a:gradFill rotWithShape="1">
            <a:gsLst>
              <a:gs pos="0">
                <a:srgbClr val="C5C489"/>
              </a:gs>
              <a:gs pos="100000">
                <a:schemeClr val="bg1"/>
              </a:gs>
            </a:gsLst>
            <a:path path="rect">
              <a:fillToRect r="100000" b="100000"/>
            </a:path>
          </a:gradFill>
        </p:spPr>
        <p:txBody>
          <a:bodyPr/>
          <a:lstStyle/>
          <a:p>
            <a:pPr algn="ctr" eaLnBrk="1" hangingPunct="1">
              <a:buFont typeface="Wingdings" pitchFamily="2" charset="2"/>
              <a:buNone/>
            </a:pPr>
            <a:r>
              <a:rPr lang="ru-RU" altLang="ru-RU" sz="3200" b="1" dirty="0" smtClean="0">
                <a:solidFill>
                  <a:srgbClr val="414224"/>
                </a:solidFill>
                <a:latin typeface="Monotype Corsiva" pitchFamily="66" charset="0"/>
              </a:rPr>
              <a:t>Классификация видов и типов конкуренции</a:t>
            </a:r>
          </a:p>
        </p:txBody>
      </p:sp>
      <p:pic>
        <p:nvPicPr>
          <p:cNvPr id="380931" name="Picture 3"/>
          <p:cNvPicPr>
            <a:picLocks noGrp="1" noChangeAspect="1" noChangeArrowheads="1"/>
          </p:cNvPicPr>
          <p:nvPr>
            <p:ph sz="half" idx="2"/>
          </p:nvPr>
        </p:nvPicPr>
        <p:blipFill>
          <a:blip r:embed="rId2" cstate="print"/>
          <a:srcRect/>
          <a:stretch>
            <a:fillRect/>
          </a:stretch>
        </p:blipFill>
        <p:spPr>
          <a:xfrm>
            <a:off x="0" y="836613"/>
            <a:ext cx="9144000" cy="6021387"/>
          </a:xfrm>
          <a:gradFill rotWithShape="1">
            <a:gsLst>
              <a:gs pos="0">
                <a:schemeClr val="accent1"/>
              </a:gs>
              <a:gs pos="100000">
                <a:schemeClr val="accent1">
                  <a:gamma/>
                  <a:shade val="46275"/>
                  <a:invGamma/>
                </a:schemeClr>
              </a:gs>
            </a:gsLst>
            <a:lin ang="2700000" scaled="1"/>
          </a:gradFill>
        </p:spPr>
      </p:pic>
    </p:spTree>
    <p:extLst>
      <p:ext uri="{BB962C8B-B14F-4D97-AF65-F5344CB8AC3E}">
        <p14:creationId xmlns:p14="http://schemas.microsoft.com/office/powerpoint/2010/main" val="3794433300"/>
      </p:ext>
    </p:extLst>
  </p:cSld>
  <p:clrMapOvr>
    <a:masterClrMapping/>
  </p:clrMapOvr>
  <p:transition advTm="9856"/>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900113" y="692150"/>
            <a:ext cx="7921625" cy="5976938"/>
          </a:xfrm>
          <a:noFill/>
        </p:spPr>
      </p:pic>
      <p:pic>
        <p:nvPicPr>
          <p:cNvPr id="10243" name="Picture 3" descr="053"/>
          <p:cNvPicPr>
            <a:picLocks noGrp="1" noChangeAspect="1" noChangeArrowheads="1" noCro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0" y="0"/>
            <a:ext cx="1763713" cy="1328738"/>
          </a:xfrm>
          <a:noFill/>
        </p:spPr>
      </p:pic>
    </p:spTree>
    <p:extLst>
      <p:ext uri="{BB962C8B-B14F-4D97-AF65-F5344CB8AC3E}">
        <p14:creationId xmlns:p14="http://schemas.microsoft.com/office/powerpoint/2010/main" val="3111506147"/>
      </p:ext>
    </p:extLst>
  </p:cSld>
  <p:clrMapOvr>
    <a:masterClrMapping/>
  </p:clrMapOvr>
  <p:transition advTm="1185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188640"/>
            <a:ext cx="8064896" cy="5909310"/>
          </a:xfrm>
          <a:prstGeom prst="rect">
            <a:avLst/>
          </a:prstGeom>
        </p:spPr>
        <p:txBody>
          <a:bodyPr wrap="square">
            <a:spAutoFit/>
          </a:bodyPr>
          <a:lstStyle/>
          <a:p>
            <a:r>
              <a:rPr lang="ru-RU" sz="1200" dirty="0" smtClean="0"/>
              <a:t>УДК  </a:t>
            </a:r>
            <a:r>
              <a:rPr lang="ru-RU" sz="1200" dirty="0"/>
              <a:t>338.32 (053.4)</a:t>
            </a:r>
          </a:p>
          <a:p>
            <a:r>
              <a:rPr lang="ru-RU" sz="1200" dirty="0"/>
              <a:t>ББК  65.01 я73</a:t>
            </a:r>
          </a:p>
          <a:p>
            <a:pPr marL="337633" indent="-236343" algn="just">
              <a:defRPr/>
            </a:pPr>
            <a:endParaRPr lang="ru-RU" sz="1200" dirty="0">
              <a:latin typeface="Times New Roman" pitchFamily="18" charset="0"/>
              <a:cs typeface="Times New Roman" pitchFamily="18" charset="0"/>
            </a:endParaRPr>
          </a:p>
          <a:p>
            <a:pPr marL="337633" indent="-236343" algn="just">
              <a:defRPr/>
            </a:pPr>
            <a:r>
              <a:rPr lang="ru-RU" sz="1200" b="1" dirty="0">
                <a:latin typeface="Times New Roman" pitchFamily="18" charset="0"/>
                <a:cs typeface="Times New Roman" pitchFamily="18" charset="0"/>
              </a:rPr>
              <a:t>А 69     </a:t>
            </a:r>
            <a:r>
              <a:rPr lang="ru-RU" sz="1200" b="1" dirty="0" err="1">
                <a:latin typeface="Times New Roman" pitchFamily="18" charset="0"/>
                <a:cs typeface="Times New Roman" pitchFamily="18" charset="0"/>
              </a:rPr>
              <a:t>Оберт</a:t>
            </a:r>
            <a:r>
              <a:rPr lang="ru-RU" sz="1200" b="1" dirty="0">
                <a:latin typeface="Times New Roman" pitchFamily="18" charset="0"/>
                <a:cs typeface="Times New Roman" pitchFamily="18" charset="0"/>
              </a:rPr>
              <a:t> Т.Б.</a:t>
            </a:r>
            <a:endParaRPr lang="ru-RU" sz="1200" dirty="0">
              <a:latin typeface="Times New Roman" pitchFamily="18" charset="0"/>
              <a:cs typeface="Times New Roman" pitchFamily="18" charset="0"/>
            </a:endParaRPr>
          </a:p>
          <a:p>
            <a:pPr marL="337633" indent="-236343" algn="just">
              <a:defRPr/>
            </a:pPr>
            <a:r>
              <a:rPr lang="ru-RU" sz="1200" b="1" dirty="0" smtClean="0">
                <a:latin typeface="Times New Roman" pitchFamily="18" charset="0"/>
                <a:cs typeface="Times New Roman" pitchFamily="18" charset="0"/>
              </a:rPr>
              <a:t>Теория и практика предпринимательской конкуренции. </a:t>
            </a:r>
            <a:r>
              <a:rPr lang="ru-RU" sz="1200" b="1" dirty="0">
                <a:latin typeface="Times New Roman" pitchFamily="18" charset="0"/>
                <a:cs typeface="Times New Roman" pitchFamily="18" charset="0"/>
              </a:rPr>
              <a:t>Часть 1. </a:t>
            </a:r>
            <a:r>
              <a:rPr lang="ru-RU" sz="1200" dirty="0">
                <a:latin typeface="Times New Roman" pitchFamily="18" charset="0"/>
                <a:cs typeface="Times New Roman" pitchFamily="18" charset="0"/>
              </a:rPr>
              <a:t>Учебное пособие в презентациях.  Для </a:t>
            </a:r>
            <a:r>
              <a:rPr lang="ru-RU" sz="1200" dirty="0" smtClean="0">
                <a:latin typeface="Times New Roman" pitchFamily="18" charset="0"/>
                <a:cs typeface="Times New Roman" pitchFamily="18" charset="0"/>
              </a:rPr>
              <a:t>студентов</a:t>
            </a:r>
            <a:r>
              <a:rPr lang="ru-RU" sz="1200" dirty="0">
                <a:latin typeface="Times New Roman" pitchFamily="18" charset="0"/>
                <a:cs typeface="Times New Roman" pitchFamily="18" charset="0"/>
              </a:rPr>
              <a:t>, обучающихся по экономическим специальностям.</a:t>
            </a:r>
          </a:p>
          <a:p>
            <a:pPr marL="337633" indent="-236343">
              <a:buFont typeface="Wingdings 3"/>
              <a:buChar char=""/>
              <a:defRPr/>
            </a:pPr>
            <a:r>
              <a:rPr lang="ru-RU" sz="1200" dirty="0">
                <a:latin typeface="Times New Roman" pitchFamily="18" charset="0"/>
                <a:cs typeface="Times New Roman" pitchFamily="18" charset="0"/>
              </a:rPr>
              <a:t>Саратов, СГУ</a:t>
            </a:r>
            <a:r>
              <a:rPr lang="ru-RU" sz="1200">
                <a:latin typeface="Times New Roman" pitchFamily="18" charset="0"/>
                <a:cs typeface="Times New Roman" pitchFamily="18" charset="0"/>
              </a:rPr>
              <a:t>, </a:t>
            </a:r>
            <a:r>
              <a:rPr lang="ru-RU" sz="1200" smtClean="0">
                <a:latin typeface="Times New Roman" pitchFamily="18" charset="0"/>
                <a:cs typeface="Times New Roman" pitchFamily="18" charset="0"/>
              </a:rPr>
              <a:t>2020. </a:t>
            </a:r>
            <a:r>
              <a:rPr lang="ru-RU" sz="1200" dirty="0">
                <a:solidFill>
                  <a:schemeClr val="tx1">
                    <a:lumMod val="75000"/>
                    <a:lumOff val="25000"/>
                  </a:schemeClr>
                </a:solidFill>
                <a:latin typeface="Times New Roman" pitchFamily="18" charset="0"/>
                <a:cs typeface="Times New Roman" pitchFamily="18" charset="0"/>
              </a:rPr>
              <a:t>– </a:t>
            </a:r>
            <a:r>
              <a:rPr lang="ru-RU" sz="1200" dirty="0" smtClean="0">
                <a:solidFill>
                  <a:schemeClr val="tx1">
                    <a:lumMod val="75000"/>
                    <a:lumOff val="25000"/>
                  </a:schemeClr>
                </a:solidFill>
                <a:latin typeface="Times New Roman" pitchFamily="18" charset="0"/>
                <a:cs typeface="Times New Roman" pitchFamily="18" charset="0"/>
              </a:rPr>
              <a:t>63с</a:t>
            </a:r>
            <a:r>
              <a:rPr lang="ru-RU" sz="1200" dirty="0">
                <a:solidFill>
                  <a:schemeClr val="tx1">
                    <a:lumMod val="75000"/>
                    <a:lumOff val="25000"/>
                  </a:schemeClr>
                </a:solidFill>
                <a:latin typeface="Times New Roman" pitchFamily="18" charset="0"/>
                <a:cs typeface="Times New Roman" pitchFamily="18" charset="0"/>
              </a:rPr>
              <a:t>. </a:t>
            </a:r>
          </a:p>
          <a:p>
            <a:pPr marL="337633" indent="-236343" algn="just">
              <a:defRPr/>
            </a:pPr>
            <a:endParaRPr lang="ru-RU" sz="1200" dirty="0">
              <a:solidFill>
                <a:schemeClr val="tx1">
                  <a:lumMod val="75000"/>
                  <a:lumOff val="25000"/>
                </a:schemeClr>
              </a:solidFill>
              <a:latin typeface="Times New Roman" pitchFamily="18" charset="0"/>
              <a:cs typeface="Times New Roman" pitchFamily="18" charset="0"/>
            </a:endParaRPr>
          </a:p>
          <a:p>
            <a:pPr marL="337633" indent="-236343" algn="just">
              <a:defRPr/>
            </a:pPr>
            <a:r>
              <a:rPr lang="ru-RU" sz="1200" dirty="0">
                <a:solidFill>
                  <a:schemeClr val="tx1">
                    <a:lumMod val="75000"/>
                    <a:lumOff val="25000"/>
                  </a:schemeClr>
                </a:solidFill>
                <a:latin typeface="Times New Roman" pitchFamily="18" charset="0"/>
                <a:cs typeface="Times New Roman" pitchFamily="18" charset="0"/>
              </a:rPr>
              <a:t> </a:t>
            </a:r>
            <a:r>
              <a:rPr lang="ru-RU" sz="1200" dirty="0">
                <a:latin typeface="Times New Roman" pitchFamily="18" charset="0"/>
                <a:cs typeface="Times New Roman" pitchFamily="18" charset="0"/>
              </a:rPr>
              <a:t> </a:t>
            </a:r>
          </a:p>
          <a:p>
            <a:pPr marL="337633" indent="-236343" algn="just">
              <a:defRPr/>
            </a:pPr>
            <a:endParaRPr lang="ru-RU" sz="1200" dirty="0">
              <a:latin typeface="Times New Roman" pitchFamily="18" charset="0"/>
              <a:cs typeface="Times New Roman" pitchFamily="18" charset="0"/>
            </a:endParaRPr>
          </a:p>
          <a:p>
            <a:pPr marL="337633" indent="-236343" algn="just">
              <a:defRPr/>
            </a:pPr>
            <a:r>
              <a:rPr lang="ru-RU" dirty="0">
                <a:latin typeface="Times New Roman" pitchFamily="18" charset="0"/>
                <a:cs typeface="Times New Roman" pitchFamily="18" charset="0"/>
              </a:rPr>
              <a:t> </a:t>
            </a:r>
          </a:p>
          <a:p>
            <a:pPr marL="337633" indent="-236343" algn="just">
              <a:defRPr/>
            </a:pPr>
            <a:r>
              <a:rPr lang="ru-RU" sz="1200" dirty="0" smtClean="0">
                <a:latin typeface="Times New Roman" pitchFamily="18" charset="0"/>
                <a:cs typeface="Times New Roman" pitchFamily="18" charset="0"/>
              </a:rPr>
              <a:t>         Учебное </a:t>
            </a:r>
            <a:r>
              <a:rPr lang="ru-RU" sz="1200" dirty="0">
                <a:latin typeface="Times New Roman" pitchFamily="18" charset="0"/>
                <a:cs typeface="Times New Roman" pitchFamily="18" charset="0"/>
              </a:rPr>
              <a:t>пособие подготовлено в соответствии с положениями и требованиями Государственного образовательного стандарта высшего образования, включает презентации двух лекций, раскрывающих основные положения курса </a:t>
            </a:r>
            <a:r>
              <a:rPr lang="ru-RU" sz="1200" dirty="0" smtClean="0">
                <a:latin typeface="Times New Roman" pitchFamily="18" charset="0"/>
                <a:cs typeface="Times New Roman" pitchFamily="18" charset="0"/>
              </a:rPr>
              <a:t>«Теории и практики предпринимательской конкуренции», </a:t>
            </a:r>
            <a:r>
              <a:rPr lang="ru-RU" sz="1200" dirty="0">
                <a:latin typeface="Times New Roman" pitchFamily="18" charset="0"/>
                <a:cs typeface="Times New Roman" pitchFamily="18" charset="0"/>
              </a:rPr>
              <a:t>обеспечивающие теоретическую и практическую подготовку студентов-бакалавров по экономической проблематике. Материал учебного пособия может использоваться как в самостоятельной работе, так и при подготовке лекций, докладов и публичных выступлений.</a:t>
            </a:r>
          </a:p>
          <a:p>
            <a:pPr marL="337633" indent="-236343" algn="just">
              <a:defRPr/>
            </a:pPr>
            <a:r>
              <a:rPr lang="ru-RU" sz="1200" dirty="0">
                <a:latin typeface="Times New Roman" pitchFamily="18" charset="0"/>
                <a:cs typeface="Times New Roman" pitchFamily="18" charset="0"/>
              </a:rPr>
              <a:t> </a:t>
            </a:r>
          </a:p>
          <a:p>
            <a:pPr marL="337633" indent="-236343" algn="just">
              <a:defRPr/>
            </a:pPr>
            <a:r>
              <a:rPr lang="ru-RU" sz="1200" dirty="0">
                <a:latin typeface="Times New Roman" pitchFamily="18" charset="0"/>
                <a:cs typeface="Times New Roman" pitchFamily="18" charset="0"/>
              </a:rPr>
              <a:t>Для студентов, обучающихся по направлению подготовки бакалавров: 38.03.01 – «Экономика», а также студентов, обучающихся по неэкономическим специальностям, изучающих </a:t>
            </a:r>
            <a:r>
              <a:rPr lang="ru-RU" sz="1200" dirty="0" smtClean="0">
                <a:latin typeface="Times New Roman" pitchFamily="18" charset="0"/>
                <a:cs typeface="Times New Roman" pitchFamily="18" charset="0"/>
              </a:rPr>
              <a:t>экономику фирмы. </a:t>
            </a:r>
            <a:endParaRPr lang="ru-RU" sz="1200" dirty="0">
              <a:latin typeface="Times New Roman" pitchFamily="18" charset="0"/>
              <a:cs typeface="Times New Roman" pitchFamily="18" charset="0"/>
            </a:endParaRPr>
          </a:p>
          <a:p>
            <a:pPr marL="337633" indent="-236343" algn="just">
              <a:defRPr/>
            </a:pPr>
            <a:r>
              <a:rPr lang="ru-RU" sz="1200" dirty="0">
                <a:latin typeface="Times New Roman" pitchFamily="18" charset="0"/>
                <a:cs typeface="Times New Roman" pitchFamily="18" charset="0"/>
              </a:rPr>
              <a:t> </a:t>
            </a:r>
          </a:p>
          <a:p>
            <a:pPr marL="337633" indent="-236343" algn="ctr">
              <a:defRPr/>
            </a:pPr>
            <a:endParaRPr lang="ru-RU" sz="1200" dirty="0">
              <a:latin typeface="Times New Roman" pitchFamily="18" charset="0"/>
              <a:cs typeface="Times New Roman" pitchFamily="18" charset="0"/>
            </a:endParaRPr>
          </a:p>
          <a:p>
            <a:pPr marL="337633" indent="-236343" algn="ctr">
              <a:defRPr/>
            </a:pPr>
            <a:r>
              <a:rPr lang="ru-RU" sz="1200" dirty="0">
                <a:latin typeface="Times New Roman" pitchFamily="18" charset="0"/>
                <a:cs typeface="Times New Roman" pitchFamily="18" charset="0"/>
              </a:rPr>
              <a:t>Р е к о м е н д у е т  к  п е ч а т и :</a:t>
            </a:r>
          </a:p>
          <a:p>
            <a:pPr marL="337633" indent="-236343" algn="ctr">
              <a:defRPr/>
            </a:pPr>
            <a:endParaRPr lang="ru-RU" sz="1200" dirty="0">
              <a:latin typeface="Times New Roman" pitchFamily="18" charset="0"/>
              <a:cs typeface="Times New Roman" pitchFamily="18" charset="0"/>
            </a:endParaRPr>
          </a:p>
          <a:p>
            <a:pPr marL="337633" indent="-236343" algn="ctr">
              <a:defRPr/>
            </a:pPr>
            <a:r>
              <a:rPr lang="ru-RU" sz="1200" dirty="0">
                <a:latin typeface="Times New Roman" pitchFamily="18" charset="0"/>
                <a:cs typeface="Times New Roman" pitchFamily="18" charset="0"/>
              </a:rPr>
              <a:t>    научно-методический совет экономического факультета (протокол №  </a:t>
            </a:r>
            <a:r>
              <a:rPr lang="ru-RU" sz="1200" dirty="0" smtClean="0">
                <a:latin typeface="Times New Roman" pitchFamily="18" charset="0"/>
                <a:cs typeface="Times New Roman" pitchFamily="18" charset="0"/>
              </a:rPr>
              <a:t>5 от 2 </a:t>
            </a:r>
            <a:r>
              <a:rPr lang="ru-RU" sz="1200" dirty="0">
                <a:latin typeface="Times New Roman" pitchFamily="18" charset="0"/>
                <a:cs typeface="Times New Roman" pitchFamily="18" charset="0"/>
              </a:rPr>
              <a:t>ноября </a:t>
            </a:r>
            <a:r>
              <a:rPr lang="ru-RU" sz="1200" dirty="0" smtClean="0">
                <a:latin typeface="Times New Roman" pitchFamily="18" charset="0"/>
                <a:cs typeface="Times New Roman" pitchFamily="18" charset="0"/>
              </a:rPr>
              <a:t>2020</a:t>
            </a:r>
            <a:r>
              <a:rPr lang="ru-RU" sz="1200" dirty="0" smtClean="0">
                <a:solidFill>
                  <a:srgbClr val="C00000"/>
                </a:solidFill>
                <a:latin typeface="Times New Roman" pitchFamily="18" charset="0"/>
                <a:cs typeface="Times New Roman" pitchFamily="18" charset="0"/>
              </a:rPr>
              <a:t> </a:t>
            </a:r>
            <a:r>
              <a:rPr lang="ru-RU" sz="1200" dirty="0">
                <a:latin typeface="Times New Roman" pitchFamily="18" charset="0"/>
                <a:cs typeface="Times New Roman" pitchFamily="18" charset="0"/>
              </a:rPr>
              <a:t>г.)</a:t>
            </a:r>
          </a:p>
          <a:p>
            <a:pPr marL="337633" indent="-236343" algn="just">
              <a:buFont typeface="Wingdings 3"/>
              <a:buChar char=""/>
              <a:defRPr/>
            </a:pPr>
            <a:endParaRPr lang="ru-RU" sz="1200" dirty="0">
              <a:latin typeface="Times New Roman" pitchFamily="18" charset="0"/>
              <a:cs typeface="Times New Roman" pitchFamily="18" charset="0"/>
            </a:endParaRPr>
          </a:p>
          <a:p>
            <a:pPr marL="337633" indent="-236343" algn="r">
              <a:defRPr/>
            </a:pPr>
            <a:endParaRPr lang="ru-RU" sz="1200" dirty="0">
              <a:latin typeface="Times New Roman" pitchFamily="18" charset="0"/>
              <a:cs typeface="Times New Roman" pitchFamily="18" charset="0"/>
            </a:endParaRPr>
          </a:p>
          <a:p>
            <a:pPr marL="337633" indent="-236343" algn="r">
              <a:defRPr/>
            </a:pPr>
            <a:r>
              <a:rPr lang="ru-RU" sz="1200" dirty="0">
                <a:latin typeface="Times New Roman" pitchFamily="18" charset="0"/>
                <a:cs typeface="Times New Roman" pitchFamily="18" charset="0"/>
              </a:rPr>
              <a:t>УДК </a:t>
            </a:r>
            <a:r>
              <a:rPr lang="ru-RU" sz="1200" dirty="0" smtClean="0">
                <a:latin typeface="Times New Roman" pitchFamily="18" charset="0"/>
                <a:cs typeface="Times New Roman" pitchFamily="18" charset="0"/>
              </a:rPr>
              <a:t>338.32   </a:t>
            </a:r>
            <a:r>
              <a:rPr lang="ru-RU" sz="1200" dirty="0">
                <a:latin typeface="Times New Roman" pitchFamily="18" charset="0"/>
                <a:cs typeface="Times New Roman" pitchFamily="18" charset="0"/>
              </a:rPr>
              <a:t>ББК </a:t>
            </a:r>
            <a:r>
              <a:rPr lang="ru-RU" sz="1200" dirty="0" smtClean="0">
                <a:latin typeface="Times New Roman" pitchFamily="18" charset="0"/>
                <a:cs typeface="Times New Roman" pitchFamily="18" charset="0"/>
              </a:rPr>
              <a:t>65.01</a:t>
            </a:r>
            <a:endParaRPr lang="ru-RU" sz="1200" dirty="0">
              <a:latin typeface="Times New Roman" pitchFamily="18" charset="0"/>
              <a:cs typeface="Times New Roman" pitchFamily="18" charset="0"/>
            </a:endParaRPr>
          </a:p>
          <a:p>
            <a:pPr marL="337633" indent="-236343" algn="just">
              <a:defRPr/>
            </a:pPr>
            <a:r>
              <a:rPr lang="ru-RU" sz="1200" b="1" dirty="0">
                <a:latin typeface="Times New Roman" pitchFamily="18" charset="0"/>
                <a:cs typeface="Times New Roman" pitchFamily="18" charset="0"/>
              </a:rPr>
              <a:t> </a:t>
            </a:r>
            <a:endParaRPr lang="ru-RU" sz="1200" dirty="0">
              <a:latin typeface="Times New Roman" pitchFamily="18" charset="0"/>
              <a:cs typeface="Times New Roman" pitchFamily="18" charset="0"/>
            </a:endParaRPr>
          </a:p>
          <a:p>
            <a:pPr marL="337633" indent="-236343" algn="r">
              <a:defRPr/>
            </a:pPr>
            <a:r>
              <a:rPr lang="ru-RU" sz="1200" b="1" dirty="0">
                <a:latin typeface="Times New Roman" pitchFamily="18" charset="0"/>
                <a:cs typeface="Times New Roman" pitchFamily="18" charset="0"/>
              </a:rPr>
              <a:t>Т.Б. </a:t>
            </a:r>
            <a:r>
              <a:rPr lang="ru-RU" sz="1200" b="1" dirty="0" err="1">
                <a:latin typeface="Times New Roman" pitchFamily="18" charset="0"/>
                <a:cs typeface="Times New Roman" pitchFamily="18" charset="0"/>
              </a:rPr>
              <a:t>Оберт</a:t>
            </a:r>
            <a:endParaRPr lang="ru-RU" sz="1200" dirty="0">
              <a:latin typeface="Times New Roman" pitchFamily="18" charset="0"/>
              <a:cs typeface="Times New Roman" pitchFamily="18" charset="0"/>
            </a:endParaRPr>
          </a:p>
          <a:p>
            <a:pPr marL="337633" indent="-236343">
              <a:buFont typeface="Wingdings 3"/>
              <a:buChar char=""/>
              <a:defRPr/>
            </a:pPr>
            <a:endParaRPr lang="ru-RU" sz="1200" dirty="0"/>
          </a:p>
        </p:txBody>
      </p:sp>
    </p:spTree>
    <p:extLst>
      <p:ext uri="{BB962C8B-B14F-4D97-AF65-F5344CB8AC3E}">
        <p14:creationId xmlns:p14="http://schemas.microsoft.com/office/powerpoint/2010/main" val="3802018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277813"/>
            <a:ext cx="7772400" cy="558800"/>
          </a:xfrm>
          <a:solidFill>
            <a:srgbClr val="D3D2A6"/>
          </a:solidFill>
          <a:ln>
            <a:solidFill>
              <a:srgbClr val="0000CC"/>
            </a:solidFill>
            <a:miter lim="800000"/>
            <a:headEnd/>
            <a:tailEnd/>
          </a:ln>
        </p:spPr>
        <p:txBody>
          <a:bodyPr>
            <a:normAutofit fontScale="90000"/>
          </a:bodyPr>
          <a:lstStyle/>
          <a:p>
            <a:pPr algn="ctr" eaLnBrk="1" hangingPunct="1"/>
            <a:r>
              <a:rPr lang="ru-RU" altLang="ru-RU" sz="3300" b="1" smtClean="0">
                <a:solidFill>
                  <a:srgbClr val="BA4B00"/>
                </a:solidFill>
              </a:rPr>
              <a:t>КАКАЯ БЫВАЕТ КОНКУРЕНЦИЯ</a:t>
            </a:r>
          </a:p>
        </p:txBody>
      </p:sp>
      <p:pic>
        <p:nvPicPr>
          <p:cNvPr id="23555" name="Picture 3" descr="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1000125"/>
            <a:ext cx="9324975" cy="5857875"/>
          </a:xfrm>
          <a:noFill/>
        </p:spPr>
      </p:pic>
    </p:spTree>
    <p:extLst>
      <p:ext uri="{BB962C8B-B14F-4D97-AF65-F5344CB8AC3E}">
        <p14:creationId xmlns:p14="http://schemas.microsoft.com/office/powerpoint/2010/main" val="2719701624"/>
      </p:ext>
    </p:extLst>
  </p:cSld>
  <p:clrMapOvr>
    <a:masterClrMapping/>
  </p:clrMapOvr>
  <p:transition advTm="19872"/>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20080"/>
          </a:xfrm>
        </p:spPr>
        <p:txBody>
          <a:bodyPr>
            <a:normAutofit/>
          </a:bodyPr>
          <a:lstStyle/>
          <a:p>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Фундаментальная и реализованная ниши фирмы</a:t>
            </a:r>
            <a:endParaRPr lang="ru-RU" sz="24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79512" y="980728"/>
            <a:ext cx="8784976" cy="5688632"/>
          </a:xfrm>
        </p:spPr>
        <p:txBody>
          <a:bodyPr>
            <a:normAutofit/>
          </a:bodyPr>
          <a:lstStyle/>
          <a:p>
            <a:pPr algn="just" fontAlgn="base">
              <a:buNone/>
            </a:pPr>
            <a:r>
              <a:rPr lang="ru-RU" sz="1600" b="1" dirty="0" smtClean="0">
                <a:solidFill>
                  <a:srgbClr val="0070C0"/>
                </a:solidFill>
                <a:latin typeface="Times New Roman" pitchFamily="18" charset="0"/>
                <a:cs typeface="Times New Roman" pitchFamily="18" charset="0"/>
              </a:rPr>
              <a:t>                Совокупность </a:t>
            </a:r>
            <a:r>
              <a:rPr lang="ru-RU" sz="1600" b="1" dirty="0">
                <a:solidFill>
                  <a:srgbClr val="0070C0"/>
                </a:solidFill>
                <a:latin typeface="Times New Roman" pitchFamily="18" charset="0"/>
                <a:cs typeface="Times New Roman" pitchFamily="18" charset="0"/>
              </a:rPr>
              <a:t>рыночных сегментов, для которых подходят товары и/или услуги, производимые данной фирмой, называется ее фундаментальной рыночной нишей. </a:t>
            </a:r>
            <a:endParaRPr lang="ru-RU" sz="1600" b="1" dirty="0" smtClean="0">
              <a:solidFill>
                <a:srgbClr val="0070C0"/>
              </a:solidFill>
              <a:latin typeface="Times New Roman" pitchFamily="18" charset="0"/>
              <a:cs typeface="Times New Roman" pitchFamily="18" charset="0"/>
            </a:endParaRPr>
          </a:p>
          <a:p>
            <a:pPr algn="just" fontAlgn="base">
              <a:buNone/>
            </a:pPr>
            <a:endParaRPr lang="ru-RU" sz="1600" b="1" dirty="0">
              <a:solidFill>
                <a:srgbClr val="0070C0"/>
              </a:solidFill>
              <a:latin typeface="Times New Roman" pitchFamily="18" charset="0"/>
              <a:cs typeface="Times New Roman" pitchFamily="18" charset="0"/>
            </a:endParaRPr>
          </a:p>
          <a:p>
            <a:pPr algn="just" fontAlgn="base">
              <a:buNone/>
            </a:pPr>
            <a:r>
              <a:rPr lang="ru-RU" sz="1600" b="1" dirty="0" smtClean="0">
                <a:solidFill>
                  <a:srgbClr val="0070C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Размеры </a:t>
            </a:r>
            <a:r>
              <a:rPr lang="ru-RU" sz="1600" dirty="0">
                <a:latin typeface="Times New Roman" pitchFamily="18" charset="0"/>
                <a:cs typeface="Times New Roman" pitchFamily="18" charset="0"/>
              </a:rPr>
              <a:t>фундаментальной ниши и состав входящих в нее сегментов прямо связаны с выбором варианта осуществления своих функций, который сделала та или иная фирма.</a:t>
            </a:r>
          </a:p>
          <a:p>
            <a:pPr algn="just" fontAlgn="base">
              <a:buNone/>
            </a:pPr>
            <a:r>
              <a:rPr lang="ru-RU" sz="1600" dirty="0" smtClean="0">
                <a:latin typeface="Times New Roman" pitchFamily="18" charset="0"/>
                <a:cs typeface="Times New Roman" pitchFamily="18" charset="0"/>
              </a:rPr>
              <a:t>              Так</a:t>
            </a:r>
            <a:r>
              <a:rPr lang="ru-RU" sz="1600" dirty="0">
                <a:latin typeface="Times New Roman" pitchFamily="18" charset="0"/>
                <a:cs typeface="Times New Roman" pitchFamily="18" charset="0"/>
              </a:rPr>
              <a:t>, в первую очередь фундаментальная ниша определяется отраслью, в которой действует фирма, ассортиментом выпускаемых ею товаров, их качественными характеристиками, т.е. задается производственной функцией фирмы.</a:t>
            </a:r>
          </a:p>
          <a:p>
            <a:pPr algn="just" fontAlgn="base">
              <a:buNone/>
            </a:pPr>
            <a:r>
              <a:rPr lang="ru-RU" sz="1600" dirty="0" smtClean="0">
                <a:latin typeface="Times New Roman" pitchFamily="18" charset="0"/>
                <a:cs typeface="Times New Roman" pitchFamily="18" charset="0"/>
              </a:rPr>
              <a:t>                Нередко </a:t>
            </a:r>
            <a:r>
              <a:rPr lang="ru-RU" sz="1600" dirty="0">
                <a:latin typeface="Times New Roman" pitchFamily="18" charset="0"/>
                <a:cs typeface="Times New Roman" pitchFamily="18" charset="0"/>
              </a:rPr>
              <a:t>рыночный сегмент может быть связан с ресурсной базой фирмы, особенно с уникальными ресурсами. </a:t>
            </a:r>
            <a:r>
              <a:rPr lang="ru-RU" sz="1600" dirty="0" smtClean="0">
                <a:solidFill>
                  <a:srgbClr val="0070C0"/>
                </a:solidFill>
                <a:latin typeface="Times New Roman" pitchFamily="18" charset="0"/>
                <a:cs typeface="Times New Roman" pitchFamily="18" charset="0"/>
              </a:rPr>
              <a:t>(Примером </a:t>
            </a:r>
            <a:r>
              <a:rPr lang="ru-RU" sz="1600" dirty="0">
                <a:solidFill>
                  <a:srgbClr val="0070C0"/>
                </a:solidFill>
                <a:latin typeface="Times New Roman" pitchFamily="18" charset="0"/>
                <a:cs typeface="Times New Roman" pitchFamily="18" charset="0"/>
              </a:rPr>
              <a:t>могут служить практически все знаменитые винодельческие </a:t>
            </a:r>
            <a:r>
              <a:rPr lang="ru-RU" sz="1600" dirty="0" smtClean="0">
                <a:solidFill>
                  <a:srgbClr val="0070C0"/>
                </a:solidFill>
                <a:latin typeface="Times New Roman" pitchFamily="18" charset="0"/>
                <a:cs typeface="Times New Roman" pitchFamily="18" charset="0"/>
              </a:rPr>
              <a:t>фирмы. Как </a:t>
            </a:r>
            <a:r>
              <a:rPr lang="ru-RU" sz="1600" dirty="0">
                <a:solidFill>
                  <a:srgbClr val="0070C0"/>
                </a:solidFill>
                <a:latin typeface="Times New Roman" pitchFamily="18" charset="0"/>
                <a:cs typeface="Times New Roman" pitchFamily="18" charset="0"/>
              </a:rPr>
              <a:t>правило, виноград, идущий на приготовление дорогих марочных вин, очень капризен к условиям произрастания и характерный оттенок вкуса приобретает только в одной местности. Наличие у фирмы такого виноградника практически автоматически закрепляет за ней сегмент рынка, образованный спросом любителей этого вина</a:t>
            </a:r>
            <a:r>
              <a:rPr lang="ru-RU" sz="1600" dirty="0" smtClean="0">
                <a:solidFill>
                  <a:srgbClr val="0070C0"/>
                </a:solidFill>
                <a:latin typeface="Times New Roman" pitchFamily="18" charset="0"/>
                <a:cs typeface="Times New Roman" pitchFamily="18" charset="0"/>
              </a:rPr>
              <a:t>: массандровский </a:t>
            </a:r>
            <a:r>
              <a:rPr lang="ru-RU" sz="1600" dirty="0">
                <a:solidFill>
                  <a:srgbClr val="0070C0"/>
                </a:solidFill>
                <a:latin typeface="Times New Roman" pitchFamily="18" charset="0"/>
                <a:cs typeface="Times New Roman" pitchFamily="18" charset="0"/>
              </a:rPr>
              <a:t>портвейн, крымское шампанское и т.п. могут предлагать лишь предприятия, владеющие участками земли в соответствующем </a:t>
            </a:r>
            <a:r>
              <a:rPr lang="ru-RU" sz="1600" dirty="0" smtClean="0">
                <a:solidFill>
                  <a:srgbClr val="0070C0"/>
                </a:solidFill>
                <a:latin typeface="Times New Roman" pitchFamily="18" charset="0"/>
                <a:cs typeface="Times New Roman" pitchFamily="18" charset="0"/>
              </a:rPr>
              <a:t>месте).</a:t>
            </a:r>
            <a:endParaRPr lang="ru-RU" sz="1600" dirty="0">
              <a:solidFill>
                <a:srgbClr val="0070C0"/>
              </a:solidFill>
              <a:latin typeface="Times New Roman" pitchFamily="18" charset="0"/>
              <a:cs typeface="Times New Roman" pitchFamily="18" charset="0"/>
            </a:endParaRPr>
          </a:p>
          <a:p>
            <a:pPr algn="just" fontAlgn="base">
              <a:buNone/>
            </a:pPr>
            <a:r>
              <a:rPr lang="ru-RU" sz="1600" dirty="0" smtClean="0">
                <a:latin typeface="Times New Roman" pitchFamily="18" charset="0"/>
                <a:cs typeface="Times New Roman" pitchFamily="18" charset="0"/>
              </a:rPr>
              <a:t>              Точно </a:t>
            </a:r>
            <a:r>
              <a:rPr lang="ru-RU" sz="1600" dirty="0">
                <a:latin typeface="Times New Roman" pitchFamily="18" charset="0"/>
                <a:cs typeface="Times New Roman" pitchFamily="18" charset="0"/>
              </a:rPr>
              <a:t>так же </a:t>
            </a:r>
            <a:r>
              <a:rPr lang="ru-RU" sz="16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наличие или отсутствие широкой сбытовой сети </a:t>
            </a:r>
            <a:r>
              <a:rPr lang="ru-RU" sz="1600" dirty="0">
                <a:latin typeface="Times New Roman" pitchFamily="18" charset="0"/>
                <a:cs typeface="Times New Roman" pitchFamily="18" charset="0"/>
              </a:rPr>
              <a:t>предопределяет возможность фирмы обслуживать сегменты рынка, связанные с массовым потребительским спросом. А готовность к несению значительных рисков обязательна для фирмы, действующей на сегменте рынка, связанном с прорывным научно-техническим прогрессом.</a:t>
            </a:r>
          </a:p>
          <a:p>
            <a:pPr fontAlgn="base">
              <a:buNone/>
            </a:pPr>
            <a:r>
              <a:rPr lang="ru-RU"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1"/>
            <a:ext cx="8229600" cy="4896543"/>
          </a:xfrm>
        </p:spPr>
        <p:txBody>
          <a:bodyPr>
            <a:normAutofit fontScale="85000" lnSpcReduction="20000"/>
          </a:bodyPr>
          <a:lstStyle/>
          <a:p>
            <a:pPr algn="just" fontAlgn="base">
              <a:spcBef>
                <a:spcPts val="0"/>
              </a:spcBef>
              <a:buNone/>
            </a:pPr>
            <a:r>
              <a:rPr lang="ru-RU" dirty="0" smtClean="0"/>
              <a:t>        </a:t>
            </a:r>
          </a:p>
          <a:p>
            <a:pPr algn="just" fontAlgn="base">
              <a:spcBef>
                <a:spcPts val="0"/>
              </a:spcBef>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Не </a:t>
            </a:r>
            <a:r>
              <a:rPr lang="ru-RU" sz="2400" dirty="0">
                <a:latin typeface="Times New Roman" pitchFamily="18" charset="0"/>
                <a:cs typeface="Times New Roman" pitchFamily="18" charset="0"/>
              </a:rPr>
              <a:t>все сегменты рынка, входящие в фундаментальную нишу, фирме удается реально удержать за </a:t>
            </a:r>
            <a:r>
              <a:rPr lang="ru-RU" sz="2400" dirty="0" smtClean="0">
                <a:latin typeface="Times New Roman" pitchFamily="18" charset="0"/>
                <a:cs typeface="Times New Roman" pitchFamily="18" charset="0"/>
              </a:rPr>
              <a:t>собой, т.к. фундаментальные </a:t>
            </a:r>
            <a:r>
              <a:rPr lang="ru-RU" sz="2400" dirty="0">
                <a:latin typeface="Times New Roman" pitchFamily="18" charset="0"/>
                <a:cs typeface="Times New Roman" pitchFamily="18" charset="0"/>
              </a:rPr>
              <a:t>ниши нескольких фирм могут частично или полностью совпадать.</a:t>
            </a:r>
          </a:p>
          <a:p>
            <a:pPr algn="just">
              <a:spcBef>
                <a:spcPts val="0"/>
              </a:spcBef>
              <a:buNone/>
            </a:pPr>
            <a:r>
              <a:rPr lang="ru-RU" sz="2400" dirty="0" smtClean="0">
                <a:latin typeface="Times New Roman" pitchFamily="18" charset="0"/>
                <a:cs typeface="Times New Roman" pitchFamily="18" charset="0"/>
              </a:rPr>
              <a:t>          В </a:t>
            </a:r>
            <a:r>
              <a:rPr lang="ru-RU" sz="2400" dirty="0">
                <a:latin typeface="Times New Roman" pitchFamily="18" charset="0"/>
                <a:cs typeface="Times New Roman" pitchFamily="18" charset="0"/>
              </a:rPr>
              <a:t>этом случае лишь от выбора потребителя зависит, товары какой фирмы будут доминировать на соответствующем рыночном сегменте. </a:t>
            </a:r>
            <a:r>
              <a:rPr lang="ru-RU" sz="2400" dirty="0" smtClean="0">
                <a:latin typeface="Times New Roman" pitchFamily="18" charset="0"/>
                <a:cs typeface="Times New Roman" pitchFamily="18" charset="0"/>
              </a:rPr>
              <a:t>Наряду </a:t>
            </a:r>
            <a:r>
              <a:rPr lang="ru-RU" sz="2400" dirty="0">
                <a:latin typeface="Times New Roman" pitchFamily="18" charset="0"/>
                <a:cs typeface="Times New Roman" pitchFamily="18" charset="0"/>
              </a:rPr>
              <a:t>с понятием фундаментальной ниши экономисты пользуются еще и понятием реализованной ниши</a:t>
            </a:r>
            <a:r>
              <a:rPr lang="ru-RU" sz="2400" dirty="0" smtClean="0">
                <a:latin typeface="Times New Roman" pitchFamily="18" charset="0"/>
                <a:cs typeface="Times New Roman" pitchFamily="18" charset="0"/>
              </a:rPr>
              <a:t>. </a:t>
            </a:r>
          </a:p>
          <a:p>
            <a:pPr algn="just">
              <a:spcBef>
                <a:spcPts val="0"/>
              </a:spcBef>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Реализованной </a:t>
            </a:r>
            <a:r>
              <a:rPr lang="ru-RU" sz="24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нишей </a:t>
            </a:r>
            <a:r>
              <a:rPr lang="ru-RU" sz="2400" dirty="0">
                <a:latin typeface="Times New Roman" pitchFamily="18" charset="0"/>
                <a:cs typeface="Times New Roman" pitchFamily="18" charset="0"/>
              </a:rPr>
              <a:t>называется часть фундаментальной ниши фирмы, которую ей удается удержать в борьбе с конкурирующими предприятиями. От того, какая часть фундаментальной ниши войдет в состав ниши реализованной, во много зависит судьба фирмы. </a:t>
            </a:r>
            <a:endParaRPr lang="ru-RU" sz="2400" dirty="0" smtClean="0">
              <a:latin typeface="Times New Roman" pitchFamily="18" charset="0"/>
              <a:cs typeface="Times New Roman" pitchFamily="18" charset="0"/>
            </a:endParaRPr>
          </a:p>
          <a:p>
            <a:pPr algn="just">
              <a:spcBef>
                <a:spcPts val="0"/>
              </a:spcBef>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На </a:t>
            </a:r>
            <a:r>
              <a:rPr lang="ru-RU" sz="2400" dirty="0">
                <a:latin typeface="Times New Roman" pitchFamily="18" charset="0"/>
                <a:cs typeface="Times New Roman" pitchFamily="18" charset="0"/>
              </a:rPr>
              <a:t>рис. </a:t>
            </a:r>
            <a:r>
              <a:rPr lang="ru-RU" sz="2400" dirty="0" smtClean="0">
                <a:latin typeface="Times New Roman" pitchFamily="18" charset="0"/>
                <a:cs typeface="Times New Roman" pitchFamily="18" charset="0"/>
              </a:rPr>
              <a:t>1 </a:t>
            </a:r>
            <a:r>
              <a:rPr lang="ru-RU" sz="2400" dirty="0">
                <a:latin typeface="Times New Roman" pitchFamily="18" charset="0"/>
                <a:cs typeface="Times New Roman" pitchFamily="18" charset="0"/>
              </a:rPr>
              <a:t>изображены три наиболее часто встречающихся сценария развития событий</a:t>
            </a:r>
            <a:r>
              <a:rPr lang="ru-RU" sz="2400" dirty="0" smtClean="0">
                <a:latin typeface="Times New Roman" pitchFamily="18" charset="0"/>
                <a:cs typeface="Times New Roman" pitchFamily="18" charset="0"/>
              </a:rPr>
              <a:t>.</a:t>
            </a:r>
          </a:p>
          <a:p>
            <a:pPr algn="just">
              <a:spcBef>
                <a:spcPts val="0"/>
              </a:spcBef>
              <a:buNone/>
            </a:pPr>
            <a:endParaRPr lang="ru-RU" sz="1800" dirty="0">
              <a:latin typeface="Times New Roman" pitchFamily="18" charset="0"/>
              <a:cs typeface="Times New Roman" pitchFamily="18" charset="0"/>
            </a:endParaRPr>
          </a:p>
          <a:p>
            <a:pPr>
              <a:buNone/>
            </a:pPr>
            <a:r>
              <a:rPr lang="ru-RU" dirty="0"/>
              <a:t/>
            </a:r>
            <a:br>
              <a:rPr lang="ru-RU" dirty="0"/>
            </a:br>
            <a:endParaRPr lang="ru-RU" dirty="0"/>
          </a:p>
        </p:txBody>
      </p:sp>
      <p:pic>
        <p:nvPicPr>
          <p:cNvPr id="5" name="Рисунок 4" descr="image020 (1).jpg"/>
          <p:cNvPicPr>
            <a:picLocks noChangeAspect="1"/>
          </p:cNvPicPr>
          <p:nvPr/>
        </p:nvPicPr>
        <p:blipFill>
          <a:blip r:embed="rId2" cstate="print"/>
          <a:stretch>
            <a:fillRect/>
          </a:stretch>
        </p:blipFill>
        <p:spPr>
          <a:xfrm>
            <a:off x="1043608" y="4005064"/>
            <a:ext cx="7272808" cy="1368152"/>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fontScale="70000" lnSpcReduction="20000"/>
          </a:bodyPr>
          <a:lstStyle/>
          <a:p>
            <a:pPr algn="just" fontAlgn="base">
              <a:buNone/>
            </a:pPr>
            <a:r>
              <a:rPr lang="ru-RU" dirty="0" smtClean="0"/>
              <a:t>          </a:t>
            </a:r>
            <a:r>
              <a:rPr lang="ru-RU" b="1" dirty="0" smtClean="0">
                <a:solidFill>
                  <a:srgbClr val="0070C0"/>
                </a:solidFill>
                <a:latin typeface="Times New Roman" pitchFamily="18" charset="0"/>
                <a:cs typeface="Times New Roman" pitchFamily="18" charset="0"/>
              </a:rPr>
              <a:t>Сценарий </a:t>
            </a:r>
            <a:r>
              <a:rPr lang="ru-RU" b="1" dirty="0">
                <a:solidFill>
                  <a:srgbClr val="0070C0"/>
                </a:solidFill>
                <a:latin typeface="Times New Roman" pitchFamily="18" charset="0"/>
                <a:cs typeface="Times New Roman" pitchFamily="18" charset="0"/>
              </a:rPr>
              <a:t>«а» </a:t>
            </a:r>
            <a:r>
              <a:rPr lang="ru-RU" dirty="0">
                <a:latin typeface="Times New Roman" pitchFamily="18" charset="0"/>
                <a:cs typeface="Times New Roman" pitchFamily="18" charset="0"/>
              </a:rPr>
              <a:t>реализуется, когда фундаментальные ниши фирм совпадают лишь в незначительной части. В этом случае одной из фирм (на нашем рисунке – фирме В) удается вытеснить другую со спорного сегмента, но у той при этом сохраняется достаточная по размерам реализованная ниша. Обе фирмы имеют возможность продолжить свое существование.</a:t>
            </a:r>
          </a:p>
          <a:p>
            <a:pPr algn="just" fontAlgn="base">
              <a:buNone/>
            </a:pPr>
            <a:r>
              <a:rPr lang="ru-RU" dirty="0" smtClean="0">
                <a:latin typeface="Times New Roman" pitchFamily="18" charset="0"/>
                <a:cs typeface="Times New Roman" pitchFamily="18" charset="0"/>
              </a:rPr>
              <a:t>         </a:t>
            </a:r>
            <a:r>
              <a:rPr lang="ru-RU" b="1" dirty="0" smtClean="0">
                <a:solidFill>
                  <a:srgbClr val="0070C0"/>
                </a:solidFill>
                <a:latin typeface="Times New Roman" pitchFamily="18" charset="0"/>
                <a:cs typeface="Times New Roman" pitchFamily="18" charset="0"/>
              </a:rPr>
              <a:t>Сценарий </a:t>
            </a:r>
            <a:r>
              <a:rPr lang="ru-RU" b="1" dirty="0">
                <a:solidFill>
                  <a:srgbClr val="0070C0"/>
                </a:solidFill>
                <a:latin typeface="Times New Roman" pitchFamily="18" charset="0"/>
                <a:cs typeface="Times New Roman" pitchFamily="18" charset="0"/>
              </a:rPr>
              <a:t>«б»</a:t>
            </a:r>
            <a:r>
              <a:rPr lang="ru-RU" dirty="0">
                <a:latin typeface="Times New Roman" pitchFamily="18" charset="0"/>
                <a:cs typeface="Times New Roman" pitchFamily="18" charset="0"/>
              </a:rPr>
              <a:t> возникает при значительной степени совпадения фундаментальных ниш. В противоборство вступили фирмы, чья продукция в основном ориентирована на одни и те же сегменты рынка. В этом случае реализованная ниша проигравшей компании (на рисунке – фирмы А) может оказаться не достаточной для ее дальнейшего функционирования.</a:t>
            </a:r>
          </a:p>
          <a:p>
            <a:pPr algn="just" fontAlgn="base">
              <a:buNone/>
            </a:pPr>
            <a:r>
              <a:rPr lang="ru-RU" dirty="0" smtClean="0">
                <a:latin typeface="Times New Roman" pitchFamily="18" charset="0"/>
                <a:cs typeface="Times New Roman" pitchFamily="18" charset="0"/>
              </a:rPr>
              <a:t>         </a:t>
            </a:r>
            <a:r>
              <a:rPr lang="ru-RU" b="1" dirty="0" smtClean="0">
                <a:solidFill>
                  <a:srgbClr val="0070C0"/>
                </a:solidFill>
                <a:latin typeface="Times New Roman" pitchFamily="18" charset="0"/>
                <a:cs typeface="Times New Roman" pitchFamily="18" charset="0"/>
              </a:rPr>
              <a:t>Сценарий </a:t>
            </a:r>
            <a:r>
              <a:rPr lang="ru-RU" b="1" dirty="0">
                <a:solidFill>
                  <a:srgbClr val="0070C0"/>
                </a:solidFill>
                <a:latin typeface="Times New Roman" pitchFamily="18" charset="0"/>
                <a:cs typeface="Times New Roman" pitchFamily="18" charset="0"/>
              </a:rPr>
              <a:t>«в»</a:t>
            </a:r>
            <a:r>
              <a:rPr lang="ru-RU" dirty="0">
                <a:latin typeface="Times New Roman" pitchFamily="18" charset="0"/>
                <a:cs typeface="Times New Roman" pitchFamily="18" charset="0"/>
              </a:rPr>
              <a:t> осуществляется, когда ни одной из фирм не удается взять верх на спорном участке. Такая ситуация истощает обе компании и обычно в долгосрочном плане ведет к усилению сегментации рынка. Первоначально единый сегмент распадается на ряд более мелких, на одних из которых начинают доминировать продукты фирмы А, а на других – В.</a:t>
            </a:r>
          </a:p>
          <a:p>
            <a:endParaRPr lang="ru-RU"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4213" y="3284538"/>
            <a:ext cx="8459787" cy="1584325"/>
          </a:xfrm>
        </p:spPr>
        <p:txBody>
          <a:bodyPr>
            <a:normAutofit fontScale="90000"/>
          </a:bodyPr>
          <a:lstStyle/>
          <a:p>
            <a:pPr eaLnBrk="1" hangingPunct="1">
              <a:lnSpc>
                <a:spcPct val="80000"/>
              </a:lnSpc>
              <a:buFont typeface="Wingdings" pitchFamily="2" charset="2"/>
              <a:buNone/>
            </a:pPr>
            <a:r>
              <a:rPr lang="ru-RU" altLang="ru-RU" sz="4400" b="1" smtClean="0">
                <a:solidFill>
                  <a:srgbClr val="4F3A2B"/>
                </a:solidFill>
                <a:latin typeface="Monotype Corsiva" pitchFamily="66" charset="0"/>
              </a:rPr>
              <a:t>«Благо везде и повсюду зависит </a:t>
            </a:r>
            <a:br>
              <a:rPr lang="ru-RU" altLang="ru-RU" sz="4400" b="1" smtClean="0">
                <a:solidFill>
                  <a:srgbClr val="4F3A2B"/>
                </a:solidFill>
                <a:latin typeface="Monotype Corsiva" pitchFamily="66" charset="0"/>
              </a:rPr>
            </a:br>
            <a:r>
              <a:rPr lang="ru-RU" altLang="ru-RU" sz="4400" b="1" smtClean="0">
                <a:solidFill>
                  <a:srgbClr val="4F3A2B"/>
                </a:solidFill>
                <a:latin typeface="Monotype Corsiva" pitchFamily="66" charset="0"/>
              </a:rPr>
              <a:t>от соблюдения двух  условий:</a:t>
            </a:r>
            <a:br>
              <a:rPr lang="ru-RU" altLang="ru-RU" sz="4400" b="1" smtClean="0">
                <a:solidFill>
                  <a:srgbClr val="4F3A2B"/>
                </a:solidFill>
                <a:latin typeface="Monotype Corsiva" pitchFamily="66" charset="0"/>
              </a:rPr>
            </a:br>
            <a:r>
              <a:rPr lang="ru-RU" altLang="ru-RU" sz="4400" b="1" smtClean="0">
                <a:solidFill>
                  <a:srgbClr val="4F3A2B"/>
                </a:solidFill>
                <a:latin typeface="Monotype Corsiva" pitchFamily="66" charset="0"/>
              </a:rPr>
              <a:t>- правильного установления </a:t>
            </a:r>
            <a:br>
              <a:rPr lang="ru-RU" altLang="ru-RU" sz="4400" b="1" smtClean="0">
                <a:solidFill>
                  <a:srgbClr val="4F3A2B"/>
                </a:solidFill>
                <a:latin typeface="Monotype Corsiva" pitchFamily="66" charset="0"/>
              </a:rPr>
            </a:br>
            <a:r>
              <a:rPr lang="ru-RU" altLang="ru-RU" sz="4400" b="1" smtClean="0">
                <a:solidFill>
                  <a:srgbClr val="4F3A2B"/>
                </a:solidFill>
                <a:latin typeface="Monotype Corsiva" pitchFamily="66" charset="0"/>
              </a:rPr>
              <a:t>конечных целей;</a:t>
            </a:r>
            <a:br>
              <a:rPr lang="ru-RU" altLang="ru-RU" sz="4400" b="1" smtClean="0">
                <a:solidFill>
                  <a:srgbClr val="4F3A2B"/>
                </a:solidFill>
                <a:latin typeface="Monotype Corsiva" pitchFamily="66" charset="0"/>
              </a:rPr>
            </a:br>
            <a:r>
              <a:rPr lang="ru-RU" altLang="ru-RU" sz="4400" b="1" smtClean="0">
                <a:solidFill>
                  <a:srgbClr val="4F3A2B"/>
                </a:solidFill>
                <a:latin typeface="Monotype Corsiva" pitchFamily="66" charset="0"/>
              </a:rPr>
              <a:t>- отыскивания </a:t>
            </a:r>
            <a:br>
              <a:rPr lang="ru-RU" altLang="ru-RU" sz="4400" b="1" smtClean="0">
                <a:solidFill>
                  <a:srgbClr val="4F3A2B"/>
                </a:solidFill>
                <a:latin typeface="Monotype Corsiva" pitchFamily="66" charset="0"/>
              </a:rPr>
            </a:br>
            <a:r>
              <a:rPr lang="ru-RU" altLang="ru-RU" sz="4400" b="1" smtClean="0">
                <a:solidFill>
                  <a:srgbClr val="4F3A2B"/>
                </a:solidFill>
                <a:latin typeface="Monotype Corsiva" pitchFamily="66" charset="0"/>
              </a:rPr>
              <a:t>соответствующих средств, </a:t>
            </a:r>
            <a:br>
              <a:rPr lang="ru-RU" altLang="ru-RU" sz="4400" b="1" smtClean="0">
                <a:solidFill>
                  <a:srgbClr val="4F3A2B"/>
                </a:solidFill>
                <a:latin typeface="Monotype Corsiva" pitchFamily="66" charset="0"/>
              </a:rPr>
            </a:br>
            <a:r>
              <a:rPr lang="ru-RU" altLang="ru-RU" sz="4400" b="1" smtClean="0">
                <a:solidFill>
                  <a:srgbClr val="4F3A2B"/>
                </a:solidFill>
                <a:latin typeface="Monotype Corsiva" pitchFamily="66" charset="0"/>
              </a:rPr>
              <a:t>ведущих  к  конечной цели».</a:t>
            </a:r>
            <a:br>
              <a:rPr lang="ru-RU" altLang="ru-RU" sz="4400" b="1" smtClean="0">
                <a:solidFill>
                  <a:srgbClr val="4F3A2B"/>
                </a:solidFill>
                <a:latin typeface="Monotype Corsiva" pitchFamily="66" charset="0"/>
              </a:rPr>
            </a:br>
            <a:r>
              <a:rPr lang="ru-RU" altLang="ru-RU" sz="4400" b="1" smtClean="0">
                <a:solidFill>
                  <a:srgbClr val="4F3A2B"/>
                </a:solidFill>
                <a:latin typeface="Monotype Corsiva" pitchFamily="66" charset="0"/>
              </a:rPr>
              <a:t>                                    </a:t>
            </a:r>
            <a:br>
              <a:rPr lang="ru-RU" altLang="ru-RU" sz="4400" b="1" smtClean="0">
                <a:solidFill>
                  <a:srgbClr val="4F3A2B"/>
                </a:solidFill>
                <a:latin typeface="Monotype Corsiva" pitchFamily="66" charset="0"/>
              </a:rPr>
            </a:br>
            <a:r>
              <a:rPr lang="ru-RU" altLang="ru-RU" sz="4400" b="1" smtClean="0">
                <a:solidFill>
                  <a:srgbClr val="4F3A2B"/>
                </a:solidFill>
                <a:latin typeface="Monotype Corsiva" pitchFamily="66" charset="0"/>
              </a:rPr>
              <a:t>                                      </a:t>
            </a:r>
            <a:r>
              <a:rPr lang="ru-RU" altLang="ru-RU" sz="4000" b="1" smtClean="0">
                <a:solidFill>
                  <a:srgbClr val="4F3A2B"/>
                </a:solidFill>
                <a:latin typeface="Monotype Corsiva" pitchFamily="66" charset="0"/>
              </a:rPr>
              <a:t>Аристотель</a:t>
            </a:r>
            <a:endParaRPr lang="ru-RU" altLang="ru-RU" sz="4000" smtClean="0">
              <a:solidFill>
                <a:srgbClr val="4F3A2B"/>
              </a:solidFill>
              <a:latin typeface="Monotype Corsiva" pitchFamily="66" charset="0"/>
            </a:endParaRPr>
          </a:p>
        </p:txBody>
      </p:sp>
      <p:pic>
        <p:nvPicPr>
          <p:cNvPr id="26627" name="Picture 7" descr="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51520" y="332656"/>
            <a:ext cx="1872208" cy="2088232"/>
          </a:xfrm>
          <a:noFill/>
        </p:spPr>
      </p:pic>
    </p:spTree>
    <p:extLst>
      <p:ext uri="{BB962C8B-B14F-4D97-AF65-F5344CB8AC3E}">
        <p14:creationId xmlns:p14="http://schemas.microsoft.com/office/powerpoint/2010/main" val="1012179153"/>
      </p:ext>
    </p:extLst>
  </p:cSld>
  <p:clrMapOvr>
    <a:masterClrMapping/>
  </p:clrMapOvr>
  <p:transition advTm="10672"/>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44825"/>
            <a:ext cx="7772400" cy="1755626"/>
          </a:xfrm>
        </p:spPr>
        <p:txBody>
          <a:bodyPr>
            <a:normAutofit fontScale="90000"/>
          </a:bodyPr>
          <a:lstStyle/>
          <a:p>
            <a:r>
              <a:rPr lang="ru-RU" dirty="0"/>
              <a:t>Тема </a:t>
            </a:r>
            <a:r>
              <a:rPr lang="ru-RU" dirty="0" smtClean="0"/>
              <a:t>2. </a:t>
            </a:r>
            <a:r>
              <a:rPr lang="ru-RU" dirty="0"/>
              <a:t>Конкурентоспособность и методы ее достижения</a:t>
            </a:r>
            <a:br>
              <a:rPr lang="ru-RU" dirty="0"/>
            </a:br>
            <a:endParaRPr lang="ru-RU" dirty="0"/>
          </a:p>
        </p:txBody>
      </p:sp>
    </p:spTree>
    <p:extLst>
      <p:ext uri="{BB962C8B-B14F-4D97-AF65-F5344CB8AC3E}">
        <p14:creationId xmlns:p14="http://schemas.microsoft.com/office/powerpoint/2010/main" val="1762427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Autofit/>
          </a:bodyPr>
          <a:lstStyle/>
          <a:p>
            <a:pPr lvl="2" algn="ctr" rtl="0">
              <a:spcBef>
                <a:spcPct val="0"/>
              </a:spcBef>
            </a:pPr>
            <a:r>
              <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Конкурентные преимущества фирмы</a:t>
            </a:r>
            <a:br>
              <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052736"/>
            <a:ext cx="8229600" cy="5073427"/>
          </a:xfrm>
        </p:spPr>
        <p:txBody>
          <a:bodyPr>
            <a:normAutofit/>
          </a:bodyPr>
          <a:lstStyle/>
          <a:p>
            <a:pPr algn="just">
              <a:buNone/>
            </a:pPr>
            <a:r>
              <a:rPr lang="ru-RU" sz="2400" dirty="0"/>
              <a:t>           Конкурентные преимущества возникают в результате соперничества при проектировании, производстве, реализации и эксплуатации продукции. Субъекты рынка, взаимодействие которых вызывает соперничество, а также отношения между ними образуют конкурентную среду предприятия.</a:t>
            </a:r>
          </a:p>
          <a:p>
            <a:pPr algn="just">
              <a:buNone/>
            </a:pPr>
            <a:r>
              <a:rPr lang="ru-RU" sz="2400" dirty="0"/>
              <a:t>             В классической модели конкурентной среды профессора М.Портера (рис.1) значение и сила влияния каждого из факторов конкуренции меняется от рынка к рынку и определяет цены, издержки, размеры капиталовложений в производство и сбыт продукции и в конечном счете прибыльность бизнеса. </a:t>
            </a:r>
          </a:p>
          <a:p>
            <a:endParaRPr lang="ru-RU" sz="2400" dirty="0"/>
          </a:p>
        </p:txBody>
      </p:sp>
    </p:spTree>
    <p:extLst>
      <p:ext uri="{BB962C8B-B14F-4D97-AF65-F5344CB8AC3E}">
        <p14:creationId xmlns:p14="http://schemas.microsoft.com/office/powerpoint/2010/main" val="1399148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Рисунок 65" descr="Портер.PNG"/>
          <p:cNvPicPr>
            <a:picLocks noChangeAspect="1"/>
          </p:cNvPicPr>
          <p:nvPr/>
        </p:nvPicPr>
        <p:blipFill>
          <a:blip r:embed="rId2" cstate="print"/>
          <a:stretch>
            <a:fillRect/>
          </a:stretch>
        </p:blipFill>
        <p:spPr>
          <a:xfrm>
            <a:off x="899592" y="333375"/>
            <a:ext cx="7416824" cy="5183857"/>
          </a:xfrm>
          <a:prstGeom prst="rect">
            <a:avLst/>
          </a:prstGeom>
        </p:spPr>
      </p:pic>
      <p:sp>
        <p:nvSpPr>
          <p:cNvPr id="2111" name="Rectangle 63"/>
          <p:cNvSpPr>
            <a:spLocks noChangeArrowheads="1"/>
          </p:cNvSpPr>
          <p:nvPr/>
        </p:nvSpPr>
        <p:spPr bwMode="auto">
          <a:xfrm>
            <a:off x="0" y="5918503"/>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Arial" pitchFamily="34" charset="0"/>
                <a:ea typeface="Times New Roman" pitchFamily="18" charset="0"/>
              </a:rPr>
              <a:t>Рис. 1- Пять сил, определяющих конкуренцию в отрасли</a:t>
            </a:r>
            <a:endParaRPr kumimoji="0" lang="ru-RU" sz="1600" b="1"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pitchFamily="34" charset="0"/>
                <a:ea typeface="Times New Roman" pitchFamily="18" charset="0"/>
              </a:rPr>
              <a:t>(</a:t>
            </a:r>
            <a:r>
              <a:rPr kumimoji="0" lang="ru-RU" sz="1600" b="1" i="0" u="none" strike="noStrike" cap="none" normalizeH="0" baseline="0" dirty="0">
                <a:ln>
                  <a:noFill/>
                </a:ln>
                <a:solidFill>
                  <a:schemeClr val="tx1"/>
                </a:solidFill>
                <a:effectLst/>
                <a:latin typeface="Arial" pitchFamily="34" charset="0"/>
                <a:ea typeface="Times New Roman" pitchFamily="18" charset="0"/>
              </a:rPr>
              <a:t>Источник</a:t>
            </a:r>
            <a:r>
              <a:rPr kumimoji="0" lang="en-US" sz="1600" b="1" i="0" u="none" strike="noStrike" cap="none" normalizeH="0" baseline="0" dirty="0">
                <a:ln>
                  <a:noFill/>
                </a:ln>
                <a:solidFill>
                  <a:schemeClr val="tx1"/>
                </a:solidFill>
                <a:effectLst/>
                <a:latin typeface="Arial" pitchFamily="34" charset="0"/>
                <a:ea typeface="Times New Roman" pitchFamily="18" charset="0"/>
              </a:rPr>
              <a:t>. Porter </a:t>
            </a:r>
            <a:r>
              <a:rPr kumimoji="0" lang="ru-RU" sz="1600" b="1" i="0" u="none" strike="noStrike" cap="none" normalizeH="0" baseline="0" dirty="0">
                <a:ln>
                  <a:noFill/>
                </a:ln>
                <a:solidFill>
                  <a:schemeClr val="tx1"/>
                </a:solidFill>
                <a:effectLst/>
                <a:latin typeface="Arial" pitchFamily="34" charset="0"/>
                <a:ea typeface="Times New Roman" pitchFamily="18" charset="0"/>
              </a:rPr>
              <a:t>М</a:t>
            </a:r>
            <a:r>
              <a:rPr kumimoji="0" lang="en-US" sz="1600" b="1" i="0" u="none" strike="noStrike" cap="none" normalizeH="0" baseline="0" dirty="0">
                <a:ln>
                  <a:noFill/>
                </a:ln>
                <a:solidFill>
                  <a:schemeClr val="tx1"/>
                </a:solidFill>
                <a:effectLst/>
                <a:latin typeface="Arial" pitchFamily="34" charset="0"/>
                <a:ea typeface="Times New Roman" pitchFamily="18" charset="0"/>
              </a:rPr>
              <a:t>.</a:t>
            </a:r>
            <a:r>
              <a:rPr kumimoji="0" lang="ru-RU" sz="1600" b="1" i="0" u="none" strike="noStrike" cap="none" normalizeH="0" baseline="0" dirty="0">
                <a:ln>
                  <a:noFill/>
                </a:ln>
                <a:solidFill>
                  <a:schemeClr val="tx1"/>
                </a:solidFill>
                <a:effectLst/>
                <a:latin typeface="Arial" pitchFamily="34" charset="0"/>
                <a:ea typeface="Times New Roman" pitchFamily="18" charset="0"/>
              </a:rPr>
              <a:t>Е</a:t>
            </a:r>
            <a:r>
              <a:rPr kumimoji="0" lang="en-US" sz="1600" b="1" i="0" u="none" strike="noStrike" cap="none" normalizeH="0" baseline="0" dirty="0">
                <a:ln>
                  <a:noFill/>
                </a:ln>
                <a:solidFill>
                  <a:schemeClr val="tx1"/>
                </a:solidFill>
                <a:effectLst/>
                <a:latin typeface="Arial" pitchFamily="34" charset="0"/>
                <a:ea typeface="Times New Roman" pitchFamily="18" charset="0"/>
              </a:rPr>
              <a:t>.Competitive Strategy.N.Y.,1980.P.336)</a:t>
            </a:r>
            <a:endParaRPr kumimoji="0" lang="en-US" sz="1600" b="1"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545420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a:bodyPr>
          <a:lstStyle/>
          <a:p>
            <a:pPr algn="just">
              <a:buNone/>
            </a:pPr>
            <a:r>
              <a:rPr lang="ru-RU" sz="2400" dirty="0"/>
              <a:t>         </a:t>
            </a:r>
            <a:r>
              <a:rPr lang="ru-RU" sz="2400" dirty="0">
                <a:solidFill>
                  <a:srgbClr val="FF0000"/>
                </a:solidFill>
              </a:rPr>
              <a:t>Поставщики и покупатели</a:t>
            </a:r>
            <a:r>
              <a:rPr lang="ru-RU" sz="2400" dirty="0"/>
              <a:t>, стараясь извлечь собственную выгоду, снижают прибыль фирмы. </a:t>
            </a:r>
          </a:p>
          <a:p>
            <a:pPr algn="just">
              <a:buNone/>
            </a:pPr>
            <a:r>
              <a:rPr lang="ru-RU" sz="2400" dirty="0">
                <a:solidFill>
                  <a:srgbClr val="FF0000"/>
                </a:solidFill>
              </a:rPr>
              <a:t>        Конкуренция </a:t>
            </a:r>
            <a:r>
              <a:rPr lang="ru-RU" sz="2400" dirty="0"/>
              <a:t>внутри отрасли также понижает прибыль, так как для поддержания конкурентных преимуществ приходится увеличивать издержки (расходы на рекламу, организацию сбыта, НИОКР) или терять прибыль за счет снижения цен. </a:t>
            </a:r>
          </a:p>
          <a:p>
            <a:pPr algn="just">
              <a:buNone/>
            </a:pPr>
            <a:r>
              <a:rPr lang="ru-RU" sz="2400" dirty="0"/>
              <a:t>         </a:t>
            </a:r>
            <a:r>
              <a:rPr lang="ru-RU" sz="2400" dirty="0">
                <a:solidFill>
                  <a:srgbClr val="FF0000"/>
                </a:solidFill>
              </a:rPr>
              <a:t>Наличие товаров-заменителей </a:t>
            </a:r>
            <a:r>
              <a:rPr lang="ru-RU" sz="2400" dirty="0"/>
              <a:t>уменьшает спрос и ограничивает цену, которую фирма может запросить за свой товар. </a:t>
            </a:r>
          </a:p>
          <a:p>
            <a:pPr algn="ctr">
              <a:buNone/>
            </a:pPr>
            <a:r>
              <a:rPr lang="ru-RU" sz="1800" b="1" dirty="0"/>
              <a:t>(т.е. все перечисленные факторы создают условия для  динамичного развития конкуренции). </a:t>
            </a:r>
          </a:p>
          <a:p>
            <a:pPr>
              <a:buNone/>
            </a:pPr>
            <a:r>
              <a:rPr lang="ru-RU" sz="1800" b="1" dirty="0"/>
              <a:t> </a:t>
            </a:r>
          </a:p>
        </p:txBody>
      </p:sp>
    </p:spTree>
    <p:extLst>
      <p:ext uri="{BB962C8B-B14F-4D97-AF65-F5344CB8AC3E}">
        <p14:creationId xmlns:p14="http://schemas.microsoft.com/office/powerpoint/2010/main" val="3945442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6632"/>
            <a:ext cx="8507288" cy="6624736"/>
          </a:xfrm>
        </p:spPr>
        <p:txBody>
          <a:bodyPr>
            <a:normAutofit fontScale="47500" lnSpcReduction="20000"/>
          </a:bodyPr>
          <a:lstStyle/>
          <a:p>
            <a:pPr algn="just">
              <a:buNone/>
            </a:pPr>
            <a:r>
              <a:rPr lang="ru-RU" dirty="0"/>
              <a:t>           </a:t>
            </a:r>
          </a:p>
          <a:p>
            <a:pPr algn="ctr">
              <a:buNone/>
            </a:pPr>
            <a:r>
              <a:rPr lang="ru-RU" b="1" dirty="0">
                <a:solidFill>
                  <a:srgbClr val="0070C0"/>
                </a:solidFill>
              </a:rPr>
              <a:t>            </a:t>
            </a:r>
            <a:r>
              <a:rPr lang="ru-RU" sz="3800" b="1" dirty="0">
                <a:solidFill>
                  <a:srgbClr val="0070C0"/>
                </a:solidFill>
              </a:rPr>
              <a:t>Потребители сталкивают интересы конкурирующих предприятий с помощью специальных средств воздействия на рынок, что приводит к снижению цен, повышению качества продукции, увеличению количества и качества потребляемых услуг. </a:t>
            </a:r>
          </a:p>
          <a:p>
            <a:pPr algn="just">
              <a:buNone/>
            </a:pPr>
            <a:endParaRPr lang="ru-RU" sz="3400" b="1" dirty="0">
              <a:solidFill>
                <a:srgbClr val="0070C0"/>
              </a:solidFill>
            </a:endParaRPr>
          </a:p>
          <a:p>
            <a:pPr algn="just">
              <a:buNone/>
            </a:pPr>
            <a:r>
              <a:rPr lang="ru-RU" sz="3400" dirty="0"/>
              <a:t>         </a:t>
            </a:r>
            <a:r>
              <a:rPr lang="ru-RU" sz="3400" b="1" dirty="0"/>
              <a:t>Сила воздействия различных групп потребителей на процесс формирования конкурентных преимуществ значительна при наличии следующих условий: </a:t>
            </a:r>
          </a:p>
          <a:p>
            <a:pPr marL="514350" indent="-514350" algn="just">
              <a:buAutoNum type="arabicPeriod"/>
            </a:pPr>
            <a:r>
              <a:rPr lang="ru-RU" sz="3400" dirty="0"/>
              <a:t>   Потребители приобретают большую часть продукции, производимой конкурентным предприятием, и за счет этого оказывают давление на него под угрозой уменьшения объема закупок. </a:t>
            </a:r>
          </a:p>
          <a:p>
            <a:pPr marL="514350" indent="-514350" algn="just">
              <a:buAutoNum type="arabicPeriod"/>
            </a:pPr>
            <a:r>
              <a:rPr lang="ru-RU" sz="3400" dirty="0"/>
              <a:t>   Приобретаемая продукция составляет значительную часть бюджета потребителя, что делает его более чувствительным к изменению цен, качества и других коммерческих характеристик товаров и услуг. </a:t>
            </a:r>
          </a:p>
          <a:p>
            <a:pPr marL="514350" indent="-514350" algn="just">
              <a:buAutoNum type="arabicPeriod"/>
            </a:pPr>
            <a:r>
              <a:rPr lang="ru-RU" sz="3400" dirty="0"/>
              <a:t>    Высокая степень стандартизации продукции обусловливает ситуацию, в которой существует большой выбор производителей одного и того же (аналогичного) товара, а следовательно, отсутствуют существенные препятствия для переключения потребителя на другого производителя (продавца). </a:t>
            </a:r>
          </a:p>
          <a:p>
            <a:pPr algn="just">
              <a:buNone/>
            </a:pPr>
            <a:r>
              <a:rPr lang="ru-RU" sz="3400" dirty="0"/>
              <a:t>4.     Потребители представляют собой </a:t>
            </a:r>
            <a:r>
              <a:rPr lang="ru-RU" sz="3400" dirty="0" err="1"/>
              <a:t>низкорентабельные</a:t>
            </a:r>
            <a:r>
              <a:rPr lang="ru-RU" sz="3400" dirty="0"/>
              <a:t> производства или состоят из   физических лиц, имеющих небольшие доходы. Небольшая прибыль является причиной малых закупок. Она формирует высокую чувствительность к изменению цен, повышает эластичность спроса и ограничивает производителей в повышении цен, что требует поиска неценовых преимуществ над конкурентами.</a:t>
            </a:r>
          </a:p>
          <a:p>
            <a:pPr algn="just">
              <a:buNone/>
            </a:pPr>
            <a:r>
              <a:rPr lang="ru-RU" sz="3400" dirty="0"/>
              <a:t>5.         Потребитель имеет обширную информацию о продукции, производимой в отрасли. Полная информация об объемах, ценах, типах, себестоимости продукции увеличивает возможный выбор и за счет этого способствует обострению конкуренции. Высокая степень организации потребителей: наличие союзов потребителей, специальной прессы, законов о правах потребителей и т.п.</a:t>
            </a:r>
          </a:p>
          <a:p>
            <a:pPr marL="514350" indent="-514350" algn="just">
              <a:buAutoNum type="arabicPeriod"/>
            </a:pPr>
            <a:endParaRPr lang="ru-RU" sz="3400" dirty="0"/>
          </a:p>
          <a:p>
            <a:endParaRPr lang="ru-RU" sz="3400" dirty="0"/>
          </a:p>
        </p:txBody>
      </p:sp>
    </p:spTree>
    <p:extLst>
      <p:ext uri="{BB962C8B-B14F-4D97-AF65-F5344CB8AC3E}">
        <p14:creationId xmlns:p14="http://schemas.microsoft.com/office/powerpoint/2010/main" val="390486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Тема 1. Функции и виды конкуренции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u="sng" dirty="0"/>
              <a:t>Рыночная власть поставщиков</a:t>
            </a:r>
          </a:p>
        </p:txBody>
      </p:sp>
      <p:sp>
        <p:nvSpPr>
          <p:cNvPr id="3" name="Содержимое 2"/>
          <p:cNvSpPr>
            <a:spLocks noGrp="1"/>
          </p:cNvSpPr>
          <p:nvPr>
            <p:ph idx="1"/>
          </p:nvPr>
        </p:nvSpPr>
        <p:spPr/>
        <p:txBody>
          <a:bodyPr>
            <a:normAutofit/>
          </a:bodyPr>
          <a:lstStyle/>
          <a:p>
            <a:pPr algn="just">
              <a:buNone/>
            </a:pPr>
            <a:r>
              <a:rPr lang="ru-RU" sz="2000" dirty="0"/>
              <a:t>           </a:t>
            </a:r>
            <a:r>
              <a:rPr lang="ru-RU" sz="2400" dirty="0"/>
              <a:t>Небольшое количество поставщиков могут определять политику поставок, выбирать наиболее выгодные предложения по поставкам, отказывать нежелательным клиентам. </a:t>
            </a:r>
          </a:p>
          <a:p>
            <a:pPr algn="just">
              <a:buNone/>
            </a:pPr>
            <a:r>
              <a:rPr lang="ru-RU" sz="2400" dirty="0"/>
              <a:t>         Отрасль потребляет незначительную часть продукции, производимой поставщиками, поэтому изменение цен на данную продукцию несущественно сказывается на себестоимости и цене конечных изделий.</a:t>
            </a:r>
          </a:p>
          <a:p>
            <a:endParaRPr lang="ru-RU" sz="2000" dirty="0"/>
          </a:p>
        </p:txBody>
      </p:sp>
    </p:spTree>
    <p:extLst>
      <p:ext uri="{BB962C8B-B14F-4D97-AF65-F5344CB8AC3E}">
        <p14:creationId xmlns:p14="http://schemas.microsoft.com/office/powerpoint/2010/main" val="3486851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u="sng" dirty="0"/>
              <a:t>Угроза появления продуктов-заменителей </a:t>
            </a:r>
          </a:p>
        </p:txBody>
      </p:sp>
      <p:sp>
        <p:nvSpPr>
          <p:cNvPr id="3" name="Содержимое 2"/>
          <p:cNvSpPr>
            <a:spLocks noGrp="1"/>
          </p:cNvSpPr>
          <p:nvPr>
            <p:ph idx="1"/>
          </p:nvPr>
        </p:nvSpPr>
        <p:spPr/>
        <p:txBody>
          <a:bodyPr>
            <a:normAutofit fontScale="70000" lnSpcReduction="20000"/>
          </a:bodyPr>
          <a:lstStyle/>
          <a:p>
            <a:pPr algn="just">
              <a:buNone/>
            </a:pPr>
            <a:r>
              <a:rPr lang="ru-RU" dirty="0">
                <a:solidFill>
                  <a:srgbClr val="0070C0"/>
                </a:solidFill>
                <a:effectLst>
                  <a:outerShdw blurRad="38100" dist="38100" dir="2700000" algn="tl">
                    <a:srgbClr val="000000">
                      <a:alpha val="43137"/>
                    </a:srgbClr>
                  </a:outerShdw>
                </a:effectLst>
              </a:rPr>
              <a:t>            Отсутствие эффективных заменителей поставляемой продукции </a:t>
            </a:r>
            <a:r>
              <a:rPr lang="ru-RU" dirty="0"/>
              <a:t>уменьшает возможности выбора и снижает уровень требований к характеристикам поставляемых изделий. </a:t>
            </a:r>
          </a:p>
          <a:p>
            <a:pPr algn="just">
              <a:buNone/>
            </a:pPr>
            <a:r>
              <a:rPr lang="ru-RU" dirty="0"/>
              <a:t>          </a:t>
            </a:r>
            <a:r>
              <a:rPr lang="ru-RU" dirty="0">
                <a:solidFill>
                  <a:srgbClr val="0070C0"/>
                </a:solidFill>
              </a:rPr>
              <a:t>В отношении товаров-заменителей на рынке действует </a:t>
            </a:r>
            <a:r>
              <a:rPr lang="ru-RU" b="1" dirty="0">
                <a:solidFill>
                  <a:srgbClr val="0070C0"/>
                </a:solidFill>
              </a:rPr>
              <a:t>правило ценовой привлекательности</a:t>
            </a:r>
            <a:r>
              <a:rPr lang="ru-RU" dirty="0">
                <a:solidFill>
                  <a:srgbClr val="0070C0"/>
                </a:solidFill>
              </a:rPr>
              <a:t>: если цена на один из товаров возрастает, увеличивается спрос на другой, являющийся его заменителем. </a:t>
            </a:r>
            <a:r>
              <a:rPr lang="ru-RU" dirty="0"/>
              <a:t>В результате происходит переориентация покупателей на производителей, предлагающих решение потребительских проблем душевым способом. </a:t>
            </a:r>
          </a:p>
          <a:p>
            <a:pPr algn="just">
              <a:buNone/>
            </a:pPr>
            <a:r>
              <a:rPr lang="ru-RU" dirty="0"/>
              <a:t>           </a:t>
            </a:r>
            <a:r>
              <a:rPr lang="ru-RU" dirty="0">
                <a:solidFill>
                  <a:srgbClr val="0070C0"/>
                </a:solidFill>
                <a:effectLst>
                  <a:outerShdw blurRad="38100" dist="38100" dir="2700000" algn="tl">
                    <a:srgbClr val="000000">
                      <a:alpha val="43137"/>
                    </a:srgbClr>
                  </a:outerShdw>
                </a:effectLst>
              </a:rPr>
              <a:t>Угроза товаров-заменителей </a:t>
            </a:r>
            <a:r>
              <a:rPr lang="ru-RU" dirty="0"/>
              <a:t>тем реальнее, чем больше  количество эффективных заменителей производимого товара,  объема производства товаров-заменителей  и разница в ценах между изделием-оригиналом и товарами-заменителями   в   пользу  последних. </a:t>
            </a:r>
          </a:p>
        </p:txBody>
      </p:sp>
    </p:spTree>
    <p:extLst>
      <p:ext uri="{BB962C8B-B14F-4D97-AF65-F5344CB8AC3E}">
        <p14:creationId xmlns:p14="http://schemas.microsoft.com/office/powerpoint/2010/main" val="3629104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u="sng" dirty="0">
                <a:solidFill>
                  <a:srgbClr val="0070C0"/>
                </a:solidFill>
              </a:rPr>
              <a:t>Конкурентное преимущество	и конкурентоспособность</a:t>
            </a:r>
          </a:p>
        </p:txBody>
      </p:sp>
      <p:sp>
        <p:nvSpPr>
          <p:cNvPr id="3" name="Содержимое 2"/>
          <p:cNvSpPr>
            <a:spLocks noGrp="1"/>
          </p:cNvSpPr>
          <p:nvPr>
            <p:ph idx="1"/>
          </p:nvPr>
        </p:nvSpPr>
        <p:spPr/>
        <p:txBody>
          <a:bodyPr>
            <a:normAutofit fontScale="77500" lnSpcReduction="20000"/>
          </a:bodyPr>
          <a:lstStyle/>
          <a:p>
            <a:pPr algn="just">
              <a:buNone/>
            </a:pPr>
            <a:r>
              <a:rPr lang="ru-RU" dirty="0"/>
              <a:t>         Понятие  «конкурентное преимущество»	и конкурентоспособность имеют различные интерпретации в зависимости от объекта, к которому они применяются. </a:t>
            </a:r>
          </a:p>
          <a:p>
            <a:pPr algn="just">
              <a:buNone/>
            </a:pPr>
            <a:r>
              <a:rPr lang="ru-RU" dirty="0"/>
              <a:t>           При системном изучении данных понятий выделяют иерархическую структуру, последовательно включающую оценку товара, предприятия, отрасли, экономики с точки зрения их превосходства над аналогичными кон­курирующими объектами (рис. 2). </a:t>
            </a:r>
          </a:p>
          <a:p>
            <a:pPr algn="just">
              <a:buNone/>
            </a:pPr>
            <a:r>
              <a:rPr lang="ru-RU" dirty="0"/>
              <a:t>         </a:t>
            </a:r>
            <a:r>
              <a:rPr lang="ru-RU" b="1" dirty="0">
                <a:solidFill>
                  <a:srgbClr val="0070C0"/>
                </a:solidFill>
              </a:rPr>
              <a:t>Конкурентоспособность товара:</a:t>
            </a:r>
            <a:r>
              <a:rPr lang="ru-RU" dirty="0"/>
              <a:t> соответствие по всем параметрам требованиям рынка, покупателей и потребителей, сравнительная характеристика потребительских и стоимостных параметров данного товара по отношению к товару-конкуренту.</a:t>
            </a:r>
          </a:p>
        </p:txBody>
      </p:sp>
    </p:spTree>
    <p:extLst>
      <p:ext uri="{BB962C8B-B14F-4D97-AF65-F5344CB8AC3E}">
        <p14:creationId xmlns:p14="http://schemas.microsoft.com/office/powerpoint/2010/main" val="3007938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733255"/>
            <a:ext cx="8229600" cy="836701"/>
          </a:xfrm>
        </p:spPr>
        <p:txBody>
          <a:bodyPr>
            <a:noAutofit/>
          </a:bodyPr>
          <a:lstStyle/>
          <a:p>
            <a:r>
              <a:rPr lang="ru-RU" sz="2400" b="1" dirty="0">
                <a:solidFill>
                  <a:srgbClr val="FF0000"/>
                </a:solidFill>
                <a:effectLst>
                  <a:outerShdw blurRad="38100" dist="38100" dir="2700000" algn="tl">
                    <a:srgbClr val="000000">
                      <a:alpha val="43137"/>
                    </a:srgbClr>
                  </a:outerShdw>
                </a:effectLst>
              </a:rPr>
              <a:t>Рис.2- Пирамида конкурентных преимуществ и конкурентоспособности</a:t>
            </a:r>
          </a:p>
        </p:txBody>
      </p:sp>
      <p:sp>
        <p:nvSpPr>
          <p:cNvPr id="17434" name="AutoShape 26" descr="https://studfiles.net/html/2706/988/html_0DVskhSEFs.WFD3/img-w9Dtiq.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36" name="AutoShape 28" descr="https://studfiles.net/html/2706/988/html_0DVskhSEFs.WFD3/img-w9Dtiq.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38" name="AutoShape 30" descr="https://studfiles.net/html/2706/988/html_0DVskhSEFs.WFD3/img-w9Dtiq.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39"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a:ln>
                  <a:noFill/>
                </a:ln>
                <a:solidFill>
                  <a:srgbClr val="333333"/>
                </a:solidFill>
                <a:effectLst/>
                <a:latin typeface="Tahoma" pitchFamily="34" charset="0"/>
                <a:cs typeface="Tahoma" pitchFamily="34" charset="0"/>
              </a:rPr>
              <a:t>Пирамида конкурентных преимуществ и конкурентоспособности представлена на рис. 1.</a:t>
            </a:r>
            <a:r>
              <a:rPr kumimoji="0" lang="ru-RU" sz="800" b="0" i="0" u="none" strike="noStrike" cap="none" normalizeH="0" baseline="0">
                <a:ln>
                  <a:noFill/>
                </a:ln>
                <a:solidFill>
                  <a:schemeClr val="tx1"/>
                </a:solidFill>
                <a:effectLst/>
                <a:latin typeface="Arial" pitchFamily="34" charset="0"/>
              </a:rPr>
              <a:t/>
            </a:r>
            <a:br>
              <a:rPr kumimoji="0" lang="ru-RU" sz="800" b="0" i="0" u="none" strike="noStrike" cap="none" normalizeH="0" baseline="0">
                <a:ln>
                  <a:noFill/>
                </a:ln>
                <a:solidFill>
                  <a:schemeClr val="tx1"/>
                </a:solidFill>
                <a:effectLst/>
                <a:latin typeface="Arial" pitchFamily="34" charset="0"/>
              </a:rPr>
            </a:br>
            <a:r>
              <a:rPr kumimoji="0" lang="ru-RU" sz="1800" b="0" i="0" u="none" strike="noStrike" cap="none" normalizeH="0" baseline="0">
                <a:ln>
                  <a:noFill/>
                </a:ln>
                <a:solidFill>
                  <a:schemeClr val="tx1"/>
                </a:solidFill>
                <a:effectLst/>
                <a:latin typeface="Arial" pitchFamily="34" charset="0"/>
              </a:rPr>
              <a:t>  </a:t>
            </a:r>
            <a:r>
              <a:rPr kumimoji="0" lang="ru-RU" sz="28000" b="0" i="0" u="none" strike="noStrike" cap="none" normalizeH="0" baseline="0">
                <a:ln>
                  <a:noFill/>
                </a:ln>
                <a:solidFill>
                  <a:schemeClr val="tx1"/>
                </a:solidFill>
                <a:effectLst/>
                <a:latin typeface="Arial" pitchFamily="34" charset="0"/>
              </a:rPr>
              <a:t> </a:t>
            </a:r>
            <a:endParaRPr kumimoji="0" lang="ru-RU" sz="1800" b="0" i="0" u="none" strike="noStrike" cap="none" normalizeH="0" baseline="0">
              <a:ln>
                <a:noFill/>
              </a:ln>
              <a:solidFill>
                <a:schemeClr val="tx1"/>
              </a:solidFill>
              <a:effectLst/>
              <a:latin typeface="Arial" pitchFamily="34" charset="0"/>
            </a:endParaRPr>
          </a:p>
        </p:txBody>
      </p:sp>
      <p:pic>
        <p:nvPicPr>
          <p:cNvPr id="10" name="Рисунок 9" descr="Формирование конкурентного преимущества на основе анализа компонента потребителя"/>
          <p:cNvPicPr/>
          <p:nvPr/>
        </p:nvPicPr>
        <p:blipFill>
          <a:blip r:embed="rId2" cstate="print"/>
          <a:srcRect/>
          <a:stretch>
            <a:fillRect/>
          </a:stretch>
        </p:blipFill>
        <p:spPr bwMode="auto">
          <a:xfrm>
            <a:off x="564216" y="1196752"/>
            <a:ext cx="6984776" cy="4320480"/>
          </a:xfrm>
          <a:prstGeom prst="rect">
            <a:avLst/>
          </a:prstGeom>
          <a:noFill/>
          <a:ln w="9525">
            <a:noFill/>
            <a:miter lim="800000"/>
            <a:headEnd/>
            <a:tailEnd/>
          </a:ln>
        </p:spPr>
      </p:pic>
    </p:spTree>
    <p:extLst>
      <p:ext uri="{BB962C8B-B14F-4D97-AF65-F5344CB8AC3E}">
        <p14:creationId xmlns:p14="http://schemas.microsoft.com/office/powerpoint/2010/main" val="2938835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solidFill>
                  <a:srgbClr val="0070C0"/>
                </a:solidFill>
                <a:effectLst>
                  <a:outerShdw blurRad="38100" dist="38100" dir="2700000" algn="tl">
                    <a:srgbClr val="000000">
                      <a:alpha val="43137"/>
                    </a:srgbClr>
                  </a:outerShdw>
                </a:effectLst>
              </a:rPr>
              <a:t>Конкурентоспособность товара</a:t>
            </a:r>
          </a:p>
        </p:txBody>
      </p:sp>
      <p:sp>
        <p:nvSpPr>
          <p:cNvPr id="3" name="Содержимое 2"/>
          <p:cNvSpPr>
            <a:spLocks noGrp="1"/>
          </p:cNvSpPr>
          <p:nvPr>
            <p:ph idx="1"/>
          </p:nvPr>
        </p:nvSpPr>
        <p:spPr/>
        <p:txBody>
          <a:bodyPr>
            <a:normAutofit fontScale="92500" lnSpcReduction="20000"/>
          </a:bodyPr>
          <a:lstStyle/>
          <a:p>
            <a:pPr algn="just">
              <a:buNone/>
            </a:pPr>
            <a:r>
              <a:rPr lang="ru-RU" b="1" u="sng" dirty="0">
                <a:solidFill>
                  <a:srgbClr val="00B0F0"/>
                </a:solidFill>
              </a:rPr>
              <a:t>       </a:t>
            </a:r>
            <a:r>
              <a:rPr lang="ru-RU" sz="2600" b="1" u="sng" dirty="0">
                <a:solidFill>
                  <a:srgbClr val="00B0F0"/>
                </a:solidFill>
              </a:rPr>
              <a:t>Конкурентоспособность товара </a:t>
            </a:r>
            <a:r>
              <a:rPr lang="ru-RU" sz="2600" dirty="0"/>
              <a:t>отражает его способность более полно отвечать запросам покупателей в сравнении с аналогичными товарами, представленными на рынке. </a:t>
            </a:r>
          </a:p>
          <a:p>
            <a:pPr algn="just">
              <a:buNone/>
            </a:pPr>
            <a:r>
              <a:rPr lang="ru-RU" sz="2600" dirty="0"/>
              <a:t>        Она определяется конкурентными преимуществами: с одной стороны, качеством товара, его техническим уровнем, потребительскими свойствами, с другой - ценами, устанавливаемыми продавцами товаров.       </a:t>
            </a:r>
          </a:p>
          <a:p>
            <a:pPr algn="just">
              <a:buNone/>
            </a:pPr>
            <a:r>
              <a:rPr lang="ru-RU" sz="2600" dirty="0"/>
              <a:t>           Причины конкурентоспособности товара необходимо искать в конкурентных преимуществах отдельных его характеристик являющихся следствием более эффективного управления процессом разработки, реализации и эксплуатации предлагаемой продукции.</a:t>
            </a:r>
          </a:p>
          <a:p>
            <a:pPr algn="just">
              <a:buNone/>
            </a:pPr>
            <a:endParaRPr lang="ru-RU" sz="2600" dirty="0"/>
          </a:p>
        </p:txBody>
      </p:sp>
    </p:spTree>
    <p:extLst>
      <p:ext uri="{BB962C8B-B14F-4D97-AF65-F5344CB8AC3E}">
        <p14:creationId xmlns:p14="http://schemas.microsoft.com/office/powerpoint/2010/main" val="2190475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fontScale="70000" lnSpcReduction="20000"/>
          </a:bodyPr>
          <a:lstStyle/>
          <a:p>
            <a:pPr algn="just">
              <a:buNone/>
            </a:pPr>
            <a:r>
              <a:rPr lang="ru-RU" dirty="0"/>
              <a:t>          По многим видам продукции особенно важны </a:t>
            </a:r>
            <a:r>
              <a:rPr lang="ru-RU" dirty="0" err="1"/>
              <a:t>технико­экономические</a:t>
            </a:r>
            <a:r>
              <a:rPr lang="ru-RU" dirty="0"/>
              <a:t> параметры: надежность и долговечность машин и оборудования,  точность приборов, материалоемкость и энергоемкость продукции и др. </a:t>
            </a:r>
          </a:p>
          <a:p>
            <a:pPr algn="just">
              <a:buNone/>
            </a:pPr>
            <a:r>
              <a:rPr lang="ru-RU" dirty="0"/>
              <a:t>          К некоторым видам продукции предъявляют ряд обязательных требований (сертификат безопасности, сертификат </a:t>
            </a:r>
            <a:r>
              <a:rPr lang="ru-RU" dirty="0" err="1"/>
              <a:t>экологичности</a:t>
            </a:r>
            <a:r>
              <a:rPr lang="ru-RU" dirty="0"/>
              <a:t>). Важны при этом эстетичность изделий, их внешний вид, удобство пользования, соответствие художественным требованиям, в ряде случаев национальным традициям и др. </a:t>
            </a:r>
          </a:p>
          <a:p>
            <a:pPr algn="just">
              <a:buNone/>
            </a:pPr>
            <a:r>
              <a:rPr lang="ru-RU" dirty="0"/>
              <a:t>          Товар должен быть конкурентоспособен и по цене, он должна быть не выше, чем у других предприятий. </a:t>
            </a:r>
          </a:p>
          <a:p>
            <a:pPr algn="just">
              <a:buNone/>
            </a:pPr>
            <a:r>
              <a:rPr lang="ru-RU" dirty="0"/>
              <a:t>          </a:t>
            </a:r>
            <a:r>
              <a:rPr lang="ru-RU" b="1" dirty="0">
                <a:solidFill>
                  <a:srgbClr val="0070C0"/>
                </a:solidFill>
              </a:rPr>
              <a:t>Высшей конкурентоспособностью обладают новинки - товары</a:t>
            </a:r>
            <a:r>
              <a:rPr lang="ru-RU" dirty="0"/>
              <a:t>, выпускаемые впервые в мире или стране, удовлетворяющие суще­ствующую потребность или вызывающие возникновение и развитие новой потребности.</a:t>
            </a:r>
          </a:p>
          <a:p>
            <a:pPr>
              <a:buNone/>
            </a:pPr>
            <a:endParaRPr lang="ru-RU" dirty="0"/>
          </a:p>
        </p:txBody>
      </p:sp>
    </p:spTree>
    <p:extLst>
      <p:ext uri="{BB962C8B-B14F-4D97-AF65-F5344CB8AC3E}">
        <p14:creationId xmlns:p14="http://schemas.microsoft.com/office/powerpoint/2010/main" val="18230913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fontScale="77500" lnSpcReduction="20000"/>
          </a:bodyPr>
          <a:lstStyle/>
          <a:p>
            <a:pPr algn="just">
              <a:buNone/>
            </a:pPr>
            <a:r>
              <a:rPr lang="ru-RU" dirty="0"/>
              <a:t>           </a:t>
            </a:r>
            <a:r>
              <a:rPr lang="ru-RU" b="1" u="sng" dirty="0">
                <a:solidFill>
                  <a:srgbClr val="0070C0"/>
                </a:solidFill>
              </a:rPr>
              <a:t>Главными составляющими конкурентоспособности являются</a:t>
            </a:r>
            <a:r>
              <a:rPr lang="ru-RU" b="1" dirty="0">
                <a:solidFill>
                  <a:srgbClr val="0070C0"/>
                </a:solidFill>
              </a:rPr>
              <a:t>: технический уровень товара, уровень маркетинга и рекламно-информационного обеспечения, соответствие требованиям потребителя, техническим условиям и стандартам, организация сервиса, гарантийного обеспечения, обучение персонала приобретающей стороны, сроки поставки (разработки, создания, продажи), сроки гарантий, цена, условия платежей, своевременность появления данного товара на конкретном рынке, политико-экономическая ситуация в данном регионе</a:t>
            </a:r>
            <a:r>
              <a:rPr lang="ru-RU" dirty="0"/>
              <a:t>. </a:t>
            </a:r>
          </a:p>
          <a:p>
            <a:pPr algn="just">
              <a:buNone/>
            </a:pPr>
            <a:r>
              <a:rPr lang="ru-RU" dirty="0"/>
              <a:t>             Оценка конкурентоспособности производится на основе сопоставления данного товара с аналогичной продукцией других фирм, которая получила признание и обладает в данный момент наивысшей конкурентоспособностью</a:t>
            </a:r>
          </a:p>
        </p:txBody>
      </p:sp>
    </p:spTree>
    <p:extLst>
      <p:ext uri="{BB962C8B-B14F-4D97-AF65-F5344CB8AC3E}">
        <p14:creationId xmlns:p14="http://schemas.microsoft.com/office/powerpoint/2010/main" val="31598773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solidFill>
                  <a:srgbClr val="0070C0"/>
                </a:solidFill>
                <a:effectLst>
                  <a:outerShdw blurRad="38100" dist="38100" dir="2700000" algn="tl">
                    <a:srgbClr val="000000">
                      <a:alpha val="43137"/>
                    </a:srgbClr>
                  </a:outerShdw>
                </a:effectLst>
              </a:rPr>
              <a:t>Качество и конкурентоспособность товара </a:t>
            </a:r>
          </a:p>
        </p:txBody>
      </p:sp>
      <p:sp>
        <p:nvSpPr>
          <p:cNvPr id="3" name="Содержимое 2"/>
          <p:cNvSpPr>
            <a:spLocks noGrp="1"/>
          </p:cNvSpPr>
          <p:nvPr>
            <p:ph idx="1"/>
          </p:nvPr>
        </p:nvSpPr>
        <p:spPr/>
        <p:txBody>
          <a:bodyPr>
            <a:normAutofit fontScale="70000" lnSpcReduction="20000"/>
          </a:bodyPr>
          <a:lstStyle/>
          <a:p>
            <a:pPr algn="just">
              <a:buNone/>
            </a:pPr>
            <a:r>
              <a:rPr lang="ru-RU" dirty="0"/>
              <a:t>          </a:t>
            </a:r>
            <a:r>
              <a:rPr lang="ru-RU" u="sng" dirty="0">
                <a:solidFill>
                  <a:srgbClr val="0070C0"/>
                </a:solidFill>
              </a:rPr>
              <a:t>Под качеством понимается совокупность свойств товара. </a:t>
            </a:r>
          </a:p>
          <a:p>
            <a:pPr algn="just">
              <a:buNone/>
            </a:pPr>
            <a:r>
              <a:rPr lang="ru-RU" dirty="0">
                <a:solidFill>
                  <a:srgbClr val="0070C0"/>
                </a:solidFill>
              </a:rPr>
              <a:t>          </a:t>
            </a:r>
            <a:r>
              <a:rPr lang="ru-RU" u="sng" dirty="0">
                <a:solidFill>
                  <a:srgbClr val="0070C0"/>
                </a:solidFill>
              </a:rPr>
              <a:t>Конкурентоспособность товара характеризуется его соответствием конкретной общественной потребности. </a:t>
            </a:r>
          </a:p>
          <a:p>
            <a:pPr algn="just">
              <a:buNone/>
            </a:pPr>
            <a:r>
              <a:rPr lang="ru-RU" dirty="0"/>
              <a:t>           В этом случае при оценке уровня конкурентоспособности возможно сопоставление и неоднородных товаров, но удовлетворяющих одну и ту же потребность. </a:t>
            </a:r>
          </a:p>
          <a:p>
            <a:pPr algn="just">
              <a:buNone/>
            </a:pPr>
            <a:r>
              <a:rPr lang="ru-RU" dirty="0"/>
              <a:t>           Параметры качества, как правило, определяются исходя из интересов производителя, а параметры конкурентоспособности - прежде всего из интересов потребителя. </a:t>
            </a:r>
          </a:p>
          <a:p>
            <a:pPr algn="just">
              <a:buNone/>
            </a:pPr>
            <a:r>
              <a:rPr lang="ru-RU" dirty="0"/>
              <a:t>           Уровень качества и технический уровень продукции задаются техническим уровнем современного производства, а для оценки конкурентоспособности необходимо сопоставить его с уровнем развития потребностей.</a:t>
            </a:r>
          </a:p>
        </p:txBody>
      </p:sp>
    </p:spTree>
    <p:extLst>
      <p:ext uri="{BB962C8B-B14F-4D97-AF65-F5344CB8AC3E}">
        <p14:creationId xmlns:p14="http://schemas.microsoft.com/office/powerpoint/2010/main" val="2225944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5937523"/>
          </a:xfrm>
        </p:spPr>
        <p:txBody>
          <a:bodyPr>
            <a:normAutofit fontScale="62500" lnSpcReduction="20000"/>
          </a:bodyPr>
          <a:lstStyle/>
          <a:p>
            <a:pPr algn="just">
              <a:buNone/>
            </a:pPr>
            <a:r>
              <a:rPr lang="ru-RU" dirty="0"/>
              <a:t>            На уровень конкурентоспособности товара значительное влияние оказывают такие факторы рынка, как </a:t>
            </a:r>
            <a:r>
              <a:rPr lang="ru-RU" b="1" dirty="0">
                <a:solidFill>
                  <a:srgbClr val="0070C0"/>
                </a:solidFill>
              </a:rPr>
              <a:t>степень удовлетворения спроса на товар, емкость отдельных сегментов рынка, наличие конкурентов, социально-демографические характеристики товаров, развитие снабженческо-сбытовой сети и послепродажного (сервисного) обслуживания. </a:t>
            </a:r>
          </a:p>
          <a:p>
            <a:pPr algn="just">
              <a:buNone/>
            </a:pPr>
            <a:r>
              <a:rPr lang="ru-RU" b="1" dirty="0">
                <a:solidFill>
                  <a:srgbClr val="0070C0"/>
                </a:solidFill>
              </a:rPr>
              <a:t>             </a:t>
            </a:r>
            <a:r>
              <a:rPr lang="ru-RU" dirty="0"/>
              <a:t>Для каждого товара необходимо оценить его уровень конкурентоспособности с тем, чтобы в дальнейшем провести анализ и выработать успешную товарную политику. </a:t>
            </a:r>
          </a:p>
          <a:p>
            <a:pPr algn="just">
              <a:buNone/>
            </a:pPr>
            <a:r>
              <a:rPr lang="ru-RU" dirty="0"/>
              <a:t>           Исследования поведения покупателей показывают, что для них в процессе отбора выигрывает тот товар, у которого </a:t>
            </a:r>
            <a:r>
              <a:rPr lang="ru-RU" b="1" dirty="0">
                <a:solidFill>
                  <a:srgbClr val="0070C0"/>
                </a:solidFill>
              </a:rPr>
              <a:t>отношение полезного эффекта к затратам на его приобретение и потребление максимально по сравнению с другими аналогичными товарами</a:t>
            </a:r>
            <a:r>
              <a:rPr lang="ru-RU" dirty="0"/>
              <a:t>.             </a:t>
            </a:r>
          </a:p>
          <a:p>
            <a:pPr algn="just">
              <a:buNone/>
            </a:pPr>
            <a:r>
              <a:rPr lang="ru-RU" dirty="0"/>
              <a:t>             </a:t>
            </a:r>
          </a:p>
          <a:p>
            <a:pPr algn="just">
              <a:buNone/>
            </a:pPr>
            <a:r>
              <a:rPr lang="ru-RU" dirty="0"/>
              <a:t>             Оценка возможна только в сравнении, поэтому оценка конкурентоспособности включает в себя </a:t>
            </a:r>
            <a:r>
              <a:rPr lang="ru-RU" b="1" dirty="0"/>
              <a:t>следующие этапы:</a:t>
            </a:r>
          </a:p>
          <a:p>
            <a:pPr algn="just">
              <a:buNone/>
            </a:pPr>
            <a:r>
              <a:rPr lang="ru-RU" dirty="0">
                <a:solidFill>
                  <a:srgbClr val="0070C0"/>
                </a:solidFill>
              </a:rPr>
              <a:t>   а)анализ рынка и выбор наиболее конкурентоспособного товара - образца в качестве базы;</a:t>
            </a:r>
          </a:p>
          <a:p>
            <a:pPr algn="just">
              <a:buNone/>
            </a:pPr>
            <a:r>
              <a:rPr lang="ru-RU" dirty="0">
                <a:solidFill>
                  <a:srgbClr val="0070C0"/>
                </a:solidFill>
              </a:rPr>
              <a:t>   б)определение сравнительных параметров обоих образцов;</a:t>
            </a:r>
          </a:p>
          <a:p>
            <a:pPr algn="just">
              <a:buNone/>
            </a:pPr>
            <a:r>
              <a:rPr lang="ru-RU" dirty="0">
                <a:solidFill>
                  <a:srgbClr val="0070C0"/>
                </a:solidFill>
              </a:rPr>
              <a:t>   в)расчет интегрального показателя конкурентоспособности оцениваемого товара.</a:t>
            </a:r>
          </a:p>
          <a:p>
            <a:endParaRPr lang="ru-RU" dirty="0"/>
          </a:p>
        </p:txBody>
      </p:sp>
    </p:spTree>
    <p:extLst>
      <p:ext uri="{BB962C8B-B14F-4D97-AF65-F5344CB8AC3E}">
        <p14:creationId xmlns:p14="http://schemas.microsoft.com/office/powerpoint/2010/main" val="17379215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77500" lnSpcReduction="20000"/>
          </a:bodyPr>
          <a:lstStyle/>
          <a:p>
            <a:pPr algn="just">
              <a:buNone/>
            </a:pPr>
            <a:r>
              <a:rPr lang="ru-RU" dirty="0"/>
              <a:t>         При выявленной проблеме </a:t>
            </a:r>
            <a:r>
              <a:rPr lang="ru-RU" u="sng" dirty="0">
                <a:solidFill>
                  <a:srgbClr val="C00000"/>
                </a:solidFill>
              </a:rPr>
              <a:t>конкурентоспособности товара</a:t>
            </a:r>
            <a:r>
              <a:rPr lang="ru-RU" u="sng" dirty="0"/>
              <a:t> </a:t>
            </a:r>
            <a:r>
              <a:rPr lang="ru-RU" dirty="0"/>
              <a:t>ее решение и управленческое воздействие целесообразно осуществлять на основе маркетингового исследования, предполагающего изучение отношения покупателей к товарам анализируемого предприятия и его конкурентов, а также достоинств и недостатков внутренней среды фирмы; эффективности использования возможностей и </a:t>
            </a:r>
            <a:r>
              <a:rPr lang="ru-RU" dirty="0" err="1"/>
              <a:t>избежания</a:t>
            </a:r>
            <a:r>
              <a:rPr lang="ru-RU" dirty="0"/>
              <a:t> угроз ее внешнего окружения.</a:t>
            </a:r>
          </a:p>
          <a:p>
            <a:pPr algn="just">
              <a:buNone/>
            </a:pPr>
            <a:r>
              <a:rPr lang="ru-RU" dirty="0"/>
              <a:t>           Оценка конкурентоспособности товара должна проводиться периодически, а не только при возникновении проблемной ситуации. Это обусловлено тем, что принятие превентивных мер на основе выявления сигналов о потенциальном ухудшении   конкурентоспособности товара более эффективно, чем попытка повысить его реальную низкую конкурентоспособность. </a:t>
            </a:r>
          </a:p>
          <a:p>
            <a:endParaRPr lang="ru-RU" dirty="0"/>
          </a:p>
        </p:txBody>
      </p:sp>
    </p:spTree>
    <p:extLst>
      <p:ext uri="{BB962C8B-B14F-4D97-AF65-F5344CB8AC3E}">
        <p14:creationId xmlns:p14="http://schemas.microsoft.com/office/powerpoint/2010/main" val="3727148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Подходы к конкуренции</a:t>
            </a:r>
            <a:endParaRPr lang="ru-RU"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buNone/>
            </a:pPr>
            <a:r>
              <a:rPr lang="ru-RU" sz="2400" b="1" dirty="0" smtClean="0">
                <a:solidFill>
                  <a:srgbClr val="FF0000"/>
                </a:solidFill>
              </a:rPr>
              <a:t>     </a:t>
            </a:r>
            <a:r>
              <a:rPr lang="ru-RU" b="1" dirty="0" smtClean="0">
                <a:solidFill>
                  <a:srgbClr val="FF0000"/>
                </a:solidFill>
                <a:latin typeface="Times New Roman" panose="02020603050405020304" pitchFamily="18" charset="0"/>
                <a:cs typeface="Times New Roman" panose="02020603050405020304" pitchFamily="18" charset="0"/>
              </a:rPr>
              <a:t>Поведенческий </a:t>
            </a:r>
            <a:r>
              <a:rPr lang="ru-RU" b="1" dirty="0">
                <a:solidFill>
                  <a:srgbClr val="FF0000"/>
                </a:solidFill>
                <a:latin typeface="Times New Roman" panose="02020603050405020304" pitchFamily="18" charset="0"/>
                <a:cs typeface="Times New Roman" panose="02020603050405020304" pitchFamily="18" charset="0"/>
              </a:rPr>
              <a:t>подход</a:t>
            </a:r>
            <a:r>
              <a:rPr lang="ru-RU" dirty="0">
                <a:latin typeface="Times New Roman" panose="02020603050405020304" pitchFamily="18" charset="0"/>
                <a:cs typeface="Times New Roman" panose="02020603050405020304" pitchFamily="18" charset="0"/>
              </a:rPr>
              <a:t>: конкуренция как постоянно действующий механизм свободной состязательности, соперничества товаропроизводителей, предприятий, фирм в целях достижения лучших результатов своей предпринимательской деятельности.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М. Портер, А. Ю. Юданов)</a:t>
            </a:r>
          </a:p>
        </p:txBody>
      </p:sp>
    </p:spTree>
    <p:extLst>
      <p:ext uri="{BB962C8B-B14F-4D97-AF65-F5344CB8AC3E}">
        <p14:creationId xmlns:p14="http://schemas.microsoft.com/office/powerpoint/2010/main" val="5844671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32656"/>
            <a:ext cx="8229600" cy="1296144"/>
          </a:xfrm>
        </p:spPr>
        <p:txBody>
          <a:bodyPr>
            <a:normAutofit fontScale="90000"/>
          </a:bodyPr>
          <a:lstStyle/>
          <a:p>
            <a:r>
              <a:rPr lang="ru-RU" sz="2700" u="sng" dirty="0">
                <a:solidFill>
                  <a:srgbClr val="FF0000"/>
                </a:solidFill>
              </a:rPr>
              <a:t>Перечень значимых для покупателей составляющих конкурентоспособности товара имеет специфику в зависимости от типа товара</a:t>
            </a:r>
            <a:r>
              <a:rPr lang="ru-RU" u="sng" dirty="0">
                <a:solidFill>
                  <a:srgbClr val="FF0000"/>
                </a:solidFill>
              </a:rPr>
              <a:t>.</a:t>
            </a:r>
          </a:p>
        </p:txBody>
      </p:sp>
      <p:sp>
        <p:nvSpPr>
          <p:cNvPr id="3" name="Содержимое 2"/>
          <p:cNvSpPr>
            <a:spLocks noGrp="1"/>
          </p:cNvSpPr>
          <p:nvPr>
            <p:ph idx="1"/>
          </p:nvPr>
        </p:nvSpPr>
        <p:spPr>
          <a:xfrm>
            <a:off x="457200" y="1916832"/>
            <a:ext cx="8229600" cy="4209331"/>
          </a:xfrm>
        </p:spPr>
        <p:txBody>
          <a:bodyPr/>
          <a:lstStyle/>
          <a:p>
            <a:pPr algn="ctr">
              <a:buNone/>
            </a:pPr>
            <a:r>
              <a:rPr lang="ru-RU" dirty="0"/>
              <a:t>    </a:t>
            </a:r>
            <a:endParaRPr lang="ru-RU" sz="2800" dirty="0"/>
          </a:p>
        </p:txBody>
      </p:sp>
      <p:sp>
        <p:nvSpPr>
          <p:cNvPr id="6" name="TextBox 5"/>
          <p:cNvSpPr txBox="1"/>
          <p:nvPr/>
        </p:nvSpPr>
        <p:spPr>
          <a:xfrm>
            <a:off x="251520" y="1628800"/>
            <a:ext cx="8640960" cy="4616648"/>
          </a:xfrm>
          <a:prstGeom prst="rect">
            <a:avLst/>
          </a:prstGeom>
          <a:noFill/>
        </p:spPr>
        <p:txBody>
          <a:bodyPr wrap="square" rtlCol="0">
            <a:spAutoFit/>
          </a:bodyPr>
          <a:lstStyle/>
          <a:p>
            <a:pPr algn="just"/>
            <a:r>
              <a:rPr lang="ru-RU" dirty="0"/>
              <a:t>        </a:t>
            </a:r>
            <a:r>
              <a:rPr lang="ru-RU" sz="2000" dirty="0"/>
              <a:t>Например, если в период дефицита продуктов в послевоенные годы большое наличие калорий в продуктах питания считалось положительным, то сейчас наблюдается прямо противоположная ситуация. Даже на упаковке сока указывается количество содержащихся в нём калорий, а в странах с развитой рыночной экономикой стали выпускать сок с его пониженным содержанием. </a:t>
            </a:r>
          </a:p>
          <a:p>
            <a:pPr algn="just"/>
            <a:r>
              <a:rPr lang="ru-RU" sz="2000" dirty="0"/>
              <a:t>      Потребители начинают больше заботиться о своем здоровье, поэтому усиливается значимость таких показателей, как </a:t>
            </a:r>
            <a:r>
              <a:rPr lang="ru-RU" sz="2000" dirty="0" err="1">
                <a:solidFill>
                  <a:srgbClr val="FF0000"/>
                </a:solidFill>
              </a:rPr>
              <a:t>экологичность</a:t>
            </a:r>
            <a:r>
              <a:rPr lang="ru-RU" sz="2000" dirty="0">
                <a:solidFill>
                  <a:srgbClr val="FF0000"/>
                </a:solidFill>
              </a:rPr>
              <a:t>, содержание натуральных веществ, полезность для здоровья</a:t>
            </a:r>
            <a:r>
              <a:rPr lang="ru-RU" dirty="0">
                <a:solidFill>
                  <a:srgbClr val="FF0000"/>
                </a:solidFill>
              </a:rPr>
              <a:t>.</a:t>
            </a:r>
            <a:r>
              <a:rPr lang="ru-RU" dirty="0"/>
              <a:t> </a:t>
            </a:r>
          </a:p>
          <a:p>
            <a:pPr algn="ctr"/>
            <a:r>
              <a:rPr lang="ru-RU" dirty="0"/>
              <a:t>  </a:t>
            </a:r>
          </a:p>
          <a:p>
            <a:pPr algn="ctr"/>
            <a:r>
              <a:rPr lang="ru-RU" sz="2400" b="1" u="sng" dirty="0">
                <a:solidFill>
                  <a:srgbClr val="FF0000"/>
                </a:solidFill>
              </a:rPr>
              <a:t>Следовательно, для того чтобы формировать конкурентные преимущества, необходимо располагать информацией о тенденциях покупательского спроса.</a:t>
            </a:r>
          </a:p>
          <a:p>
            <a:endParaRPr lang="ru-RU" sz="2400" dirty="0"/>
          </a:p>
        </p:txBody>
      </p:sp>
    </p:spTree>
    <p:extLst>
      <p:ext uri="{BB962C8B-B14F-4D97-AF65-F5344CB8AC3E}">
        <p14:creationId xmlns:p14="http://schemas.microsoft.com/office/powerpoint/2010/main" val="1349136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00B050"/>
                </a:solidFill>
                <a:effectLst>
                  <a:outerShdw blurRad="38100" dist="38100" dir="2700000" algn="tl">
                    <a:srgbClr val="000000">
                      <a:alpha val="43137"/>
                    </a:srgbClr>
                  </a:outerShdw>
                </a:effectLst>
              </a:rPr>
              <a:t>Конкурентные преимущества фирмы </a:t>
            </a:r>
          </a:p>
        </p:txBody>
      </p:sp>
      <p:sp>
        <p:nvSpPr>
          <p:cNvPr id="3" name="Содержимое 2"/>
          <p:cNvSpPr>
            <a:spLocks noGrp="1"/>
          </p:cNvSpPr>
          <p:nvPr>
            <p:ph idx="1"/>
          </p:nvPr>
        </p:nvSpPr>
        <p:spPr>
          <a:xfrm>
            <a:off x="457200" y="1484784"/>
            <a:ext cx="8229600" cy="4641379"/>
          </a:xfrm>
        </p:spPr>
        <p:txBody>
          <a:bodyPr>
            <a:normAutofit/>
          </a:bodyPr>
          <a:lstStyle/>
          <a:p>
            <a:pPr algn="just">
              <a:buNone/>
            </a:pPr>
            <a:r>
              <a:rPr lang="ru-RU" sz="2400" dirty="0"/>
              <a:t>        Это концентрированное проявление превосходства над конкурентами в экономической,  технической, организационной сферах деятельности предприятия, которое можно измерить экономическими показателями (дополнительная прибыль, более высокие рентабельность, рыночная доля, объем продаж).</a:t>
            </a:r>
          </a:p>
          <a:p>
            <a:pPr algn="just">
              <a:buNone/>
            </a:pPr>
            <a:r>
              <a:rPr lang="ru-RU" sz="2400" dirty="0"/>
              <a:t>         Конкурентные преимущества фирмы - результат низкой себестоимости продукции, высокой степени дифференциации товаров, разумного сегментирования рынка, внедрения новшеств, быстрого реагирования на потребности рынка.</a:t>
            </a:r>
          </a:p>
          <a:p>
            <a:pPr algn="just">
              <a:buNone/>
            </a:pPr>
            <a:endParaRPr lang="ru-RU" sz="2400" dirty="0"/>
          </a:p>
        </p:txBody>
      </p:sp>
    </p:spTree>
    <p:extLst>
      <p:ext uri="{BB962C8B-B14F-4D97-AF65-F5344CB8AC3E}">
        <p14:creationId xmlns:p14="http://schemas.microsoft.com/office/powerpoint/2010/main" val="1277392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a:solidFill>
                  <a:srgbClr val="00B050"/>
                </a:solidFill>
              </a:rPr>
              <a:t>Конкурентное преимущество носит сопоставительный, </a:t>
            </a:r>
            <a:r>
              <a:rPr lang="ru-RU" sz="2200" b="1" dirty="0">
                <a:solidFill>
                  <a:srgbClr val="00B050"/>
                </a:solidFill>
              </a:rPr>
              <a:t>а следовательно, относительный, а не абсолютный характер, так как оно может быть оценено только путем сравнения характеристик, которые влияют на экономическую эффективность продаж.</a:t>
            </a:r>
            <a:endParaRPr lang="ru-RU" sz="2200" dirty="0"/>
          </a:p>
        </p:txBody>
      </p:sp>
      <p:sp>
        <p:nvSpPr>
          <p:cNvPr id="3" name="Содержимое 2"/>
          <p:cNvSpPr>
            <a:spLocks noGrp="1"/>
          </p:cNvSpPr>
          <p:nvPr>
            <p:ph idx="1"/>
          </p:nvPr>
        </p:nvSpPr>
        <p:spPr/>
        <p:txBody>
          <a:bodyPr>
            <a:normAutofit fontScale="92500" lnSpcReduction="10000"/>
          </a:bodyPr>
          <a:lstStyle/>
          <a:p>
            <a:pPr algn="ctr">
              <a:buNone/>
            </a:pPr>
            <a:r>
              <a:rPr lang="ru-RU" b="1" dirty="0"/>
              <a:t>     </a:t>
            </a:r>
            <a:r>
              <a:rPr lang="ru-RU" sz="2200" b="1" u="sng" dirty="0"/>
              <a:t>Виды конкурентных преимуществ фирм</a:t>
            </a:r>
            <a:r>
              <a:rPr lang="ru-RU" sz="2000" b="1" u="sng" dirty="0"/>
              <a:t>:</a:t>
            </a:r>
          </a:p>
          <a:p>
            <a:pPr lvl="0">
              <a:buNone/>
            </a:pPr>
            <a:r>
              <a:rPr lang="ru-RU" sz="2000" b="1" i="1" dirty="0">
                <a:solidFill>
                  <a:srgbClr val="00B050"/>
                </a:solidFill>
              </a:rPr>
              <a:t>1. Конкурентные преимущества, основанные на экономических факторах:</a:t>
            </a:r>
          </a:p>
          <a:p>
            <a:r>
              <a:rPr lang="ru-RU" sz="2000" dirty="0"/>
              <a:t>-лучшее общеэкономическое состояние рынка, на котором действует фирма,</a:t>
            </a:r>
          </a:p>
          <a:p>
            <a:r>
              <a:rPr lang="ru-RU" sz="2000" dirty="0"/>
              <a:t>-объективные факторы, стимулирующие спрос: большая и растущая емкость рынка, невысокая чувствительность потребителей к изменению цен, отсутствие товаров-заменителей и т.д.;</a:t>
            </a:r>
          </a:p>
          <a:p>
            <a:r>
              <a:rPr lang="ru-RU" sz="2000" dirty="0"/>
              <a:t>-эффект масштаба;</a:t>
            </a:r>
          </a:p>
          <a:p>
            <a:r>
              <a:rPr lang="ru-RU" sz="2000" dirty="0"/>
              <a:t>-эффект опыта, который выражается в большей эффективности труда </a:t>
            </a:r>
            <a:r>
              <a:rPr lang="ru-RU" sz="2000" dirty="0" err="1"/>
              <a:t>вследствии</a:t>
            </a:r>
            <a:r>
              <a:rPr lang="ru-RU" sz="2000" dirty="0"/>
              <a:t> специализации по видам и методам работы, технологических инноваций в производственных процессах;</a:t>
            </a:r>
          </a:p>
          <a:p>
            <a:r>
              <a:rPr lang="ru-RU" sz="2000" dirty="0"/>
              <a:t>-экономический потенциал предприятия; возможность изыскания и эффективного использования источников финансирования.</a:t>
            </a:r>
          </a:p>
          <a:p>
            <a:endParaRPr lang="ru-RU" sz="2000" dirty="0"/>
          </a:p>
        </p:txBody>
      </p:sp>
    </p:spTree>
    <p:extLst>
      <p:ext uri="{BB962C8B-B14F-4D97-AF65-F5344CB8AC3E}">
        <p14:creationId xmlns:p14="http://schemas.microsoft.com/office/powerpoint/2010/main" val="2112283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336704"/>
          </a:xfrm>
        </p:spPr>
        <p:txBody>
          <a:bodyPr>
            <a:noAutofit/>
          </a:bodyPr>
          <a:lstStyle/>
          <a:p>
            <a:pPr lvl="0">
              <a:buNone/>
            </a:pPr>
            <a:r>
              <a:rPr lang="ru-RU" sz="2400" b="1" i="1" dirty="0">
                <a:solidFill>
                  <a:srgbClr val="00B050"/>
                </a:solidFill>
              </a:rPr>
              <a:t>2. </a:t>
            </a:r>
            <a:r>
              <a:rPr lang="ru-RU" sz="2000" b="1" i="1" dirty="0">
                <a:solidFill>
                  <a:srgbClr val="00B050"/>
                </a:solidFill>
              </a:rPr>
              <a:t>Конкурентные преимущества, основанные на </a:t>
            </a:r>
            <a:r>
              <a:rPr lang="ru-RU" sz="2000" b="1" i="1" dirty="0" err="1">
                <a:solidFill>
                  <a:srgbClr val="00B050"/>
                </a:solidFill>
              </a:rPr>
              <a:t>нормативно­правовых</a:t>
            </a:r>
            <a:r>
              <a:rPr lang="ru-RU" sz="2000" b="1" i="1" dirty="0">
                <a:solidFill>
                  <a:srgbClr val="00B050"/>
                </a:solidFill>
              </a:rPr>
              <a:t> актах:</a:t>
            </a:r>
          </a:p>
          <a:p>
            <a:r>
              <a:rPr lang="ru-RU" sz="2000" dirty="0"/>
              <a:t>-льготы или иные привилегии, предоставленные региону или отдельным предприятиям органами власти и управления;</a:t>
            </a:r>
          </a:p>
          <a:p>
            <a:r>
              <a:rPr lang="ru-RU" sz="2000" dirty="0"/>
              <a:t>-возможности беспрепятственного ввоза-вывоза товаров за пределы административно-территориального образования;</a:t>
            </a:r>
          </a:p>
          <a:p>
            <a:r>
              <a:rPr lang="ru-RU" sz="2000" dirty="0"/>
              <a:t>-исключительные права на интеллектуальную собственность.</a:t>
            </a:r>
          </a:p>
          <a:p>
            <a:pPr lvl="0">
              <a:buNone/>
            </a:pPr>
            <a:r>
              <a:rPr lang="ru-RU" sz="2000" i="1" dirty="0">
                <a:solidFill>
                  <a:srgbClr val="00B050"/>
                </a:solidFill>
              </a:rPr>
              <a:t>3. </a:t>
            </a:r>
            <a:r>
              <a:rPr lang="ru-RU" sz="2000" b="1" i="1" dirty="0">
                <a:solidFill>
                  <a:srgbClr val="00B050"/>
                </a:solidFill>
              </a:rPr>
              <a:t>Конкурентные преимущества структурного характера определяются высоким уровнем интеграции процесса производства и реализации в компании.</a:t>
            </a:r>
          </a:p>
          <a:p>
            <a:pPr lvl="0">
              <a:buNone/>
            </a:pPr>
            <a:endParaRPr lang="ru-RU" sz="2000" b="1" i="1" dirty="0">
              <a:solidFill>
                <a:srgbClr val="00B050"/>
              </a:solidFill>
            </a:endParaRPr>
          </a:p>
          <a:p>
            <a:pPr lvl="0">
              <a:buNone/>
            </a:pPr>
            <a:r>
              <a:rPr lang="ru-RU" sz="2000" i="1" dirty="0">
                <a:solidFill>
                  <a:srgbClr val="00B050"/>
                </a:solidFill>
              </a:rPr>
              <a:t>4. </a:t>
            </a:r>
            <a:r>
              <a:rPr lang="ru-RU" sz="2000" b="1" i="1" dirty="0">
                <a:solidFill>
                  <a:srgbClr val="00B050"/>
                </a:solidFill>
              </a:rPr>
              <a:t>Конкурентные	преимущества,	вызванные административными мерами, которые связаны с наличием ограничений деятельности производителей (поставщиков), которые не всем удается преодолеть.</a:t>
            </a:r>
          </a:p>
          <a:p>
            <a:pPr lvl="0">
              <a:buNone/>
            </a:pPr>
            <a:endParaRPr lang="ru-RU" sz="2000" b="1" i="1" dirty="0">
              <a:solidFill>
                <a:srgbClr val="00B050"/>
              </a:solidFill>
            </a:endParaRPr>
          </a:p>
          <a:p>
            <a:pPr>
              <a:buNone/>
            </a:pPr>
            <a:r>
              <a:rPr lang="ru-RU" sz="2000" b="1" dirty="0">
                <a:solidFill>
                  <a:srgbClr val="00B050"/>
                </a:solidFill>
              </a:rPr>
              <a:t>5. </a:t>
            </a:r>
            <a:r>
              <a:rPr lang="ru-RU" sz="2000" b="1" i="1" dirty="0">
                <a:solidFill>
                  <a:srgbClr val="00B050"/>
                </a:solidFill>
              </a:rPr>
              <a:t>Преимущества, определяемые уровнем развития инфраструктуры рынка;</a:t>
            </a:r>
          </a:p>
          <a:p>
            <a:pPr lvl="0">
              <a:buNone/>
            </a:pPr>
            <a:endParaRPr lang="ru-RU" sz="2000" b="1" dirty="0">
              <a:solidFill>
                <a:srgbClr val="00B050"/>
              </a:solidFill>
            </a:endParaRPr>
          </a:p>
        </p:txBody>
      </p:sp>
    </p:spTree>
    <p:extLst>
      <p:ext uri="{BB962C8B-B14F-4D97-AF65-F5344CB8AC3E}">
        <p14:creationId xmlns:p14="http://schemas.microsoft.com/office/powerpoint/2010/main" val="19635830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a:bodyPr>
          <a:lstStyle/>
          <a:p>
            <a:pPr marL="457200" lvl="0" indent="-457200">
              <a:buAutoNum type="arabicPeriod" startAt="6"/>
            </a:pPr>
            <a:r>
              <a:rPr lang="ru-RU" sz="2000" b="1" i="1" dirty="0">
                <a:solidFill>
                  <a:srgbClr val="00B050"/>
                </a:solidFill>
              </a:rPr>
              <a:t>Технические конкурентные преимущества;</a:t>
            </a:r>
          </a:p>
          <a:p>
            <a:pPr marL="457200" lvl="0" indent="-457200">
              <a:buAutoNum type="arabicPeriod" startAt="6"/>
            </a:pPr>
            <a:endParaRPr lang="ru-RU" sz="2000" b="1" i="1" dirty="0">
              <a:solidFill>
                <a:srgbClr val="00B050"/>
              </a:solidFill>
            </a:endParaRPr>
          </a:p>
          <a:p>
            <a:pPr lvl="0">
              <a:buNone/>
            </a:pPr>
            <a:r>
              <a:rPr lang="ru-RU" sz="2000" b="1" i="1" dirty="0">
                <a:solidFill>
                  <a:srgbClr val="00B050"/>
                </a:solidFill>
              </a:rPr>
              <a:t>7.Хорошая информированность как конкурентное преимущество;</a:t>
            </a:r>
          </a:p>
          <a:p>
            <a:pPr lvl="0">
              <a:buNone/>
            </a:pPr>
            <a:endParaRPr lang="ru-RU" sz="2000" b="1" i="1" dirty="0">
              <a:solidFill>
                <a:srgbClr val="00B050"/>
              </a:solidFill>
            </a:endParaRPr>
          </a:p>
          <a:p>
            <a:pPr lvl="0">
              <a:buNone/>
            </a:pPr>
            <a:r>
              <a:rPr lang="ru-RU" sz="2000" b="1" i="1" dirty="0">
                <a:solidFill>
                  <a:srgbClr val="00B050"/>
                </a:solidFill>
              </a:rPr>
              <a:t>8. Конкурентные преимущества, основанные на географических факторах;</a:t>
            </a:r>
          </a:p>
          <a:p>
            <a:pPr lvl="0">
              <a:buNone/>
            </a:pPr>
            <a:endParaRPr lang="ru-RU" sz="2000" b="1" i="1" dirty="0">
              <a:solidFill>
                <a:srgbClr val="00B050"/>
              </a:solidFill>
            </a:endParaRPr>
          </a:p>
          <a:p>
            <a:pPr lvl="0">
              <a:buNone/>
            </a:pPr>
            <a:r>
              <a:rPr lang="ru-RU" sz="2000" b="1" i="1" dirty="0">
                <a:solidFill>
                  <a:srgbClr val="00B050"/>
                </a:solidFill>
              </a:rPr>
              <a:t>9. Конкурентные преимущества, основанные на демографических факторах;</a:t>
            </a:r>
          </a:p>
          <a:p>
            <a:pPr lvl="0">
              <a:buNone/>
            </a:pPr>
            <a:endParaRPr lang="ru-RU" sz="2000" b="1" i="1" dirty="0">
              <a:solidFill>
                <a:srgbClr val="00B050"/>
              </a:solidFill>
            </a:endParaRPr>
          </a:p>
          <a:p>
            <a:pPr lvl="0">
              <a:buNone/>
            </a:pPr>
            <a:r>
              <a:rPr lang="ru-RU" sz="2000" b="1" i="1" dirty="0">
                <a:solidFill>
                  <a:srgbClr val="00B050"/>
                </a:solidFill>
              </a:rPr>
              <a:t>10. Преимущества не правового характера.</a:t>
            </a:r>
          </a:p>
          <a:p>
            <a:endParaRPr lang="ru-RU" sz="2000" b="1" i="1" dirty="0">
              <a:solidFill>
                <a:srgbClr val="00B050"/>
              </a:solidFill>
            </a:endParaRPr>
          </a:p>
        </p:txBody>
      </p:sp>
    </p:spTree>
    <p:extLst>
      <p:ext uri="{BB962C8B-B14F-4D97-AF65-F5344CB8AC3E}">
        <p14:creationId xmlns:p14="http://schemas.microsoft.com/office/powerpoint/2010/main" val="18752302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FFC000"/>
                </a:solidFill>
                <a:effectLst>
                  <a:outerShdw blurRad="38100" dist="38100" dir="2700000" algn="tl">
                    <a:srgbClr val="000000">
                      <a:alpha val="43137"/>
                    </a:srgbClr>
                  </a:outerShdw>
                </a:effectLst>
              </a:rPr>
              <a:t>Ценность товара для потребителя и методы ее повышения</a:t>
            </a:r>
          </a:p>
        </p:txBody>
      </p:sp>
      <p:sp>
        <p:nvSpPr>
          <p:cNvPr id="3" name="Содержимое 2"/>
          <p:cNvSpPr>
            <a:spLocks noGrp="1"/>
          </p:cNvSpPr>
          <p:nvPr>
            <p:ph idx="1"/>
          </p:nvPr>
        </p:nvSpPr>
        <p:spPr>
          <a:xfrm>
            <a:off x="457200" y="1916832"/>
            <a:ext cx="8229600" cy="4209331"/>
          </a:xfrm>
        </p:spPr>
        <p:txBody>
          <a:bodyPr>
            <a:normAutofit/>
          </a:bodyPr>
          <a:lstStyle/>
          <a:p>
            <a:pPr algn="just">
              <a:buNone/>
            </a:pPr>
            <a:r>
              <a:rPr lang="ru-RU" sz="2400" dirty="0"/>
              <a:t>        Ценность любого приобретаемого фирмой товара, прямо зависит от той прибыли, которая получается в результате производственной деятельности. </a:t>
            </a:r>
          </a:p>
          <a:p>
            <a:pPr algn="just">
              <a:buNone/>
            </a:pPr>
            <a:r>
              <a:rPr lang="ru-RU" sz="2400" dirty="0"/>
              <a:t>         По мнению </a:t>
            </a:r>
            <a:r>
              <a:rPr lang="ru-RU" sz="2400" b="1" dirty="0">
                <a:solidFill>
                  <a:srgbClr val="FF0000"/>
                </a:solidFill>
              </a:rPr>
              <a:t>М.Портера </a:t>
            </a:r>
            <a:r>
              <a:rPr lang="ru-RU" sz="2400" dirty="0"/>
              <a:t>критически важная граница, которая предопределяет возможность или невозможность совершения сделки это и есть потребительская ценность товара.</a:t>
            </a:r>
          </a:p>
          <a:p>
            <a:pPr>
              <a:buNone/>
            </a:pPr>
            <a:endParaRPr lang="ru-RU" dirty="0"/>
          </a:p>
        </p:txBody>
      </p:sp>
    </p:spTree>
    <p:extLst>
      <p:ext uri="{BB962C8B-B14F-4D97-AF65-F5344CB8AC3E}">
        <p14:creationId xmlns:p14="http://schemas.microsoft.com/office/powerpoint/2010/main" val="35279456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6632"/>
            <a:ext cx="8229600" cy="6480720"/>
          </a:xfrm>
        </p:spPr>
        <p:txBody>
          <a:bodyPr>
            <a:normAutofit fontScale="55000" lnSpcReduction="20000"/>
          </a:bodyPr>
          <a:lstStyle/>
          <a:p>
            <a:pPr algn="just">
              <a:buNone/>
            </a:pPr>
            <a:r>
              <a:rPr lang="ru-RU" dirty="0"/>
              <a:t>             </a:t>
            </a:r>
          </a:p>
          <a:p>
            <a:pPr algn="ctr">
              <a:buNone/>
            </a:pPr>
            <a:r>
              <a:rPr lang="ru-RU" sz="3600" b="1" dirty="0"/>
              <a:t>          Потребительская ценность товара или услуги </a:t>
            </a:r>
            <a:r>
              <a:rPr lang="ru-RU" sz="3600" dirty="0"/>
              <a:t>- максимальная цена, которую потребитель считает для себя выгодным заплатить за нее. </a:t>
            </a:r>
          </a:p>
          <a:p>
            <a:pPr algn="just">
              <a:buNone/>
            </a:pPr>
            <a:r>
              <a:rPr lang="ru-RU" dirty="0"/>
              <a:t>           </a:t>
            </a:r>
          </a:p>
          <a:p>
            <a:pPr algn="just">
              <a:buNone/>
            </a:pPr>
            <a:r>
              <a:rPr lang="ru-RU" dirty="0"/>
              <a:t>             Решение измерения потребительской ценности товара для фирмы имеет важное значение. </a:t>
            </a:r>
          </a:p>
          <a:p>
            <a:pPr algn="just">
              <a:buNone/>
            </a:pPr>
            <a:r>
              <a:rPr lang="ru-RU" dirty="0"/>
              <a:t>            Существуют методики, позволяющие измерить </a:t>
            </a:r>
            <a:r>
              <a:rPr lang="ru-RU" b="1" dirty="0"/>
              <a:t> Потребительскую ценность товара или услуги </a:t>
            </a:r>
          </a:p>
          <a:p>
            <a:pPr algn="just">
              <a:buNone/>
            </a:pPr>
            <a:r>
              <a:rPr lang="ru-RU" b="1" dirty="0"/>
              <a:t>         </a:t>
            </a:r>
          </a:p>
          <a:p>
            <a:pPr algn="just">
              <a:buNone/>
            </a:pPr>
            <a:r>
              <a:rPr lang="ru-RU" b="1" dirty="0"/>
              <a:t>             Например</a:t>
            </a:r>
            <a:r>
              <a:rPr lang="ru-RU" dirty="0"/>
              <a:t>, </a:t>
            </a:r>
            <a:r>
              <a:rPr lang="ru-RU" sz="5100" b="1" u="sng" dirty="0">
                <a:solidFill>
                  <a:srgbClr val="FFC000"/>
                </a:solidFill>
                <a:effectLst>
                  <a:outerShdw blurRad="38100" dist="38100" dir="2700000" algn="tl">
                    <a:srgbClr val="000000">
                      <a:alpha val="43137"/>
                    </a:srgbClr>
                  </a:outerShdw>
                </a:effectLst>
              </a:rPr>
              <a:t>модель </a:t>
            </a:r>
            <a:r>
              <a:rPr lang="ru-RU" sz="5100" b="1" u="sng" dirty="0" err="1">
                <a:solidFill>
                  <a:srgbClr val="FFC000"/>
                </a:solidFill>
                <a:effectLst>
                  <a:outerShdw blurRad="38100" dist="38100" dir="2700000" algn="tl">
                    <a:srgbClr val="000000">
                      <a:alpha val="43137"/>
                    </a:srgbClr>
                  </a:outerShdw>
                </a:effectLst>
              </a:rPr>
              <a:t>Н.Кано</a:t>
            </a:r>
            <a:r>
              <a:rPr lang="ru-RU" sz="5100" b="1" u="sng" dirty="0">
                <a:solidFill>
                  <a:srgbClr val="FFC000"/>
                </a:solidFill>
                <a:effectLst>
                  <a:outerShdw blurRad="38100" dist="38100" dir="2700000" algn="tl">
                    <a:srgbClr val="000000">
                      <a:alpha val="43137"/>
                    </a:srgbClr>
                  </a:outerShdw>
                </a:effectLst>
              </a:rPr>
              <a:t> </a:t>
            </a:r>
            <a:r>
              <a:rPr lang="ru-RU" dirty="0"/>
              <a:t>показывает разные качества товара.      </a:t>
            </a:r>
          </a:p>
          <a:p>
            <a:pPr algn="just">
              <a:buNone/>
            </a:pPr>
            <a:r>
              <a:rPr lang="ru-RU" b="1" dirty="0">
                <a:solidFill>
                  <a:schemeClr val="accent6"/>
                </a:solidFill>
              </a:rPr>
              <a:t>            </a:t>
            </a:r>
          </a:p>
          <a:p>
            <a:pPr algn="just">
              <a:buNone/>
            </a:pPr>
            <a:r>
              <a:rPr lang="ru-RU" sz="3600" b="1" dirty="0">
                <a:solidFill>
                  <a:schemeClr val="accent6"/>
                </a:solidFill>
              </a:rPr>
              <a:t>           Первая характеристика товара -- обязательная</a:t>
            </a:r>
            <a:r>
              <a:rPr lang="ru-RU" sz="3600" dirty="0"/>
              <a:t>, является само собой разумеющейся, но если эта характеристика не выполняется, то потребитель очень недоволен. Другими словами, выполнение требований покупателей в отношении обязательных характеристик почти не способствует увеличению потребительской ценности товара, а их не выполнение - резко снижает. </a:t>
            </a:r>
          </a:p>
          <a:p>
            <a:pPr algn="just">
              <a:buNone/>
            </a:pPr>
            <a:r>
              <a:rPr lang="ru-RU" sz="3600" dirty="0"/>
              <a:t>           </a:t>
            </a:r>
            <a:r>
              <a:rPr lang="ru-RU" sz="3600" b="1" dirty="0">
                <a:solidFill>
                  <a:schemeClr val="accent6"/>
                </a:solidFill>
              </a:rPr>
              <a:t>Вторая группа характеристик - названа “количественной</a:t>
            </a:r>
            <a:r>
              <a:rPr lang="ru-RU" sz="3600" dirty="0">
                <a:solidFill>
                  <a:schemeClr val="accent6"/>
                </a:solidFill>
              </a:rPr>
              <a:t>"</a:t>
            </a:r>
            <a:r>
              <a:rPr lang="ru-RU" sz="3600" dirty="0"/>
              <a:t>, в этом случае удовлетворенность потребителя растет по мере количественного улучшения соответствующего показателя. </a:t>
            </a:r>
          </a:p>
          <a:p>
            <a:pPr algn="just">
              <a:buNone/>
            </a:pPr>
            <a:r>
              <a:rPr lang="ru-RU" sz="3600" dirty="0"/>
              <a:t>           Третья группа получила название </a:t>
            </a:r>
            <a:r>
              <a:rPr lang="ru-RU" sz="3600" b="1" dirty="0">
                <a:solidFill>
                  <a:schemeClr val="accent6"/>
                </a:solidFill>
              </a:rPr>
              <a:t>“сюрпризных”</a:t>
            </a:r>
            <a:r>
              <a:rPr lang="ru-RU" sz="3600" dirty="0"/>
              <a:t>, (рис, 3) И отсутствие соответствующих свойств у товара не отпугивает клиента - он просто их не ожидает. </a:t>
            </a:r>
          </a:p>
          <a:p>
            <a:endParaRPr lang="ru-RU" dirty="0"/>
          </a:p>
        </p:txBody>
      </p:sp>
    </p:spTree>
    <p:extLst>
      <p:ext uri="{BB962C8B-B14F-4D97-AF65-F5344CB8AC3E}">
        <p14:creationId xmlns:p14="http://schemas.microsoft.com/office/powerpoint/2010/main" val="2561917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a:solidFill>
                  <a:srgbClr val="FFC000"/>
                </a:solidFill>
                <a:effectLst>
                  <a:outerShdw blurRad="38100" dist="38100" dir="2700000" algn="tl">
                    <a:srgbClr val="000000">
                      <a:alpha val="43137"/>
                    </a:srgbClr>
                  </a:outerShdw>
                </a:effectLst>
              </a:rPr>
              <a:t>модель </a:t>
            </a:r>
            <a:r>
              <a:rPr lang="ru-RU" b="1" u="sng" dirty="0" err="1">
                <a:solidFill>
                  <a:srgbClr val="FFC000"/>
                </a:solidFill>
                <a:effectLst>
                  <a:outerShdw blurRad="38100" dist="38100" dir="2700000" algn="tl">
                    <a:srgbClr val="000000">
                      <a:alpha val="43137"/>
                    </a:srgbClr>
                  </a:outerShdw>
                </a:effectLst>
              </a:rPr>
              <a:t>Н.Кано</a:t>
            </a:r>
            <a:endParaRPr lang="ru-RU" dirty="0"/>
          </a:p>
        </p:txBody>
      </p:sp>
      <p:pic>
        <p:nvPicPr>
          <p:cNvPr id="31760" name="Picture 16" descr="http://ok-t.ru/studopediaru/baza9/458789373247.files/image072.jpg"/>
          <p:cNvPicPr>
            <a:picLocks noChangeAspect="1" noChangeArrowheads="1"/>
          </p:cNvPicPr>
          <p:nvPr/>
        </p:nvPicPr>
        <p:blipFill>
          <a:blip r:embed="rId2" cstate="print"/>
          <a:srcRect/>
          <a:stretch>
            <a:fillRect/>
          </a:stretch>
        </p:blipFill>
        <p:spPr bwMode="auto">
          <a:xfrm>
            <a:off x="1259632" y="1412776"/>
            <a:ext cx="6912768" cy="5256584"/>
          </a:xfrm>
          <a:prstGeom prst="rect">
            <a:avLst/>
          </a:prstGeom>
          <a:noFill/>
        </p:spPr>
      </p:pic>
    </p:spTree>
    <p:extLst>
      <p:ext uri="{BB962C8B-B14F-4D97-AF65-F5344CB8AC3E}">
        <p14:creationId xmlns:p14="http://schemas.microsoft.com/office/powerpoint/2010/main" val="26999562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30626"/>
          </a:xfrm>
        </p:spPr>
        <p:txBody>
          <a:bodyPr>
            <a:normAutofit/>
          </a:bodyPr>
          <a:lstStyle/>
          <a:p>
            <a:r>
              <a:rPr lang="ru-RU" dirty="0"/>
              <a:t>С помощью модели </a:t>
            </a:r>
            <a:r>
              <a:rPr lang="ru-RU" dirty="0" err="1"/>
              <a:t>Н.Кано</a:t>
            </a:r>
            <a:r>
              <a:rPr lang="ru-RU" dirty="0"/>
              <a:t> </a:t>
            </a:r>
            <a:r>
              <a:rPr lang="ru-RU" sz="2000" dirty="0"/>
              <a:t>производитель может оценить влияние своих действий на потребительскую ценность, может сразу выяснить, какие свойства товара он должен непременно обеспечить, какие качества могут служить сюрпризом и какие показатели надо точно дозировать, сопоставляя издержки на их достижение и обусловленный улучшением соответствующих качеств роста числа покупателей.</a:t>
            </a:r>
            <a:br>
              <a:rPr lang="ru-RU" sz="2000" dirty="0"/>
            </a:br>
            <a:endParaRPr lang="ru-RU" sz="2000" dirty="0"/>
          </a:p>
        </p:txBody>
      </p:sp>
      <p:sp>
        <p:nvSpPr>
          <p:cNvPr id="3" name="Содержимое 2"/>
          <p:cNvSpPr>
            <a:spLocks noGrp="1"/>
          </p:cNvSpPr>
          <p:nvPr>
            <p:ph idx="1"/>
          </p:nvPr>
        </p:nvSpPr>
        <p:spPr>
          <a:xfrm>
            <a:off x="395536" y="404664"/>
            <a:ext cx="8352928" cy="5606083"/>
          </a:xfrm>
        </p:spPr>
        <p:txBody>
          <a:bodyPr/>
          <a:lstStyle/>
          <a:p>
            <a:pPr>
              <a:buNone/>
            </a:pPr>
            <a:endParaRPr lang="ru-RU" dirty="0"/>
          </a:p>
          <a:p>
            <a:pPr>
              <a:buNone/>
            </a:pPr>
            <a:endParaRPr lang="ru-RU" dirty="0"/>
          </a:p>
          <a:p>
            <a:pPr algn="ctr">
              <a:buNone/>
            </a:pPr>
            <a:endParaRPr lang="ru-RU" dirty="0">
              <a:solidFill>
                <a:srgbClr val="FF0000"/>
              </a:solidFill>
            </a:endParaRPr>
          </a:p>
        </p:txBody>
      </p:sp>
    </p:spTree>
    <p:extLst>
      <p:ext uri="{BB962C8B-B14F-4D97-AF65-F5344CB8AC3E}">
        <p14:creationId xmlns:p14="http://schemas.microsoft.com/office/powerpoint/2010/main" val="14532397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864096"/>
          </a:xfrm>
        </p:spPr>
        <p:txBody>
          <a:bodyPr>
            <a:normAutofit fontScale="90000"/>
          </a:bodyPr>
          <a:lstStyle/>
          <a:p>
            <a:r>
              <a:rPr lang="ru-RU" sz="3100" b="1" i="1" u="sng" dirty="0">
                <a:solidFill>
                  <a:srgbClr val="FF0000"/>
                </a:solidFill>
                <a:effectLst>
                  <a:outerShdw blurRad="38100" dist="38100" dir="2700000" algn="tl">
                    <a:srgbClr val="000000">
                      <a:alpha val="43137"/>
                    </a:srgbClr>
                  </a:outerShdw>
                </a:effectLst>
              </a:rPr>
              <a:t>Принцип компенсации для продуктов и фирм</a:t>
            </a:r>
            <a:r>
              <a:rPr lang="ru-RU" u="sng" dirty="0"/>
              <a:t/>
            </a:r>
            <a:br>
              <a:rPr lang="ru-RU" u="sng" dirty="0"/>
            </a:br>
            <a:endParaRPr lang="ru-RU" u="sng" dirty="0"/>
          </a:p>
        </p:txBody>
      </p:sp>
      <p:sp>
        <p:nvSpPr>
          <p:cNvPr id="3" name="Содержимое 2"/>
          <p:cNvSpPr>
            <a:spLocks noGrp="1"/>
          </p:cNvSpPr>
          <p:nvPr>
            <p:ph idx="1"/>
          </p:nvPr>
        </p:nvSpPr>
        <p:spPr>
          <a:xfrm>
            <a:off x="457200" y="980728"/>
            <a:ext cx="8229600" cy="5760640"/>
          </a:xfrm>
        </p:spPr>
        <p:txBody>
          <a:bodyPr>
            <a:normAutofit fontScale="92500"/>
          </a:bodyPr>
          <a:lstStyle/>
          <a:p>
            <a:pPr algn="just">
              <a:buNone/>
            </a:pPr>
            <a:r>
              <a:rPr lang="ru-RU" sz="2400" dirty="0"/>
              <a:t>          Каждый производитель стремится выпустить товар, имеющий наибольшую ценность для потребителя. Так как величина потребительской ценности определяет суммарные размеры получаемой им прибыли и запаса конкурентоспособности. </a:t>
            </a:r>
          </a:p>
          <a:p>
            <a:pPr algn="just">
              <a:buNone/>
            </a:pPr>
            <a:r>
              <a:rPr lang="ru-RU" sz="2400" dirty="0"/>
              <a:t>          Но выпустить продукцию с высокой потребительской ценностью, нелегко. Потребительская ценность несомненно вырастет, если усовершенствовать ту или иную характеристику товара, а в идеальном случае - и все их сразу. </a:t>
            </a:r>
          </a:p>
          <a:p>
            <a:pPr algn="just">
              <a:buNone/>
            </a:pPr>
            <a:r>
              <a:rPr lang="ru-RU" sz="2400" dirty="0"/>
              <a:t>           </a:t>
            </a:r>
            <a:r>
              <a:rPr lang="ru-RU" sz="2400" dirty="0">
                <a:solidFill>
                  <a:srgbClr val="FF0000"/>
                </a:solidFill>
              </a:rPr>
              <a:t>На самом деле такой подход неправильный. </a:t>
            </a:r>
          </a:p>
          <a:p>
            <a:pPr algn="just">
              <a:buNone/>
            </a:pPr>
            <a:r>
              <a:rPr lang="ru-RU" sz="2400" dirty="0"/>
              <a:t>          Так как такой товар должен быть одновременно </a:t>
            </a:r>
            <a:r>
              <a:rPr lang="ru-RU" sz="2400" b="1" dirty="0">
                <a:solidFill>
                  <a:srgbClr val="FF0000"/>
                </a:solidFill>
              </a:rPr>
              <a:t>дешевым, высококачественным, отличающимся новизной, и одновременно, </a:t>
            </a:r>
            <a:r>
              <a:rPr lang="ru-RU" sz="2400" b="1" dirty="0" err="1">
                <a:solidFill>
                  <a:srgbClr val="FF0000"/>
                </a:solidFill>
              </a:rPr>
              <a:t>отработанностью</a:t>
            </a:r>
            <a:r>
              <a:rPr lang="ru-RU" sz="2400" b="1" dirty="0">
                <a:solidFill>
                  <a:srgbClr val="FF0000"/>
                </a:solidFill>
              </a:rPr>
              <a:t> конструкции, сочетающий красивый дизайн и функциональность, выгодный в производстве.</a:t>
            </a:r>
            <a:r>
              <a:rPr lang="ru-RU" sz="2400" dirty="0"/>
              <a:t> </a:t>
            </a:r>
          </a:p>
          <a:p>
            <a:pPr algn="ctr">
              <a:buNone/>
            </a:pPr>
            <a:r>
              <a:rPr lang="ru-RU" sz="2400" b="1" dirty="0">
                <a:solidFill>
                  <a:srgbClr val="0070C0"/>
                </a:solidFill>
              </a:rPr>
              <a:t>          </a:t>
            </a:r>
            <a:r>
              <a:rPr lang="ru-RU" sz="2400" b="1" u="sng" dirty="0">
                <a:solidFill>
                  <a:srgbClr val="0070C0"/>
                </a:solidFill>
              </a:rPr>
              <a:t>Такой товар практически изготовить  невозможно.</a:t>
            </a:r>
          </a:p>
          <a:p>
            <a:pPr algn="just">
              <a:buNone/>
            </a:pPr>
            <a:endParaRPr lang="ru-RU" sz="2400" dirty="0">
              <a:solidFill>
                <a:srgbClr val="FF0000"/>
              </a:solidFill>
            </a:endParaRPr>
          </a:p>
        </p:txBody>
      </p:sp>
    </p:spTree>
    <p:extLst>
      <p:ext uri="{BB962C8B-B14F-4D97-AF65-F5344CB8AC3E}">
        <p14:creationId xmlns:p14="http://schemas.microsoft.com/office/powerpoint/2010/main" val="4172916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ru-RU" b="1" dirty="0" smtClean="0"/>
              <a:t>      </a:t>
            </a:r>
            <a:r>
              <a:rPr lang="ru-RU" b="1" dirty="0" smtClean="0">
                <a:solidFill>
                  <a:srgbClr val="FF0000"/>
                </a:solidFill>
                <a:latin typeface="Times New Roman" panose="02020603050405020304" pitchFamily="18" charset="0"/>
                <a:cs typeface="Times New Roman" panose="02020603050405020304" pitchFamily="18" charset="0"/>
              </a:rPr>
              <a:t>Функциональный (ролевой) подход:</a:t>
            </a:r>
            <a:r>
              <a:rPr lang="ru-RU" dirty="0">
                <a:latin typeface="Times New Roman" panose="02020603050405020304" pitchFamily="18" charset="0"/>
                <a:cs typeface="Times New Roman" panose="02020603050405020304" pitchFamily="18" charset="0"/>
              </a:rPr>
              <a:t> основной характеристикой конкуренции следует считать выполняемые ею экономические функции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Й. </a:t>
            </a:r>
            <a:r>
              <a:rPr lang="ru-RU" dirty="0" err="1">
                <a:latin typeface="Times New Roman" panose="02020603050405020304" pitchFamily="18" charset="0"/>
                <a:cs typeface="Times New Roman" panose="02020603050405020304" pitchFamily="18" charset="0"/>
              </a:rPr>
              <a:t>Шумпетер</a:t>
            </a:r>
            <a:r>
              <a:rPr lang="ru-RU" dirty="0">
                <a:latin typeface="Times New Roman" panose="02020603050405020304" pitchFamily="18" charset="0"/>
                <a:cs typeface="Times New Roman" panose="02020603050405020304" pitchFamily="18" charset="0"/>
              </a:rPr>
              <a:t>: Ф. </a:t>
            </a:r>
            <a:r>
              <a:rPr lang="ru-RU" dirty="0" err="1">
                <a:latin typeface="Times New Roman" panose="02020603050405020304" pitchFamily="18" charset="0"/>
                <a:cs typeface="Times New Roman" panose="02020603050405020304" pitchFamily="18" charset="0"/>
              </a:rPr>
              <a:t>Хайек</a:t>
            </a:r>
            <a:r>
              <a:rPr lang="ru-RU" dirty="0">
                <a:latin typeface="Times New Roman" panose="02020603050405020304" pitchFamily="18" charset="0"/>
                <a:cs typeface="Times New Roman" panose="02020603050405020304" pitchFamily="18" charset="0"/>
              </a:rPr>
              <a:t>, А. Маршалл)</a:t>
            </a:r>
          </a:p>
        </p:txBody>
      </p:sp>
    </p:spTree>
    <p:extLst>
      <p:ext uri="{BB962C8B-B14F-4D97-AF65-F5344CB8AC3E}">
        <p14:creationId xmlns:p14="http://schemas.microsoft.com/office/powerpoint/2010/main" val="2348236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850106"/>
          </a:xfrm>
        </p:spPr>
        <p:txBody>
          <a:bodyPr>
            <a:noAutofit/>
          </a:bodyPr>
          <a:lstStyle/>
          <a:p>
            <a:r>
              <a:rPr lang="ru-RU" sz="3200" b="1" i="1" dirty="0">
                <a:solidFill>
                  <a:srgbClr val="FF0000"/>
                </a:solidFill>
                <a:effectLst>
                  <a:outerShdw blurRad="38100" dist="38100" dir="2700000" algn="tl">
                    <a:srgbClr val="000000">
                      <a:alpha val="43137"/>
                    </a:srgbClr>
                  </a:outerShdw>
                </a:effectLst>
              </a:rPr>
              <a:t>Принцип компенсации для продуктов </a:t>
            </a:r>
            <a:endParaRPr lang="ru-RU" sz="3200" dirty="0"/>
          </a:p>
        </p:txBody>
      </p:sp>
      <p:sp>
        <p:nvSpPr>
          <p:cNvPr id="3" name="Содержимое 2"/>
          <p:cNvSpPr>
            <a:spLocks noGrp="1"/>
          </p:cNvSpPr>
          <p:nvPr>
            <p:ph idx="1"/>
          </p:nvPr>
        </p:nvSpPr>
        <p:spPr>
          <a:xfrm>
            <a:off x="457200" y="1196752"/>
            <a:ext cx="8229600" cy="4929411"/>
          </a:xfrm>
        </p:spPr>
        <p:txBody>
          <a:bodyPr>
            <a:normAutofit/>
          </a:bodyPr>
          <a:lstStyle/>
          <a:p>
            <a:pPr algn="just">
              <a:buNone/>
            </a:pPr>
            <a:r>
              <a:rPr lang="ru-RU" dirty="0"/>
              <a:t>         </a:t>
            </a:r>
            <a:r>
              <a:rPr lang="ru-RU" sz="2000" dirty="0"/>
              <a:t>Принцип компенсации состоит в том, что развивая в себе одни черты, фирма утрачивает другие, за повышение эффективности своей деятельности в одной области расплачивается ее снижением в другой.</a:t>
            </a:r>
          </a:p>
          <a:p>
            <a:pPr algn="just">
              <a:buNone/>
            </a:pPr>
            <a:r>
              <a:rPr lang="ru-RU" sz="2000" dirty="0"/>
              <a:t>         Например, дешевый товар уступает по качеству дорогому. Изысканная форма не обязательно будет и самой функциональной. Причины этого носят отчасти объективный, а отчасти субъективный характер</a:t>
            </a:r>
            <a:r>
              <a:rPr lang="ru-RU" dirty="0"/>
              <a:t>. </a:t>
            </a:r>
            <a:r>
              <a:rPr lang="ru-RU" sz="2000" i="1" dirty="0">
                <a:solidFill>
                  <a:srgbClr val="0070C0"/>
                </a:solidFill>
              </a:rPr>
              <a:t>(Например, скоростные и </a:t>
            </a:r>
            <a:r>
              <a:rPr lang="ru-RU" sz="2000" i="1" dirty="0" err="1">
                <a:solidFill>
                  <a:srgbClr val="0070C0"/>
                </a:solidFill>
              </a:rPr>
              <a:t>топливносберегающие</a:t>
            </a:r>
            <a:r>
              <a:rPr lang="ru-RU" sz="2000" i="1" dirty="0">
                <a:solidFill>
                  <a:srgbClr val="0070C0"/>
                </a:solidFill>
              </a:rPr>
              <a:t> характеристики автомобиля находятся в объективном противоречии).</a:t>
            </a:r>
          </a:p>
          <a:p>
            <a:pPr algn="just">
              <a:buNone/>
            </a:pPr>
            <a:r>
              <a:rPr lang="ru-RU" sz="2000" dirty="0"/>
              <a:t>            Успех фирмы на рынке зависит не только от ее готовности улучшать свою продукцию, но и от обоснованности выбора тех свойств, которые подлежат совершенствованию, а также от определения того, </a:t>
            </a:r>
            <a:r>
              <a:rPr lang="ru-RU" sz="2000" b="1" dirty="0">
                <a:solidFill>
                  <a:srgbClr val="FF0000"/>
                </a:solidFill>
              </a:rPr>
              <a:t>чем за это можно пожертвовать.</a:t>
            </a:r>
            <a:endParaRPr lang="ru-RU" sz="2000" b="1" i="1" dirty="0">
              <a:solidFill>
                <a:srgbClr val="FF0000"/>
              </a:solidFill>
            </a:endParaRPr>
          </a:p>
          <a:p>
            <a:pPr algn="just">
              <a:buNone/>
            </a:pPr>
            <a:endParaRPr lang="ru-RU" dirty="0"/>
          </a:p>
          <a:p>
            <a:pPr algn="just">
              <a:buNone/>
            </a:pPr>
            <a:endParaRPr lang="ru-RU" dirty="0"/>
          </a:p>
        </p:txBody>
      </p:sp>
    </p:spTree>
    <p:extLst>
      <p:ext uri="{BB962C8B-B14F-4D97-AF65-F5344CB8AC3E}">
        <p14:creationId xmlns:p14="http://schemas.microsoft.com/office/powerpoint/2010/main" val="16856833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576064"/>
          </a:xfrm>
        </p:spPr>
        <p:txBody>
          <a:bodyPr>
            <a:normAutofit fontScale="90000"/>
          </a:bodyPr>
          <a:lstStyle/>
          <a:p>
            <a:r>
              <a:rPr lang="ru-RU" b="1" i="1" dirty="0">
                <a:solidFill>
                  <a:srgbClr val="FF0000"/>
                </a:solidFill>
                <a:effectLst>
                  <a:outerShdw blurRad="38100" dist="38100" dir="2700000" algn="tl">
                    <a:srgbClr val="000000">
                      <a:alpha val="43137"/>
                    </a:srgbClr>
                  </a:outerShdw>
                </a:effectLst>
              </a:rPr>
              <a:t>Принцип компенсации для фирм</a:t>
            </a:r>
            <a:r>
              <a:rPr lang="ru-RU" dirty="0"/>
              <a:t/>
            </a:r>
            <a:br>
              <a:rPr lang="ru-RU" dirty="0"/>
            </a:br>
            <a:endParaRPr lang="ru-RU" dirty="0"/>
          </a:p>
        </p:txBody>
      </p:sp>
      <p:sp>
        <p:nvSpPr>
          <p:cNvPr id="3" name="Содержимое 2"/>
          <p:cNvSpPr>
            <a:spLocks noGrp="1"/>
          </p:cNvSpPr>
          <p:nvPr>
            <p:ph idx="1"/>
          </p:nvPr>
        </p:nvSpPr>
        <p:spPr>
          <a:xfrm>
            <a:off x="457200" y="908720"/>
            <a:ext cx="8229600" cy="5217443"/>
          </a:xfrm>
        </p:spPr>
        <p:txBody>
          <a:bodyPr>
            <a:normAutofit fontScale="85000" lnSpcReduction="20000"/>
          </a:bodyPr>
          <a:lstStyle/>
          <a:p>
            <a:pPr algn="just">
              <a:buNone/>
            </a:pPr>
            <a:r>
              <a:rPr lang="ru-RU" sz="2400" dirty="0"/>
              <a:t>           Прямым следствием действия принципа компенсации для фирм является множественность путей достижения успеха в конкурентной борьбе. </a:t>
            </a:r>
          </a:p>
          <a:p>
            <a:pPr algn="just">
              <a:buNone/>
            </a:pPr>
            <a:r>
              <a:rPr lang="ru-RU" sz="2400" dirty="0"/>
              <a:t>            Известный американский эксперт по маркетингу </a:t>
            </a:r>
            <a:r>
              <a:rPr lang="ru-RU" sz="2400" u="sng" dirty="0">
                <a:solidFill>
                  <a:srgbClr val="FF0000"/>
                </a:solidFill>
              </a:rPr>
              <a:t>Дж. К.Левинсон </a:t>
            </a:r>
            <a:r>
              <a:rPr lang="ru-RU" sz="2400" dirty="0"/>
              <a:t>в своем пособии по организации деятельности фирмы пишет: </a:t>
            </a:r>
            <a:r>
              <a:rPr lang="ru-RU" sz="2400" b="1" u="sng" dirty="0">
                <a:solidFill>
                  <a:srgbClr val="00B050"/>
                </a:solidFill>
              </a:rPr>
              <a:t>“Быть большим - это далеко не всегда достоинство. И маленьким тоже. Но и то, и другое может быть преимуществом”.</a:t>
            </a:r>
            <a:r>
              <a:rPr lang="ru-RU" sz="2400" dirty="0"/>
              <a:t> </a:t>
            </a:r>
          </a:p>
          <a:p>
            <a:pPr algn="just">
              <a:buNone/>
            </a:pPr>
            <a:r>
              <a:rPr lang="ru-RU" sz="2400" dirty="0">
                <a:solidFill>
                  <a:srgbClr val="FF0000"/>
                </a:solidFill>
              </a:rPr>
              <a:t>             </a:t>
            </a:r>
            <a:r>
              <a:rPr lang="ru-RU" sz="2400" u="sng" dirty="0">
                <a:solidFill>
                  <a:srgbClr val="FF0000"/>
                </a:solidFill>
              </a:rPr>
              <a:t>М.Портер</a:t>
            </a:r>
            <a:r>
              <a:rPr lang="ru-RU" sz="2400" dirty="0"/>
              <a:t> решительно отвергает другой распространенный предрассудок, будто </a:t>
            </a:r>
            <a:r>
              <a:rPr lang="ru-RU" sz="2400" b="1" dirty="0">
                <a:solidFill>
                  <a:srgbClr val="FF0000"/>
                </a:solidFill>
              </a:rPr>
              <a:t>при всех условиях лучшие перспективы открыты перед теми компаниями, которые работают в прогрессивных отраслях промышленности</a:t>
            </a:r>
            <a:r>
              <a:rPr lang="ru-RU" sz="2400" dirty="0">
                <a:solidFill>
                  <a:srgbClr val="FF0000"/>
                </a:solidFill>
              </a:rPr>
              <a:t>. </a:t>
            </a:r>
          </a:p>
          <a:p>
            <a:pPr algn="just">
              <a:buNone/>
            </a:pPr>
            <a:r>
              <a:rPr lang="ru-RU" sz="2400" b="1" dirty="0">
                <a:solidFill>
                  <a:srgbClr val="00B050"/>
                </a:solidFill>
              </a:rPr>
              <a:t>             </a:t>
            </a:r>
            <a:r>
              <a:rPr lang="ru-RU" sz="2400" b="1" u="sng" dirty="0">
                <a:solidFill>
                  <a:srgbClr val="00B050"/>
                </a:solidFill>
              </a:rPr>
              <a:t>(“Прибыльность отрасли не зависит от того, что представляет собой ее продукт, является ли он результатом высокой или низкой технологии... Некоторые вполне обычные отрасли, такие как торговля зерном является исключительно доходными. Одновременно некоторые более престижные, высокотехнологичные отрасли вроде производства персональных компьютеров и кабельного телевидения неприбыльны для многих действующих в них фирм”.</a:t>
            </a:r>
          </a:p>
          <a:p>
            <a:endParaRPr lang="ru-RU" sz="2400" dirty="0"/>
          </a:p>
        </p:txBody>
      </p:sp>
    </p:spTree>
    <p:extLst>
      <p:ext uri="{BB962C8B-B14F-4D97-AF65-F5344CB8AC3E}">
        <p14:creationId xmlns:p14="http://schemas.microsoft.com/office/powerpoint/2010/main" val="23561742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52128"/>
          </a:xfrm>
        </p:spPr>
        <p:txBody>
          <a:bodyPr>
            <a:noAutofit/>
          </a:bodyPr>
          <a:lstStyle/>
          <a:p>
            <a:r>
              <a:rPr lang="ru-RU" sz="2000" b="1" dirty="0">
                <a:solidFill>
                  <a:srgbClr val="FF0000"/>
                </a:solidFill>
              </a:rPr>
              <a:t> </a:t>
            </a:r>
            <a:r>
              <a:rPr lang="ru-RU" sz="2800" b="1" u="sng" dirty="0">
                <a:solidFill>
                  <a:srgbClr val="FF0000"/>
                </a:solidFill>
              </a:rPr>
              <a:t>Система факторов повышения конкурентоспособности предприятия</a:t>
            </a:r>
            <a:r>
              <a:rPr lang="ru-RU" sz="2800" u="sng" dirty="0"/>
              <a:t> </a:t>
            </a:r>
            <a:br>
              <a:rPr lang="ru-RU" sz="2800" u="sng" dirty="0"/>
            </a:br>
            <a:r>
              <a:rPr lang="ru-RU" sz="2800" b="1" u="sng" dirty="0">
                <a:solidFill>
                  <a:srgbClr val="FF0000"/>
                </a:solidFill>
              </a:rPr>
              <a:t>в современных условиях </a:t>
            </a:r>
          </a:p>
        </p:txBody>
      </p:sp>
      <p:graphicFrame>
        <p:nvGraphicFramePr>
          <p:cNvPr id="3" name="Таблица 2"/>
          <p:cNvGraphicFramePr>
            <a:graphicFrameLocks noGrp="1"/>
          </p:cNvGraphicFramePr>
          <p:nvPr/>
        </p:nvGraphicFramePr>
        <p:xfrm>
          <a:off x="395536" y="1457400"/>
          <a:ext cx="7704856" cy="5233818"/>
        </p:xfrm>
        <a:graphic>
          <a:graphicData uri="http://schemas.openxmlformats.org/drawingml/2006/table">
            <a:tbl>
              <a:tblPr/>
              <a:tblGrid>
                <a:gridCol w="1584176">
                  <a:extLst>
                    <a:ext uri="{9D8B030D-6E8A-4147-A177-3AD203B41FA5}">
                      <a16:colId xmlns="" xmlns:a16="http://schemas.microsoft.com/office/drawing/2014/main" val="20000"/>
                    </a:ext>
                  </a:extLst>
                </a:gridCol>
                <a:gridCol w="6120680">
                  <a:extLst>
                    <a:ext uri="{9D8B030D-6E8A-4147-A177-3AD203B41FA5}">
                      <a16:colId xmlns="" xmlns:a16="http://schemas.microsoft.com/office/drawing/2014/main" val="20001"/>
                    </a:ext>
                  </a:extLst>
                </a:gridCol>
              </a:tblGrid>
              <a:tr h="326538">
                <a:tc>
                  <a:txBody>
                    <a:bodyPr/>
                    <a:lstStyle/>
                    <a:p>
                      <a:pPr algn="ctr">
                        <a:lnSpc>
                          <a:spcPct val="115000"/>
                        </a:lnSpc>
                        <a:spcAft>
                          <a:spcPts val="0"/>
                        </a:spcAft>
                      </a:pPr>
                      <a:r>
                        <a:rPr lang="ru-RU" sz="1400" b="1" dirty="0">
                          <a:latin typeface="Times New Roman"/>
                          <a:ea typeface="Times New Roman"/>
                          <a:cs typeface="Times New Roman"/>
                        </a:rPr>
                        <a:t>Подсистемы</a:t>
                      </a:r>
                      <a:endParaRPr lang="ru-RU" sz="1400" dirty="0">
                        <a:latin typeface="Calibri"/>
                        <a:ea typeface="Calibri"/>
                        <a:cs typeface="Times New Roman"/>
                      </a:endParaRPr>
                    </a:p>
                  </a:txBody>
                  <a:tcPr marL="8487" marR="8487" marT="8487" marB="84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400" b="1">
                          <a:latin typeface="Times New Roman"/>
                          <a:ea typeface="Times New Roman"/>
                          <a:cs typeface="Times New Roman"/>
                        </a:rPr>
                        <a:t>Факторы</a:t>
                      </a:r>
                      <a:endParaRPr lang="ru-RU" sz="1400">
                        <a:latin typeface="Calibri"/>
                        <a:ea typeface="Calibri"/>
                        <a:cs typeface="Times New Roman"/>
                      </a:endParaRPr>
                    </a:p>
                  </a:txBody>
                  <a:tcPr marL="65068" marR="650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r h="1710679">
                <a:tc>
                  <a:txBody>
                    <a:bodyPr/>
                    <a:lstStyle/>
                    <a:p>
                      <a:pPr>
                        <a:lnSpc>
                          <a:spcPct val="115000"/>
                        </a:lnSpc>
                        <a:spcAft>
                          <a:spcPts val="0"/>
                        </a:spcAft>
                      </a:pPr>
                      <a:r>
                        <a:rPr lang="ru-RU" sz="1400">
                          <a:latin typeface="Times New Roman"/>
                          <a:ea typeface="Times New Roman"/>
                          <a:cs typeface="Times New Roman"/>
                        </a:rPr>
                        <a:t>1. Технико-технологическая</a:t>
                      </a:r>
                      <a:endParaRPr lang="ru-RU" sz="1400">
                        <a:latin typeface="Calibri"/>
                        <a:ea typeface="Calibri"/>
                        <a:cs typeface="Times New Roman"/>
                      </a:endParaRPr>
                    </a:p>
                  </a:txBody>
                  <a:tcPr marL="8487" marR="8487" marT="8487" marB="84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400" dirty="0">
                          <a:latin typeface="Times New Roman"/>
                          <a:ea typeface="Times New Roman"/>
                          <a:cs typeface="Times New Roman"/>
                        </a:rPr>
                        <a:t>1. Состояние средств труда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2. Качество предметов труда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3. Прогрессивность технологических процессов</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4. Уровень механизации и автоматизации труда и производства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5. Степень использования средств производства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6. Условия проведения НИОКР и масштабность внедрения научно-технических разработок</a:t>
                      </a:r>
                      <a:endParaRPr lang="ru-RU" sz="1400" dirty="0">
                        <a:latin typeface="Calibri"/>
                        <a:ea typeface="Calibri"/>
                        <a:cs typeface="Times New Roman"/>
                      </a:endParaRPr>
                    </a:p>
                  </a:txBody>
                  <a:tcPr marL="65068" marR="65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r h="1957296">
                <a:tc>
                  <a:txBody>
                    <a:bodyPr/>
                    <a:lstStyle/>
                    <a:p>
                      <a:pPr>
                        <a:lnSpc>
                          <a:spcPct val="115000"/>
                        </a:lnSpc>
                        <a:spcAft>
                          <a:spcPts val="0"/>
                        </a:spcAft>
                      </a:pPr>
                      <a:r>
                        <a:rPr lang="ru-RU" sz="1400">
                          <a:latin typeface="Times New Roman"/>
                          <a:ea typeface="Times New Roman"/>
                          <a:cs typeface="Times New Roman"/>
                        </a:rPr>
                        <a:t>2. Организационно-управленческая</a:t>
                      </a:r>
                      <a:endParaRPr lang="ru-RU" sz="1400">
                        <a:latin typeface="Calibri"/>
                        <a:ea typeface="Calibri"/>
                        <a:cs typeface="Times New Roman"/>
                      </a:endParaRPr>
                    </a:p>
                  </a:txBody>
                  <a:tcPr marL="8487" marR="8487" marT="8487" marB="84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400" dirty="0">
                          <a:latin typeface="Times New Roman"/>
                          <a:ea typeface="Times New Roman"/>
                          <a:cs typeface="Times New Roman"/>
                        </a:rPr>
                        <a:t>1. Формы организации производства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2. Производственная структура предприятия и степень оптимизация технологических режимов</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3. Организация труда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4. Подбор, расстановка и квалификация персонала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5. Системы оплаты труда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6. Организационная структура управления</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7. Система планирования, учета и контроля</a:t>
                      </a:r>
                      <a:endParaRPr lang="ru-RU" sz="1400" dirty="0">
                        <a:latin typeface="Calibri"/>
                        <a:ea typeface="Calibri"/>
                        <a:cs typeface="Times New Roman"/>
                      </a:endParaRPr>
                    </a:p>
                  </a:txBody>
                  <a:tcPr marL="65068" marR="65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2"/>
                  </a:ext>
                </a:extLst>
              </a:tr>
              <a:tr h="1217446">
                <a:tc>
                  <a:txBody>
                    <a:bodyPr/>
                    <a:lstStyle/>
                    <a:p>
                      <a:pPr>
                        <a:lnSpc>
                          <a:spcPct val="115000"/>
                        </a:lnSpc>
                        <a:spcAft>
                          <a:spcPts val="0"/>
                        </a:spcAft>
                      </a:pPr>
                      <a:r>
                        <a:rPr lang="ru-RU" sz="1400">
                          <a:latin typeface="Times New Roman"/>
                          <a:ea typeface="Times New Roman"/>
                          <a:cs typeface="Times New Roman"/>
                        </a:rPr>
                        <a:t>3. Финансово-экономическая</a:t>
                      </a:r>
                      <a:endParaRPr lang="ru-RU" sz="1400">
                        <a:latin typeface="Calibri"/>
                        <a:ea typeface="Calibri"/>
                        <a:cs typeface="Times New Roman"/>
                      </a:endParaRPr>
                    </a:p>
                  </a:txBody>
                  <a:tcPr marL="8487" marR="8487" marT="8487" marB="84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400" dirty="0">
                          <a:latin typeface="Times New Roman"/>
                          <a:ea typeface="Times New Roman"/>
                          <a:cs typeface="Times New Roman"/>
                        </a:rPr>
                        <a:t>1. Эффективность текущих затрат</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2. Эффективность использования средств производства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3. Эффективность использования живого труда</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4. Финансовая устойчивость предприятия</a:t>
                      </a:r>
                      <a:endParaRPr lang="ru-RU" sz="1400" dirty="0">
                        <a:latin typeface="Calibri"/>
                        <a:ea typeface="Calibri"/>
                        <a:cs typeface="Times New Roman"/>
                      </a:endParaRPr>
                    </a:p>
                    <a:p>
                      <a:pPr>
                        <a:lnSpc>
                          <a:spcPct val="115000"/>
                        </a:lnSpc>
                        <a:spcAft>
                          <a:spcPts val="0"/>
                        </a:spcAft>
                      </a:pPr>
                      <a:r>
                        <a:rPr lang="ru-RU" sz="1400" dirty="0">
                          <a:latin typeface="Times New Roman"/>
                          <a:ea typeface="Times New Roman"/>
                          <a:cs typeface="Times New Roman"/>
                        </a:rPr>
                        <a:t>5. Результативность (доходность) производства</a:t>
                      </a:r>
                      <a:endParaRPr lang="ru-RU" sz="1400" dirty="0">
                        <a:latin typeface="Calibri"/>
                        <a:ea typeface="Calibri"/>
                        <a:cs typeface="Times New Roman"/>
                      </a:endParaRPr>
                    </a:p>
                  </a:txBody>
                  <a:tcPr marL="65068" marR="65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1396797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323528" y="404664"/>
          <a:ext cx="8352928" cy="6048672"/>
        </p:xfrm>
        <a:graphic>
          <a:graphicData uri="http://schemas.openxmlformats.org/drawingml/2006/table">
            <a:tbl>
              <a:tblPr/>
              <a:tblGrid>
                <a:gridCol w="1368152">
                  <a:extLst>
                    <a:ext uri="{9D8B030D-6E8A-4147-A177-3AD203B41FA5}">
                      <a16:colId xmlns="" xmlns:a16="http://schemas.microsoft.com/office/drawing/2014/main" val="20000"/>
                    </a:ext>
                  </a:extLst>
                </a:gridCol>
                <a:gridCol w="6984776">
                  <a:extLst>
                    <a:ext uri="{9D8B030D-6E8A-4147-A177-3AD203B41FA5}">
                      <a16:colId xmlns="" xmlns:a16="http://schemas.microsoft.com/office/drawing/2014/main" val="20001"/>
                    </a:ext>
                  </a:extLst>
                </a:gridCol>
              </a:tblGrid>
              <a:tr h="1209734">
                <a:tc>
                  <a:txBody>
                    <a:bodyPr/>
                    <a:lstStyle/>
                    <a:p>
                      <a:pPr>
                        <a:lnSpc>
                          <a:spcPct val="115000"/>
                        </a:lnSpc>
                        <a:spcAft>
                          <a:spcPts val="0"/>
                        </a:spcAft>
                      </a:pPr>
                      <a:r>
                        <a:rPr lang="ru-RU" sz="1200" dirty="0">
                          <a:latin typeface="Times New Roman"/>
                          <a:ea typeface="Times New Roman"/>
                          <a:cs typeface="Times New Roman"/>
                        </a:rPr>
                        <a:t>4. Социально-психологическая</a:t>
                      </a:r>
                      <a:endParaRPr lang="ru-RU" sz="1200" dirty="0">
                        <a:latin typeface="Calibri"/>
                        <a:ea typeface="Calibri"/>
                        <a:cs typeface="Times New Roman"/>
                      </a:endParaRPr>
                    </a:p>
                  </a:txBody>
                  <a:tcPr marL="8487" marR="8487" marT="8487" marB="84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200" dirty="0">
                          <a:latin typeface="Times New Roman"/>
                          <a:ea typeface="Times New Roman"/>
                          <a:cs typeface="Times New Roman"/>
                        </a:rPr>
                        <a:t>1. Состояние условий труда и организационная культура производства</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2. Участие персонала в процессе управления производством</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3. Политика продвижения персонала</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4. Система морального и материального стимулирования</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5. Состояние социальной инфраструктуры</a:t>
                      </a:r>
                      <a:endParaRPr lang="ru-RU" sz="1200" dirty="0">
                        <a:latin typeface="Calibri"/>
                        <a:ea typeface="Calibri"/>
                        <a:cs typeface="Times New Roman"/>
                      </a:endParaRPr>
                    </a:p>
                  </a:txBody>
                  <a:tcPr marL="65068" marR="65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r h="967788">
                <a:tc>
                  <a:txBody>
                    <a:bodyPr/>
                    <a:lstStyle/>
                    <a:p>
                      <a:pPr>
                        <a:lnSpc>
                          <a:spcPct val="115000"/>
                        </a:lnSpc>
                        <a:spcAft>
                          <a:spcPts val="0"/>
                        </a:spcAft>
                      </a:pPr>
                      <a:r>
                        <a:rPr lang="ru-RU" sz="1200">
                          <a:latin typeface="Times New Roman"/>
                          <a:ea typeface="Times New Roman"/>
                          <a:cs typeface="Times New Roman"/>
                        </a:rPr>
                        <a:t>5. Природно-географическая и транспортная</a:t>
                      </a:r>
                      <a:endParaRPr lang="ru-RU" sz="1200">
                        <a:latin typeface="Calibri"/>
                        <a:ea typeface="Calibri"/>
                        <a:cs typeface="Times New Roman"/>
                      </a:endParaRPr>
                    </a:p>
                  </a:txBody>
                  <a:tcPr marL="8487" marR="8487" marT="8487" marB="84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200" dirty="0">
                          <a:latin typeface="Times New Roman"/>
                          <a:ea typeface="Times New Roman"/>
                          <a:cs typeface="Times New Roman"/>
                        </a:rPr>
                        <a:t>1. Условия добычи и качество сырья</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2. Условия обеспечения водными, энергетическими и другими ресурсами</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3. Транспортная инфраструктура</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4. Климатические условия</a:t>
                      </a:r>
                      <a:endParaRPr lang="ru-RU" sz="1200" dirty="0">
                        <a:latin typeface="Calibri"/>
                        <a:ea typeface="Calibri"/>
                        <a:cs typeface="Times New Roman"/>
                      </a:endParaRPr>
                    </a:p>
                  </a:txBody>
                  <a:tcPr marL="65068" marR="65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r h="967788">
                <a:tc>
                  <a:txBody>
                    <a:bodyPr/>
                    <a:lstStyle/>
                    <a:p>
                      <a:pPr>
                        <a:lnSpc>
                          <a:spcPct val="115000"/>
                        </a:lnSpc>
                        <a:spcAft>
                          <a:spcPts val="0"/>
                        </a:spcAft>
                      </a:pPr>
                      <a:r>
                        <a:rPr lang="ru-RU" sz="1200">
                          <a:latin typeface="Times New Roman"/>
                          <a:ea typeface="Times New Roman"/>
                          <a:cs typeface="Times New Roman"/>
                        </a:rPr>
                        <a:t>6. Экологическая</a:t>
                      </a:r>
                      <a:endParaRPr lang="ru-RU" sz="1200">
                        <a:latin typeface="Calibri"/>
                        <a:ea typeface="Calibri"/>
                        <a:cs typeface="Times New Roman"/>
                      </a:endParaRPr>
                    </a:p>
                  </a:txBody>
                  <a:tcPr marL="8487" marR="8487" marT="8487" marB="84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200" dirty="0">
                          <a:latin typeface="Times New Roman"/>
                          <a:ea typeface="Times New Roman"/>
                          <a:cs typeface="Times New Roman"/>
                        </a:rPr>
                        <a:t>1. Состояние охраны окружающей среды</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2. Условия и состояние охраны труда</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3. Обеспечение экологической безопасности среды обитания</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4. Переработка и использование отходов производства</a:t>
                      </a:r>
                      <a:endParaRPr lang="ru-RU" sz="1200" dirty="0">
                        <a:latin typeface="Calibri"/>
                        <a:ea typeface="Calibri"/>
                        <a:cs typeface="Times New Roman"/>
                      </a:endParaRPr>
                    </a:p>
                  </a:txBody>
                  <a:tcPr marL="65068" marR="65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2"/>
                  </a:ext>
                </a:extLst>
              </a:tr>
              <a:tr h="1693628">
                <a:tc>
                  <a:txBody>
                    <a:bodyPr/>
                    <a:lstStyle/>
                    <a:p>
                      <a:pPr>
                        <a:lnSpc>
                          <a:spcPct val="115000"/>
                        </a:lnSpc>
                        <a:spcAft>
                          <a:spcPts val="0"/>
                        </a:spcAft>
                      </a:pPr>
                      <a:r>
                        <a:rPr lang="ru-RU" sz="1200">
                          <a:latin typeface="Times New Roman"/>
                          <a:ea typeface="Times New Roman"/>
                          <a:cs typeface="Times New Roman"/>
                        </a:rPr>
                        <a:t>7. Отраслевая</a:t>
                      </a:r>
                      <a:endParaRPr lang="ru-RU" sz="1200">
                        <a:latin typeface="Calibri"/>
                        <a:ea typeface="Calibri"/>
                        <a:cs typeface="Times New Roman"/>
                      </a:endParaRPr>
                    </a:p>
                  </a:txBody>
                  <a:tcPr marL="8487" marR="8487" marT="8487" marB="84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200" dirty="0">
                          <a:latin typeface="Times New Roman"/>
                          <a:ea typeface="Times New Roman"/>
                          <a:cs typeface="Times New Roman"/>
                        </a:rPr>
                        <a:t>1. Эффективность организации отрасли</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2. Качество информационной и нормативно-методической базы управления в отрасли</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3. Доступ к качественному сырью и условия материально-технического снабжения</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4. Степень унификации, стандартизации и сертификации отраслевой продукции</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5. Научно-технический потенциал отрасли</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6. Состояние инновационной деятельности</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7. Система подготовки и повышения квалификации кадров</a:t>
                      </a:r>
                      <a:endParaRPr lang="ru-RU" sz="1200" dirty="0">
                        <a:latin typeface="Calibri"/>
                        <a:ea typeface="Calibri"/>
                        <a:cs typeface="Times New Roman"/>
                      </a:endParaRPr>
                    </a:p>
                  </a:txBody>
                  <a:tcPr marL="65068" marR="65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1209734">
                <a:tc>
                  <a:txBody>
                    <a:bodyPr/>
                    <a:lstStyle/>
                    <a:p>
                      <a:pPr>
                        <a:lnSpc>
                          <a:spcPct val="115000"/>
                        </a:lnSpc>
                        <a:spcAft>
                          <a:spcPts val="0"/>
                        </a:spcAft>
                      </a:pPr>
                      <a:r>
                        <a:rPr lang="ru-RU" sz="1200">
                          <a:latin typeface="Times New Roman"/>
                          <a:ea typeface="Times New Roman"/>
                          <a:cs typeface="Times New Roman"/>
                        </a:rPr>
                        <a:t>8. Рыночная</a:t>
                      </a:r>
                      <a:endParaRPr lang="ru-RU" sz="1200">
                        <a:latin typeface="Calibri"/>
                        <a:ea typeface="Calibri"/>
                        <a:cs typeface="Times New Roman"/>
                      </a:endParaRPr>
                    </a:p>
                  </a:txBody>
                  <a:tcPr marL="8487" marR="8487" marT="8487" marB="84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200" dirty="0">
                          <a:latin typeface="Times New Roman"/>
                          <a:ea typeface="Times New Roman"/>
                          <a:cs typeface="Times New Roman"/>
                        </a:rPr>
                        <a:t>1. Доступ к рынку ресурсов и новых технологий</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2. Эксклюзивность производимых товаров</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3. Отлаженность каналов распределения продукции</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4. Эффективность системы стимулирования сбыта</a:t>
                      </a:r>
                      <a:endParaRPr lang="ru-RU" sz="1200" dirty="0">
                        <a:latin typeface="Calibri"/>
                        <a:ea typeface="Calibri"/>
                        <a:cs typeface="Times New Roman"/>
                      </a:endParaRPr>
                    </a:p>
                    <a:p>
                      <a:pPr>
                        <a:lnSpc>
                          <a:spcPct val="115000"/>
                        </a:lnSpc>
                        <a:spcAft>
                          <a:spcPts val="0"/>
                        </a:spcAft>
                      </a:pPr>
                      <a:r>
                        <a:rPr lang="ru-RU" sz="1200" dirty="0">
                          <a:latin typeface="Times New Roman"/>
                          <a:ea typeface="Times New Roman"/>
                          <a:cs typeface="Times New Roman"/>
                        </a:rPr>
                        <a:t>5. Состояние сферы послепродажного обслуживания</a:t>
                      </a:r>
                      <a:endParaRPr lang="ru-RU" sz="1200" dirty="0">
                        <a:latin typeface="Calibri"/>
                        <a:ea typeface="Calibri"/>
                        <a:cs typeface="Times New Roman"/>
                      </a:endParaRPr>
                    </a:p>
                  </a:txBody>
                  <a:tcPr marL="65068" marR="65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898895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792088"/>
          </a:xfrm>
        </p:spPr>
        <p:txBody>
          <a:bodyPr>
            <a:normAutofit fontScale="90000"/>
          </a:bodyPr>
          <a:lstStyle/>
          <a:p>
            <a:r>
              <a:rPr lang="ru-RU" sz="3600" b="1" dirty="0">
                <a:solidFill>
                  <a:srgbClr val="FF0000"/>
                </a:solidFill>
                <a:effectLst>
                  <a:outerShdw blurRad="38100" dist="38100" dir="2700000" algn="tl">
                    <a:srgbClr val="000000">
                      <a:alpha val="43137"/>
                    </a:srgbClr>
                  </a:outerShdw>
                </a:effectLst>
              </a:rPr>
              <a:t>Коммерческие характеристики товара</a:t>
            </a:r>
            <a:r>
              <a:rPr lang="ru-RU" b="1" dirty="0">
                <a:solidFill>
                  <a:srgbClr val="FF0000"/>
                </a:solidFill>
                <a:effectLst>
                  <a:outerShdw blurRad="38100" dist="38100" dir="2700000" algn="tl">
                    <a:srgbClr val="000000">
                      <a:alpha val="43137"/>
                    </a:srgbClr>
                  </a:outerShdw>
                </a:effectLst>
              </a:rPr>
              <a:t/>
            </a:r>
            <a:br>
              <a:rPr lang="ru-RU" b="1" dirty="0">
                <a:solidFill>
                  <a:srgbClr val="FF0000"/>
                </a:solidFill>
                <a:effectLst>
                  <a:outerShdw blurRad="38100" dist="38100" dir="2700000" algn="tl">
                    <a:srgbClr val="000000">
                      <a:alpha val="43137"/>
                    </a:srgbClr>
                  </a:outerShdw>
                </a:effectLst>
              </a:rPr>
            </a:br>
            <a:endParaRPr lang="ru-RU" b="1" dirty="0">
              <a:solidFill>
                <a:srgbClr val="FF0000"/>
              </a:solidFill>
              <a:effectLst>
                <a:outerShdw blurRad="38100" dist="38100" dir="2700000" algn="tl">
                  <a:srgbClr val="000000">
                    <a:alpha val="43137"/>
                  </a:srgbClr>
                </a:outerShdw>
              </a:effectLst>
            </a:endParaRPr>
          </a:p>
        </p:txBody>
      </p:sp>
      <p:pic>
        <p:nvPicPr>
          <p:cNvPr id="4" name="Содержимое 3" descr="Формирование конкурентного преимущества на основе анализа компонента потребителя"/>
          <p:cNvPicPr>
            <a:picLocks noGrp="1"/>
          </p:cNvPicPr>
          <p:nvPr>
            <p:ph idx="1"/>
          </p:nvPr>
        </p:nvPicPr>
        <p:blipFill>
          <a:blip r:embed="rId2" cstate="print"/>
          <a:srcRect/>
          <a:stretch>
            <a:fillRect/>
          </a:stretch>
        </p:blipFill>
        <p:spPr bwMode="auto">
          <a:xfrm>
            <a:off x="1619672" y="980728"/>
            <a:ext cx="5976664" cy="5472608"/>
          </a:xfrm>
          <a:prstGeom prst="rect">
            <a:avLst/>
          </a:prstGeom>
          <a:noFill/>
          <a:ln w="9525">
            <a:noFill/>
            <a:miter lim="800000"/>
            <a:headEnd/>
            <a:tailEnd/>
          </a:ln>
        </p:spPr>
      </p:pic>
    </p:spTree>
    <p:extLst>
      <p:ext uri="{BB962C8B-B14F-4D97-AF65-F5344CB8AC3E}">
        <p14:creationId xmlns:p14="http://schemas.microsoft.com/office/powerpoint/2010/main" val="203007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i="1" dirty="0">
                <a:solidFill>
                  <a:srgbClr val="FF0000"/>
                </a:solidFill>
              </a:rPr>
              <a:t>Сравнительный анализ товарного предложения:</a:t>
            </a:r>
          </a:p>
        </p:txBody>
      </p:sp>
      <p:sp>
        <p:nvSpPr>
          <p:cNvPr id="3" name="Содержимое 2"/>
          <p:cNvSpPr>
            <a:spLocks noGrp="1"/>
          </p:cNvSpPr>
          <p:nvPr>
            <p:ph idx="1"/>
          </p:nvPr>
        </p:nvSpPr>
        <p:spPr>
          <a:xfrm>
            <a:off x="457200" y="1268760"/>
            <a:ext cx="8229600" cy="4857403"/>
          </a:xfrm>
        </p:spPr>
        <p:txBody>
          <a:bodyPr>
            <a:normAutofit fontScale="70000" lnSpcReduction="20000"/>
          </a:bodyPr>
          <a:lstStyle/>
          <a:p>
            <a:pPr>
              <a:buNone/>
            </a:pPr>
            <a:r>
              <a:rPr lang="ru-RU" dirty="0"/>
              <a:t>     </a:t>
            </a:r>
          </a:p>
          <a:p>
            <a:pPr algn="just">
              <a:buNone/>
            </a:pPr>
            <a:r>
              <a:rPr lang="ru-RU" dirty="0"/>
              <a:t>           Начальным этапом анализа может служить определение отношения потребителей к существующему товарному предложению. Поскольку наибольший интерес представляют группы потребителей, пользующиеся как продукцией конкурентов, так и изделиями предприятия, относительно которых ведется анализ, основным результатом анализа должны быть ответы на вопросы:</a:t>
            </a:r>
          </a:p>
          <a:p>
            <a:pPr>
              <a:buNone/>
            </a:pPr>
            <a:r>
              <a:rPr lang="ru-RU" b="1" dirty="0">
                <a:solidFill>
                  <a:srgbClr val="FF0000"/>
                </a:solidFill>
              </a:rPr>
              <a:t>    - насколько пересекаются сегменты потребителей, пользующихся продукцией конкурентов?</a:t>
            </a:r>
          </a:p>
          <a:p>
            <a:pPr>
              <a:buNone/>
            </a:pPr>
            <a:r>
              <a:rPr lang="ru-RU" b="1" dirty="0">
                <a:solidFill>
                  <a:srgbClr val="FF0000"/>
                </a:solidFill>
              </a:rPr>
              <a:t>     - каковы предпочтения потребителей относительно данной продукции и на чем они основываются?</a:t>
            </a:r>
          </a:p>
          <a:p>
            <a:pPr algn="just">
              <a:buNone/>
            </a:pPr>
            <a:r>
              <a:rPr lang="ru-RU" dirty="0"/>
              <a:t>            Полученная предварительная информация поможет оценить позицию потребителей относительно товарного предложения и более обоснованно перейти к поиску конкретных причин, формирующих эту позицию.</a:t>
            </a:r>
          </a:p>
        </p:txBody>
      </p:sp>
    </p:spTree>
    <p:extLst>
      <p:ext uri="{BB962C8B-B14F-4D97-AF65-F5344CB8AC3E}">
        <p14:creationId xmlns:p14="http://schemas.microsoft.com/office/powerpoint/2010/main" val="19664889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i="1" dirty="0">
                <a:solidFill>
                  <a:srgbClr val="0070C0"/>
                </a:solidFill>
              </a:rPr>
              <a:t>При создании конкурентного преимущества предприятия </a:t>
            </a:r>
          </a:p>
        </p:txBody>
      </p:sp>
      <p:sp>
        <p:nvSpPr>
          <p:cNvPr id="3" name="Содержимое 2"/>
          <p:cNvSpPr>
            <a:spLocks noGrp="1"/>
          </p:cNvSpPr>
          <p:nvPr>
            <p:ph idx="1"/>
          </p:nvPr>
        </p:nvSpPr>
        <p:spPr>
          <a:xfrm>
            <a:off x="457200" y="1340768"/>
            <a:ext cx="8229600" cy="5400600"/>
          </a:xfrm>
        </p:spPr>
        <p:txBody>
          <a:bodyPr>
            <a:normAutofit fontScale="92500" lnSpcReduction="10000"/>
          </a:bodyPr>
          <a:lstStyle/>
          <a:p>
            <a:pPr>
              <a:buNone/>
            </a:pPr>
            <a:r>
              <a:rPr lang="ru-RU" sz="1800" b="1" dirty="0">
                <a:solidFill>
                  <a:srgbClr val="C00000"/>
                </a:solidFill>
              </a:rPr>
              <a:t>          Потребитель должен увидеть и прочувствовать конкурентное преимущество.</a:t>
            </a:r>
          </a:p>
          <a:p>
            <a:pPr algn="just">
              <a:buNone/>
            </a:pPr>
            <a:r>
              <a:rPr lang="ru-RU" sz="1800" dirty="0"/>
              <a:t>            Несмотря на эффективность создания конкурентного преимущества, необходимо помнить, что </a:t>
            </a:r>
            <a:r>
              <a:rPr lang="ru-RU" sz="1800" b="1" dirty="0"/>
              <a:t>конкуренты все равно определят это преимущество через некоторое время и начнут применять на своей продукции.</a:t>
            </a:r>
          </a:p>
          <a:p>
            <a:pPr>
              <a:buNone/>
            </a:pPr>
            <a:r>
              <a:rPr lang="ru-RU" sz="1800" b="1" dirty="0"/>
              <a:t>             (Однако, как показывает практика, этого времени хватает, чтобы окупить расходы, получить значительную прибыль и обогнать прямых конкурентов.)</a:t>
            </a:r>
          </a:p>
          <a:p>
            <a:pPr>
              <a:buNone/>
            </a:pPr>
            <a:r>
              <a:rPr lang="ru-RU" sz="1800" dirty="0"/>
              <a:t>              На создание конкурентного преимущества не должно уходить огромных бюджетов компании, поэтому необходимо использовать определенную методику, позволяющую не только создать конкурентное преимущество, но и значительно сократить расходы на этот процесс.</a:t>
            </a:r>
          </a:p>
          <a:p>
            <a:pPr>
              <a:buNone/>
            </a:pPr>
            <a:r>
              <a:rPr lang="ru-RU" sz="1800" dirty="0"/>
              <a:t>              В данной методике можно выделить четыре основных этапа, каждый из которых является неотъемлемой частью всего процесса создания преимущества продукции:</a:t>
            </a:r>
          </a:p>
          <a:p>
            <a:r>
              <a:rPr lang="ru-RU" sz="3000" b="1" dirty="0">
                <a:solidFill>
                  <a:srgbClr val="C00000"/>
                </a:solidFill>
              </a:rPr>
              <a:t>Сегментация;</a:t>
            </a:r>
          </a:p>
          <a:p>
            <a:r>
              <a:rPr lang="ru-RU" sz="3000" b="1" dirty="0">
                <a:solidFill>
                  <a:srgbClr val="C00000"/>
                </a:solidFill>
              </a:rPr>
              <a:t>Специализация;</a:t>
            </a:r>
          </a:p>
          <a:p>
            <a:r>
              <a:rPr lang="ru-RU" sz="3000" b="1" dirty="0">
                <a:solidFill>
                  <a:srgbClr val="C00000"/>
                </a:solidFill>
              </a:rPr>
              <a:t>Дифференциация;</a:t>
            </a:r>
          </a:p>
          <a:p>
            <a:r>
              <a:rPr lang="ru-RU" sz="3000" b="1" dirty="0">
                <a:solidFill>
                  <a:srgbClr val="C00000"/>
                </a:solidFill>
              </a:rPr>
              <a:t>Концентрация.</a:t>
            </a:r>
          </a:p>
          <a:p>
            <a:endParaRPr lang="ru-RU" sz="1800" dirty="0"/>
          </a:p>
        </p:txBody>
      </p:sp>
    </p:spTree>
    <p:extLst>
      <p:ext uri="{BB962C8B-B14F-4D97-AF65-F5344CB8AC3E}">
        <p14:creationId xmlns:p14="http://schemas.microsoft.com/office/powerpoint/2010/main" val="18919738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a:t>Сегментация </a:t>
            </a:r>
          </a:p>
        </p:txBody>
      </p:sp>
      <p:sp>
        <p:nvSpPr>
          <p:cNvPr id="3" name="Содержимое 2"/>
          <p:cNvSpPr>
            <a:spLocks noGrp="1"/>
          </p:cNvSpPr>
          <p:nvPr>
            <p:ph idx="1"/>
          </p:nvPr>
        </p:nvSpPr>
        <p:spPr>
          <a:xfrm>
            <a:off x="457200" y="1268760"/>
            <a:ext cx="8229600" cy="4857403"/>
          </a:xfrm>
        </p:spPr>
        <p:txBody>
          <a:bodyPr>
            <a:normAutofit fontScale="85000" lnSpcReduction="20000"/>
          </a:bodyPr>
          <a:lstStyle/>
          <a:p>
            <a:pPr algn="just">
              <a:buNone/>
            </a:pPr>
            <a:r>
              <a:rPr lang="ru-RU" dirty="0"/>
              <a:t>          Под понятием сегмента скрываются конечные потребители, которые ищут тот или иной вид продукта с определенными параметрами. У каждого потребителя есть определенные потребности и интересы, опираясь на которые он и выбирает необходимую продукцию. Таким образом, всех потребителей можно разделить по группам запросов.</a:t>
            </a:r>
          </a:p>
          <a:p>
            <a:pPr algn="just">
              <a:buNone/>
            </a:pPr>
            <a:r>
              <a:rPr lang="ru-RU" dirty="0"/>
              <a:t>          Осуществляя </a:t>
            </a:r>
            <a:r>
              <a:rPr lang="ru-RU" u="sng" dirty="0">
                <a:hlinkClick r:id="rId2" tooltip="сегментация потребителей"/>
              </a:rPr>
              <a:t>сегментацию по конечным потребителям</a:t>
            </a:r>
            <a:r>
              <a:rPr lang="ru-RU" dirty="0"/>
              <a:t> (физическим лицам), в качестве параметров процесса сегментации зачастую выбираются признаки половой принадлежности, возрастные характеристики, место жительства, наличие транспортного средства и прочее.</a:t>
            </a:r>
          </a:p>
          <a:p>
            <a:endParaRPr lang="ru-RU" dirty="0"/>
          </a:p>
        </p:txBody>
      </p:sp>
    </p:spTree>
    <p:extLst>
      <p:ext uri="{BB962C8B-B14F-4D97-AF65-F5344CB8AC3E}">
        <p14:creationId xmlns:p14="http://schemas.microsoft.com/office/powerpoint/2010/main" val="17077995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lstStyle/>
          <a:p>
            <a:pPr algn="just">
              <a:buNone/>
            </a:pPr>
            <a:r>
              <a:rPr lang="ru-RU" dirty="0"/>
              <a:t>        </a:t>
            </a:r>
            <a:r>
              <a:rPr lang="ru-RU" sz="2400" b="1" dirty="0">
                <a:solidFill>
                  <a:srgbClr val="C00000"/>
                </a:solidFill>
              </a:rPr>
              <a:t>После определения признаков сегментации и выявления будущего конкурентного преимущества необходимо применить привычные маркетинговые инструменты для продвижения товара: </a:t>
            </a:r>
            <a:r>
              <a:rPr lang="ru-RU" sz="2400" b="1" u="sng" dirty="0">
                <a:solidFill>
                  <a:srgbClr val="C00000"/>
                </a:solidFill>
              </a:rPr>
              <a:t>реклама продукции, прямое внедрение товара в компании, отправка писем с просьбой приобрести товар и прочие способы.</a:t>
            </a:r>
          </a:p>
          <a:p>
            <a:pPr algn="just">
              <a:buNone/>
            </a:pPr>
            <a:endParaRPr lang="ru-RU" sz="2000" dirty="0"/>
          </a:p>
        </p:txBody>
      </p:sp>
      <p:pic>
        <p:nvPicPr>
          <p:cNvPr id="4" name="Рисунок 3" descr="preimusch_2.jpg"/>
          <p:cNvPicPr>
            <a:picLocks noChangeAspect="1"/>
          </p:cNvPicPr>
          <p:nvPr/>
        </p:nvPicPr>
        <p:blipFill>
          <a:blip r:embed="rId2" cstate="print"/>
          <a:stretch>
            <a:fillRect/>
          </a:stretch>
        </p:blipFill>
        <p:spPr>
          <a:xfrm>
            <a:off x="3635896" y="2996952"/>
            <a:ext cx="4968552" cy="3289548"/>
          </a:xfrm>
          <a:prstGeom prst="rect">
            <a:avLst/>
          </a:prstGeom>
        </p:spPr>
      </p:pic>
    </p:spTree>
    <p:extLst>
      <p:ext uri="{BB962C8B-B14F-4D97-AF65-F5344CB8AC3E}">
        <p14:creationId xmlns:p14="http://schemas.microsoft.com/office/powerpoint/2010/main" val="41151207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a:bodyPr>
          <a:lstStyle/>
          <a:p>
            <a:pPr algn="just">
              <a:buNone/>
            </a:pPr>
            <a:r>
              <a:rPr lang="ru-RU" dirty="0"/>
              <a:t>        </a:t>
            </a:r>
          </a:p>
          <a:p>
            <a:pPr algn="just">
              <a:buNone/>
            </a:pPr>
            <a:r>
              <a:rPr lang="ru-RU" sz="2400" dirty="0"/>
              <a:t>          </a:t>
            </a:r>
            <a:r>
              <a:rPr lang="ru-RU" sz="2400" u="sng" dirty="0">
                <a:solidFill>
                  <a:srgbClr val="C00000"/>
                </a:solidFill>
              </a:rPr>
              <a:t>Важно помнить, </a:t>
            </a:r>
            <a:r>
              <a:rPr lang="ru-RU" sz="2400" b="1" u="sng" dirty="0">
                <a:solidFill>
                  <a:srgbClr val="C00000"/>
                </a:solidFill>
              </a:rPr>
              <a:t>что создание конкурентного преимущества компании является довольно сложным и трудоемким процессом, требующим не малые финансовые и временные затраты</a:t>
            </a:r>
            <a:r>
              <a:rPr lang="ru-RU" sz="2400" u="sng" dirty="0">
                <a:solidFill>
                  <a:srgbClr val="C00000"/>
                </a:solidFill>
              </a:rPr>
              <a:t>. Поэтому так важны и сегментация и специализация и  дифференциация и концентрация для выбора проблемы и оценки возможностей ее решения.</a:t>
            </a:r>
          </a:p>
          <a:p>
            <a:pPr algn="just">
              <a:buNone/>
            </a:pPr>
            <a:r>
              <a:rPr lang="ru-RU" sz="2400" dirty="0">
                <a:solidFill>
                  <a:srgbClr val="C00000"/>
                </a:solidFill>
              </a:rPr>
              <a:t>             </a:t>
            </a:r>
            <a:r>
              <a:rPr lang="ru-RU" sz="2400" u="sng" dirty="0">
                <a:solidFill>
                  <a:srgbClr val="C00000"/>
                </a:solidFill>
              </a:rPr>
              <a:t>При профессиональном и грамотном подходе за счет создания конкурентного преимущества компания делает весомый шаг вперед.</a:t>
            </a:r>
          </a:p>
        </p:txBody>
      </p:sp>
    </p:spTree>
    <p:extLst>
      <p:ext uri="{BB962C8B-B14F-4D97-AF65-F5344CB8AC3E}">
        <p14:creationId xmlns:p14="http://schemas.microsoft.com/office/powerpoint/2010/main" val="1553005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lnSpcReduction="10000"/>
          </a:bodyPr>
          <a:lstStyle/>
          <a:p>
            <a:pPr marL="0" indent="0" algn="just">
              <a:buNone/>
            </a:pPr>
            <a:r>
              <a:rPr lang="ru-RU" b="1" dirty="0" smtClean="0"/>
              <a:t>    </a:t>
            </a:r>
            <a:r>
              <a:rPr lang="ru-RU" b="1" dirty="0" smtClean="0">
                <a:solidFill>
                  <a:srgbClr val="FF0000"/>
                </a:solidFill>
                <a:latin typeface="Times New Roman" panose="02020603050405020304" pitchFamily="18" charset="0"/>
                <a:cs typeface="Times New Roman" panose="02020603050405020304" pitchFamily="18" charset="0"/>
              </a:rPr>
              <a:t>Структурный </a:t>
            </a:r>
            <a:r>
              <a:rPr lang="ru-RU" b="1" dirty="0">
                <a:solidFill>
                  <a:srgbClr val="FF0000"/>
                </a:solidFill>
                <a:latin typeface="Times New Roman" panose="02020603050405020304" pitchFamily="18" charset="0"/>
                <a:cs typeface="Times New Roman" panose="02020603050405020304" pitchFamily="18" charset="0"/>
              </a:rPr>
              <a:t>подход</a:t>
            </a:r>
            <a:r>
              <a:rPr lang="ru-RU" b="1" dirty="0">
                <a:latin typeface="Times New Roman" panose="02020603050405020304" pitchFamily="18" charset="0"/>
                <a:cs typeface="Times New Roman" panose="02020603050405020304" pitchFamily="18" charset="0"/>
              </a:rPr>
              <a:t>:</a:t>
            </a:r>
            <a:r>
              <a:rPr lang="ru-RU"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рассматривает конкуренцию как особую ситуацию на рынке, которая характеризуется двумя факторами: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1</a:t>
            </a:r>
            <a:r>
              <a:rPr lang="ru-RU" dirty="0">
                <a:latin typeface="Times New Roman" panose="02020603050405020304" pitchFamily="18" charset="0"/>
                <a:cs typeface="Times New Roman" panose="02020603050405020304" pitchFamily="18" charset="0"/>
              </a:rPr>
              <a:t>) наличием на рынке большого числа независимых покупателей и продавцов конкретного продукта или ресурса;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2</a:t>
            </a:r>
            <a:r>
              <a:rPr lang="ru-RU" dirty="0">
                <a:latin typeface="Times New Roman" panose="02020603050405020304" pitchFamily="18" charset="0"/>
                <a:cs typeface="Times New Roman" panose="02020603050405020304" pitchFamily="18" charset="0"/>
              </a:rPr>
              <a:t>) свободой для покупателей и продавцов входить на те или иные рынки или покидать их.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(К.Р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Макконел</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Брю</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М.Буйи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Г.Менкью</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638190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http://www.studmed.ru/docs/static/9/b/1/8/e/9b18e253337.jpg"/>
          <p:cNvPicPr>
            <a:picLocks noGrp="1"/>
          </p:cNvPicPr>
          <p:nvPr>
            <p:ph idx="1"/>
          </p:nvPr>
        </p:nvPicPr>
        <p:blipFill>
          <a:blip r:embed="rId2" cstate="print"/>
          <a:srcRect r="11538"/>
          <a:stretch>
            <a:fillRect/>
          </a:stretch>
        </p:blipFill>
        <p:spPr bwMode="auto">
          <a:xfrm rot="5400000">
            <a:off x="1871700" y="-1071500"/>
            <a:ext cx="5544616" cy="8784976"/>
          </a:xfrm>
          <a:prstGeom prst="rect">
            <a:avLst/>
          </a:prstGeom>
          <a:noFill/>
          <a:ln w="9525">
            <a:noFill/>
            <a:miter lim="800000"/>
            <a:headEnd/>
            <a:tailEnd/>
          </a:ln>
        </p:spPr>
      </p:pic>
    </p:spTree>
    <p:extLst>
      <p:ext uri="{BB962C8B-B14F-4D97-AF65-F5344CB8AC3E}">
        <p14:creationId xmlns:p14="http://schemas.microsoft.com/office/powerpoint/2010/main" val="22554393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8847"/>
            <a:ext cx="8064896" cy="5755422"/>
          </a:xfrm>
          <a:prstGeom prst="rect">
            <a:avLst/>
          </a:prstGeom>
        </p:spPr>
        <p:txBody>
          <a:bodyPr wrap="square">
            <a:spAutoFit/>
          </a:bodyPr>
          <a:lstStyle/>
          <a:p>
            <a:endParaRPr lang="en-US" sz="1600" b="1" dirty="0" smtClean="0"/>
          </a:p>
          <a:p>
            <a:endParaRPr lang="en-US" sz="1600" b="1" dirty="0"/>
          </a:p>
          <a:p>
            <a:pPr algn="ctr"/>
            <a:r>
              <a:rPr lang="ru-RU" sz="1600" b="1" dirty="0">
                <a:effectLst>
                  <a:outerShdw blurRad="38100" dist="38100" dir="2700000" algn="tl">
                    <a:srgbClr val="000000">
                      <a:alpha val="43137"/>
                    </a:srgbClr>
                  </a:outerShdw>
                </a:effectLst>
                <a:latin typeface="Arial" panose="020B0604020202020204" pitchFamily="34" charset="0"/>
              </a:rPr>
              <a:t>СПИСОК РЕКОМЕНДУЕМОЙ ЛИТЕРАТУРЫ</a:t>
            </a:r>
            <a:endParaRPr lang="ru-RU" sz="1600" dirty="0">
              <a:effectLst>
                <a:outerShdw blurRad="38100" dist="38100" dir="2700000" algn="tl">
                  <a:srgbClr val="000000">
                    <a:alpha val="43137"/>
                  </a:srgbClr>
                </a:outerShdw>
              </a:effectLst>
              <a:latin typeface="Arial" panose="020B0604020202020204" pitchFamily="34" charset="0"/>
            </a:endParaRPr>
          </a:p>
          <a:p>
            <a:endParaRPr lang="en-US" sz="1600" b="1" dirty="0" smtClean="0"/>
          </a:p>
          <a:p>
            <a:endParaRPr lang="en-US" sz="1600" b="1" dirty="0"/>
          </a:p>
          <a:p>
            <a:pPr algn="just"/>
            <a:endParaRPr lang="en-US" sz="1600" b="1" dirty="0">
              <a:latin typeface="Times New Roman" panose="02020603050405020304" pitchFamily="18" charset="0"/>
              <a:cs typeface="Times New Roman" panose="02020603050405020304" pitchFamily="18" charset="0"/>
            </a:endParaRPr>
          </a:p>
          <a:p>
            <a:pPr algn="ctr"/>
            <a:r>
              <a:rPr lang="ru-RU" sz="1600" b="1" dirty="0" smtClean="0">
                <a:latin typeface="Times New Roman" panose="02020603050405020304" pitchFamily="18" charset="0"/>
                <a:cs typeface="Times New Roman" panose="02020603050405020304" pitchFamily="18" charset="0"/>
              </a:rPr>
              <a:t>а</a:t>
            </a:r>
            <a:r>
              <a:rPr lang="ru-RU" sz="1600" b="1" dirty="0">
                <a:latin typeface="Times New Roman" panose="02020603050405020304" pitchFamily="18" charset="0"/>
                <a:cs typeface="Times New Roman" panose="02020603050405020304" pitchFamily="18" charset="0"/>
              </a:rPr>
              <a:t>) Основная литература  </a:t>
            </a:r>
            <a:endParaRPr lang="en-US" sz="1600" b="1" dirty="0" smtClean="0">
              <a:latin typeface="Times New Roman" panose="02020603050405020304" pitchFamily="18" charset="0"/>
              <a:cs typeface="Times New Roman" panose="02020603050405020304" pitchFamily="18" charset="0"/>
            </a:endParaRPr>
          </a:p>
          <a:p>
            <a:pPr algn="ctr"/>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1. Рубин Ю.Б.</a:t>
            </a:r>
            <a:r>
              <a:rPr lang="ru-RU" sz="1600" i="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Конкуренция: упорядоченное взаимодействие в профессиональном бизнесе/</a:t>
            </a:r>
            <a:r>
              <a:rPr lang="ru-RU" sz="1600" dirty="0" err="1">
                <a:latin typeface="Times New Roman" panose="02020603050405020304" pitchFamily="18" charset="0"/>
                <a:cs typeface="Times New Roman" panose="02020603050405020304" pitchFamily="18" charset="0"/>
              </a:rPr>
              <a:t>Ю.Б.Рубин</a:t>
            </a:r>
            <a:r>
              <a:rPr lang="ru-RU" sz="1600" dirty="0">
                <a:latin typeface="Times New Roman" panose="02020603050405020304" pitchFamily="18" charset="0"/>
                <a:cs typeface="Times New Roman" panose="02020603050405020304" pitchFamily="18" charset="0"/>
              </a:rPr>
              <a:t>.- М.: </a:t>
            </a:r>
            <a:r>
              <a:rPr lang="ru-RU" sz="1600" dirty="0" err="1">
                <a:latin typeface="Times New Roman" panose="02020603050405020304" pitchFamily="18" charset="0"/>
                <a:cs typeface="Times New Roman" panose="02020603050405020304" pitchFamily="18" charset="0"/>
              </a:rPr>
              <a:t>Маркет</a:t>
            </a:r>
            <a:r>
              <a:rPr lang="ru-RU" sz="1600" dirty="0">
                <a:latin typeface="Times New Roman" panose="02020603050405020304" pitchFamily="18" charset="0"/>
                <a:cs typeface="Times New Roman" panose="02020603050405020304" pitchFamily="18" charset="0"/>
              </a:rPr>
              <a:t> ДС, 2010- 250 с. </a:t>
            </a:r>
          </a:p>
          <a:p>
            <a:pPr marL="342900" indent="-342900" algn="just">
              <a:buAutoNum type="arabicPeriod" startAt="2"/>
            </a:pPr>
            <a:r>
              <a:rPr lang="ru-RU" sz="1600" dirty="0" smtClean="0">
                <a:latin typeface="Times New Roman" panose="02020603050405020304" pitchFamily="18" charset="0"/>
                <a:cs typeface="Times New Roman" panose="02020603050405020304" pitchFamily="18" charset="0"/>
              </a:rPr>
              <a:t>Юданов </a:t>
            </a:r>
            <a:r>
              <a:rPr lang="ru-RU" sz="1600" dirty="0">
                <a:latin typeface="Times New Roman" panose="02020603050405020304" pitchFamily="18" charset="0"/>
                <a:cs typeface="Times New Roman" panose="02020603050405020304" pitchFamily="18" charset="0"/>
              </a:rPr>
              <a:t>А.Ю. (ред.) «Опыт конкуренции в России. Причины успехов и неудач»/ </a:t>
            </a:r>
            <a:r>
              <a:rPr lang="ru-RU" sz="1600" dirty="0" err="1">
                <a:latin typeface="Times New Roman" panose="02020603050405020304" pitchFamily="18" charset="0"/>
                <a:cs typeface="Times New Roman" panose="02020603050405020304" pitchFamily="18" charset="0"/>
              </a:rPr>
              <a:t>А.Ю.Юданов</a:t>
            </a:r>
            <a:r>
              <a:rPr lang="ru-RU" sz="1600" dirty="0">
                <a:latin typeface="Times New Roman" panose="02020603050405020304" pitchFamily="18" charset="0"/>
                <a:cs typeface="Times New Roman" panose="02020603050405020304" pitchFamily="18" charset="0"/>
              </a:rPr>
              <a:t>.- М., </a:t>
            </a:r>
            <a:r>
              <a:rPr lang="ru-RU" sz="1600" dirty="0" err="1">
                <a:latin typeface="Times New Roman" panose="02020603050405020304" pitchFamily="18" charset="0"/>
                <a:cs typeface="Times New Roman" panose="02020603050405020304" pitchFamily="18" charset="0"/>
              </a:rPr>
              <a:t>КноРус</a:t>
            </a:r>
            <a:r>
              <a:rPr lang="ru-RU" sz="1600" dirty="0">
                <a:latin typeface="Times New Roman" panose="02020603050405020304" pitchFamily="18" charset="0"/>
                <a:cs typeface="Times New Roman" panose="02020603050405020304" pitchFamily="18" charset="0"/>
              </a:rPr>
              <a:t>, 2008 -220 с</a:t>
            </a:r>
            <a:r>
              <a:rPr lang="ru-RU" sz="1600" dirty="0" smtClean="0">
                <a:latin typeface="Times New Roman" panose="02020603050405020304" pitchFamily="18" charset="0"/>
                <a:cs typeface="Times New Roman" panose="02020603050405020304" pitchFamily="18" charset="0"/>
              </a:rPr>
              <a:t>.</a:t>
            </a:r>
            <a:endParaRPr lang="en-US" sz="1600" dirty="0" smtClean="0">
              <a:latin typeface="Times New Roman" panose="02020603050405020304" pitchFamily="18" charset="0"/>
              <a:cs typeface="Times New Roman" panose="02020603050405020304" pitchFamily="18" charset="0"/>
            </a:endParaRPr>
          </a:p>
          <a:p>
            <a:pPr marL="342900" indent="-342900" algn="just">
              <a:buAutoNum type="arabicPeriod" startAt="2"/>
            </a:pPr>
            <a:endParaRPr lang="ru-RU" sz="1600"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Б) Дополнительная </a:t>
            </a:r>
            <a:r>
              <a:rPr lang="ru-RU" sz="1600" b="1" dirty="0" smtClean="0">
                <a:latin typeface="Times New Roman" panose="02020603050405020304" pitchFamily="18" charset="0"/>
                <a:cs typeface="Times New Roman" panose="02020603050405020304" pitchFamily="18" charset="0"/>
              </a:rPr>
              <a:t>литература</a:t>
            </a:r>
            <a:endParaRPr lang="en-US" sz="1600" b="1" dirty="0" smtClean="0">
              <a:latin typeface="Times New Roman" panose="02020603050405020304" pitchFamily="18" charset="0"/>
              <a:cs typeface="Times New Roman" panose="02020603050405020304" pitchFamily="18" charset="0"/>
            </a:endParaRPr>
          </a:p>
          <a:p>
            <a:pPr algn="ctr"/>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1. </a:t>
            </a:r>
            <a:r>
              <a:rPr lang="ru-RU" sz="1600" dirty="0" err="1">
                <a:latin typeface="Times New Roman" panose="02020603050405020304" pitchFamily="18" charset="0"/>
                <a:cs typeface="Times New Roman" panose="02020603050405020304" pitchFamily="18" charset="0"/>
              </a:rPr>
              <a:t>Ансофф</a:t>
            </a:r>
            <a:r>
              <a:rPr lang="ru-RU" sz="1600" dirty="0">
                <a:latin typeface="Times New Roman" panose="02020603050405020304" pitchFamily="18" charset="0"/>
                <a:cs typeface="Times New Roman" panose="02020603050405020304" pitchFamily="18" charset="0"/>
              </a:rPr>
              <a:t> И. Новая корпоративная стратегия / И. </a:t>
            </a:r>
            <a:r>
              <a:rPr lang="ru-RU" sz="1600" dirty="0" err="1">
                <a:latin typeface="Times New Roman" panose="02020603050405020304" pitchFamily="18" charset="0"/>
                <a:cs typeface="Times New Roman" panose="02020603050405020304" pitchFamily="18" charset="0"/>
              </a:rPr>
              <a:t>Ансофф</a:t>
            </a:r>
            <a:r>
              <a:rPr lang="ru-RU" sz="1600" dirty="0">
                <a:latin typeface="Times New Roman" panose="02020603050405020304" pitchFamily="18" charset="0"/>
                <a:cs typeface="Times New Roman" panose="02020603050405020304" pitchFamily="18" charset="0"/>
              </a:rPr>
              <a:t>  — СПб.: Питер, 1999.</a:t>
            </a:r>
          </a:p>
          <a:p>
            <a:pPr algn="just"/>
            <a:r>
              <a:rPr lang="ru-RU" sz="1600" dirty="0">
                <a:latin typeface="Times New Roman" panose="02020603050405020304" pitchFamily="18" charset="0"/>
                <a:cs typeface="Times New Roman" panose="02020603050405020304" pitchFamily="18" charset="0"/>
              </a:rPr>
              <a:t>2. </a:t>
            </a:r>
            <a:r>
              <a:rPr lang="ru-RU" sz="1600" dirty="0" err="1">
                <a:latin typeface="Times New Roman" panose="02020603050405020304" pitchFamily="18" charset="0"/>
                <a:cs typeface="Times New Roman" panose="02020603050405020304" pitchFamily="18" charset="0"/>
              </a:rPr>
              <a:t>Ансофф</a:t>
            </a:r>
            <a:r>
              <a:rPr lang="ru-RU" sz="1600" dirty="0">
                <a:latin typeface="Times New Roman" panose="02020603050405020304" pitchFamily="18" charset="0"/>
                <a:cs typeface="Times New Roman" panose="02020603050405020304" pitchFamily="18" charset="0"/>
              </a:rPr>
              <a:t> И. Стратегическое управление/ </a:t>
            </a:r>
            <a:r>
              <a:rPr lang="ru-RU" sz="1600" dirty="0" err="1">
                <a:latin typeface="Times New Roman" panose="02020603050405020304" pitchFamily="18" charset="0"/>
                <a:cs typeface="Times New Roman" panose="02020603050405020304" pitchFamily="18" charset="0"/>
              </a:rPr>
              <a:t>И.Ансофф</a:t>
            </a:r>
            <a:r>
              <a:rPr lang="ru-RU" sz="1600" dirty="0">
                <a:latin typeface="Times New Roman" panose="02020603050405020304" pitchFamily="18" charset="0"/>
                <a:cs typeface="Times New Roman" panose="02020603050405020304" pitchFamily="18" charset="0"/>
              </a:rPr>
              <a:t>  — М.: Экономика, 1989.</a:t>
            </a:r>
          </a:p>
          <a:p>
            <a:pPr algn="just"/>
            <a:r>
              <a:rPr lang="ru-RU" sz="1600" dirty="0">
                <a:latin typeface="Times New Roman" panose="02020603050405020304" pitchFamily="18" charset="0"/>
                <a:cs typeface="Times New Roman" panose="02020603050405020304" pitchFamily="18" charset="0"/>
              </a:rPr>
              <a:t>3.Карлоф Б. Деловая стратегия / </a:t>
            </a:r>
            <a:r>
              <a:rPr lang="ru-RU" sz="1600" dirty="0" err="1">
                <a:latin typeface="Times New Roman" panose="02020603050405020304" pitchFamily="18" charset="0"/>
                <a:cs typeface="Times New Roman" panose="02020603050405020304" pitchFamily="18" charset="0"/>
              </a:rPr>
              <a:t>Б.Карлоф</a:t>
            </a:r>
            <a:r>
              <a:rPr lang="ru-RU" sz="1600" dirty="0">
                <a:latin typeface="Times New Roman" panose="02020603050405020304" pitchFamily="18" charset="0"/>
                <a:cs typeface="Times New Roman" panose="02020603050405020304" pitchFamily="18" charset="0"/>
              </a:rPr>
              <a:t>. — М.: Экономика, 1991.</a:t>
            </a:r>
          </a:p>
          <a:p>
            <a:pPr algn="just"/>
            <a:r>
              <a:rPr lang="ru-RU" sz="1600" dirty="0">
                <a:latin typeface="Times New Roman" panose="02020603050405020304" pitchFamily="18" charset="0"/>
                <a:cs typeface="Times New Roman" panose="02020603050405020304" pitchFamily="18" charset="0"/>
              </a:rPr>
              <a:t>4.Колодняя Г.В. Сквозь призму практики: </a:t>
            </a:r>
            <a:r>
              <a:rPr lang="ru-RU" sz="1600" dirty="0" err="1">
                <a:latin typeface="Times New Roman" panose="02020603050405020304" pitchFamily="18" charset="0"/>
                <a:cs typeface="Times New Roman" panose="02020603050405020304" pitchFamily="18" charset="0"/>
              </a:rPr>
              <a:t>неоинституциональная</a:t>
            </a:r>
            <a:r>
              <a:rPr lang="ru-RU" sz="1600" dirty="0">
                <a:latin typeface="Times New Roman" panose="02020603050405020304" pitchFamily="18" charset="0"/>
                <a:cs typeface="Times New Roman" panose="02020603050405020304" pitchFamily="18" charset="0"/>
              </a:rPr>
              <a:t> теория фирмы/ </a:t>
            </a:r>
            <a:r>
              <a:rPr lang="ru-RU" sz="1600" dirty="0" err="1">
                <a:latin typeface="Times New Roman" panose="02020603050405020304" pitchFamily="18" charset="0"/>
                <a:cs typeface="Times New Roman" panose="02020603050405020304" pitchFamily="18" charset="0"/>
              </a:rPr>
              <a:t>Г.В.Колодняя</a:t>
            </a:r>
            <a:r>
              <a:rPr lang="ru-RU" sz="1600" dirty="0">
                <a:latin typeface="Times New Roman" panose="02020603050405020304" pitchFamily="18" charset="0"/>
                <a:cs typeface="Times New Roman" panose="02020603050405020304" pitchFamily="18" charset="0"/>
              </a:rPr>
              <a:t>.- М.: Финансы и кредит, 2007</a:t>
            </a:r>
          </a:p>
          <a:p>
            <a:pPr algn="just"/>
            <a:r>
              <a:rPr lang="ru-RU" sz="1600" dirty="0">
                <a:latin typeface="Times New Roman" panose="02020603050405020304" pitchFamily="18" charset="0"/>
                <a:cs typeface="Times New Roman" panose="02020603050405020304" pitchFamily="18" charset="0"/>
              </a:rPr>
              <a:t>5.Котлер Ф. Основы маркетинга / </a:t>
            </a:r>
            <a:r>
              <a:rPr lang="ru-RU" sz="1600" dirty="0" err="1">
                <a:latin typeface="Times New Roman" panose="02020603050405020304" pitchFamily="18" charset="0"/>
                <a:cs typeface="Times New Roman" panose="02020603050405020304" pitchFamily="18" charset="0"/>
              </a:rPr>
              <a:t>Ф.Котлер</a:t>
            </a:r>
            <a:r>
              <a:rPr lang="ru-RU" sz="1600" dirty="0">
                <a:latin typeface="Times New Roman" panose="02020603050405020304" pitchFamily="18" charset="0"/>
                <a:cs typeface="Times New Roman" panose="02020603050405020304" pitchFamily="18" charset="0"/>
              </a:rPr>
              <a:t> — М.: Прогресс, 1991.</a:t>
            </a:r>
          </a:p>
          <a:p>
            <a:pPr algn="just"/>
            <a:r>
              <a:rPr lang="ru-RU" sz="1600" dirty="0">
                <a:latin typeface="Times New Roman" panose="02020603050405020304" pitchFamily="18" charset="0"/>
                <a:cs typeface="Times New Roman" panose="02020603050405020304" pitchFamily="18" charset="0"/>
              </a:rPr>
              <a:t>6. Коробов Ю.И. Теория и практика конкуренции / </a:t>
            </a:r>
            <a:r>
              <a:rPr lang="ru-RU" sz="1600" dirty="0" err="1">
                <a:latin typeface="Times New Roman" panose="02020603050405020304" pitchFamily="18" charset="0"/>
                <a:cs typeface="Times New Roman" panose="02020603050405020304" pitchFamily="18" charset="0"/>
              </a:rPr>
              <a:t>Ю.И.Коробов</a:t>
            </a:r>
            <a:r>
              <a:rPr lang="ru-RU" sz="1600" dirty="0">
                <a:latin typeface="Times New Roman" panose="02020603050405020304" pitchFamily="18" charset="0"/>
                <a:cs typeface="Times New Roman" panose="02020603050405020304" pitchFamily="18" charset="0"/>
              </a:rPr>
              <a:t> — Саратов: Саратовская государственная экономическая академия, 1996</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6476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effectLst>
                  <a:outerShdw blurRad="38100" dist="38100" dir="2700000" algn="tl">
                    <a:srgbClr val="000000">
                      <a:alpha val="43137"/>
                    </a:srgbClr>
                  </a:outerShdw>
                </a:effectLst>
                <a:latin typeface="Times New Roman" pitchFamily="18" charset="0"/>
                <a:cs typeface="Times New Roman" pitchFamily="18" charset="0"/>
              </a:rPr>
              <a:t>Вопросы для обсуждения и закрепления прочитанного</a:t>
            </a:r>
            <a:endParaRPr lang="ru-RU" sz="2000" dirty="0"/>
          </a:p>
        </p:txBody>
      </p:sp>
      <p:sp>
        <p:nvSpPr>
          <p:cNvPr id="3" name="Объект 2"/>
          <p:cNvSpPr>
            <a:spLocks noGrp="1"/>
          </p:cNvSpPr>
          <p:nvPr>
            <p:ph idx="1"/>
          </p:nvPr>
        </p:nvSpPr>
        <p:spPr/>
        <p:txBody>
          <a:bodyPr>
            <a:normAutofit/>
          </a:bodyPr>
          <a:lstStyle/>
          <a:p>
            <a:pPr lvl="0">
              <a:buFont typeface="+mj-lt"/>
              <a:buAutoNum type="arabicPeriod"/>
            </a:pPr>
            <a:r>
              <a:rPr lang="ru-RU" sz="1600" dirty="0">
                <a:latin typeface="Times New Roman" panose="02020603050405020304" pitchFamily="18" charset="0"/>
                <a:cs typeface="Times New Roman" panose="02020603050405020304" pitchFamily="18" charset="0"/>
              </a:rPr>
              <a:t>Как проявляется индивидуализм рыночной экономики в дейст­виях: а/ учредителей АО; б/ акционеров (вкладчиков)?</a:t>
            </a:r>
          </a:p>
          <a:p>
            <a:pPr lvl="0">
              <a:buFont typeface="+mj-lt"/>
              <a:buAutoNum type="arabicPeriod"/>
            </a:pPr>
            <a:r>
              <a:rPr lang="ru-RU" sz="1600" dirty="0">
                <a:latin typeface="Times New Roman" panose="02020603050405020304" pitchFamily="18" charset="0"/>
                <a:cs typeface="Times New Roman" panose="02020603050405020304" pitchFamily="18" charset="0"/>
              </a:rPr>
              <a:t>Способна ли конкуренция устранить возможность появления финан­совых пирамид? Объясните механизм вымирания подобных компаний под воздействием конкуренции.</a:t>
            </a:r>
          </a:p>
          <a:p>
            <a:pPr lvl="0">
              <a:buFont typeface="+mj-lt"/>
              <a:buAutoNum type="arabicPeriod"/>
            </a:pPr>
            <a:r>
              <a:rPr lang="ru-RU" sz="1600" dirty="0">
                <a:latin typeface="Times New Roman" panose="02020603050405020304" pitchFamily="18" charset="0"/>
                <a:cs typeface="Times New Roman" panose="02020603050405020304" pitchFamily="18" charset="0"/>
              </a:rPr>
              <a:t>Приведите примеры из российской практики, когда нарушаются функции фирмы.</a:t>
            </a:r>
          </a:p>
          <a:p>
            <a:pPr lvl="0">
              <a:buFont typeface="+mj-lt"/>
              <a:buAutoNum type="arabicPeriod"/>
            </a:pPr>
            <a:r>
              <a:rPr lang="ru-RU" sz="1600" dirty="0">
                <a:latin typeface="Times New Roman" panose="02020603050405020304" pitchFamily="18" charset="0"/>
                <a:cs typeface="Times New Roman" panose="02020603050405020304" pitchFamily="18" charset="0"/>
              </a:rPr>
              <a:t>Дайте определение рыночной ниши. Каковы характеристики фунда­ментальной ниши?</a:t>
            </a:r>
          </a:p>
          <a:p>
            <a:pPr lvl="0">
              <a:buFont typeface="+mj-lt"/>
              <a:buAutoNum type="arabicPeriod"/>
            </a:pPr>
            <a:r>
              <a:rPr lang="ru-RU" sz="1600" dirty="0">
                <a:latin typeface="Times New Roman" panose="02020603050405020304" pitchFamily="18" charset="0"/>
                <a:cs typeface="Times New Roman" panose="02020603050405020304" pitchFamily="18" charset="0"/>
              </a:rPr>
              <a:t>Каково соотношение между фундаментальной и реализованной ни­шами?</a:t>
            </a:r>
          </a:p>
          <a:p>
            <a:pPr lvl="0">
              <a:buFont typeface="+mj-lt"/>
              <a:buAutoNum type="arabicPeriod"/>
            </a:pPr>
            <a:r>
              <a:rPr lang="ru-RU" sz="1600" dirty="0">
                <a:latin typeface="Times New Roman" panose="02020603050405020304" pitchFamily="18" charset="0"/>
                <a:cs typeface="Times New Roman" panose="02020603050405020304" pitchFamily="18" charset="0"/>
              </a:rPr>
              <a:t>Как связаны степень специализации фирмы и ее жизнеспособ­ность в случае вторжения в ее реализованную нишу чужих конкурентоспо­собных продуктов?</a:t>
            </a:r>
          </a:p>
          <a:p>
            <a:pPr lvl="0">
              <a:buFont typeface="+mj-lt"/>
              <a:buAutoNum type="arabicPeriod"/>
            </a:pPr>
            <a:r>
              <a:rPr lang="ru-RU" sz="1600" dirty="0">
                <a:latin typeface="Times New Roman" panose="02020603050405020304" pitchFamily="18" charset="0"/>
                <a:cs typeface="Times New Roman" panose="02020603050405020304" pitchFamily="18" charset="0"/>
              </a:rPr>
              <a:t>Чем определяется интенсивность конкуренции?</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00663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348880"/>
            <a:ext cx="8229600" cy="3777283"/>
          </a:xfrm>
        </p:spPr>
        <p:txBody>
          <a:bodyPr>
            <a:normAutofit/>
          </a:bodyPr>
          <a:lstStyle/>
          <a:p>
            <a:pPr algn="ctr">
              <a:buNone/>
              <a:defRPr/>
            </a:pPr>
            <a:r>
              <a:rPr lang="ru-RU" altLang="ru-RU" sz="1600" dirty="0">
                <a:latin typeface="Times New Roman" panose="02020603050405020304" pitchFamily="18" charset="0"/>
                <a:cs typeface="Times New Roman" panose="02020603050405020304" pitchFamily="18" charset="0"/>
              </a:rPr>
              <a:t>Учебное издание </a:t>
            </a:r>
          </a:p>
          <a:p>
            <a:pPr algn="ctr">
              <a:buNone/>
              <a:defRPr/>
            </a:pPr>
            <a:r>
              <a:rPr lang="ru-RU" altLang="ru-RU" sz="1600" dirty="0">
                <a:latin typeface="Times New Roman" panose="02020603050405020304" pitchFamily="18" charset="0"/>
                <a:cs typeface="Times New Roman" panose="02020603050405020304" pitchFamily="18" charset="0"/>
              </a:rPr>
              <a:t> </a:t>
            </a:r>
          </a:p>
          <a:p>
            <a:pPr algn="ctr">
              <a:buNone/>
              <a:defRPr/>
            </a:pPr>
            <a:r>
              <a:rPr lang="ru-RU" altLang="ru-RU" sz="1600" dirty="0">
                <a:latin typeface="Times New Roman" panose="02020603050405020304" pitchFamily="18" charset="0"/>
                <a:cs typeface="Times New Roman" panose="02020603050405020304" pitchFamily="18" charset="0"/>
              </a:rPr>
              <a:t> </a:t>
            </a:r>
          </a:p>
          <a:p>
            <a:pPr algn="ctr">
              <a:buNone/>
              <a:defRPr/>
            </a:pPr>
            <a:r>
              <a:rPr lang="ru-RU" altLang="ru-RU" sz="1600" dirty="0" err="1">
                <a:latin typeface="Times New Roman" panose="02020603050405020304" pitchFamily="18" charset="0"/>
                <a:cs typeface="Times New Roman" panose="02020603050405020304" pitchFamily="18" charset="0"/>
              </a:rPr>
              <a:t>Оберт</a:t>
            </a:r>
            <a:r>
              <a:rPr lang="ru-RU" altLang="ru-RU" sz="1600" dirty="0">
                <a:latin typeface="Times New Roman" panose="02020603050405020304" pitchFamily="18" charset="0"/>
                <a:cs typeface="Times New Roman" panose="02020603050405020304" pitchFamily="18" charset="0"/>
              </a:rPr>
              <a:t>  Татьяна Борисовна  </a:t>
            </a:r>
          </a:p>
          <a:p>
            <a:pPr algn="ctr">
              <a:buNone/>
              <a:defRPr/>
            </a:pPr>
            <a:r>
              <a:rPr lang="ru-RU" altLang="ru-RU" sz="1600" dirty="0">
                <a:latin typeface="Times New Roman" panose="02020603050405020304" pitchFamily="18" charset="0"/>
                <a:cs typeface="Times New Roman" panose="02020603050405020304" pitchFamily="18" charset="0"/>
              </a:rPr>
              <a:t> </a:t>
            </a:r>
          </a:p>
          <a:p>
            <a:pPr algn="ctr">
              <a:buNone/>
              <a:defRPr/>
            </a:pPr>
            <a:r>
              <a:rPr lang="ru-RU" sz="1600" dirty="0">
                <a:latin typeface="Times New Roman" pitchFamily="18" charset="0"/>
                <a:cs typeface="Times New Roman" pitchFamily="18" charset="0"/>
              </a:rPr>
              <a:t>Теория и практика предпринимательской конкуренции. Часть </a:t>
            </a:r>
            <a:r>
              <a:rPr lang="ru-RU" sz="1600" dirty="0" smtClean="0">
                <a:latin typeface="Times New Roman" pitchFamily="18" charset="0"/>
                <a:cs typeface="Times New Roman" pitchFamily="18" charset="0"/>
              </a:rPr>
              <a:t>1</a:t>
            </a:r>
            <a:endParaRPr lang="ru-RU" altLang="ru-RU" sz="1600" dirty="0">
              <a:latin typeface="Times New Roman" panose="02020603050405020304" pitchFamily="18" charset="0"/>
              <a:cs typeface="Times New Roman" panose="02020603050405020304" pitchFamily="18" charset="0"/>
            </a:endParaRPr>
          </a:p>
          <a:p>
            <a:pPr algn="ctr">
              <a:buNone/>
              <a:defRPr/>
            </a:pPr>
            <a:endParaRPr lang="ru-RU" altLang="ru-RU" sz="1600" dirty="0">
              <a:latin typeface="Times New Roman" panose="02020603050405020304" pitchFamily="18" charset="0"/>
              <a:cs typeface="Times New Roman" panose="02020603050405020304" pitchFamily="18" charset="0"/>
            </a:endParaRPr>
          </a:p>
          <a:p>
            <a:pPr algn="ctr">
              <a:buNone/>
              <a:defRPr/>
            </a:pPr>
            <a:r>
              <a:rPr lang="ru-RU" altLang="ru-RU" sz="1600" dirty="0">
                <a:latin typeface="Times New Roman" panose="02020603050405020304" pitchFamily="18" charset="0"/>
                <a:cs typeface="Times New Roman" panose="02020603050405020304" pitchFamily="18" charset="0"/>
              </a:rPr>
              <a:t> </a:t>
            </a:r>
          </a:p>
          <a:p>
            <a:pPr algn="ctr">
              <a:buNone/>
              <a:defRPr/>
            </a:pPr>
            <a:r>
              <a:rPr lang="ru-RU" altLang="ru-RU" sz="1600" dirty="0">
                <a:latin typeface="Times New Roman" panose="02020603050405020304" pitchFamily="18" charset="0"/>
                <a:cs typeface="Times New Roman" panose="02020603050405020304" pitchFamily="18" charset="0"/>
              </a:rPr>
              <a:t> </a:t>
            </a:r>
            <a:r>
              <a:rPr lang="ru-RU" altLang="ru-RU" sz="1600" i="1" dirty="0">
                <a:latin typeface="Times New Roman" panose="02020603050405020304" pitchFamily="18" charset="0"/>
                <a:cs typeface="Times New Roman" panose="02020603050405020304" pitchFamily="18" charset="0"/>
              </a:rPr>
              <a:t>Учебное пособие в презентациях</a:t>
            </a:r>
            <a:endParaRPr lang="ru-RU" altLang="ru-RU" sz="1600" dirty="0">
              <a:latin typeface="Times New Roman" panose="02020603050405020304" pitchFamily="18" charset="0"/>
              <a:cs typeface="Times New Roman" panose="02020603050405020304" pitchFamily="18" charset="0"/>
            </a:endParaRPr>
          </a:p>
          <a:p>
            <a:pPr>
              <a:defRPr/>
            </a:pPr>
            <a:endParaRPr lang="ru-RU" altLang="ru-RU" sz="1600" dirty="0"/>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382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432048"/>
          </a:xfrm>
        </p:spPr>
        <p:txBody>
          <a:bodyPr>
            <a:normAutofit fontScale="90000"/>
          </a:bodyPr>
          <a:lstStyle/>
          <a:p>
            <a:pPr lvl="0"/>
            <a:r>
              <a:rPr lang="ru-RU" sz="2400" dirty="0" smtClean="0">
                <a:solidFill>
                  <a:srgbClr val="FF0000"/>
                </a:solidFill>
              </a:rPr>
              <a:t/>
            </a:r>
            <a:br>
              <a:rPr lang="ru-RU" sz="2400" dirty="0" smtClean="0">
                <a:solidFill>
                  <a:srgbClr val="FF0000"/>
                </a:solidFill>
              </a:rPr>
            </a:br>
            <a:r>
              <a:rPr lang="ru-RU" sz="3100" dirty="0" smtClean="0">
                <a:solidFill>
                  <a:srgbClr val="FF0000"/>
                </a:solidFill>
                <a:effectLst>
                  <a:outerShdw blurRad="38100" dist="38100" dir="2700000" algn="tl">
                    <a:srgbClr val="000000">
                      <a:alpha val="43137"/>
                    </a:srgbClr>
                  </a:outerShdw>
                </a:effectLst>
              </a:rPr>
              <a:t>Функции </a:t>
            </a:r>
            <a:r>
              <a:rPr lang="ru-RU" sz="3100" dirty="0">
                <a:solidFill>
                  <a:srgbClr val="FF0000"/>
                </a:solidFill>
                <a:effectLst>
                  <a:outerShdw blurRad="38100" dist="38100" dir="2700000" algn="tl">
                    <a:srgbClr val="000000">
                      <a:alpha val="43137"/>
                    </a:srgbClr>
                  </a:outerShdw>
                </a:effectLst>
              </a:rPr>
              <a:t>конкуренции</a:t>
            </a:r>
            <a:br>
              <a:rPr lang="ru-RU" sz="3100" dirty="0">
                <a:solidFill>
                  <a:srgbClr val="FF0000"/>
                </a:solidFill>
                <a:effectLst>
                  <a:outerShdw blurRad="38100" dist="38100" dir="2700000" algn="tl">
                    <a:srgbClr val="000000">
                      <a:alpha val="43137"/>
                    </a:srgbClr>
                  </a:outerShdw>
                </a:effectLst>
              </a:rPr>
            </a:br>
            <a:endParaRPr lang="ru-RU" sz="3100"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908720"/>
            <a:ext cx="8229600" cy="5217443"/>
          </a:xfrm>
        </p:spPr>
        <p:txBody>
          <a:bodyPr>
            <a:normAutofit/>
          </a:bodyPr>
          <a:lstStyle/>
          <a:p>
            <a:pPr algn="just">
              <a:buNone/>
            </a:pPr>
            <a:r>
              <a:rPr lang="ru-RU" sz="2000" dirty="0" smtClean="0">
                <a:latin typeface="Times New Roman" pitchFamily="18" charset="0"/>
                <a:cs typeface="Times New Roman" pitchFamily="18" charset="0"/>
              </a:rPr>
              <a:t>           Конкуренция </a:t>
            </a:r>
            <a:r>
              <a:rPr lang="ru-RU" sz="2000" dirty="0">
                <a:latin typeface="Times New Roman" pitchFamily="18" charset="0"/>
                <a:cs typeface="Times New Roman" pitchFamily="18" charset="0"/>
              </a:rPr>
              <a:t>выполняет в современной российской экономике шесть основных функций: </a:t>
            </a:r>
            <a:r>
              <a:rPr lang="ru-RU" sz="2000" dirty="0">
                <a:solidFill>
                  <a:srgbClr val="FF0000"/>
                </a:solidFill>
                <a:latin typeface="Times New Roman" pitchFamily="18" charset="0"/>
                <a:cs typeface="Times New Roman" pitchFamily="18" charset="0"/>
              </a:rPr>
              <a:t>регулирующую; </a:t>
            </a:r>
            <a:r>
              <a:rPr lang="ru-RU" sz="2000" dirty="0" err="1">
                <a:solidFill>
                  <a:srgbClr val="FF0000"/>
                </a:solidFill>
                <a:latin typeface="Times New Roman" pitchFamily="18" charset="0"/>
                <a:cs typeface="Times New Roman" pitchFamily="18" charset="0"/>
              </a:rPr>
              <a:t>аллокационную</a:t>
            </a:r>
            <a:r>
              <a:rPr lang="ru-RU" sz="2000" dirty="0">
                <a:solidFill>
                  <a:srgbClr val="FF0000"/>
                </a:solidFill>
                <a:latin typeface="Times New Roman" pitchFamily="18" charset="0"/>
                <a:cs typeface="Times New Roman" pitchFamily="18" charset="0"/>
              </a:rPr>
              <a:t>; инновационную; адаптационную; </a:t>
            </a:r>
            <a:r>
              <a:rPr lang="ru-RU" sz="2000" dirty="0" smtClean="0">
                <a:solidFill>
                  <a:srgbClr val="FF0000"/>
                </a:solidFill>
                <a:latin typeface="Times New Roman" pitchFamily="18" charset="0"/>
                <a:cs typeface="Times New Roman" pitchFamily="18" charset="0"/>
              </a:rPr>
              <a:t>распределительную и </a:t>
            </a:r>
            <a:r>
              <a:rPr lang="ru-RU" sz="2000" dirty="0">
                <a:solidFill>
                  <a:srgbClr val="FF0000"/>
                </a:solidFill>
                <a:latin typeface="Times New Roman" pitchFamily="18" charset="0"/>
                <a:cs typeface="Times New Roman" pitchFamily="18" charset="0"/>
              </a:rPr>
              <a:t>контролирующую.</a:t>
            </a:r>
          </a:p>
          <a:p>
            <a:pPr algn="just">
              <a:buNone/>
            </a:pPr>
            <a:r>
              <a:rPr lang="ru-RU"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Регулирующая </a:t>
            </a:r>
            <a:r>
              <a:rPr lang="ru-RU"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функция </a:t>
            </a:r>
            <a:r>
              <a:rPr lang="ru-RU" sz="2000" dirty="0">
                <a:latin typeface="Times New Roman" pitchFamily="18" charset="0"/>
                <a:cs typeface="Times New Roman" pitchFamily="18" charset="0"/>
              </a:rPr>
              <a:t>заключается в воздействии конкуренции на предложение и скрытое за ним производство благ в целях установления их оптимального соответствия спросу (потреблению). С помощью именно этой функции через все противоречия рынка прокладывает себе дорогу прогрессивная тенденция к определению предложения </a:t>
            </a:r>
            <a:r>
              <a:rPr lang="ru-RU" sz="2000" dirty="0" smtClean="0">
                <a:latin typeface="Times New Roman" pitchFamily="18" charset="0"/>
                <a:cs typeface="Times New Roman" pitchFamily="18" charset="0"/>
              </a:rPr>
              <a:t>спросом. </a:t>
            </a:r>
          </a:p>
          <a:p>
            <a:pPr algn="just">
              <a:buNone/>
            </a:pPr>
            <a:r>
              <a:rPr lang="ru-RU" sz="2000" dirty="0" smtClean="0"/>
              <a:t>         </a:t>
            </a:r>
            <a:r>
              <a:rPr lang="ru-RU" sz="2000" dirty="0" smtClean="0">
                <a:latin typeface="Times New Roman" pitchFamily="18" charset="0"/>
                <a:cs typeface="Times New Roman" pitchFamily="18" charset="0"/>
              </a:rPr>
              <a:t>Речь </a:t>
            </a:r>
            <a:r>
              <a:rPr lang="ru-RU" sz="2000" dirty="0">
                <a:latin typeface="Times New Roman" pitchFamily="18" charset="0"/>
                <a:cs typeface="Times New Roman" pitchFamily="18" charset="0"/>
              </a:rPr>
              <a:t>здесь идет о создании реального </a:t>
            </a:r>
            <a:r>
              <a:rPr lang="ru-RU" sz="2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«суверенитета потребителя» </a:t>
            </a:r>
            <a:r>
              <a:rPr lang="ru-RU" sz="2000" dirty="0">
                <a:latin typeface="Times New Roman" pitchFamily="18" charset="0"/>
                <a:cs typeface="Times New Roman" pitchFamily="18" charset="0"/>
              </a:rPr>
              <a:t>взамен все еще </a:t>
            </a:r>
            <a:r>
              <a:rPr lang="ru-RU" sz="2000" dirty="0" smtClean="0">
                <a:latin typeface="Times New Roman" pitchFamily="18" charset="0"/>
                <a:cs typeface="Times New Roman" pitchFamily="18" charset="0"/>
              </a:rPr>
              <a:t>встречающегося </a:t>
            </a:r>
            <a:r>
              <a:rPr lang="ru-RU" sz="2000" dirty="0">
                <a:latin typeface="Times New Roman" pitchFamily="18" charset="0"/>
                <a:cs typeface="Times New Roman" pitchFamily="18" charset="0"/>
              </a:rPr>
              <a:t>«суверенитета производителя». Девизом этой функции выступает принцип: </a:t>
            </a:r>
            <a:r>
              <a:rPr lang="ru-RU" sz="2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производить только то, что сумеете продать, а не пытаться продать то, что сумели произвести.</a:t>
            </a:r>
          </a:p>
          <a:p>
            <a:pPr algn="just">
              <a:buNone/>
            </a:pPr>
            <a:endParaRPr lang="ru-RU"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400" i="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Аллокационная</a:t>
            </a:r>
            <a:r>
              <a:rPr lang="ru-RU" sz="24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функция</a:t>
            </a:r>
            <a:r>
              <a:rPr lang="ru-RU"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конкуренции</a:t>
            </a:r>
          </a:p>
        </p:txBody>
      </p:sp>
      <p:sp>
        <p:nvSpPr>
          <p:cNvPr id="3" name="Содержимое 2"/>
          <p:cNvSpPr>
            <a:spLocks noGrp="1"/>
          </p:cNvSpPr>
          <p:nvPr>
            <p:ph idx="1"/>
          </p:nvPr>
        </p:nvSpPr>
        <p:spPr>
          <a:xfrm>
            <a:off x="457200" y="908720"/>
            <a:ext cx="8229600" cy="5217443"/>
          </a:xfrm>
        </p:spPr>
        <p:txBody>
          <a:bodyPr>
            <a:normAutofit/>
          </a:bodyPr>
          <a:lstStyle/>
          <a:p>
            <a:pPr algn="just">
              <a:buNone/>
            </a:pPr>
            <a:r>
              <a:rPr lang="ru-RU" sz="2000" i="1" dirty="0" smtClean="0">
                <a:latin typeface="Times New Roman" panose="02020603050405020304" pitchFamily="18" charset="0"/>
                <a:cs typeface="Times New Roman" panose="02020603050405020304" pitchFamily="18" charset="0"/>
              </a:rPr>
              <a:t>        </a:t>
            </a:r>
            <a:r>
              <a:rPr lang="ru-RU" sz="2400" i="1" dirty="0" err="1" smtClean="0">
                <a:latin typeface="Times New Roman" panose="02020603050405020304" pitchFamily="18" charset="0"/>
                <a:cs typeface="Times New Roman" panose="02020603050405020304" pitchFamily="18" charset="0"/>
              </a:rPr>
              <a:t>Аллокационная</a:t>
            </a:r>
            <a:r>
              <a:rPr lang="ru-RU" sz="2400" i="1" dirty="0" smtClean="0">
                <a:latin typeface="Times New Roman" panose="02020603050405020304" pitchFamily="18" charset="0"/>
                <a:cs typeface="Times New Roman" panose="02020603050405020304" pitchFamily="18" charset="0"/>
              </a:rPr>
              <a:t> </a:t>
            </a:r>
            <a:r>
              <a:rPr lang="ru-RU" sz="2400" i="1" dirty="0">
                <a:latin typeface="Times New Roman" panose="02020603050405020304" pitchFamily="18" charset="0"/>
                <a:cs typeface="Times New Roman" panose="02020603050405020304" pitchFamily="18" charset="0"/>
              </a:rPr>
              <a:t>функция</a:t>
            </a:r>
            <a:r>
              <a:rPr lang="ru-RU" sz="2400" dirty="0">
                <a:latin typeface="Times New Roman" panose="02020603050405020304" pitchFamily="18" charset="0"/>
                <a:cs typeface="Times New Roman" panose="02020603050405020304" pitchFamily="18" charset="0"/>
              </a:rPr>
              <a:t> конкуренции, называемая иначе </a:t>
            </a:r>
            <a:r>
              <a:rPr lang="ru-RU" sz="2400" dirty="0">
                <a:solidFill>
                  <a:srgbClr val="FF0000"/>
                </a:solidFill>
                <a:latin typeface="Times New Roman" panose="02020603050405020304" pitchFamily="18" charset="0"/>
                <a:cs typeface="Times New Roman" panose="02020603050405020304" pitchFamily="18" charset="0"/>
              </a:rPr>
              <a:t>функцией размещения</a:t>
            </a:r>
            <a:r>
              <a:rPr lang="ru-RU" sz="2400" dirty="0">
                <a:latin typeface="Times New Roman" panose="02020603050405020304" pitchFamily="18" charset="0"/>
                <a:cs typeface="Times New Roman" panose="02020603050405020304" pitchFamily="18" charset="0"/>
              </a:rPr>
              <a:t>, выражается, в эффективном размещении самих факторов производства (в первую очередь труда, земли и капитала) в местах (хозяйственных организациях и регионах), где их применение обеспечивает наибольшую отдачу</a:t>
            </a:r>
            <a:r>
              <a:rPr lang="ru-RU" sz="2400" dirty="0" smtClean="0">
                <a:latin typeface="Times New Roman" panose="02020603050405020304" pitchFamily="18" charset="0"/>
                <a:cs typeface="Times New Roman" panose="02020603050405020304" pitchFamily="18" charset="0"/>
              </a:rPr>
              <a:t>.</a:t>
            </a:r>
          </a:p>
          <a:p>
            <a:pPr algn="just">
              <a:buNone/>
            </a:pPr>
            <a:endParaRPr lang="ru-RU" sz="2000" dirty="0">
              <a:latin typeface="Times New Roman" panose="02020603050405020304" pitchFamily="18" charset="0"/>
              <a:cs typeface="Times New Roman" panose="02020603050405020304" pitchFamily="18" charset="0"/>
            </a:endParaRPr>
          </a:p>
          <a:p>
            <a:pPr algn="ctr">
              <a:buNone/>
            </a:pPr>
            <a:r>
              <a:rPr lang="ru-RU" sz="24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Инновационная функция</a:t>
            </a:r>
            <a:r>
              <a:rPr lang="ru-RU"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конкуренции </a:t>
            </a:r>
            <a:endParaRPr lang="ru-RU"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ru-RU" sz="2400" i="1" dirty="0" smtClean="0">
                <a:latin typeface="Times New Roman" pitchFamily="18" charset="0"/>
                <a:cs typeface="Times New Roman" pitchFamily="18" charset="0"/>
              </a:rPr>
              <a:t>         Инновационная </a:t>
            </a:r>
            <a:r>
              <a:rPr lang="ru-RU" sz="2400" i="1" dirty="0">
                <a:latin typeface="Times New Roman" pitchFamily="18" charset="0"/>
                <a:cs typeface="Times New Roman" pitchFamily="18" charset="0"/>
              </a:rPr>
              <a:t>функция</a:t>
            </a:r>
            <a:r>
              <a:rPr lang="ru-RU" sz="2400" dirty="0">
                <a:latin typeface="Times New Roman" pitchFamily="18" charset="0"/>
                <a:cs typeface="Times New Roman" pitchFamily="18" charset="0"/>
              </a:rPr>
              <a:t> конкуренции обнаруживается в различных проявлениях новаторства (нововведений), опирающихся на достижения научно-технического прогресса и предопределяющих динамизм фактического развития субъектов рыночной экономики.</a:t>
            </a:r>
          </a:p>
          <a:p>
            <a:pPr algn="just">
              <a:buNone/>
            </a:pPr>
            <a:endParaRPr lang="ru-RU"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4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Адаптационная функция конкуренции</a:t>
            </a:r>
            <a:endParaRPr lang="ru-RU" sz="24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836712"/>
            <a:ext cx="8229600" cy="5289451"/>
          </a:xfrm>
        </p:spPr>
        <p:txBody>
          <a:bodyPr>
            <a:normAutofit lnSpcReduction="10000"/>
          </a:bodyPr>
          <a:lstStyle/>
          <a:p>
            <a:pPr algn="just">
              <a:buNone/>
            </a:pPr>
            <a:r>
              <a:rPr lang="ru-RU" sz="2000" i="1" dirty="0" smtClean="0">
                <a:latin typeface="Times New Roman" pitchFamily="18" charset="0"/>
                <a:cs typeface="Times New Roman" pitchFamily="18" charset="0"/>
              </a:rPr>
              <a:t>          Адаптационная </a:t>
            </a:r>
            <a:r>
              <a:rPr lang="ru-RU" sz="2000" i="1" dirty="0">
                <a:latin typeface="Times New Roman" pitchFamily="18" charset="0"/>
                <a:cs typeface="Times New Roman" pitchFamily="18" charset="0"/>
              </a:rPr>
              <a:t>функция</a:t>
            </a:r>
            <a:r>
              <a:rPr lang="ru-RU" sz="2000" dirty="0">
                <a:latin typeface="Times New Roman" pitchFamily="18" charset="0"/>
                <a:cs typeface="Times New Roman" pitchFamily="18" charset="0"/>
              </a:rPr>
              <a:t> нацелена на рациональное приспособление предприятий (фирм) к условиям внутренней и внешней среды, что позволяет им переходить от простого самосохранения (экономического выживания) к экспансии (расширению) сфер хозяйственной деятельности</a:t>
            </a:r>
            <a:r>
              <a:rPr lang="ru-RU" sz="2000" dirty="0" smtClean="0">
                <a:latin typeface="Times New Roman" pitchFamily="18" charset="0"/>
                <a:cs typeface="Times New Roman" pitchFamily="18" charset="0"/>
              </a:rPr>
              <a:t>.</a:t>
            </a:r>
          </a:p>
          <a:p>
            <a:pPr algn="just">
              <a:buNone/>
            </a:pPr>
            <a:r>
              <a:rPr lang="ru-RU" sz="20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4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Распределительная функция</a:t>
            </a:r>
            <a:r>
              <a:rPr lang="ru-RU"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конкуренции </a:t>
            </a:r>
            <a:endParaRPr lang="ru-RU" sz="24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ru-RU" sz="2000" i="1" dirty="0">
                <a:latin typeface="Times New Roman" pitchFamily="18" charset="0"/>
                <a:cs typeface="Times New Roman" pitchFamily="18" charset="0"/>
              </a:rPr>
              <a:t> </a:t>
            </a:r>
            <a:r>
              <a:rPr lang="ru-RU" sz="2000" i="1" dirty="0" smtClean="0">
                <a:latin typeface="Times New Roman" pitchFamily="18" charset="0"/>
                <a:cs typeface="Times New Roman" pitchFamily="18" charset="0"/>
              </a:rPr>
              <a:t>        Распределительная </a:t>
            </a:r>
            <a:r>
              <a:rPr lang="ru-RU" sz="2000" i="1" dirty="0">
                <a:latin typeface="Times New Roman" pitchFamily="18" charset="0"/>
                <a:cs typeface="Times New Roman" pitchFamily="18" charset="0"/>
              </a:rPr>
              <a:t>функция</a:t>
            </a:r>
            <a:r>
              <a:rPr lang="ru-RU" sz="2000" dirty="0">
                <a:latin typeface="Times New Roman" pitchFamily="18" charset="0"/>
                <a:cs typeface="Times New Roman" pitchFamily="18" charset="0"/>
              </a:rPr>
              <a:t> конкуренции оказывает прямое и косвенное воздействие, на распределение суммарного объема произведенных благ (валового национального продукта) среди потребителей</a:t>
            </a:r>
            <a:r>
              <a:rPr lang="ru-RU" sz="2000" dirty="0" smtClean="0">
                <a:latin typeface="Times New Roman" pitchFamily="18" charset="0"/>
                <a:cs typeface="Times New Roman" pitchFamily="18" charset="0"/>
              </a:rPr>
              <a:t>.</a:t>
            </a:r>
          </a:p>
          <a:p>
            <a:pPr algn="ctr">
              <a:buNone/>
            </a:pPr>
            <a:r>
              <a:rPr lang="ru-RU" sz="24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Контролирующая функция</a:t>
            </a:r>
            <a:r>
              <a:rPr lang="ru-RU"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конкуренции</a:t>
            </a:r>
            <a:endParaRPr lang="ru-RU"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ru-RU" sz="2000" i="1" dirty="0" smtClean="0">
                <a:latin typeface="Times New Roman" pitchFamily="18" charset="0"/>
                <a:cs typeface="Times New Roman" pitchFamily="18" charset="0"/>
              </a:rPr>
              <a:t>            Контролирующая </a:t>
            </a:r>
            <a:r>
              <a:rPr lang="ru-RU" sz="2000" i="1" dirty="0">
                <a:latin typeface="Times New Roman" pitchFamily="18" charset="0"/>
                <a:cs typeface="Times New Roman" pitchFamily="18" charset="0"/>
              </a:rPr>
              <a:t>функция</a:t>
            </a:r>
            <a:r>
              <a:rPr lang="ru-RU" sz="2000" dirty="0">
                <a:latin typeface="Times New Roman" pitchFamily="18" charset="0"/>
                <a:cs typeface="Times New Roman" pitchFamily="18" charset="0"/>
              </a:rPr>
              <a:t> конкуренции призвана </a:t>
            </a:r>
            <a:r>
              <a:rPr lang="ru-RU" sz="2000" dirty="0" err="1">
                <a:latin typeface="Times New Roman" pitchFamily="18" charset="0"/>
                <a:cs typeface="Times New Roman" pitchFamily="18" charset="0"/>
              </a:rPr>
              <a:t>недопустить</a:t>
            </a:r>
            <a:r>
              <a:rPr lang="ru-RU" sz="2000" dirty="0">
                <a:latin typeface="Times New Roman" pitchFamily="18" charset="0"/>
                <a:cs typeface="Times New Roman" pitchFamily="18" charset="0"/>
              </a:rPr>
              <a:t> установления монополистического диктата одних агентов рынка над другими. Реализация данной функции осуществляется через мероприятия по формированию, оценке и регулированию конкурентной среды.</a:t>
            </a:r>
          </a:p>
          <a:p>
            <a:endParaRPr lang="ru-RU" sz="20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4806</Words>
  <Application>Microsoft Office PowerPoint</Application>
  <PresentationFormat>Экран (4:3)</PresentationFormat>
  <Paragraphs>369</Paragraphs>
  <Slides>63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63</vt:i4>
      </vt:variant>
    </vt:vector>
  </HeadingPairs>
  <TitlesOfParts>
    <vt:vector size="64" baseType="lpstr">
      <vt:lpstr>Тема Office</vt:lpstr>
      <vt:lpstr>Презентация PowerPoint</vt:lpstr>
      <vt:lpstr>Презентация PowerPoint</vt:lpstr>
      <vt:lpstr>Тема 1. Функции и виды конкуренции </vt:lpstr>
      <vt:lpstr>Подходы к конкуренции</vt:lpstr>
      <vt:lpstr>Презентация PowerPoint</vt:lpstr>
      <vt:lpstr>Презентация PowerPoint</vt:lpstr>
      <vt:lpstr> Функции конкуренции </vt:lpstr>
      <vt:lpstr>Аллокационная функция конкуренции</vt:lpstr>
      <vt:lpstr>Адаптационная функция конкуренции</vt:lpstr>
      <vt:lpstr>Виды конкуренции</vt:lpstr>
      <vt:lpstr>       В зависимости от степени концентрации субъектов конкуренции можно выделить индивидуальную и групповую конкуренцию.</vt:lpstr>
      <vt:lpstr>                         Среди определяющих факторов первостепенное значение имеют издержки производства, производительность и интенсивность труда, которые влияют на цену и качество изделий.   </vt:lpstr>
      <vt:lpstr>Неценовая конкуренция </vt:lpstr>
      <vt:lpstr>В зависимости от используемых методов конкуренции различают также добросовестную и недобросовестную конкуренцию.</vt:lpstr>
      <vt:lpstr>В зависимости от степени влияния на рынок выделяют внутриотраслевую и межотраслевую конкуренцию</vt:lpstr>
      <vt:lpstr>Функциональная конкуренция </vt:lpstr>
      <vt:lpstr>Эффективная конкуренция </vt:lpstr>
      <vt:lpstr>Презентация PowerPoint</vt:lpstr>
      <vt:lpstr>Презентация PowerPoint</vt:lpstr>
      <vt:lpstr>КАКАЯ БЫВАЕТ КОНКУРЕНЦИЯ</vt:lpstr>
      <vt:lpstr>Фундаментальная и реализованная ниши фирмы</vt:lpstr>
      <vt:lpstr>Презентация PowerPoint</vt:lpstr>
      <vt:lpstr>Презентация PowerPoint</vt:lpstr>
      <vt:lpstr>«Благо везде и повсюду зависит  от соблюдения двух  условий: - правильного установления  конечных целей; - отыскивания  соответствующих средств,  ведущих  к  конечной цели».                                                                            Аристотель</vt:lpstr>
      <vt:lpstr>Тема 2. Конкурентоспособность и методы ее достижения </vt:lpstr>
      <vt:lpstr>Конкурентные преимущества фирмы </vt:lpstr>
      <vt:lpstr>Презентация PowerPoint</vt:lpstr>
      <vt:lpstr>Презентация PowerPoint</vt:lpstr>
      <vt:lpstr>Презентация PowerPoint</vt:lpstr>
      <vt:lpstr>Рыночная власть поставщиков</vt:lpstr>
      <vt:lpstr>Угроза появления продуктов-заменителей </vt:lpstr>
      <vt:lpstr>Конкурентное преимущество и конкурентоспособность</vt:lpstr>
      <vt:lpstr>Рис.2- Пирамида конкурентных преимуществ и конкурентоспособности</vt:lpstr>
      <vt:lpstr>Конкурентоспособность товара</vt:lpstr>
      <vt:lpstr>Презентация PowerPoint</vt:lpstr>
      <vt:lpstr>Презентация PowerPoint</vt:lpstr>
      <vt:lpstr>Качество и конкурентоспособность товара </vt:lpstr>
      <vt:lpstr>Презентация PowerPoint</vt:lpstr>
      <vt:lpstr>Презентация PowerPoint</vt:lpstr>
      <vt:lpstr>Перечень значимых для покупателей составляющих конкурентоспособности товара имеет специфику в зависимости от типа товара.</vt:lpstr>
      <vt:lpstr>Конкурентные преимущества фирмы </vt:lpstr>
      <vt:lpstr>Конкурентное преимущество носит сопоставительный, а следовательно, относительный, а не абсолютный характер, так как оно может быть оценено только путем сравнения характеристик, которые влияют на экономическую эффективность продаж.</vt:lpstr>
      <vt:lpstr>Презентация PowerPoint</vt:lpstr>
      <vt:lpstr>Презентация PowerPoint</vt:lpstr>
      <vt:lpstr>Ценность товара для потребителя и методы ее повышения</vt:lpstr>
      <vt:lpstr>Презентация PowerPoint</vt:lpstr>
      <vt:lpstr>модель Н.Кано</vt:lpstr>
      <vt:lpstr>С помощью модели Н.Кано производитель может оценить влияние своих действий на потребительскую ценность, может сразу выяснить, какие свойства товара он должен непременно обеспечить, какие качества могут служить сюрпризом и какие показатели надо точно дозировать, сопоставляя издержки на их достижение и обусловленный улучшением соответствующих качеств роста числа покупателей. </vt:lpstr>
      <vt:lpstr>Принцип компенсации для продуктов и фирм </vt:lpstr>
      <vt:lpstr>Принцип компенсации для продуктов </vt:lpstr>
      <vt:lpstr>Принцип компенсации для фирм </vt:lpstr>
      <vt:lpstr> Система факторов повышения конкурентоспособности предприятия  в современных условиях </vt:lpstr>
      <vt:lpstr>Презентация PowerPoint</vt:lpstr>
      <vt:lpstr>Коммерческие характеристики товара </vt:lpstr>
      <vt:lpstr>Сравнительный анализ товарного предложения:</vt:lpstr>
      <vt:lpstr>При создании конкурентного преимущества предприятия </vt:lpstr>
      <vt:lpstr>Сегментация </vt:lpstr>
      <vt:lpstr>Презентация PowerPoint</vt:lpstr>
      <vt:lpstr>Презентация PowerPoint</vt:lpstr>
      <vt:lpstr>Презентация PowerPoint</vt:lpstr>
      <vt:lpstr>Презентация PowerPoint</vt:lpstr>
      <vt:lpstr>Вопросы для обсуждения и закрепления прочитанного</vt:lpstr>
      <vt:lpstr>Презентация PowerPoint</vt:lpstr>
    </vt:vector>
  </TitlesOfParts>
  <Company>СГУ</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Функции и виды конкуренции </dc:title>
  <dc:creator>ObertTB</dc:creator>
  <cp:lastModifiedBy>Maxim</cp:lastModifiedBy>
  <cp:revision>23</cp:revision>
  <dcterms:created xsi:type="dcterms:W3CDTF">2018-02-27T11:25:57Z</dcterms:created>
  <dcterms:modified xsi:type="dcterms:W3CDTF">2020-11-13T14:53:02Z</dcterms:modified>
</cp:coreProperties>
</file>