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1357290" y="1428736"/>
            <a:ext cx="749808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</a:t>
            </a:r>
            <a:r>
              <a:rPr lang="ru-RU" b="1" dirty="0" smtClean="0"/>
              <a:t>8. </a:t>
            </a:r>
            <a:r>
              <a:rPr lang="ru-RU" b="1" dirty="0" smtClean="0"/>
              <a:t>Ответственное (осмотрительное) поведение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граждан на финансовом рынке и защита прав потребителей финансовых услуг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571876"/>
            <a:ext cx="7279796" cy="4033846"/>
          </a:xfrm>
        </p:spPr>
        <p:txBody>
          <a:bodyPr/>
          <a:lstStyle/>
          <a:p>
            <a:r>
              <a:rPr lang="ru-RU" sz="2800" dirty="0" smtClean="0"/>
              <a:t> Поведение потребителей финансовых услуг - виды, результаты.</a:t>
            </a:r>
          </a:p>
          <a:p>
            <a:r>
              <a:rPr lang="ru-RU" sz="2800" dirty="0" smtClean="0"/>
              <a:t> Понятие и виды финансовых рисков.</a:t>
            </a:r>
          </a:p>
          <a:p>
            <a:r>
              <a:rPr lang="ru-RU" sz="2800" dirty="0" smtClean="0"/>
              <a:t> Мошенничества на финансовом рынке.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Физический риск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44" y="1071522"/>
            <a:ext cx="8001056" cy="578647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Помимо ваших сбережений, риску подвергаются ваше имущество и</a:t>
            </a:r>
            <a:br>
              <a:rPr lang="ru-RU" dirty="0" smtClean="0"/>
            </a:br>
            <a:r>
              <a:rPr lang="ru-RU" dirty="0" smtClean="0"/>
              <a:t>здоровье. Автомобиль может быть повреждён в ДТП или угнан.</a:t>
            </a:r>
            <a:br>
              <a:rPr lang="ru-RU" dirty="0" smtClean="0"/>
            </a:br>
            <a:r>
              <a:rPr lang="ru-RU" dirty="0" smtClean="0"/>
              <a:t>Квартира/дом может пострадать от пожара, наводнения или ограбления.</a:t>
            </a:r>
            <a:br>
              <a:rPr lang="ru-RU" dirty="0" smtClean="0"/>
            </a:br>
            <a:r>
              <a:rPr lang="ru-RU" dirty="0" smtClean="0"/>
              <a:t>Травма или тяжёлое заболевание могут лишить вас заработка, а вашу семью</a:t>
            </a:r>
            <a:br>
              <a:rPr lang="ru-RU" dirty="0" smtClean="0"/>
            </a:br>
            <a:r>
              <a:rPr lang="ru-RU" dirty="0" smtClean="0"/>
              <a:t>– кормильца.</a:t>
            </a:r>
          </a:p>
          <a:p>
            <a:r>
              <a:rPr lang="ru-RU" dirty="0" smtClean="0"/>
              <a:t>Лучшая защита от этих рисков – страхование.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Предпринимательский риск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8072462" cy="6000768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chemeClr val="accent3">
                    <a:lumMod val="75000"/>
                  </a:schemeClr>
                </a:solidFill>
              </a:rPr>
              <a:t>Предпринимательский риск </a:t>
            </a:r>
            <a:r>
              <a:rPr lang="ru-RU" sz="3400" dirty="0" smtClean="0"/>
              <a:t>– это дополнительный риск, который берут</a:t>
            </a:r>
            <a:br>
              <a:rPr lang="ru-RU" sz="3400" dirty="0" smtClean="0"/>
            </a:br>
            <a:r>
              <a:rPr lang="ru-RU" sz="3400" dirty="0" smtClean="0"/>
              <a:t>на себя владельцы бизнеса. Вы вкладываете деньги в предприятие, не зная, будет ли оно успешным в будущем. </a:t>
            </a:r>
          </a:p>
          <a:p>
            <a:pPr>
              <a:buNone/>
            </a:pPr>
            <a:r>
              <a:rPr lang="ru-RU" sz="3400" dirty="0" smtClean="0"/>
              <a:t>     Чтобы не нанести большой урон</a:t>
            </a:r>
            <a:br>
              <a:rPr lang="ru-RU" sz="3400" dirty="0" smtClean="0"/>
            </a:br>
            <a:r>
              <a:rPr lang="ru-RU" sz="3400" dirty="0" smtClean="0"/>
              <a:t>семейному бюджету, начав новый бизнес, следуйте таким правилам:</a:t>
            </a:r>
          </a:p>
          <a:p>
            <a:r>
              <a:rPr lang="ru-RU" sz="3400" dirty="0" smtClean="0"/>
              <a:t>не вкладывайте всё до копейки. Привлекайте стороннее</a:t>
            </a:r>
            <a:br>
              <a:rPr lang="ru-RU" sz="3400" dirty="0" smtClean="0"/>
            </a:br>
            <a:r>
              <a:rPr lang="ru-RU" sz="3400" dirty="0" smtClean="0"/>
              <a:t>финансирование, которое позволит разделить риск с партнёрами;</a:t>
            </a:r>
          </a:p>
          <a:p>
            <a:r>
              <a:rPr lang="ru-RU" sz="3400" dirty="0" smtClean="0"/>
              <a:t>не берите кредит под залог квартиры, чтобы при неблагоприятном развитии событий семья не оказалась на улице.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Риск мошенничества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8143900" cy="60007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 можете потерять деньги не только в случае, если добровольно пойдёте на риск, или в силу непреодолимых физических явлений. Причиной</a:t>
            </a:r>
            <a:br>
              <a:rPr lang="ru-RU" dirty="0" smtClean="0"/>
            </a:br>
            <a:r>
              <a:rPr lang="ru-RU" dirty="0" smtClean="0"/>
              <a:t>может стать и недобросовестное поведение финансового партнёра.</a:t>
            </a:r>
          </a:p>
          <a:p>
            <a:pPr>
              <a:buNone/>
            </a:pPr>
            <a:r>
              <a:rPr lang="ru-RU" dirty="0" smtClean="0"/>
              <a:t>     Наилучшая стратегия для защиты от финансового мошенничества – это:</a:t>
            </a:r>
          </a:p>
          <a:p>
            <a:r>
              <a:rPr lang="ru-RU" dirty="0" smtClean="0"/>
              <a:t>знать как можно больше видов мошенничества, чтобы в опасной ситуации вовремя отказаться от сделки;</a:t>
            </a:r>
          </a:p>
          <a:p>
            <a:r>
              <a:rPr lang="ru-RU" dirty="0" smtClean="0"/>
              <a:t>став жертвой финансового мошенничества, обязательно обращаться в правоохранительные органы.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К общим нарушениям и недобросовестным практикам поставщиков финансовых услуг можно отнести следующие:</a:t>
            </a:r>
          </a:p>
          <a:p>
            <a:r>
              <a:rPr lang="ru-RU" dirty="0" smtClean="0"/>
              <a:t>Недобросовестная реклама.</a:t>
            </a:r>
          </a:p>
          <a:p>
            <a:r>
              <a:rPr lang="ru-RU" dirty="0" smtClean="0"/>
              <a:t>Неполное/некорректное информирование потребителя о предоставляемой услуге.</a:t>
            </a:r>
          </a:p>
          <a:p>
            <a:r>
              <a:rPr lang="ru-RU" dirty="0" smtClean="0"/>
              <a:t>Навязывание необязательных услуг (чаще всего страховок).</a:t>
            </a:r>
          </a:p>
          <a:p>
            <a:r>
              <a:rPr lang="ru-RU" dirty="0" smtClean="0"/>
              <a:t>Включение в договоры противоречащих законодательству пунктов.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Мошенничества на финансовом рынке: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8143900" cy="635795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Кража данных кредитных карт и дальнейшее списание с них денег.</a:t>
            </a:r>
          </a:p>
          <a:p>
            <a:r>
              <a:rPr lang="ru-RU" dirty="0" smtClean="0"/>
              <a:t>Продажа поддельных страховых полисов. </a:t>
            </a:r>
          </a:p>
          <a:p>
            <a:r>
              <a:rPr lang="ru-RU" dirty="0" smtClean="0"/>
              <a:t>Продажа несуществующих, либо выпущенных специально с целью мошенничества ценных бумаг.</a:t>
            </a:r>
          </a:p>
          <a:p>
            <a:r>
              <a:rPr lang="ru-RU" dirty="0" smtClean="0"/>
              <a:t>Принятие банками денег во вклады, без реального проведения их по бухгалтерии.</a:t>
            </a:r>
          </a:p>
          <a:p>
            <a:r>
              <a:rPr lang="ru-RU" dirty="0" smtClean="0"/>
              <a:t>Различные мошеннические схемы в Интернете.</a:t>
            </a:r>
          </a:p>
          <a:p>
            <a:r>
              <a:rPr lang="ru-RU" dirty="0" smtClean="0"/>
              <a:t>Фиктивные валютные торги на </a:t>
            </a:r>
            <a:r>
              <a:rPr lang="ru-RU" dirty="0" err="1" smtClean="0"/>
              <a:t>ФОРЕКСе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Оформление кредитов мошенническим путём.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214338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«Финансовые пирамиды»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8072462" cy="628652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dirty="0" smtClean="0"/>
              <a:t>Признаки:</a:t>
            </a:r>
          </a:p>
          <a:p>
            <a:r>
              <a:rPr lang="ru-RU" sz="5000" dirty="0" smtClean="0"/>
              <a:t>выплата денежных средств участникам из денежных средств,</a:t>
            </a:r>
            <a:br>
              <a:rPr lang="ru-RU" sz="5000" dirty="0" smtClean="0"/>
            </a:br>
            <a:r>
              <a:rPr lang="ru-RU" sz="5000" dirty="0" smtClean="0"/>
              <a:t>внесённых другими вкладчиками;</a:t>
            </a:r>
          </a:p>
          <a:p>
            <a:r>
              <a:rPr lang="ru-RU" sz="5000" dirty="0" smtClean="0"/>
              <a:t>отсутствие лицензии ФСФР России (ФКЦБ России) или Банка</a:t>
            </a:r>
            <a:br>
              <a:rPr lang="ru-RU" sz="5000" dirty="0" smtClean="0"/>
            </a:br>
            <a:r>
              <a:rPr lang="ru-RU" sz="5000" dirty="0" smtClean="0"/>
              <a:t>России на осуществление деятельности по привлечению денежных</a:t>
            </a:r>
            <a:br>
              <a:rPr lang="ru-RU" sz="5000" dirty="0" smtClean="0"/>
            </a:br>
            <a:r>
              <a:rPr lang="ru-RU" sz="5000" dirty="0" smtClean="0"/>
              <a:t>средств;</a:t>
            </a:r>
          </a:p>
          <a:p>
            <a:r>
              <a:rPr lang="ru-RU" sz="5000" dirty="0" smtClean="0"/>
              <a:t>обещание высокой доходности, в несколько раз превышающей</a:t>
            </a:r>
            <a:br>
              <a:rPr lang="ru-RU" sz="5000" dirty="0" smtClean="0"/>
            </a:br>
            <a:r>
              <a:rPr lang="ru-RU" sz="5000" dirty="0" smtClean="0"/>
              <a:t>рыночный уровень;</a:t>
            </a:r>
          </a:p>
          <a:p>
            <a:r>
              <a:rPr lang="ru-RU" sz="5000" dirty="0" smtClean="0"/>
              <a:t>гарантирование доходности (что запрещено на рынке ценных</a:t>
            </a:r>
            <a:br>
              <a:rPr lang="ru-RU" sz="5000" dirty="0" smtClean="0"/>
            </a:br>
            <a:r>
              <a:rPr lang="ru-RU" sz="5000" dirty="0" smtClean="0"/>
              <a:t>бумаг);</a:t>
            </a:r>
          </a:p>
          <a:p>
            <a:r>
              <a:rPr lang="ru-RU" sz="5000" dirty="0" smtClean="0"/>
              <a:t>массированная реклама в СМИ, сети «Интернет» с обещанием</a:t>
            </a:r>
            <a:br>
              <a:rPr lang="ru-RU" sz="5000" dirty="0" smtClean="0"/>
            </a:br>
            <a:r>
              <a:rPr lang="ru-RU" sz="5000" dirty="0" smtClean="0"/>
              <a:t>высокой доходности;</a:t>
            </a:r>
          </a:p>
          <a:p>
            <a:r>
              <a:rPr lang="ru-RU" sz="5000" dirty="0" smtClean="0"/>
              <a:t>отсутствие какой-либо информации о финансовом положении</a:t>
            </a:r>
            <a:br>
              <a:rPr lang="ru-RU" sz="5000" dirty="0" smtClean="0"/>
            </a:br>
            <a:r>
              <a:rPr lang="ru-RU" sz="5000" dirty="0" smtClean="0"/>
              <a:t>организации;</a:t>
            </a:r>
          </a:p>
          <a:p>
            <a:r>
              <a:rPr lang="ru-RU" sz="5000" dirty="0" smtClean="0"/>
              <a:t>отсутствие собственных основных средств, других дорогостоящих</a:t>
            </a:r>
            <a:br>
              <a:rPr lang="ru-RU" sz="5000" dirty="0" smtClean="0"/>
            </a:br>
            <a:r>
              <a:rPr lang="ru-RU" sz="5000" dirty="0" smtClean="0"/>
              <a:t>активов;</a:t>
            </a:r>
          </a:p>
          <a:p>
            <a:r>
              <a:rPr lang="ru-RU" sz="5000" dirty="0" smtClean="0"/>
              <a:t>отсутствие точного определения деятельности организации.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214338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Виды «финансовых пирамид»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6215082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 smtClean="0"/>
              <a:t>проекты, не скрывающие, что они являются «финансовыми</a:t>
            </a:r>
            <a:br>
              <a:rPr lang="ru-RU" sz="4400" dirty="0" smtClean="0"/>
            </a:br>
            <a:r>
              <a:rPr lang="ru-RU" sz="4400" dirty="0" smtClean="0"/>
              <a:t>пирамидами».</a:t>
            </a:r>
          </a:p>
          <a:p>
            <a:r>
              <a:rPr lang="ru-RU" sz="4400" dirty="0" smtClean="0"/>
              <a:t>«финансовые пирамиды», позиционирующие себя как</a:t>
            </a:r>
            <a:br>
              <a:rPr lang="ru-RU" sz="4400" dirty="0" smtClean="0"/>
            </a:br>
            <a:r>
              <a:rPr lang="ru-RU" sz="4400" dirty="0" smtClean="0"/>
              <a:t>альтернатива потребительскому и ипотечному кредиту. </a:t>
            </a:r>
          </a:p>
          <a:p>
            <a:r>
              <a:rPr lang="ru-RU" sz="4400" dirty="0" smtClean="0"/>
              <a:t>различного рода проекты, работающие под видом</a:t>
            </a:r>
            <a:br>
              <a:rPr lang="ru-RU" sz="4400" dirty="0" smtClean="0"/>
            </a:br>
            <a:r>
              <a:rPr lang="ru-RU" sz="4400" dirty="0" err="1" smtClean="0"/>
              <a:t>микрофинансовых</a:t>
            </a:r>
            <a:r>
              <a:rPr lang="ru-RU" sz="4400" dirty="0" smtClean="0"/>
              <a:t> организаций, кредитно-потребительских кооперативов и ломбардов.</a:t>
            </a:r>
          </a:p>
          <a:p>
            <a:r>
              <a:rPr lang="ru-RU" sz="4400" dirty="0" smtClean="0"/>
              <a:t>«финансовые пирамиды», предлагающие услуги по</a:t>
            </a:r>
            <a:br>
              <a:rPr lang="ru-RU" sz="4400" dirty="0" smtClean="0"/>
            </a:br>
            <a:r>
              <a:rPr lang="ru-RU" sz="4400" dirty="0" smtClean="0"/>
              <a:t>рефинансированию и/или </a:t>
            </a:r>
            <a:r>
              <a:rPr lang="ru-RU" sz="4400" dirty="0" err="1" smtClean="0"/>
              <a:t>софинансированию</a:t>
            </a:r>
            <a:r>
              <a:rPr lang="ru-RU" sz="4400" dirty="0" smtClean="0"/>
              <a:t> кредиторской задолженности физических лиц перед банками и </a:t>
            </a:r>
            <a:r>
              <a:rPr lang="ru-RU" sz="4400" dirty="0" err="1" smtClean="0"/>
              <a:t>микрофинасовыми</a:t>
            </a:r>
            <a:r>
              <a:rPr lang="ru-RU" sz="4400" dirty="0" smtClean="0"/>
              <a:t> организациями. </a:t>
            </a:r>
          </a:p>
          <a:p>
            <a:r>
              <a:rPr lang="ru-RU" sz="4400" dirty="0" smtClean="0"/>
              <a:t>разновидностью «финансовых пирамид» является деятельность</a:t>
            </a:r>
            <a:br>
              <a:rPr lang="ru-RU" sz="4400" dirty="0" smtClean="0"/>
            </a:br>
            <a:r>
              <a:rPr lang="ru-RU" sz="4400" dirty="0" err="1" smtClean="0"/>
              <a:t>псевдопрофессиональных</a:t>
            </a:r>
            <a:r>
              <a:rPr lang="ru-RU" sz="4400" dirty="0" smtClean="0"/>
              <a:t> участников финансового рынка, активно рекламирующих свои услуги по организации торговли на рынке </a:t>
            </a:r>
            <a:r>
              <a:rPr lang="ru-RU" sz="4400" dirty="0" err="1" smtClean="0"/>
              <a:t>Форекс</a:t>
            </a:r>
            <a:r>
              <a:rPr lang="ru-RU" sz="44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858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Помимо финансовых продуктов, которые имеют нормативное правовое регулирование, и мошеннических схем, противоречащих законодательству, существуют инструменты, которые прямо законом не запрещены, но и какое-либо их регулирование отсутствует.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Бинарные опционы </a:t>
            </a:r>
            <a:r>
              <a:rPr lang="ru-RU" dirty="0" smtClean="0"/>
              <a:t>– ставки на положительный или отрицательный исход события.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Финансовые инструменты зарубежных юрисдикций</a:t>
            </a:r>
            <a:r>
              <a:rPr lang="ru-RU" dirty="0" smtClean="0"/>
              <a:t>. </a:t>
            </a:r>
          </a:p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Краудинвестинг</a:t>
            </a:r>
            <a:r>
              <a:rPr lang="ru-RU" dirty="0" smtClean="0"/>
              <a:t>. </a:t>
            </a:r>
          </a:p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Криптовалюты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Вопросы для обсуждения и закрепления прочитанного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Как можно предотвратить мошенничество при использовании банковской карты при оплате покупок?</a:t>
            </a:r>
          </a:p>
          <a:p>
            <a:pPr lvl="0"/>
            <a:r>
              <a:rPr lang="ru-RU" dirty="0" smtClean="0"/>
              <a:t>Кредит - это доход или расход для домохозяйства?	</a:t>
            </a:r>
          </a:p>
          <a:p>
            <a:pPr lvl="0"/>
            <a:r>
              <a:rPr lang="ru-RU" dirty="0" smtClean="0"/>
              <a:t>Какие ошибки являются распространенными при планировании бюджета?</a:t>
            </a:r>
          </a:p>
          <a:p>
            <a:pPr lvl="0"/>
            <a:r>
              <a:rPr lang="ru-RU" dirty="0" smtClean="0"/>
              <a:t>Про каким признакам можно определить, что скорее всего потребители имеют дело с финансовой пирамидой?</a:t>
            </a:r>
          </a:p>
          <a:p>
            <a:pPr lvl="0"/>
            <a:r>
              <a:rPr lang="ru-RU" dirty="0" smtClean="0"/>
              <a:t>Чем объяснить распространение финансовых мошенничеств?</a:t>
            </a:r>
          </a:p>
          <a:p>
            <a:pPr lvl="0"/>
            <a:r>
              <a:rPr lang="ru-RU" dirty="0" smtClean="0"/>
              <a:t>В чем опасность </a:t>
            </a:r>
            <a:r>
              <a:rPr lang="ru-RU" dirty="0" err="1" smtClean="0"/>
              <a:t>микрокредитов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Стоит ли покупать жилье или лучше снимать его в течение всей жизни?</a:t>
            </a:r>
          </a:p>
          <a:p>
            <a:pPr lvl="0"/>
            <a:r>
              <a:rPr lang="ru-RU" dirty="0" smtClean="0"/>
              <a:t>На основе анализа ежеквартальных доходов домохозяйства спрогнозируйте свои доходы на следующий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Учебное издание 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dirty="0" smtClean="0"/>
              <a:t>Коновалова Татьяна Леонидовна 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dirty="0" smtClean="0"/>
              <a:t>ФИНАНСОВАЯ ГРАМОТНОСТЬ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ru-RU" sz="1800" i="1" dirty="0" smtClean="0"/>
              <a:t>Учебное пособие в презентациях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71612"/>
            <a:ext cx="7933588" cy="5410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рассмотреть компетенции различных государственных органов, задачи, решаемые </a:t>
            </a:r>
            <a:r>
              <a:rPr lang="ru-RU" dirty="0" err="1" smtClean="0"/>
              <a:t>саморегулируемыми</a:t>
            </a:r>
            <a:r>
              <a:rPr lang="ru-RU" dirty="0" smtClean="0"/>
              <a:t> организациями, а также функции общественных объединений</a:t>
            </a:r>
            <a:br>
              <a:rPr lang="ru-RU" dirty="0" smtClean="0"/>
            </a:br>
            <a:r>
              <a:rPr lang="ru-RU" dirty="0" smtClean="0"/>
              <a:t>потребителей.</a:t>
            </a:r>
          </a:p>
          <a:p>
            <a:r>
              <a:rPr lang="ru-RU" dirty="0" smtClean="0"/>
              <a:t>рассмотреть виды финансовых рисков,</a:t>
            </a:r>
            <a:br>
              <a:rPr lang="ru-RU" dirty="0" smtClean="0"/>
            </a:br>
            <a:r>
              <a:rPr lang="ru-RU" dirty="0" smtClean="0"/>
              <a:t>способы их снижения, какую информацию должны раскрывать потребителям организации, поставляющие финансовые услуги, а также затронуть вопросы мошеннических действий, в том числе таких, как привлечение средств населения в финансовые пирамиды.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Регулирование, контроль и надзор деятельности участников финансового рынка. Защита прав потребителей финансовых услуг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21442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642918"/>
            <a:ext cx="5937515" cy="6215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8072462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Риски для потребителей финансовых услуг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719274" cy="524829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Риск</a:t>
            </a:r>
            <a:r>
              <a:rPr lang="ru-RU" b="1" dirty="0" smtClean="0"/>
              <a:t> </a:t>
            </a:r>
            <a:r>
              <a:rPr lang="ru-RU" dirty="0" smtClean="0"/>
              <a:t>– это вероятность возникновения убытков или неполучения доходов по сравнению с прогнозируемым вариантом.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Доходность</a:t>
            </a:r>
            <a:r>
              <a:rPr lang="ru-RU" b="1" dirty="0" smtClean="0"/>
              <a:t> </a:t>
            </a:r>
            <a:r>
              <a:rPr lang="ru-RU" dirty="0" smtClean="0"/>
              <a:t>– это отношение прибыли, полученной инвестором за</a:t>
            </a:r>
            <a:br>
              <a:rPr lang="ru-RU" dirty="0" smtClean="0"/>
            </a:br>
            <a:r>
              <a:rPr lang="ru-RU" dirty="0" smtClean="0"/>
              <a:t>время владения активом, к затратам на его приобретение (выражается в процентах за определенный временной период, например, в процентах годовых).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714356"/>
            <a:ext cx="7874477" cy="550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r>
              <a:rPr lang="ru-RU" dirty="0" smtClean="0"/>
              <a:t>Инфляция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14422"/>
            <a:ext cx="7715304" cy="54292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Это самый распространённый вид финансового риска, потому что он</a:t>
            </a:r>
            <a:br>
              <a:rPr lang="ru-RU" dirty="0" smtClean="0"/>
            </a:br>
            <a:r>
              <a:rPr lang="ru-RU" dirty="0" smtClean="0"/>
              <a:t>затрагивает абсолютно всех, у кого есть сбережения. Инфляция заставляет</a:t>
            </a:r>
            <a:br>
              <a:rPr lang="ru-RU" dirty="0" smtClean="0"/>
            </a:br>
            <a:r>
              <a:rPr lang="ru-RU" dirty="0" smtClean="0"/>
              <a:t>ваши денежные накопления обесцениваться. Более того, из-за инфляции сокращается и зарплата: цены на товары и услуги растут постоянно, а</a:t>
            </a:r>
            <a:br>
              <a:rPr lang="ru-RU" dirty="0" smtClean="0"/>
            </a:br>
            <a:r>
              <a:rPr lang="ru-RU" dirty="0" smtClean="0"/>
              <a:t>зарплата – время от времени.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/>
          <a:lstStyle/>
          <a:p>
            <a:r>
              <a:rPr lang="ru-RU" dirty="0" smtClean="0"/>
              <a:t>Валютный риск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08392" cy="5410200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chemeClr val="accent3">
                    <a:lumMod val="75000"/>
                  </a:schemeClr>
                </a:solidFill>
              </a:rPr>
              <a:t>Валютный риск </a:t>
            </a:r>
            <a:r>
              <a:rPr lang="ru-RU" sz="3400" dirty="0" smtClean="0"/>
              <a:t>– </a:t>
            </a:r>
            <a:r>
              <a:rPr lang="ru-RU" sz="3400" dirty="0" err="1" smtClean="0"/>
              <a:t>риск</a:t>
            </a:r>
            <a:r>
              <a:rPr lang="ru-RU" sz="3400" dirty="0" smtClean="0"/>
              <a:t> финансовых потерь вследствие</a:t>
            </a:r>
            <a:br>
              <a:rPr lang="ru-RU" sz="3400" dirty="0" smtClean="0"/>
            </a:br>
            <a:r>
              <a:rPr lang="ru-RU" sz="3400" dirty="0" smtClean="0"/>
              <a:t>неблагоприятного изменения курсов иностранных валют.</a:t>
            </a:r>
          </a:p>
          <a:p>
            <a:pPr>
              <a:buNone/>
            </a:pPr>
            <a:r>
              <a:rPr lang="ru-RU" sz="3400" dirty="0" smtClean="0"/>
              <a:t>      Чтобы максимально защитить свои сбережения от колебаний курса рубля, используйте одну из двух стратегий:</a:t>
            </a:r>
          </a:p>
          <a:p>
            <a:r>
              <a:rPr lang="ru-RU" sz="3400" dirty="0" smtClean="0"/>
              <a:t>если вы копите на что-то конкретное, копите в той валюте, в которой предстоят траты. </a:t>
            </a:r>
          </a:p>
          <a:p>
            <a:r>
              <a:rPr lang="ru-RU" sz="3400" dirty="0" smtClean="0"/>
              <a:t>если вы не копите ни на что конкретное, помните о</a:t>
            </a:r>
            <a:br>
              <a:rPr lang="ru-RU" sz="3400" dirty="0" smtClean="0"/>
            </a:br>
            <a:r>
              <a:rPr lang="ru-RU" sz="3400" dirty="0" smtClean="0"/>
              <a:t>диверсификации: храните деньги в 2–3 разных валютах.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ru-RU" dirty="0" smtClean="0"/>
              <a:t>Кредитный риск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858180" cy="58579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Кредитный риск </a:t>
            </a:r>
            <a:r>
              <a:rPr lang="ru-RU" dirty="0" smtClean="0"/>
              <a:t>– это угроза того, что человек или организация, которые должны вам денег, обанкротятся и не смогут с вами расплатиться.</a:t>
            </a:r>
          </a:p>
          <a:p>
            <a:pPr>
              <a:buNone/>
            </a:pPr>
            <a:r>
              <a:rPr lang="ru-RU" dirty="0" smtClean="0"/>
              <a:t>  Чтобы сократить кредитный риск своего капитала:</a:t>
            </a:r>
          </a:p>
          <a:p>
            <a:r>
              <a:rPr lang="ru-RU" dirty="0" smtClean="0"/>
              <a:t>распределяйте банковские вклады так, чтобы все они были застрахованы в АСВ;</a:t>
            </a:r>
          </a:p>
          <a:p>
            <a:r>
              <a:rPr lang="ru-RU" dirty="0" smtClean="0"/>
              <a:t>не покупайте облигации нестабильных компаний (несмотря на то, что они сулят высокую доходность) и сберегательные сертификаты малоизвестных банков;</a:t>
            </a:r>
          </a:p>
          <a:p>
            <a:r>
              <a:rPr lang="ru-RU" dirty="0" smtClean="0"/>
              <a:t>выбирайте крупные страховые компании с высоким рейтингом надёжности.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Ценовой (или рыночный) риск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858180" cy="5857916"/>
          </a:xfrm>
        </p:spPr>
        <p:txBody>
          <a:bodyPr>
            <a:normAutofit fontScale="32500" lnSpcReduction="20000"/>
          </a:bodyPr>
          <a:lstStyle/>
          <a:p>
            <a:r>
              <a:rPr lang="ru-RU" sz="8600" dirty="0" smtClean="0"/>
              <a:t>Этот вид риска возникает, когда вы вкладываете деньги в финансовый</a:t>
            </a:r>
            <a:br>
              <a:rPr lang="ru-RU" sz="8600" dirty="0" smtClean="0"/>
            </a:br>
            <a:r>
              <a:rPr lang="ru-RU" sz="8600" dirty="0" smtClean="0"/>
              <a:t>продукт с нефиксированным доходом, например, акции или паи </a:t>
            </a:r>
            <a:r>
              <a:rPr lang="ru-RU" sz="8600" dirty="0" err="1" smtClean="0"/>
              <a:t>ПИФов</a:t>
            </a:r>
            <a:r>
              <a:rPr lang="ru-RU" sz="8600" dirty="0" smtClean="0"/>
              <a:t>, а также облигации, которые вы собираетесь продать раньше срока погашения.</a:t>
            </a:r>
          </a:p>
          <a:p>
            <a:pPr>
              <a:buNone/>
            </a:pPr>
            <a:r>
              <a:rPr lang="ru-RU" sz="8600" dirty="0" smtClean="0"/>
              <a:t>    Можно снизить рыночный риск:</a:t>
            </a:r>
          </a:p>
          <a:p>
            <a:r>
              <a:rPr lang="ru-RU" sz="8600" dirty="0" smtClean="0"/>
              <a:t>диверсифицируя свой инвестиционный портфель;</a:t>
            </a:r>
          </a:p>
          <a:p>
            <a:r>
              <a:rPr lang="ru-RU" sz="8600" dirty="0" smtClean="0"/>
              <a:t>тщательно выбирая компании;</a:t>
            </a:r>
          </a:p>
          <a:p>
            <a:r>
              <a:rPr lang="ru-RU" sz="8600" dirty="0" smtClean="0"/>
              <a:t>переводя деньги в более надёжные инструменты в нестабильной экономической ситуации.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267</TotalTime>
  <Words>470</Words>
  <PresentationFormat>Экран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Тема 8. Ответственное (осмотрительное) поведение граждан на финансовом рынке и защита прав потребителей финансовых услуг </vt:lpstr>
      <vt:lpstr>Цель:</vt:lpstr>
      <vt:lpstr>Регулирование, контроль и надзор деятельности участников финансового рынка. Защита прав потребителей финансовых услуг </vt:lpstr>
      <vt:lpstr>Риски для потребителей финансовых услуг  </vt:lpstr>
      <vt:lpstr>Слайд 5</vt:lpstr>
      <vt:lpstr>Инфляция</vt:lpstr>
      <vt:lpstr>Валютный риск</vt:lpstr>
      <vt:lpstr>Кредитный риск</vt:lpstr>
      <vt:lpstr>Ценовой (или рыночный) риск </vt:lpstr>
      <vt:lpstr>Физический риск </vt:lpstr>
      <vt:lpstr>Предпринимательский риск </vt:lpstr>
      <vt:lpstr>Риск мошенничества </vt:lpstr>
      <vt:lpstr>Слайд 13</vt:lpstr>
      <vt:lpstr>Мошенничества на финансовом рынке: </vt:lpstr>
      <vt:lpstr>«Финансовые пирамиды»</vt:lpstr>
      <vt:lpstr>Виды «финансовых пирамид»</vt:lpstr>
      <vt:lpstr>Слайд 17</vt:lpstr>
      <vt:lpstr>Вопросы для обсуждения и закрепления прочитанного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1.8 Ответственное (осмотрительное) поведение граждан на финансовом рынке и защита прав потребителей финансовых услуг </dc:title>
  <dc:creator>us</dc:creator>
  <cp:lastModifiedBy>us</cp:lastModifiedBy>
  <cp:revision>35</cp:revision>
  <dcterms:created xsi:type="dcterms:W3CDTF">2018-02-13T17:43:32Z</dcterms:created>
  <dcterms:modified xsi:type="dcterms:W3CDTF">2018-12-19T07:10:13Z</dcterms:modified>
</cp:coreProperties>
</file>