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6" r:id="rId5"/>
    <p:sldId id="270" r:id="rId6"/>
    <p:sldId id="271" r:id="rId7"/>
    <p:sldId id="272" r:id="rId8"/>
    <p:sldId id="259" r:id="rId9"/>
    <p:sldId id="269" r:id="rId10"/>
    <p:sldId id="260" r:id="rId11"/>
    <p:sldId id="261" r:id="rId12"/>
    <p:sldId id="262" r:id="rId13"/>
    <p:sldId id="267" r:id="rId14"/>
    <p:sldId id="263" r:id="rId15"/>
    <p:sldId id="265" r:id="rId16"/>
    <p:sldId id="268" r:id="rId17"/>
    <p:sldId id="273" r:id="rId18"/>
    <p:sldId id="274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91429-A6BE-4A94-9EBD-736B51BDB923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F0C6B-AC72-43D1-AEA5-20F062D64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F0C6B-AC72-43D1-AEA5-20F062D6406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8579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</a:t>
            </a:r>
            <a:r>
              <a:rPr lang="ru-RU" b="1" dirty="0" smtClean="0"/>
              <a:t>7. </a:t>
            </a:r>
            <a:r>
              <a:rPr lang="ru-RU" b="1" dirty="0" smtClean="0"/>
              <a:t>Финансы и предпринимательство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214554"/>
            <a:ext cx="7498080" cy="4800600"/>
          </a:xfrm>
        </p:spPr>
        <p:txBody>
          <a:bodyPr/>
          <a:lstStyle/>
          <a:p>
            <a:r>
              <a:rPr lang="ru-RU" sz="2800" dirty="0" smtClean="0"/>
              <a:t>Понятие и виды предпринимательской деятельности.</a:t>
            </a:r>
          </a:p>
          <a:p>
            <a:r>
              <a:rPr lang="ru-RU" sz="2800" dirty="0" smtClean="0"/>
              <a:t>Бизнес-планирование и его роль в предпринимательстве.</a:t>
            </a:r>
          </a:p>
          <a:p>
            <a:r>
              <a:rPr lang="ru-RU" sz="2800" dirty="0" smtClean="0"/>
              <a:t>Несостоятельность (банкротство) предприятия.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Типы малых предприятий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74"/>
            <a:ext cx="7786742" cy="550072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Жизнеобеспечивающее малое предприятие </a:t>
            </a:r>
            <a:r>
              <a:rPr lang="ru-RU" dirty="0" smtClean="0"/>
              <a:t>– такое, которое способно обеспечить владельцу приемлемый доход, но не ориентировано на рост и</a:t>
            </a:r>
            <a:br>
              <a:rPr lang="ru-RU" dirty="0" smtClean="0"/>
            </a:br>
            <a:r>
              <a:rPr lang="ru-RU" dirty="0" smtClean="0"/>
              <a:t>развитие. Это зачастую мельчайший бизнес с числом занятых 1–2 человека.</a:t>
            </a:r>
            <a:br>
              <a:rPr lang="ru-RU" dirty="0" smtClean="0"/>
            </a:br>
            <a:r>
              <a:rPr lang="ru-RU" dirty="0" smtClean="0"/>
              <a:t>Он является формой </a:t>
            </a:r>
            <a:r>
              <a:rPr lang="ru-RU" dirty="0" err="1" smtClean="0"/>
              <a:t>самозанятости</a:t>
            </a:r>
            <a:r>
              <a:rPr lang="ru-RU" dirty="0" smtClean="0"/>
              <a:t> или дополнительного заработка. 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Быстрорастущее малое предприятие </a:t>
            </a:r>
            <a:r>
              <a:rPr lang="ru-RU" dirty="0" smtClean="0"/>
              <a:t>– это малый бизнес, придерживающийся стратегии высокого роста и стремящееся получить</a:t>
            </a:r>
            <a:br>
              <a:rPr lang="ru-RU" dirty="0" smtClean="0"/>
            </a:br>
            <a:r>
              <a:rPr lang="ru-RU" dirty="0" smtClean="0"/>
              <a:t>высокую отдачу от вложений. Конечной целью такого предприятия является превращение в современное крупное эффективное предприятие.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Бизнес-планирование и создание бизнес-плана.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6"/>
            <a:ext cx="7929618" cy="521497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Бизнес-план </a:t>
            </a:r>
            <a:r>
              <a:rPr lang="ru-RU" dirty="0" smtClean="0"/>
              <a:t>– это план (программа) осуществления </a:t>
            </a:r>
            <a:r>
              <a:rPr lang="ru-RU" dirty="0" err="1" smtClean="0"/>
              <a:t>бизнес-операций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действий фирмы, содержащая сведения о фирме, товаре, его производстве, рынках сбыта, маркетинге, организации операций и их эффективности.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Планирование бизнеса </a:t>
            </a:r>
            <a:r>
              <a:rPr lang="ru-RU" dirty="0" smtClean="0"/>
              <a:t>– определение целей и путей их достижения посредством намеченных и разработанных программ действий, которые в</a:t>
            </a:r>
            <a:br>
              <a:rPr lang="ru-RU" dirty="0" smtClean="0"/>
            </a:br>
            <a:r>
              <a:rPr lang="ru-RU" dirty="0" smtClean="0"/>
              <a:t>процессе реализации могут корректироваться в соответствии с изменившимися обстоятельствами.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Бизнес-план служит двум основным целям: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498080" cy="4800600"/>
          </a:xfrm>
        </p:spPr>
        <p:txBody>
          <a:bodyPr/>
          <a:lstStyle/>
          <a:p>
            <a:r>
              <a:rPr lang="ru-RU" dirty="0" smtClean="0"/>
              <a:t>даёт инвестору ответ на вопрос, стоит ли вкладывать средства в</a:t>
            </a:r>
            <a:br>
              <a:rPr lang="ru-RU" dirty="0" smtClean="0"/>
            </a:br>
            <a:r>
              <a:rPr lang="ru-RU" dirty="0" smtClean="0"/>
              <a:t>данный инвестиционный проект;</a:t>
            </a:r>
          </a:p>
          <a:p>
            <a:r>
              <a:rPr lang="ru-RU" dirty="0" smtClean="0"/>
              <a:t>служит источником информации для лиц, непосредственно</a:t>
            </a:r>
            <a:br>
              <a:rPr lang="ru-RU" dirty="0" smtClean="0"/>
            </a:br>
            <a:r>
              <a:rPr lang="ru-RU" dirty="0" smtClean="0"/>
              <a:t>реализующих проект.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Содержание бизнес-плана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7647836" cy="51054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Цели и задачи предпринимательской сделки</a:t>
            </a:r>
          </a:p>
          <a:p>
            <a:r>
              <a:rPr lang="ru-RU" dirty="0" smtClean="0"/>
              <a:t>Обобщенное резюме, основные параметры и показатели бизнес-плана</a:t>
            </a:r>
          </a:p>
          <a:p>
            <a:r>
              <a:rPr lang="ru-RU" dirty="0" smtClean="0"/>
              <a:t>Характеристики продуктов, товара, услуг, предоставляемых предпринимателем потребителю</a:t>
            </a:r>
          </a:p>
          <a:p>
            <a:r>
              <a:rPr lang="ru-RU" dirty="0" smtClean="0"/>
              <a:t>Анализ и оценка конъюнктуры рынка сбыта, спроса, объемов продаж</a:t>
            </a:r>
          </a:p>
          <a:p>
            <a:r>
              <a:rPr lang="ru-RU" dirty="0" smtClean="0"/>
              <a:t>План (программа) действий и организационные меры</a:t>
            </a:r>
          </a:p>
          <a:p>
            <a:r>
              <a:rPr lang="ru-RU" dirty="0" smtClean="0"/>
              <a:t>Ресурсное обеспечение сделки</a:t>
            </a:r>
          </a:p>
          <a:p>
            <a:r>
              <a:rPr lang="ru-RU" dirty="0" smtClean="0"/>
              <a:t>Эффективность сделки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81439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         В целях реализации государственной политики в области развития малого и среднего предпринимательства в Российской Федерации федеральными законами и иными нормативными правовыми актами Российской Федерации могут предусматриваться следующие меры:</a:t>
            </a:r>
          </a:p>
          <a:p>
            <a:r>
              <a:rPr lang="ru-RU" sz="8000" dirty="0" smtClean="0"/>
              <a:t>специальные налоговые режимы, упрощенные правила ведения</a:t>
            </a:r>
            <a:br>
              <a:rPr lang="ru-RU" sz="8000" dirty="0" smtClean="0"/>
            </a:br>
            <a:r>
              <a:rPr lang="ru-RU" sz="8000" dirty="0" smtClean="0"/>
              <a:t>налогового учета, упрощенные формы налоговых деклараций по</a:t>
            </a:r>
            <a:br>
              <a:rPr lang="ru-RU" sz="8000" dirty="0" smtClean="0"/>
            </a:br>
            <a:r>
              <a:rPr lang="ru-RU" sz="8000" dirty="0" smtClean="0"/>
              <a:t>отдельным налогам и сборам для малых предприятий;</a:t>
            </a:r>
          </a:p>
          <a:p>
            <a:r>
              <a:rPr lang="ru-RU" sz="8000" dirty="0" smtClean="0"/>
              <a:t>упрощенные способы ведения бухгалтерского учета, включая</a:t>
            </a:r>
            <a:br>
              <a:rPr lang="ru-RU" sz="8000" dirty="0" smtClean="0"/>
            </a:br>
            <a:r>
              <a:rPr lang="ru-RU" sz="8000" dirty="0" smtClean="0"/>
              <a:t>упрощенную бухгалтерскую (финансовую) отчетность, и упрощенный порядок ведения кассовых операций для малых предприятий;</a:t>
            </a:r>
          </a:p>
          <a:p>
            <a:r>
              <a:rPr lang="ru-RU" sz="8000" dirty="0" smtClean="0"/>
              <a:t>упрощенный порядок составления субъектами МСП статистической</a:t>
            </a:r>
            <a:br>
              <a:rPr lang="ru-RU" sz="8000" dirty="0" smtClean="0"/>
            </a:br>
            <a:r>
              <a:rPr lang="ru-RU" sz="8000" dirty="0" smtClean="0"/>
              <a:t>отчетности;</a:t>
            </a:r>
          </a:p>
          <a:p>
            <a:r>
              <a:rPr lang="ru-RU" sz="8000" dirty="0" smtClean="0"/>
              <a:t>льготный порядок расчетов за приватизированное субъектами МСП</a:t>
            </a:r>
            <a:br>
              <a:rPr lang="ru-RU" sz="8000" dirty="0" smtClean="0"/>
            </a:br>
            <a:r>
              <a:rPr lang="ru-RU" sz="8000" dirty="0" smtClean="0"/>
              <a:t>государственное и муниципальное имущество;</a:t>
            </a:r>
          </a:p>
          <a:p>
            <a:r>
              <a:rPr lang="ru-RU" sz="8000" dirty="0" smtClean="0"/>
              <a:t>меры по обеспечению прав и законных интересов субъектов МСП при осуществлении государственного контроля (надзора);</a:t>
            </a:r>
          </a:p>
          <a:p>
            <a:r>
              <a:rPr lang="ru-RU" sz="8000" dirty="0" smtClean="0"/>
              <a:t>меры по обеспечению финансовой поддержки субъектов МСП,</a:t>
            </a:r>
            <a:br>
              <a:rPr lang="ru-RU" sz="8000" dirty="0" smtClean="0"/>
            </a:br>
            <a:r>
              <a:rPr lang="ru-RU" sz="8000" dirty="0" smtClean="0"/>
              <a:t>организаций, образующих инфраструктуру поддержки субъектов</a:t>
            </a:r>
            <a:br>
              <a:rPr lang="ru-RU" sz="8000" dirty="0" smtClean="0"/>
            </a:br>
            <a:r>
              <a:rPr lang="ru-RU" sz="8000" dirty="0" smtClean="0"/>
              <a:t>МСП;</a:t>
            </a:r>
          </a:p>
          <a:p>
            <a:r>
              <a:rPr lang="ru-RU" sz="8000" dirty="0" smtClean="0"/>
              <a:t>меры по развитию инфраструктуры поддержки субъектов МСП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-357214"/>
            <a:ext cx="749808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Модели конкурентных рынков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5" y="571480"/>
          <a:ext cx="8715405" cy="61523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0432"/>
                <a:gridCol w="1598196"/>
                <a:gridCol w="1452567"/>
                <a:gridCol w="1856058"/>
                <a:gridCol w="2098152"/>
              </a:tblGrid>
              <a:tr h="9507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 рынка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Свободная конкуренция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Чистая монополия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Монополистическая конкуренция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Олигополия</a:t>
                      </a:r>
                      <a:endParaRPr lang="ru-RU" sz="1400" dirty="0"/>
                    </a:p>
                  </a:txBody>
                  <a:tcPr/>
                </a:tc>
              </a:tr>
              <a:tr h="511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Число фирм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Очень большое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Одна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Много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Несколько</a:t>
                      </a:r>
                      <a:endParaRPr lang="ru-RU" sz="1400" dirty="0"/>
                    </a:p>
                  </a:txBody>
                  <a:tcPr/>
                </a:tc>
              </a:tr>
              <a:tr h="11702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Тип продукта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Стандартизированный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Уникальный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Дифференцированный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Стандартизированный или дифференцированный</a:t>
                      </a:r>
                      <a:endParaRPr lang="ru-RU" sz="1400" dirty="0"/>
                    </a:p>
                  </a:txBody>
                  <a:tcPr/>
                </a:tc>
              </a:tr>
              <a:tr h="11702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 над ценой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Отсутствует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Значительный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Некоторый в узких границах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Ограниченный или значительный при тайном сговоре</a:t>
                      </a:r>
                      <a:endParaRPr lang="ru-RU" sz="1400" dirty="0"/>
                    </a:p>
                  </a:txBody>
                  <a:tcPr/>
                </a:tc>
              </a:tr>
              <a:tr h="7401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Условия вступления в отрасль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Очень легкие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Блокированы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Сравнительно легкие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Существенные трудности</a:t>
                      </a:r>
                      <a:endParaRPr lang="ru-RU" sz="1400" dirty="0"/>
                    </a:p>
                  </a:txBody>
                  <a:tcPr/>
                </a:tc>
              </a:tr>
              <a:tr h="16090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Неценовая конкуренция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Отсутствует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Отсутствует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Характеризуется особым вниманием к качеству, рекламе, торговым знакам и т. 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Очень типична, особенно при дифференциации</a:t>
                      </a:r>
                      <a:r>
                        <a:rPr lang="ru-RU" sz="1400" baseline="0" dirty="0" smtClean="0"/>
                        <a:t> продукта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Предпринимательская тайна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7498080" cy="5086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Предпринимательская тайна </a:t>
            </a:r>
            <a:r>
              <a:rPr lang="ru-RU" dirty="0" smtClean="0"/>
              <a:t>− это охраняемое законодательством право предприятия, предпринимателя на засекречивание сведений (ограничение доступа к сведениям) о деятельности фирмы, предприятия, распространение которых могло бы нанести ущерб ее интересам. </a:t>
            </a:r>
          </a:p>
          <a:p>
            <a:r>
              <a:rPr lang="ru-RU" dirty="0" smtClean="0"/>
              <a:t>Научно-техническая информация</a:t>
            </a:r>
          </a:p>
          <a:p>
            <a:r>
              <a:rPr lang="ru-RU" dirty="0" smtClean="0"/>
              <a:t>Производственная информация</a:t>
            </a:r>
          </a:p>
          <a:p>
            <a:r>
              <a:rPr lang="ru-RU" dirty="0" smtClean="0"/>
              <a:t>Финансовая информация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Несостоятельность (банкротство) предприятия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00174"/>
            <a:ext cx="7569518" cy="494347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Под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несостоятельностью предприятия </a:t>
            </a:r>
            <a:r>
              <a:rPr lang="ru-RU" sz="2800" dirty="0" smtClean="0"/>
              <a:t>понимается неспособность удовлетворить требования кредиторов по оплате товаров, работ и услуг, включая неспособность обеспечить обязательные платежи в бюджет и внебюджетные фонды в связи с превышением обязательств должника над его имуществом или в связи с неудовлетворительной структурой баланса должника.</a:t>
            </a:r>
          </a:p>
          <a:p>
            <a:r>
              <a:rPr lang="ru-RU" sz="2800" dirty="0" smtClean="0"/>
              <a:t>Внешним признаком несостоятельности предприятия является приостановление его текущих платежей, если предприятие не способно обеспечить выполнение требований кредиторов в течение трех месяцев со дня наступления сроков их выполнения. 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 предприятию-должнику могут быть применены следующие меры: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00174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Реорганизация − что может привести либо к установлению внешнего управления, либо к осуществлению санации, на что дается 18 месяцев.</a:t>
            </a:r>
          </a:p>
          <a:p>
            <a:r>
              <a:rPr lang="ru-RU" dirty="0" smtClean="0"/>
              <a:t>Ликвидация − может быть либо  добровольной под контролем кредиторов, либо  принудительной.</a:t>
            </a:r>
          </a:p>
          <a:p>
            <a:r>
              <a:rPr lang="ru-RU" dirty="0" smtClean="0"/>
              <a:t>Мировое соглашение, т.е. достижение договоренности между должником и кредиторами относительно рассрочки или долгов.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8572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Вопросы для обсуждения и закрепления прочитанного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428868"/>
            <a:ext cx="7498080" cy="4800600"/>
          </a:xfrm>
        </p:spPr>
        <p:txBody>
          <a:bodyPr/>
          <a:lstStyle/>
          <a:p>
            <a:pPr lvl="0"/>
            <a:r>
              <a:rPr lang="ru-RU" sz="2000" dirty="0" smtClean="0"/>
              <a:t>Какова главная задача предпринимателя?</a:t>
            </a:r>
          </a:p>
          <a:p>
            <a:pPr lvl="0"/>
            <a:r>
              <a:rPr lang="ru-RU" sz="2000" dirty="0" smtClean="0"/>
              <a:t>Каковы структурные элементы финансовых ресурсов?</a:t>
            </a:r>
          </a:p>
          <a:p>
            <a:pPr lvl="0"/>
            <a:r>
              <a:rPr lang="ru-RU" sz="2000" dirty="0" smtClean="0"/>
              <a:t>Что для Вас означает понятие убытков?</a:t>
            </a:r>
          </a:p>
          <a:p>
            <a:pPr lvl="0"/>
            <a:r>
              <a:rPr lang="ru-RU" sz="2000" dirty="0" smtClean="0"/>
              <a:t>Какое имущество не подлежит реализации в случае проведения процедуры банкротства гражданина?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00174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рассмотреть предпринимательство, с упором на его малые формы, чаще всего создаваемые как «индивидуальный предприниматель», «общество с ограниченной ответственностью».</a:t>
            </a:r>
          </a:p>
          <a:p>
            <a:r>
              <a:rPr lang="ru-RU" dirty="0" smtClean="0"/>
              <a:t>рассмотреть преимущества и риски малого бизнеса как такового,</a:t>
            </a:r>
            <a:br>
              <a:rPr lang="ru-RU" dirty="0" smtClean="0"/>
            </a:br>
            <a:r>
              <a:rPr lang="ru-RU" dirty="0" smtClean="0"/>
              <a:t>его соотношение и взаимодействие с крупным и средним бизнесом, преимущества и недостатки характерных форм малого предпринимательства,</a:t>
            </a:r>
            <a:br>
              <a:rPr lang="ru-RU" dirty="0" smtClean="0"/>
            </a:br>
            <a:r>
              <a:rPr lang="ru-RU" dirty="0" smtClean="0"/>
              <a:t>вопросы </a:t>
            </a:r>
            <a:r>
              <a:rPr lang="ru-RU" dirty="0" err="1" smtClean="0"/>
              <a:t>бизнес-планирования</a:t>
            </a:r>
            <a:r>
              <a:rPr lang="ru-RU" dirty="0" smtClean="0"/>
              <a:t>, государственной поддержки.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Предпринимательство (предпринимательская деятельность, бизнес) </a:t>
            </a:r>
            <a:r>
              <a:rPr lang="ru-RU" dirty="0" smtClean="0"/>
              <a:t>− рисковая экономическая деятельность, направленная на систематическое</a:t>
            </a:r>
            <a:br>
              <a:rPr lang="ru-RU" dirty="0" smtClean="0"/>
            </a:br>
            <a:r>
              <a:rPr lang="ru-RU" dirty="0" smtClean="0"/>
              <a:t>получение прибыли от производства и продажи товаров, оказания услуг, выполнения работ.</a:t>
            </a:r>
          </a:p>
          <a:p>
            <a:r>
              <a:rPr lang="ru-RU" dirty="0" smtClean="0"/>
              <a:t>Для этой цели используется имущество, нематериальные активы, труд как самого предпринимателя, так и привлечённые со стороны.</a:t>
            </a:r>
          </a:p>
          <a:p>
            <a:r>
              <a:rPr lang="ru-RU" dirty="0" smtClean="0"/>
              <a:t>Риск предпринимателя связан с отсутствием гарантий того, что затраченные</a:t>
            </a:r>
            <a:br>
              <a:rPr lang="ru-RU" dirty="0" smtClean="0"/>
            </a:br>
            <a:r>
              <a:rPr lang="ru-RU" dirty="0" smtClean="0"/>
              <a:t>средства окупятся (что произведённое будет продано с прибылью). Если же предприниматель понесет убытки, он потеряет все имущество или его часть.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142900"/>
            <a:ext cx="7498080" cy="1143000"/>
          </a:xfrm>
        </p:spPr>
        <p:txBody>
          <a:bodyPr/>
          <a:lstStyle/>
          <a:p>
            <a:r>
              <a:rPr lang="ru-RU" dirty="0" smtClean="0"/>
              <a:t>Создание нового предприятия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143900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Для государственной регистрации в соответствующий орган представляются документы:</a:t>
            </a:r>
          </a:p>
          <a:p>
            <a:r>
              <a:rPr lang="ru-RU" dirty="0" smtClean="0"/>
              <a:t>Заявление учредителя о регистрации;</a:t>
            </a:r>
          </a:p>
          <a:p>
            <a:r>
              <a:rPr lang="ru-RU" dirty="0" smtClean="0"/>
              <a:t>Устав предприятия;</a:t>
            </a:r>
          </a:p>
          <a:p>
            <a:r>
              <a:rPr lang="ru-RU" dirty="0" smtClean="0"/>
              <a:t>Решение о создании предприятия (постановление собрания учредителей);</a:t>
            </a:r>
          </a:p>
          <a:p>
            <a:r>
              <a:rPr lang="ru-RU" dirty="0" smtClean="0"/>
              <a:t>Договор учредителей о создании и деятельности предприятия;</a:t>
            </a:r>
          </a:p>
          <a:p>
            <a:r>
              <a:rPr lang="ru-RU" dirty="0" smtClean="0"/>
              <a:t>Свидетельство об оплате государственной пошлины.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Ответственность предпринимателя (налоги и отчетность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Налоги компании</a:t>
            </a:r>
          </a:p>
          <a:p>
            <a:r>
              <a:rPr lang="ru-RU" dirty="0" smtClean="0"/>
              <a:t>Налоги на заработную плату персонала</a:t>
            </a:r>
          </a:p>
          <a:p>
            <a:r>
              <a:rPr lang="ru-RU" dirty="0" smtClean="0"/>
              <a:t>Взносы в страховые фонды</a:t>
            </a:r>
          </a:p>
          <a:p>
            <a:r>
              <a:rPr lang="ru-RU" dirty="0" smtClean="0"/>
              <a:t>Бухгалтерская отчетность </a:t>
            </a:r>
          </a:p>
          <a:p>
            <a:r>
              <a:rPr lang="ru-RU" dirty="0" smtClean="0"/>
              <a:t>Статистическая отчетность</a:t>
            </a:r>
          </a:p>
          <a:p>
            <a:r>
              <a:rPr lang="ru-RU" dirty="0" smtClean="0"/>
              <a:t>В упрощенной системе налогообложения 6% в отличие от 15% налоги платятся со всего дохода, УСН в 15% с разницы между доходами и расходами и отчетность должна быть и по расходам также. </a:t>
            </a:r>
          </a:p>
          <a:p>
            <a:r>
              <a:rPr lang="ru-RU" dirty="0" smtClean="0"/>
              <a:t>Отчетность в ПФР (Пенсионный фонд)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Виды предпринимательской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5304" cy="5143536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1.Производственное</a:t>
            </a:r>
          </a:p>
          <a:p>
            <a:pPr marL="596646" indent="-514350"/>
            <a:r>
              <a:rPr lang="ru-RU" dirty="0" smtClean="0"/>
              <a:t>Инновационное</a:t>
            </a:r>
          </a:p>
          <a:p>
            <a:pPr marL="596646" indent="-514350"/>
            <a:r>
              <a:rPr lang="ru-RU" dirty="0" smtClean="0"/>
              <a:t>Научно-техническое</a:t>
            </a:r>
          </a:p>
          <a:p>
            <a:pPr marL="596646" indent="-514350"/>
            <a:r>
              <a:rPr lang="ru-RU" dirty="0" smtClean="0"/>
              <a:t>Производство товаров</a:t>
            </a:r>
          </a:p>
          <a:p>
            <a:pPr marL="596646" indent="-514350"/>
            <a:r>
              <a:rPr lang="ru-RU" dirty="0" smtClean="0"/>
              <a:t>Оказание услуг</a:t>
            </a:r>
          </a:p>
          <a:p>
            <a:pPr marL="596646" indent="-514350"/>
            <a:r>
              <a:rPr lang="ru-RU" dirty="0" smtClean="0"/>
              <a:t>Производственное потребление товаров</a:t>
            </a:r>
          </a:p>
          <a:p>
            <a:pPr marL="596646" indent="-514350"/>
            <a:r>
              <a:rPr lang="ru-RU" dirty="0" smtClean="0"/>
              <a:t>Производственное потребление услуг</a:t>
            </a:r>
          </a:p>
          <a:p>
            <a:pPr marL="596646" indent="-514350"/>
            <a:r>
              <a:rPr lang="ru-RU" dirty="0" smtClean="0"/>
              <a:t>Информационное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2.Коммерческое</a:t>
            </a:r>
          </a:p>
          <a:p>
            <a:r>
              <a:rPr lang="ru-RU" dirty="0" smtClean="0"/>
              <a:t>Торговое</a:t>
            </a:r>
          </a:p>
          <a:p>
            <a:r>
              <a:rPr lang="ru-RU" dirty="0" smtClean="0"/>
              <a:t>Торгово-закупочное</a:t>
            </a:r>
          </a:p>
          <a:p>
            <a:r>
              <a:rPr lang="ru-RU" dirty="0" smtClean="0"/>
              <a:t>Торгово-посредническое</a:t>
            </a:r>
          </a:p>
          <a:p>
            <a:r>
              <a:rPr lang="ru-RU" dirty="0" smtClean="0"/>
              <a:t>Товарные биржи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96646" indent="-514350"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858180" cy="61436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3.Финансовое</a:t>
            </a:r>
          </a:p>
          <a:p>
            <a:r>
              <a:rPr lang="ru-RU" dirty="0" smtClean="0"/>
              <a:t>Банковское</a:t>
            </a:r>
          </a:p>
          <a:p>
            <a:r>
              <a:rPr lang="ru-RU" dirty="0" smtClean="0"/>
              <a:t>Страховое</a:t>
            </a:r>
          </a:p>
          <a:p>
            <a:r>
              <a:rPr lang="ru-RU" dirty="0" smtClean="0"/>
              <a:t>Аудиторское</a:t>
            </a:r>
          </a:p>
          <a:p>
            <a:r>
              <a:rPr lang="ru-RU" dirty="0" smtClean="0"/>
              <a:t>Лизинговое</a:t>
            </a:r>
          </a:p>
          <a:p>
            <a:r>
              <a:rPr lang="ru-RU" dirty="0" smtClean="0"/>
              <a:t>Фондовые биржи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4.Консультативное</a:t>
            </a:r>
          </a:p>
          <a:p>
            <a:r>
              <a:rPr lang="ru-RU" dirty="0" smtClean="0"/>
              <a:t>Общее управление</a:t>
            </a:r>
          </a:p>
          <a:p>
            <a:r>
              <a:rPr lang="ru-RU" dirty="0" smtClean="0"/>
              <a:t>Администрирование</a:t>
            </a:r>
          </a:p>
          <a:p>
            <a:r>
              <a:rPr lang="ru-RU" dirty="0" smtClean="0"/>
              <a:t>Финансовое управление</a:t>
            </a:r>
          </a:p>
          <a:p>
            <a:r>
              <a:rPr lang="ru-RU" dirty="0" smtClean="0"/>
              <a:t>Управление кадрами</a:t>
            </a:r>
          </a:p>
          <a:p>
            <a:r>
              <a:rPr lang="ru-RU" dirty="0" smtClean="0"/>
              <a:t>Маркетинг</a:t>
            </a:r>
          </a:p>
          <a:p>
            <a:r>
              <a:rPr lang="ru-RU" dirty="0" smtClean="0"/>
              <a:t>Производство</a:t>
            </a:r>
          </a:p>
          <a:p>
            <a:r>
              <a:rPr lang="ru-RU" dirty="0" smtClean="0"/>
              <a:t>Информационная технология</a:t>
            </a:r>
          </a:p>
          <a:p>
            <a:r>
              <a:rPr lang="ru-RU" dirty="0" smtClean="0"/>
              <a:t>Специализированные услуги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2873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Малый, средний и крупный бизнес в России.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621508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600" dirty="0" smtClean="0"/>
              <a:t>      Малый бизнес выполняет ряд важных функций в рыночной экономике:</a:t>
            </a:r>
          </a:p>
          <a:p>
            <a:r>
              <a:rPr lang="ru-RU" sz="8600" dirty="0" smtClean="0"/>
              <a:t>придает рыночной системе необходимую гибкость, в том числе во взаимодействии с крупным бизнесом;</a:t>
            </a:r>
          </a:p>
          <a:p>
            <a:r>
              <a:rPr lang="ru-RU" sz="8600" dirty="0" smtClean="0"/>
              <a:t>формирует конкурентную среду на региональных и местных рынках, ограничивает монополии;</a:t>
            </a:r>
          </a:p>
          <a:p>
            <a:r>
              <a:rPr lang="ru-RU" sz="8600" dirty="0" smtClean="0"/>
              <a:t>ускоряет научно-технический прогресс;</a:t>
            </a:r>
          </a:p>
          <a:p>
            <a:r>
              <a:rPr lang="ru-RU" sz="8600" dirty="0" smtClean="0"/>
              <a:t>обеспечивает рост занятости;</a:t>
            </a:r>
          </a:p>
          <a:p>
            <a:r>
              <a:rPr lang="ru-RU" sz="8600" dirty="0" smtClean="0"/>
              <a:t>снижает социальную напряженность;</a:t>
            </a:r>
          </a:p>
          <a:p>
            <a:r>
              <a:rPr lang="ru-RU" sz="8600" dirty="0" smtClean="0"/>
              <a:t>стабилизирует уровень доходов населения;</a:t>
            </a:r>
          </a:p>
          <a:p>
            <a:r>
              <a:rPr lang="ru-RU" sz="8600" dirty="0" smtClean="0"/>
              <a:t>является питательной средой для произрастания будущих крупных</a:t>
            </a:r>
            <a:br>
              <a:rPr lang="ru-RU" sz="8600" dirty="0" smtClean="0"/>
            </a:br>
            <a:r>
              <a:rPr lang="ru-RU" sz="8600" dirty="0" smtClean="0"/>
              <a:t>бизнесов.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По законодательству РФ численность работников в малых предприятиях − до ста человек. Среди малых предприятий выделяются </a:t>
            </a:r>
            <a:r>
              <a:rPr lang="ru-RU" sz="2600" dirty="0" err="1" smtClean="0"/>
              <a:t>микропредприятия</a:t>
            </a:r>
            <a:r>
              <a:rPr lang="ru-RU" sz="2600" dirty="0" smtClean="0"/>
              <a:t> – до пятнадцати человек.</a:t>
            </a:r>
          </a:p>
          <a:p>
            <a:pPr marL="0" indent="0">
              <a:buNone/>
            </a:pPr>
            <a:r>
              <a:rPr lang="ru-RU" sz="2600" dirty="0" smtClean="0"/>
              <a:t>      Доход, полученный от осуществления предпринимательской деятельности за предшествующий календарный год, суммируется по всем видам деятельности и      не должен превышать предельные значения, установленные Правительством Российской Федерации для каждой категории субъектов малого и среднего предпринимательства.        </a:t>
            </a:r>
          </a:p>
          <a:p>
            <a:pPr marL="0" indent="0">
              <a:buNone/>
            </a:pPr>
            <a:r>
              <a:rPr lang="ru-RU" sz="2600" dirty="0" smtClean="0"/>
              <a:t>В настоящее время это: </a:t>
            </a:r>
          </a:p>
          <a:p>
            <a:pPr marL="0" indent="0">
              <a:buNone/>
            </a:pPr>
            <a:r>
              <a:rPr lang="ru-RU" sz="2600" dirty="0" smtClean="0"/>
              <a:t>− для </a:t>
            </a:r>
            <a:r>
              <a:rPr lang="ru-RU" sz="2600" dirty="0" err="1" smtClean="0"/>
              <a:t>микропредприятий</a:t>
            </a:r>
            <a:r>
              <a:rPr lang="ru-RU" sz="2600" dirty="0" smtClean="0"/>
              <a:t> – </a:t>
            </a:r>
            <a:r>
              <a:rPr lang="ru-RU" sz="2600" b="1" dirty="0" smtClean="0"/>
              <a:t>120 </a:t>
            </a:r>
            <a:r>
              <a:rPr lang="ru-RU" sz="2600" b="1" dirty="0" err="1" smtClean="0"/>
              <a:t>млн</a:t>
            </a:r>
            <a:r>
              <a:rPr lang="ru-RU" sz="2600" b="1" dirty="0" smtClean="0"/>
              <a:t> рублей;</a:t>
            </a:r>
            <a:r>
              <a:rPr lang="ru-RU" sz="2600" dirty="0" smtClean="0"/>
              <a:t> </a:t>
            </a:r>
          </a:p>
          <a:p>
            <a:pPr marL="0" indent="0">
              <a:buNone/>
            </a:pPr>
            <a:r>
              <a:rPr lang="ru-RU" sz="2600" dirty="0" smtClean="0"/>
              <a:t>− для малых предприятий – </a:t>
            </a:r>
            <a:r>
              <a:rPr lang="ru-RU" sz="2600" b="1" dirty="0" smtClean="0"/>
              <a:t>800 </a:t>
            </a:r>
            <a:r>
              <a:rPr lang="ru-RU" sz="2600" b="1" dirty="0" err="1" smtClean="0"/>
              <a:t>млн</a:t>
            </a:r>
            <a:r>
              <a:rPr lang="ru-RU" sz="2600" b="1" dirty="0" smtClean="0"/>
              <a:t> рублей</a:t>
            </a:r>
            <a:r>
              <a:rPr lang="ru-RU" sz="2600" dirty="0" smtClean="0"/>
              <a:t>; </a:t>
            </a:r>
          </a:p>
          <a:p>
            <a:pPr marL="0" indent="0">
              <a:buNone/>
            </a:pPr>
            <a:r>
              <a:rPr lang="ru-RU" sz="2600" dirty="0" smtClean="0"/>
              <a:t>− для средних предприятий – </a:t>
            </a:r>
            <a:r>
              <a:rPr lang="ru-RU" sz="2600" b="1" dirty="0" smtClean="0"/>
              <a:t>2 </a:t>
            </a:r>
            <a:r>
              <a:rPr lang="ru-RU" sz="2600" b="1" dirty="0" err="1" smtClean="0"/>
              <a:t>млрд</a:t>
            </a:r>
            <a:r>
              <a:rPr lang="ru-RU" sz="2600" b="1" dirty="0" smtClean="0"/>
              <a:t> рублей.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378</TotalTime>
  <Words>826</Words>
  <PresentationFormat>Экран (4:3)</PresentationFormat>
  <Paragraphs>146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Тема 7. Финансы и предпринимательство </vt:lpstr>
      <vt:lpstr>Цель:</vt:lpstr>
      <vt:lpstr>Слайд 3</vt:lpstr>
      <vt:lpstr>Создание нового предприятия </vt:lpstr>
      <vt:lpstr>Ответственность предпринимателя (налоги и отчетность</vt:lpstr>
      <vt:lpstr>Виды предпринимательской деятельности</vt:lpstr>
      <vt:lpstr>Слайд 7</vt:lpstr>
      <vt:lpstr>Малый, средний и крупный бизнес в России. </vt:lpstr>
      <vt:lpstr>Слайд 9</vt:lpstr>
      <vt:lpstr>Типы малых предприятий</vt:lpstr>
      <vt:lpstr>Бизнес-планирование и создание бизнес-плана. </vt:lpstr>
      <vt:lpstr>Бизнес-план служит двум основным целям: </vt:lpstr>
      <vt:lpstr>Содержание бизнес-плана</vt:lpstr>
      <vt:lpstr>Слайд 14</vt:lpstr>
      <vt:lpstr>Модели конкурентных рынков</vt:lpstr>
      <vt:lpstr>Предпринимательская тайна</vt:lpstr>
      <vt:lpstr>Несостоятельность (банкротство) предприятия </vt:lpstr>
      <vt:lpstr>К предприятию-должнику могут быть применены следующие меры:</vt:lpstr>
      <vt:lpstr>Вопросы для обсуждения и закрепления прочитанного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1.7 Финансы и предпринимательство </dc:title>
  <dc:creator>us</dc:creator>
  <cp:lastModifiedBy>us</cp:lastModifiedBy>
  <cp:revision>35</cp:revision>
  <dcterms:created xsi:type="dcterms:W3CDTF">2018-02-11T17:51:27Z</dcterms:created>
  <dcterms:modified xsi:type="dcterms:W3CDTF">2018-12-19T07:10:25Z</dcterms:modified>
</cp:coreProperties>
</file>