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107154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Тема </a:t>
            </a:r>
            <a:r>
              <a:rPr lang="ru-RU" b="1" dirty="0" smtClean="0"/>
              <a:t>6</a:t>
            </a:r>
            <a:r>
              <a:rPr lang="ru-RU" b="1" dirty="0" smtClean="0"/>
              <a:t>. Пенсионное обеспечение и негосударственные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пенсионные фонды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786058"/>
            <a:ext cx="7498080" cy="4800600"/>
          </a:xfrm>
        </p:spPr>
        <p:txBody>
          <a:bodyPr/>
          <a:lstStyle/>
          <a:p>
            <a:r>
              <a:rPr lang="ru-RU" sz="2800" dirty="0" smtClean="0"/>
              <a:t> Пенсионное обеспечение и пенсионная система.</a:t>
            </a:r>
          </a:p>
          <a:p>
            <a:r>
              <a:rPr lang="ru-RU" sz="2800" dirty="0" smtClean="0"/>
              <a:t> Виды выплат по государственному пенсионному страхованию.</a:t>
            </a:r>
          </a:p>
          <a:p>
            <a:r>
              <a:rPr lang="ru-RU" sz="2800" dirty="0" smtClean="0"/>
              <a:t> Негосударственное пенсионное обеспечение. Участие НПФ в обязательном пенсионном страховании.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Негосударственное пенсионное обеспечение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14356"/>
            <a:ext cx="8143900" cy="6357958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договор негосударственного пенсионного обеспечения (пенсионный договор) </a:t>
            </a:r>
            <a:r>
              <a:rPr lang="ru-RU" sz="8000" dirty="0" smtClean="0"/>
              <a:t>–  соглашение между НПФ и вкладчиком НПФ, в соответствии с которым вкладчик обязуется уплачивать пенсионные взносы в НПФ, а НПФ обязуется выплачивать участнику или участникам НПФ негосударственную пенсию;</a:t>
            </a:r>
          </a:p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вкладчик</a:t>
            </a:r>
            <a:r>
              <a:rPr lang="ru-RU" sz="8000" i="1" dirty="0" smtClean="0"/>
              <a:t> </a:t>
            </a:r>
            <a:r>
              <a:rPr lang="ru-RU" sz="8000" dirty="0" smtClean="0"/>
              <a:t>– физическое или юридическое лицо, являющееся стороной пенсионного договора и уплачивающее пенсионные взносы в НПФ;</a:t>
            </a:r>
          </a:p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участник </a:t>
            </a:r>
            <a:r>
              <a:rPr lang="ru-RU" sz="8000" dirty="0" smtClean="0"/>
              <a:t>– физическое лицо, которому в соответствии с заключенным между вкладчиком и НПФ пенсионным договором должны производиться или производятся выплаты негосударственной пенсии.</a:t>
            </a:r>
          </a:p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пенсионный взнос </a:t>
            </a:r>
            <a:r>
              <a:rPr lang="ru-RU" sz="8000" dirty="0" smtClean="0"/>
              <a:t>– денежные средства, уплачиваемые вкладчиком</a:t>
            </a:r>
            <a:br>
              <a:rPr lang="ru-RU" sz="8000" dirty="0" smtClean="0"/>
            </a:br>
            <a:r>
              <a:rPr lang="ru-RU" sz="8000" dirty="0" smtClean="0"/>
              <a:t>НПФ в пользу участника в соответствии с условиями пенсионного</a:t>
            </a:r>
            <a:br>
              <a:rPr lang="ru-RU" sz="8000" dirty="0" smtClean="0"/>
            </a:br>
            <a:r>
              <a:rPr lang="ru-RU" sz="8000" dirty="0" smtClean="0"/>
              <a:t>договора;</a:t>
            </a:r>
          </a:p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негосударственная пенсия </a:t>
            </a:r>
            <a:r>
              <a:rPr lang="ru-RU" sz="8000" dirty="0" smtClean="0"/>
              <a:t>– денежные средства, регулярно</a:t>
            </a:r>
            <a:br>
              <a:rPr lang="ru-RU" sz="8000" dirty="0" smtClean="0"/>
            </a:br>
            <a:r>
              <a:rPr lang="ru-RU" sz="8000" dirty="0" smtClean="0"/>
              <a:t>выплачиваемые участнику в соответствии с условиями пенсионного</a:t>
            </a:r>
            <a:br>
              <a:rPr lang="ru-RU" sz="8000" dirty="0" smtClean="0"/>
            </a:br>
            <a:r>
              <a:rPr lang="ru-RU" sz="8000" dirty="0" smtClean="0"/>
              <a:t>договора;</a:t>
            </a:r>
          </a:p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пенсионная схема </a:t>
            </a:r>
            <a:r>
              <a:rPr lang="ru-RU" sz="8000" dirty="0" smtClean="0"/>
              <a:t>– совокупность условий, определяющих порядок</a:t>
            </a:r>
            <a:br>
              <a:rPr lang="ru-RU" sz="8000" dirty="0" smtClean="0"/>
            </a:br>
            <a:r>
              <a:rPr lang="ru-RU" sz="8000" dirty="0" smtClean="0"/>
              <a:t>уплаты пенсионных взносов и выплат негосударственных пенсий;</a:t>
            </a:r>
            <a:r>
              <a:rPr lang="ru-RU" sz="5000" dirty="0" smtClean="0"/>
              <a:t/>
            </a:r>
            <a:br>
              <a:rPr lang="ru-RU" sz="5000" dirty="0" smtClean="0"/>
            </a:br>
            <a:r>
              <a:rPr lang="ru-RU" sz="5000" dirty="0" smtClean="0"/>
              <a:t> </a:t>
            </a:r>
            <a:br>
              <a:rPr lang="ru-RU" sz="5000" dirty="0" smtClean="0"/>
            </a:br>
            <a:r>
              <a:rPr lang="ru-RU" sz="50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571480"/>
            <a:ext cx="8143900" cy="6858000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пенсионные основания </a:t>
            </a:r>
            <a:r>
              <a:rPr lang="ru-RU" sz="8000" dirty="0" smtClean="0"/>
              <a:t>– </a:t>
            </a:r>
            <a:r>
              <a:rPr lang="ru-RU" sz="8000" dirty="0" err="1" smtClean="0"/>
              <a:t>основания</a:t>
            </a:r>
            <a:r>
              <a:rPr lang="ru-RU" sz="8000" dirty="0" smtClean="0"/>
              <a:t> приобретения участником права на получение негосударственной пенсии;</a:t>
            </a:r>
          </a:p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выкупная сумма </a:t>
            </a:r>
            <a:r>
              <a:rPr lang="ru-RU" sz="8000" dirty="0" smtClean="0"/>
              <a:t>– денежные средства, выплачиваемые НПФ</a:t>
            </a:r>
            <a:br>
              <a:rPr lang="ru-RU" sz="8000" dirty="0" smtClean="0"/>
            </a:br>
            <a:r>
              <a:rPr lang="ru-RU" sz="8000" dirty="0" smtClean="0"/>
              <a:t>вкладчику, участнику или их правопреемникам либо переводимые в</a:t>
            </a:r>
            <a:br>
              <a:rPr lang="ru-RU" sz="8000" dirty="0" smtClean="0"/>
            </a:br>
            <a:r>
              <a:rPr lang="ru-RU" sz="8000" dirty="0" smtClean="0"/>
              <a:t>другой НПФ при прекращении пенсионного договора;</a:t>
            </a:r>
          </a:p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пенсионный счет негосударственного пенсионного обеспечения </a:t>
            </a:r>
            <a:r>
              <a:rPr lang="ru-RU" sz="8000" dirty="0" smtClean="0"/>
              <a:t>–</a:t>
            </a:r>
            <a:br>
              <a:rPr lang="ru-RU" sz="8000" dirty="0" smtClean="0"/>
            </a:br>
            <a:r>
              <a:rPr lang="ru-RU" sz="8000" dirty="0" smtClean="0"/>
              <a:t>форма аналитического учета в НПФ, отражающая поступление пенсионных взносов, начисление дохода, начисление выплат</a:t>
            </a:r>
            <a:br>
              <a:rPr lang="ru-RU" sz="8000" dirty="0" smtClean="0"/>
            </a:br>
            <a:r>
              <a:rPr lang="ru-RU" sz="8000" dirty="0" smtClean="0"/>
              <a:t>негосударственных пенсий и выплат выкупных сумм участнику</a:t>
            </a:r>
            <a:br>
              <a:rPr lang="ru-RU" sz="8000" dirty="0" smtClean="0"/>
            </a:br>
            <a:r>
              <a:rPr lang="ru-RU" sz="8000" dirty="0" smtClean="0"/>
              <a:t>(именной пенсионный счет) или участникам (солидарный пенсионный счет), а также начисление выкупных сумм участнику (участникам) для перевода в другой НПФ при расторжении пенсионного договора;</a:t>
            </a:r>
          </a:p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пенсионные резервы </a:t>
            </a:r>
            <a:r>
              <a:rPr lang="ru-RU" sz="8000" dirty="0" smtClean="0"/>
              <a:t>– совокупность средств, находящихся в</a:t>
            </a:r>
            <a:br>
              <a:rPr lang="ru-RU" sz="8000" dirty="0" smtClean="0"/>
            </a:br>
            <a:r>
              <a:rPr lang="ru-RU" sz="8000" dirty="0" smtClean="0"/>
              <a:t>собственности НПФ и предназначенных для исполнения НПФ</a:t>
            </a:r>
            <a:br>
              <a:rPr lang="ru-RU" sz="8000" dirty="0" smtClean="0"/>
            </a:br>
            <a:r>
              <a:rPr lang="ru-RU" sz="8000" dirty="0" smtClean="0"/>
              <a:t>обязательств перед участниками в соответствии с пенсионными</a:t>
            </a:r>
            <a:br>
              <a:rPr lang="ru-RU" sz="8000" dirty="0" smtClean="0"/>
            </a:br>
            <a:r>
              <a:rPr lang="ru-RU" sz="8000" dirty="0" smtClean="0"/>
              <a:t>договорами;</a:t>
            </a:r>
          </a:p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пенсионные правила НПФ </a:t>
            </a:r>
            <a:r>
              <a:rPr lang="ru-RU" sz="8000" dirty="0" smtClean="0"/>
              <a:t>– документы, определяющие порядок и</a:t>
            </a:r>
            <a:br>
              <a:rPr lang="ru-RU" sz="8000" dirty="0" smtClean="0"/>
            </a:br>
            <a:r>
              <a:rPr lang="ru-RU" sz="8000" dirty="0" smtClean="0"/>
              <a:t>условия исполнения НПФ обязательств по пенсионным договорам.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Участие НПФ в обязательном пенсионном страховании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85860"/>
            <a:ext cx="8072462" cy="5929330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договор об обязательном пенсионном страховании </a:t>
            </a:r>
            <a:r>
              <a:rPr lang="ru-RU" sz="8000" dirty="0" smtClean="0"/>
              <a:t>– соглашение</a:t>
            </a:r>
            <a:br>
              <a:rPr lang="ru-RU" sz="8000" dirty="0" smtClean="0"/>
            </a:br>
            <a:r>
              <a:rPr lang="ru-RU" sz="8000" dirty="0" smtClean="0"/>
              <a:t>между НПФ и застрахованным лицом в пользу застрахованного лица или его правопреемников, в соответствии с которым НПФ обязан при наступлении пенсионных оснований осуществлять назначение и выплату застрахованному лицу накопительной пенсии (или срочной пенсионной выплаты, или единовременной выплаты) либо осуществлять выплаты правопреемникам застрахованного лица;</a:t>
            </a:r>
          </a:p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страхователь </a:t>
            </a:r>
            <a:r>
              <a:rPr lang="ru-RU" sz="8000" dirty="0" smtClean="0"/>
              <a:t>– физическое или юридическое лицо, обязанное</a:t>
            </a:r>
            <a:br>
              <a:rPr lang="ru-RU" sz="8000" dirty="0" smtClean="0"/>
            </a:br>
            <a:r>
              <a:rPr lang="ru-RU" sz="8000" dirty="0" smtClean="0"/>
              <a:t>перечислять страховые взносы на финансирование накопительной</a:t>
            </a:r>
            <a:br>
              <a:rPr lang="ru-RU" sz="8000" dirty="0" smtClean="0"/>
            </a:br>
            <a:r>
              <a:rPr lang="ru-RU" sz="8000" dirty="0" smtClean="0"/>
              <a:t>пенсии в пользу застрахованного лица в соответствии с законом «Об обязательном пенсионном страховании в Российской Федерации»;</a:t>
            </a:r>
          </a:p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застрахованное лицо </a:t>
            </a:r>
            <a:r>
              <a:rPr lang="ru-RU" sz="8000" dirty="0" smtClean="0"/>
              <a:t>– физическое лицо, заключившее договор об</a:t>
            </a:r>
            <a:br>
              <a:rPr lang="ru-RU" sz="8000" dirty="0" smtClean="0"/>
            </a:br>
            <a:r>
              <a:rPr lang="ru-RU" sz="8000" dirty="0" smtClean="0"/>
              <a:t>ОПС;</a:t>
            </a:r>
          </a:p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страховые правила НПФ </a:t>
            </a:r>
            <a:r>
              <a:rPr lang="ru-RU" sz="8000" dirty="0" smtClean="0"/>
              <a:t>– документы, определяющие порядок и</a:t>
            </a:r>
            <a:br>
              <a:rPr lang="ru-RU" sz="8000" dirty="0" smtClean="0"/>
            </a:br>
            <a:r>
              <a:rPr lang="ru-RU" sz="8000" dirty="0" smtClean="0"/>
              <a:t>условия исполнения НПФ обязательств по договорам об ОПС.</a:t>
            </a:r>
            <a:br>
              <a:rPr lang="ru-RU" sz="8000" dirty="0" smtClean="0"/>
            </a:br>
            <a:endParaRPr lang="ru-RU" sz="8000" dirty="0" smtClean="0"/>
          </a:p>
          <a:p>
            <a:endParaRPr lang="ru-RU" sz="80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14356"/>
            <a:ext cx="8143900" cy="6858000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страховой взнос </a:t>
            </a:r>
            <a:r>
              <a:rPr lang="ru-RU" sz="8000" dirty="0" smtClean="0"/>
              <a:t>– платежи на обязательное пенсионное страхование на финансирование накопительной пенсии, уплачиваемые страхователем в пользу застрахованного лица в Пенсионный фонд Российской Федерации для последующей передачи в выбранный этим застрахованным лицом НПФ;</a:t>
            </a:r>
          </a:p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накопительная пенсия </a:t>
            </a:r>
            <a:r>
              <a:rPr lang="ru-RU" sz="8000" dirty="0" smtClean="0"/>
              <a:t>– ежемесячная денежная выплата, назначаемая и выплачиваемая НПФ застрахованному лицу в соответствии с Федеральным законом "О накопительной пенсии", настоящим Федеральным законом и договором об ОПС;</a:t>
            </a:r>
          </a:p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пенсионные основания </a:t>
            </a:r>
            <a:r>
              <a:rPr lang="ru-RU" sz="8000" dirty="0" smtClean="0"/>
              <a:t>– </a:t>
            </a:r>
            <a:r>
              <a:rPr lang="ru-RU" sz="8000" dirty="0" err="1" smtClean="0"/>
              <a:t>основания</a:t>
            </a:r>
            <a:r>
              <a:rPr lang="ru-RU" sz="8000" dirty="0" smtClean="0"/>
              <a:t> приобретения застрахованным</a:t>
            </a:r>
            <a:br>
              <a:rPr lang="ru-RU" sz="8000" dirty="0" smtClean="0"/>
            </a:br>
            <a:r>
              <a:rPr lang="ru-RU" sz="8000" dirty="0" smtClean="0"/>
              <a:t>лицом права на получение накопительной пенсии;</a:t>
            </a:r>
          </a:p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пенсионные накопления </a:t>
            </a:r>
            <a:r>
              <a:rPr lang="ru-RU" sz="8000" dirty="0" smtClean="0"/>
              <a:t>– совокупность средств, находящихся в</a:t>
            </a:r>
            <a:br>
              <a:rPr lang="ru-RU" sz="8000" dirty="0" smtClean="0"/>
            </a:br>
            <a:r>
              <a:rPr lang="ru-RU" sz="8000" dirty="0" smtClean="0"/>
              <a:t>собственности НПФ, предназначенных для исполнения обязательств НПФ перед застрахованными лицами в соответствии с договорами об ОПС;</a:t>
            </a:r>
            <a:endParaRPr lang="ru-RU" sz="8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пенсионный счет накопительной пенсии </a:t>
            </a:r>
            <a:r>
              <a:rPr lang="ru-RU" sz="8000" dirty="0" smtClean="0"/>
              <a:t>– форма индивидуального</a:t>
            </a:r>
            <a:br>
              <a:rPr lang="ru-RU" sz="8000" dirty="0" smtClean="0"/>
            </a:br>
            <a:r>
              <a:rPr lang="ru-RU" sz="8000" dirty="0" smtClean="0"/>
              <a:t>аналитического учета в НПФ, отражающая поступление средств</a:t>
            </a:r>
            <a:br>
              <a:rPr lang="ru-RU" sz="8000" dirty="0" smtClean="0"/>
            </a:br>
            <a:r>
              <a:rPr lang="ru-RU" sz="8000" dirty="0" smtClean="0"/>
              <a:t>пенсионных накоплений и результаты их инвестирования;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50004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Вопросы для обсуждения и закрепления прочитанного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43050"/>
            <a:ext cx="7498080" cy="4800600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/>
              <a:t>Какие положительные и отрицательные экономические эффекты возникнут в случае повышения пенсионного возраста?</a:t>
            </a:r>
          </a:p>
          <a:p>
            <a:pPr lvl="0"/>
            <a:r>
              <a:rPr lang="ru-RU" sz="2000" dirty="0" smtClean="0"/>
              <a:t>Какие типы пенсионных систем существуют, чем они различаются?</a:t>
            </a:r>
          </a:p>
          <a:p>
            <a:pPr lvl="0"/>
            <a:r>
              <a:rPr lang="ru-RU" sz="2000" dirty="0" smtClean="0"/>
              <a:t>В чем разница между пенсионными накоплениями и пенсионными резервами?</a:t>
            </a:r>
          </a:p>
          <a:p>
            <a:pPr lvl="0"/>
            <a:r>
              <a:rPr lang="ru-RU" sz="2000" dirty="0" smtClean="0"/>
              <a:t>В чем преимущества государственного пенсионного обеспечения?</a:t>
            </a:r>
          </a:p>
          <a:p>
            <a:pPr lvl="0"/>
            <a:r>
              <a:rPr lang="ru-RU" sz="2000" dirty="0" smtClean="0"/>
              <a:t>Кто может инвестировать накопительную часть пенсии?</a:t>
            </a:r>
          </a:p>
          <a:p>
            <a:pPr lvl="0"/>
            <a:r>
              <a:rPr lang="ru-RU" sz="2000" dirty="0" smtClean="0"/>
              <a:t>Как можно увеличить размер будущей пенсии?</a:t>
            </a:r>
          </a:p>
          <a:p>
            <a:pPr lvl="0"/>
            <a:r>
              <a:rPr lang="ru-RU" sz="2000" dirty="0" smtClean="0"/>
              <a:t>Негосударственные пенсионные фонды - особенности и риски.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43050"/>
            <a:ext cx="7498080" cy="4800600"/>
          </a:xfrm>
        </p:spPr>
        <p:txBody>
          <a:bodyPr/>
          <a:lstStyle/>
          <a:p>
            <a:r>
              <a:rPr lang="ru-RU" dirty="0" smtClean="0"/>
              <a:t>формирование</a:t>
            </a:r>
            <a:br>
              <a:rPr lang="ru-RU" dirty="0" smtClean="0"/>
            </a:br>
            <a:r>
              <a:rPr lang="ru-RU" dirty="0" smtClean="0"/>
              <a:t>общих представлений о пенсионной системе современной России.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071546"/>
            <a:ext cx="7647836" cy="517685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Пенсия (от латинского  «</a:t>
            </a:r>
            <a:r>
              <a:rPr lang="ru-RU" dirty="0" err="1" smtClean="0"/>
              <a:t>pensio</a:t>
            </a:r>
            <a:r>
              <a:rPr lang="ru-RU" dirty="0" smtClean="0"/>
              <a:t>» – платеж, оплата) означает регулярную выплату нетрудоспособному человеку из какого-то внешнего по отношению к нему источника.</a:t>
            </a:r>
          </a:p>
          <a:p>
            <a:r>
              <a:rPr lang="ru-RU" dirty="0" smtClean="0"/>
              <a:t>Пенсионные системы (модели, схемы) можно разделить на две большие</a:t>
            </a:r>
            <a:br>
              <a:rPr lang="ru-RU" dirty="0" smtClean="0"/>
            </a:br>
            <a:r>
              <a:rPr lang="ru-RU" dirty="0" smtClean="0"/>
              <a:t>группы: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распределительные</a:t>
            </a:r>
            <a:r>
              <a:rPr lang="ru-RU" dirty="0" smtClean="0"/>
              <a:t> и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накопительные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500042"/>
            <a:ext cx="81439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Распределительная пенсионная система </a:t>
            </a:r>
            <a:r>
              <a:rPr lang="ru-RU" dirty="0" smtClean="0"/>
              <a:t>предполагает, что люди в трудоспособном</a:t>
            </a:r>
            <a:br>
              <a:rPr lang="ru-RU" dirty="0" smtClean="0"/>
            </a:br>
            <a:r>
              <a:rPr lang="ru-RU" dirty="0" smtClean="0"/>
              <a:t>возрасте регулярно отчисляют часть от своей зарплаты и иных доходов в</a:t>
            </a:r>
            <a:br>
              <a:rPr lang="ru-RU" dirty="0" smtClean="0"/>
            </a:br>
            <a:r>
              <a:rPr lang="ru-RU" dirty="0" smtClean="0"/>
              <a:t>некий общий фонд, деньги из которого сразу используются для выплаты</a:t>
            </a:r>
            <a:br>
              <a:rPr lang="ru-RU" dirty="0" smtClean="0"/>
            </a:br>
            <a:r>
              <a:rPr lang="ru-RU" dirty="0" smtClean="0"/>
              <a:t>пенсий их пожилым нетрудоспособным согражданам. А в будущем, когда</a:t>
            </a:r>
            <a:br>
              <a:rPr lang="ru-RU" dirty="0" smtClean="0"/>
            </a:br>
            <a:r>
              <a:rPr lang="ru-RU" dirty="0" smtClean="0"/>
              <a:t>нынешние трудоспособные работники состарятся сами, они переместятся в</a:t>
            </a:r>
            <a:br>
              <a:rPr lang="ru-RU" dirty="0" smtClean="0"/>
            </a:br>
            <a:r>
              <a:rPr lang="ru-RU" dirty="0" smtClean="0"/>
              <a:t>категорию получателей пенсий, а платить взносы в фонд будут новые</a:t>
            </a:r>
            <a:br>
              <a:rPr lang="ru-RU" dirty="0" smtClean="0"/>
            </a:br>
            <a:r>
              <a:rPr lang="ru-RU" dirty="0" smtClean="0"/>
              <a:t>поколения молодых работников.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857232"/>
            <a:ext cx="8143900" cy="68580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Альтернативой распределительной модели является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накопительная пенсионная система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Чтобы накопительная пенсионная система была</a:t>
            </a:r>
            <a:br>
              <a:rPr lang="ru-RU" dirty="0" smtClean="0"/>
            </a:br>
            <a:r>
              <a:rPr lang="ru-RU" dirty="0" smtClean="0"/>
              <a:t>эффективной, должно выполняться несколько условий:</a:t>
            </a:r>
          </a:p>
          <a:p>
            <a:r>
              <a:rPr lang="ru-RU" dirty="0" smtClean="0"/>
              <a:t>работник откладывает достаточно большую часть своих доходов и</a:t>
            </a:r>
            <a:br>
              <a:rPr lang="ru-RU" dirty="0" smtClean="0"/>
            </a:br>
            <a:r>
              <a:rPr lang="ru-RU" dirty="0" smtClean="0"/>
              <a:t>делает это достаточно регулярно;</a:t>
            </a:r>
          </a:p>
          <a:p>
            <a:r>
              <a:rPr lang="ru-RU" dirty="0" smtClean="0"/>
              <a:t>он не тратит накопленные средства вплоть до достижения</a:t>
            </a:r>
            <a:br>
              <a:rPr lang="ru-RU" dirty="0" smtClean="0"/>
            </a:br>
            <a:r>
              <a:rPr lang="ru-RU" dirty="0" smtClean="0"/>
              <a:t>пенсионного возраста (за исключением критически важных</a:t>
            </a:r>
            <a:br>
              <a:rPr lang="ru-RU" dirty="0" smtClean="0"/>
            </a:br>
            <a:r>
              <a:rPr lang="ru-RU" dirty="0" smtClean="0"/>
              <a:t>жизненных обстоятельств);</a:t>
            </a:r>
          </a:p>
          <a:p>
            <a:r>
              <a:rPr lang="ru-RU" dirty="0" smtClean="0"/>
              <a:t>накопленные средства инвестируются в активы, приносящие доход,</a:t>
            </a:r>
            <a:br>
              <a:rPr lang="ru-RU" dirty="0" smtClean="0"/>
            </a:br>
            <a:r>
              <a:rPr lang="ru-RU" dirty="0" smtClean="0"/>
              <a:t>чтобы уберечь их от обесценения в результате инфляции, причем</a:t>
            </a:r>
            <a:br>
              <a:rPr lang="ru-RU" dirty="0" smtClean="0"/>
            </a:br>
            <a:r>
              <a:rPr lang="ru-RU" dirty="0" smtClean="0"/>
              <a:t>необходимо обеспечить надежность таких инвестиций;</a:t>
            </a:r>
          </a:p>
          <a:p>
            <a:r>
              <a:rPr lang="ru-RU" dirty="0" smtClean="0"/>
              <a:t>обеспечивается возможность получения пенсии пожизненно, вне</a:t>
            </a:r>
            <a:br>
              <a:rPr lang="ru-RU" dirty="0" smtClean="0"/>
            </a:br>
            <a:r>
              <a:rPr lang="ru-RU" dirty="0" smtClean="0"/>
              <a:t>зависимости от того, как долго человек проживет после выхода на</a:t>
            </a:r>
            <a:br>
              <a:rPr lang="ru-RU" dirty="0" smtClean="0"/>
            </a:br>
            <a:r>
              <a:rPr lang="ru-RU" dirty="0" smtClean="0"/>
              <a:t>пенсию.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Концепция «трехуровневой пенсионной системы»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642918"/>
            <a:ext cx="8143900" cy="6357958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dirty="0" smtClean="0">
                <a:solidFill>
                  <a:schemeClr val="accent3">
                    <a:lumMod val="75000"/>
                  </a:schemeClr>
                </a:solidFill>
              </a:rPr>
              <a:t>первый уровень </a:t>
            </a:r>
            <a:r>
              <a:rPr lang="ru-RU" sz="9600" dirty="0" smtClean="0"/>
              <a:t>– минимальное государственное пенсионное обеспечение всем гражданам, достигшим пенсионного возраста, на основе принципа «солидарности поколений». Источником</a:t>
            </a:r>
            <a:br>
              <a:rPr lang="ru-RU" sz="9600" dirty="0" smtClean="0"/>
            </a:br>
            <a:r>
              <a:rPr lang="ru-RU" sz="9600" dirty="0" smtClean="0"/>
              <a:t>финансирования пенсионных выплат первого уровня являются взносы работодателей и дотации бюджета, эти пенсии охватывают практически все население, их целевой приоритет – борьба с бедностью;</a:t>
            </a:r>
          </a:p>
          <a:p>
            <a:r>
              <a:rPr lang="ru-RU" sz="9600" b="1" dirty="0" smtClean="0">
                <a:solidFill>
                  <a:schemeClr val="accent3">
                    <a:lumMod val="75000"/>
                  </a:schemeClr>
                </a:solidFill>
              </a:rPr>
              <a:t>второй уровень </a:t>
            </a:r>
            <a:r>
              <a:rPr lang="ru-RU" sz="9600" dirty="0" smtClean="0"/>
              <a:t>– дополнительное пенсионное обеспечение, основанное на обязательных страховых взносах от текущих трудовых доходов на формирование пенсионного капитала, то есть обязательная накопительная система. При этом предполагаются</a:t>
            </a:r>
            <a:br>
              <a:rPr lang="ru-RU" sz="9600" dirty="0" smtClean="0"/>
            </a:br>
            <a:r>
              <a:rPr lang="ru-RU" sz="9600" dirty="0" smtClean="0"/>
              <a:t>самостоятельный выбор инвестиционной стратегии и регулятивное воздействие государства, обеспечивающее доходность и надежность пенсионных накоплений; </a:t>
            </a:r>
          </a:p>
          <a:p>
            <a:r>
              <a:rPr lang="ru-RU" sz="9600" b="1" dirty="0" smtClean="0">
                <a:solidFill>
                  <a:schemeClr val="accent3">
                    <a:lumMod val="75000"/>
                  </a:schemeClr>
                </a:solidFill>
              </a:rPr>
              <a:t>третий уровень </a:t>
            </a:r>
            <a:r>
              <a:rPr lang="ru-RU" sz="9600" dirty="0" smtClean="0"/>
              <a:t>– добровольное пенсионное обеспечение, основанное на индивидуальных и корпоративных накопительных программах.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Виды выплат по обязательному пенсионному страхованию: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14422"/>
            <a:ext cx="8072462" cy="5857892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smtClean="0"/>
              <a:t>страховая пенсия по старости;</a:t>
            </a:r>
          </a:p>
          <a:p>
            <a:r>
              <a:rPr lang="ru-RU" sz="9600" dirty="0" smtClean="0"/>
              <a:t>страховая пенсия по инвалидности;</a:t>
            </a:r>
          </a:p>
          <a:p>
            <a:r>
              <a:rPr lang="ru-RU" sz="9600" dirty="0" smtClean="0"/>
              <a:t> страховая пенсия по случаю потери кормильца;</a:t>
            </a:r>
          </a:p>
          <a:p>
            <a:r>
              <a:rPr lang="ru-RU" sz="9600" dirty="0" smtClean="0"/>
              <a:t>фиксированная выплата к страховой пенсии;</a:t>
            </a:r>
          </a:p>
          <a:p>
            <a:r>
              <a:rPr lang="ru-RU" sz="9600" dirty="0" smtClean="0"/>
              <a:t>накопительная пенсия;</a:t>
            </a:r>
          </a:p>
          <a:p>
            <a:r>
              <a:rPr lang="ru-RU" sz="9600" dirty="0" smtClean="0"/>
              <a:t>единовременная выплата средств пенсионных накоплений;</a:t>
            </a:r>
          </a:p>
          <a:p>
            <a:r>
              <a:rPr lang="ru-RU" sz="9600" dirty="0" smtClean="0"/>
              <a:t>срочная пенсионная выплата;</a:t>
            </a:r>
          </a:p>
          <a:p>
            <a:r>
              <a:rPr lang="ru-RU" sz="9600" dirty="0" smtClean="0"/>
              <a:t>выплата средств пенсионных накоплений правопреемникам умершего застрахованного лица;</a:t>
            </a:r>
          </a:p>
          <a:p>
            <a:r>
              <a:rPr lang="ru-RU" sz="9600" dirty="0" smtClean="0"/>
              <a:t>социальное пособие на погребение умерших пенсионеров, не подлежавших обязательному социальному страхованию на случай временной</a:t>
            </a:r>
            <a:br>
              <a:rPr lang="ru-RU" sz="9600" dirty="0" smtClean="0"/>
            </a:br>
            <a:r>
              <a:rPr lang="ru-RU" sz="9600" dirty="0" smtClean="0"/>
              <a:t>нетрудоспособности и в связи с материнством на день смерти.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428604"/>
            <a:ext cx="8143900" cy="6858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  Для определения размера страховой пенсии по старости принципиально</a:t>
            </a:r>
            <a:br>
              <a:rPr lang="ru-RU" dirty="0" smtClean="0"/>
            </a:br>
            <a:r>
              <a:rPr lang="ru-RU" dirty="0" smtClean="0"/>
              <a:t>важны следующие понятия: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Страховой стаж </a:t>
            </a:r>
            <a:r>
              <a:rPr lang="ru-RU" dirty="0" smtClean="0"/>
              <a:t>– это учитываемая при определении права на</a:t>
            </a:r>
            <a:br>
              <a:rPr lang="ru-RU" dirty="0" smtClean="0"/>
            </a:br>
            <a:r>
              <a:rPr lang="ru-RU" dirty="0" smtClean="0"/>
              <a:t>страховую пенсию и ее размера суммарная продолжительность периодов</a:t>
            </a:r>
            <a:br>
              <a:rPr lang="ru-RU" dirty="0" smtClean="0"/>
            </a:br>
            <a:r>
              <a:rPr lang="ru-RU" dirty="0" smtClean="0"/>
              <a:t>работы и (или) иной деятельности, за которые начислялись и уплачивались</a:t>
            </a:r>
            <a:br>
              <a:rPr lang="ru-RU" dirty="0" smtClean="0"/>
            </a:br>
            <a:r>
              <a:rPr lang="ru-RU" dirty="0" smtClean="0"/>
              <a:t>страховые взносы в ПФР, а также иных периодов, засчитываемых в</a:t>
            </a:r>
            <a:br>
              <a:rPr lang="ru-RU" dirty="0" smtClean="0"/>
            </a:br>
            <a:r>
              <a:rPr lang="ru-RU" dirty="0" smtClean="0"/>
              <a:t>страховой стаж (например, служба в армии, уход за маленькими детьми,</a:t>
            </a:r>
            <a:br>
              <a:rPr lang="ru-RU" dirty="0" smtClean="0"/>
            </a:br>
            <a:r>
              <a:rPr lang="ru-RU" dirty="0" smtClean="0"/>
              <a:t>официальная безработица и др.). Страховая пенсия по старости назначается при наличии не менее 15 лет страхового стажа.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Индивидуальный пенсионный коэффициент (ИПК) </a:t>
            </a:r>
            <a:r>
              <a:rPr lang="ru-RU" dirty="0" smtClean="0"/>
              <a:t>–  параметр,</a:t>
            </a:r>
            <a:br>
              <a:rPr lang="ru-RU" dirty="0" smtClean="0"/>
            </a:br>
            <a:r>
              <a:rPr lang="ru-RU" dirty="0" smtClean="0"/>
              <a:t>отражающий в относительных единицах пенсионные права застрахованного лица на страховую пенсию, сформированные с учетом начисленных и уплаченных в ПФР страховых взносов, продолжительности страхового стажа, а также отказа от получения страховой пенсии на определенный период. Страховая пенсия по старости назначается при наличии величины индивидуального пенсионного коэффициента в размере не менее 30. 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Стоимость пенсионного коэффициента (СПК) </a:t>
            </a:r>
            <a:r>
              <a:rPr lang="ru-RU" dirty="0" smtClean="0"/>
              <a:t>– стоимостной параметр,</a:t>
            </a:r>
            <a:br>
              <a:rPr lang="ru-RU" dirty="0" smtClean="0"/>
            </a:br>
            <a:r>
              <a:rPr lang="ru-RU" dirty="0" smtClean="0"/>
              <a:t>отражающий соотношение суммы страховых взносов на финансовое</a:t>
            </a:r>
            <a:br>
              <a:rPr lang="ru-RU" dirty="0" smtClean="0"/>
            </a:br>
            <a:r>
              <a:rPr lang="ru-RU" dirty="0" smtClean="0"/>
              <a:t>обеспечение страховых пенсий и трансфертов федерального бюджета,</a:t>
            </a:r>
            <a:br>
              <a:rPr lang="ru-RU" dirty="0" smtClean="0"/>
            </a:br>
            <a:r>
              <a:rPr lang="ru-RU" dirty="0" smtClean="0"/>
              <a:t>поступающих в бюджет ПФР в соответствующем году, и общей суммы</a:t>
            </a:r>
            <a:br>
              <a:rPr lang="ru-RU" dirty="0" smtClean="0"/>
            </a:br>
            <a:r>
              <a:rPr lang="ru-RU" dirty="0" smtClean="0"/>
              <a:t>индивидуальных пенсионных коэффициентов получателей страховых</a:t>
            </a:r>
            <a:br>
              <a:rPr lang="ru-RU" dirty="0" smtClean="0"/>
            </a:br>
            <a:r>
              <a:rPr lang="ru-RU" dirty="0" smtClean="0"/>
              <a:t>пенсий.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Негосударственные пенсионные фонды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323956"/>
            <a:ext cx="7862150" cy="553404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Негосударственные пенсионные фонды (НПФ) </a:t>
            </a:r>
            <a:r>
              <a:rPr lang="ru-RU" dirty="0" smtClean="0"/>
              <a:t>являются своеобразными финансовыми институтами, поскольку в их деятельности присутствует значимая социальная функция. Их деятельность включает в себя аккумулирование пенсионных взносов от граждан и (или) их работодателей,</a:t>
            </a:r>
            <a:br>
              <a:rPr lang="ru-RU" dirty="0" smtClean="0"/>
            </a:br>
            <a:r>
              <a:rPr lang="ru-RU" dirty="0" smtClean="0"/>
              <a:t>инвестирование полученных средств с целью получения дохода и последующую выплату пенсий своим клиентам при достижении ими пенсионного возраста.</a:t>
            </a:r>
          </a:p>
          <a:p>
            <a:r>
              <a:rPr lang="ru-RU" dirty="0" smtClean="0"/>
              <a:t>В мировой практике существуют разные модели функционирования НПФ: они могут быть и коммерческими организациями, и некоммерческими,</a:t>
            </a:r>
            <a:br>
              <a:rPr lang="ru-RU" dirty="0" smtClean="0"/>
            </a:br>
            <a:r>
              <a:rPr lang="ru-RU" dirty="0" smtClean="0"/>
              <a:t>и даже имущественными комплексами без статуса юридического лица (как паевые инвестиционные фонды).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131</TotalTime>
  <Words>507</Words>
  <PresentationFormat>Экран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Тема 6. Пенсионное обеспечение и негосударственные пенсионные фонды </vt:lpstr>
      <vt:lpstr>Цель:</vt:lpstr>
      <vt:lpstr>Слайд 3</vt:lpstr>
      <vt:lpstr>Слайд 4</vt:lpstr>
      <vt:lpstr>Слайд 5</vt:lpstr>
      <vt:lpstr>Концепция «трехуровневой пенсионной системы»  </vt:lpstr>
      <vt:lpstr>Виды выплат по обязательному пенсионному страхованию:</vt:lpstr>
      <vt:lpstr>Слайд 8</vt:lpstr>
      <vt:lpstr>Негосударственные пенсионные фонды  </vt:lpstr>
      <vt:lpstr>Негосударственное пенсионное обеспечение </vt:lpstr>
      <vt:lpstr>Слайд 11</vt:lpstr>
      <vt:lpstr>Участие НПФ в обязательном пенсионном страховании </vt:lpstr>
      <vt:lpstr>Слайд 13</vt:lpstr>
      <vt:lpstr>Вопросы для обсуждения и закрепления прочитанного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1.6. Пенсионное обеспечение и негосударственные пенсионные фонды </dc:title>
  <dc:creator>us</dc:creator>
  <cp:lastModifiedBy>us</cp:lastModifiedBy>
  <cp:revision>36</cp:revision>
  <dcterms:created xsi:type="dcterms:W3CDTF">2018-02-10T22:12:33Z</dcterms:created>
  <dcterms:modified xsi:type="dcterms:W3CDTF">2018-12-19T07:10:23Z</dcterms:modified>
</cp:coreProperties>
</file>