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114298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Тема </a:t>
            </a:r>
            <a:r>
              <a:rPr lang="ru-RU" b="1" dirty="0" smtClean="0"/>
              <a:t>3. </a:t>
            </a:r>
            <a:r>
              <a:rPr lang="ru-RU" b="1" dirty="0" smtClean="0"/>
              <a:t>Фондовый и валютный рынки, финансовые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инструменты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285852" y="2714620"/>
            <a:ext cx="7498080" cy="4800600"/>
          </a:xfrm>
        </p:spPr>
        <p:txBody>
          <a:bodyPr/>
          <a:lstStyle/>
          <a:p>
            <a:r>
              <a:rPr lang="ru-RU" sz="2800" dirty="0" smtClean="0"/>
              <a:t> Понятие и виды финансовых рынков и финансовых инструментов.</a:t>
            </a:r>
          </a:p>
          <a:p>
            <a:r>
              <a:rPr lang="ru-RU" sz="2800" dirty="0" smtClean="0"/>
              <a:t> Участники рынка ценных бумаг. Акции и акционерные общества. </a:t>
            </a:r>
            <a:r>
              <a:rPr lang="ru-RU" sz="2800" dirty="0" err="1" smtClean="0"/>
              <a:t>ПИФы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 Валютный рынок и совершаемые на нем операции.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2852"/>
            <a:ext cx="7862150" cy="6105548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Товарораспорядительные ценные бумаги </a:t>
            </a:r>
            <a:r>
              <a:rPr lang="ru-RU" dirty="0" smtClean="0"/>
              <a:t>удостоверяют право</a:t>
            </a:r>
            <a:br>
              <a:rPr lang="ru-RU" dirty="0" smtClean="0"/>
            </a:br>
            <a:r>
              <a:rPr lang="ru-RU" dirty="0" smtClean="0"/>
              <a:t>собственности их владельца на конкретную партию товара, находящуюся на товарном складе или в пути:</a:t>
            </a:r>
          </a:p>
          <a:p>
            <a:r>
              <a:rPr lang="ru-RU" dirty="0" smtClean="0"/>
              <a:t>складские свидетельства (простые, двойные)</a:t>
            </a:r>
          </a:p>
          <a:p>
            <a:r>
              <a:rPr lang="ru-RU" dirty="0" smtClean="0"/>
              <a:t>коносаменты – признаваемые ценными бумагами товарно-транспортные накладные в морских перевозках.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6858000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</a:rPr>
              <a:t>Юридическая классификация </a:t>
            </a:r>
            <a:r>
              <a:rPr lang="ru-RU" sz="1600" dirty="0" smtClean="0"/>
              <a:t>– по способу подтверждения прав</a:t>
            </a:r>
            <a:br>
              <a:rPr lang="ru-RU" sz="1600" dirty="0" smtClean="0"/>
            </a:br>
            <a:r>
              <a:rPr lang="ru-RU" sz="1600" dirty="0" smtClean="0"/>
              <a:t>владельца ценных бумаг. С этой точки зрения ценные бумаги делятся на</a:t>
            </a:r>
            <a:br>
              <a:rPr lang="ru-RU" sz="1600" dirty="0" smtClean="0"/>
            </a:br>
            <a:r>
              <a:rPr lang="ru-RU" sz="1600" dirty="0" smtClean="0"/>
              <a:t>предъявительские, ордерные и именные.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</a:rPr>
              <a:t>Статья 143 ГК РФ. Виды ценных бумаг</a:t>
            </a:r>
            <a:r>
              <a:rPr lang="ru-RU" sz="1600" i="1" dirty="0" smtClean="0"/>
              <a:t>:</a:t>
            </a:r>
          </a:p>
          <a:p>
            <a:r>
              <a:rPr lang="ru-RU" sz="1600" dirty="0" smtClean="0"/>
              <a:t>Документарные ценные бумаги могут быть предъявительскими</a:t>
            </a:r>
            <a:br>
              <a:rPr lang="ru-RU" sz="1600" dirty="0" smtClean="0"/>
            </a:br>
            <a:r>
              <a:rPr lang="ru-RU" sz="1600" dirty="0" smtClean="0"/>
              <a:t>(ценными бумагами на предъявителя), ордерными и именными.</a:t>
            </a:r>
          </a:p>
          <a:p>
            <a:r>
              <a:rPr lang="ru-RU" sz="1600" dirty="0" smtClean="0"/>
              <a:t>Предъявительской является документарная ценная бумага, по</a:t>
            </a:r>
            <a:br>
              <a:rPr lang="ru-RU" sz="1600" dirty="0" smtClean="0"/>
            </a:br>
            <a:r>
              <a:rPr lang="ru-RU" sz="1600" dirty="0" smtClean="0"/>
              <a:t>которой лицом, уполномоченным требовать исполнения по ней, признается</a:t>
            </a:r>
            <a:br>
              <a:rPr lang="ru-RU" sz="1600" dirty="0" smtClean="0"/>
            </a:br>
            <a:r>
              <a:rPr lang="ru-RU" sz="1600" dirty="0" smtClean="0"/>
              <a:t>ее владелец.</a:t>
            </a:r>
          </a:p>
          <a:p>
            <a:r>
              <a:rPr lang="ru-RU" sz="1600" dirty="0" smtClean="0"/>
              <a:t>Ордерной является документарная ценная бумага, по которой лицом,</a:t>
            </a:r>
            <a:br>
              <a:rPr lang="ru-RU" sz="1600" dirty="0" smtClean="0"/>
            </a:br>
            <a:r>
              <a:rPr lang="ru-RU" sz="1600" dirty="0" smtClean="0"/>
              <a:t>уполномоченным требовать исполнения по ней, признается ее владелец, если</a:t>
            </a:r>
            <a:br>
              <a:rPr lang="ru-RU" sz="1600" dirty="0" smtClean="0"/>
            </a:br>
            <a:r>
              <a:rPr lang="ru-RU" sz="1600" dirty="0" smtClean="0"/>
              <a:t>ценная бумага выдана на его имя или перешла к нему от первоначального</a:t>
            </a:r>
            <a:br>
              <a:rPr lang="ru-RU" sz="1600" dirty="0" smtClean="0"/>
            </a:br>
            <a:r>
              <a:rPr lang="ru-RU" sz="1600" dirty="0" smtClean="0"/>
              <a:t>владельца по непрерывному ряду индоссаментов.</a:t>
            </a:r>
          </a:p>
          <a:p>
            <a:r>
              <a:rPr lang="ru-RU" sz="1600" dirty="0" smtClean="0"/>
              <a:t>Именной является документарная ценная бумага, по которой лицом,</a:t>
            </a:r>
            <a:br>
              <a:rPr lang="ru-RU" sz="1600" dirty="0" smtClean="0"/>
            </a:br>
            <a:r>
              <a:rPr lang="ru-RU" sz="1600" dirty="0" smtClean="0"/>
              <a:t>уполномоченным требовать исполнения по ней, признается одно из</a:t>
            </a:r>
            <a:br>
              <a:rPr lang="ru-RU" sz="1600" dirty="0" smtClean="0"/>
            </a:br>
            <a:r>
              <a:rPr lang="ru-RU" sz="1600" dirty="0" smtClean="0"/>
              <a:t>следующих указанных лиц: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1600" dirty="0" smtClean="0"/>
              <a:t>владелец ценной бумаги, указанный в качестве правообладателя в</a:t>
            </a:r>
            <a:br>
              <a:rPr lang="ru-RU" sz="1600" dirty="0" smtClean="0"/>
            </a:br>
            <a:r>
              <a:rPr lang="ru-RU" sz="1600" dirty="0" smtClean="0"/>
              <a:t>учетных записях, которые ведутся обязанным лицом или действующим по</a:t>
            </a:r>
            <a:br>
              <a:rPr lang="ru-RU" sz="1600" dirty="0" smtClean="0"/>
            </a:br>
            <a:r>
              <a:rPr lang="ru-RU" sz="1600" dirty="0" smtClean="0"/>
              <a:t>его поручению и имеющим соответствующую лицензию лицом. Законом</a:t>
            </a:r>
            <a:br>
              <a:rPr lang="ru-RU" sz="1600" dirty="0" smtClean="0"/>
            </a:br>
            <a:r>
              <a:rPr lang="ru-RU" sz="1600" dirty="0" smtClean="0"/>
              <a:t>может быть предусмотрена обязанность передачи такого учета лицу,</a:t>
            </a:r>
            <a:br>
              <a:rPr lang="ru-RU" sz="1600" dirty="0" smtClean="0"/>
            </a:br>
            <a:r>
              <a:rPr lang="ru-RU" sz="1600" dirty="0" smtClean="0"/>
              <a:t>имеющему соответствующую лицензию;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1600" dirty="0" smtClean="0"/>
              <a:t>владелец ценной бумаги, если ценная бумага была выдана на его имя</a:t>
            </a:r>
            <a:br>
              <a:rPr lang="ru-RU" sz="1600" dirty="0" smtClean="0"/>
            </a:br>
            <a:r>
              <a:rPr lang="ru-RU" sz="1600" dirty="0" smtClean="0"/>
              <a:t>или перешла к нему от первоначального владельца в порядке непрерывного</a:t>
            </a:r>
            <a:br>
              <a:rPr lang="ru-RU" sz="1600" dirty="0" smtClean="0"/>
            </a:br>
            <a:r>
              <a:rPr lang="ru-RU" sz="1600" dirty="0" smtClean="0"/>
              <a:t>ряда уступок требования (цессий) путем совершения на ней именных</a:t>
            </a:r>
            <a:br>
              <a:rPr lang="ru-RU" sz="1600" dirty="0" smtClean="0"/>
            </a:br>
            <a:r>
              <a:rPr lang="ru-RU" sz="1600" dirty="0" smtClean="0"/>
              <a:t>передаточных надписей или в иной форме в соответствии с правилами,</a:t>
            </a:r>
            <a:br>
              <a:rPr lang="ru-RU" sz="1600" dirty="0" smtClean="0"/>
            </a:br>
            <a:r>
              <a:rPr lang="ru-RU" sz="1600" dirty="0" smtClean="0"/>
              <a:t>установленными для уступки требования (цессии).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466700"/>
            <a:ext cx="8005026" cy="63913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Классификация по методу регулирования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    Эмиссионная ценная бумага </a:t>
            </a:r>
            <a:r>
              <a:rPr lang="ru-RU" dirty="0" smtClean="0"/>
              <a:t>– любая ценная бумага, в том числе бездокументарная, которая характеризуется одновременно следующими признаками:</a:t>
            </a:r>
          </a:p>
          <a:p>
            <a:r>
              <a:rPr lang="ru-RU" dirty="0" smtClean="0"/>
              <a:t>закрепляет совокупность имущественных и неимущественных прав, подлежащих удостоверению, уступке и безусловному осуществлению с соблюдением установленных настоящим Федеральным законом формы и порядка;</a:t>
            </a:r>
          </a:p>
          <a:p>
            <a:r>
              <a:rPr lang="ru-RU" dirty="0" smtClean="0"/>
              <a:t>размещается выпусками;</a:t>
            </a:r>
          </a:p>
          <a:p>
            <a:r>
              <a:rPr lang="ru-RU" dirty="0" smtClean="0"/>
              <a:t>имеет равные объем и сроки осуществления прав внутри одного выпуска вне зависимости от времени приобретения ценной бумаги.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К эмиссионным ценным бумагам относятся акции, облигации, российские депозитарные расписки и опционы эмитента.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42852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Участники рынка ценных бумаг. Эмитенты и инвесторы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214422"/>
            <a:ext cx="7933588" cy="546260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Основные категории участников рынка ценных бумаг – это:</a:t>
            </a:r>
          </a:p>
          <a:p>
            <a:r>
              <a:rPr lang="ru-RU" dirty="0" smtClean="0"/>
              <a:t>эмитенты</a:t>
            </a:r>
          </a:p>
          <a:p>
            <a:r>
              <a:rPr lang="ru-RU" dirty="0" smtClean="0"/>
              <a:t>инвесторы</a:t>
            </a:r>
          </a:p>
          <a:p>
            <a:r>
              <a:rPr lang="ru-RU" dirty="0" smtClean="0"/>
              <a:t>инвестиционные посредники (брокеры, дилеры, управляющие).</a:t>
            </a:r>
          </a:p>
          <a:p>
            <a:pPr>
              <a:buNone/>
            </a:pPr>
            <a:r>
              <a:rPr lang="ru-RU" dirty="0" smtClean="0"/>
              <a:t>    Кроме того, важную роль в функционировании рынка ценных бумаг играет рыночная инфраструктура – биржи, регистраторы, депозитарии.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Эмитенты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857232"/>
            <a:ext cx="8143900" cy="621508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Эмитенты ценных бумаг </a:t>
            </a:r>
            <a:r>
              <a:rPr lang="ru-RU" dirty="0" smtClean="0"/>
              <a:t>– это лица, выпустившие ценные бумаги и несущие обязательства по ним перед их владельцами.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Две основные группы эмитентов </a:t>
            </a:r>
            <a:r>
              <a:rPr lang="ru-RU" dirty="0" smtClean="0"/>
              <a:t>– это государство (включая центральное правительство, региональные и муниципальные власти) и частные компании.</a:t>
            </a:r>
          </a:p>
          <a:p>
            <a:r>
              <a:rPr lang="ru-RU" dirty="0" smtClean="0"/>
              <a:t>Государство как эмитент выпускает только долговые ценные бумаги – облигации, частные компании могут выпускать как долевые, так и долговые ценные бумаги (акции и облигации).</a:t>
            </a:r>
          </a:p>
          <a:p>
            <a:r>
              <a:rPr lang="ru-RU" dirty="0" smtClean="0"/>
              <a:t>Доход от использования средств, полученных путем выпуска ценных бумаг, должен позволить эмитенту обеспечить выплату доходов инвесторам, вложившим свои средства в эти</a:t>
            </a:r>
            <a:br>
              <a:rPr lang="ru-RU" dirty="0" smtClean="0"/>
            </a:br>
            <a:r>
              <a:rPr lang="ru-RU" dirty="0" smtClean="0"/>
              <a:t>ценные бумаги, и заработать что-то сверх того.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-214338"/>
            <a:ext cx="749808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Инвесторы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785794"/>
            <a:ext cx="8143900" cy="6500858"/>
          </a:xfrm>
        </p:spPr>
        <p:txBody>
          <a:bodyPr>
            <a:normAutofit fontScale="47500" lnSpcReduction="20000"/>
          </a:bodyPr>
          <a:lstStyle/>
          <a:p>
            <a:r>
              <a:rPr lang="ru-RU" sz="3800" b="1" dirty="0" smtClean="0">
                <a:solidFill>
                  <a:schemeClr val="accent3">
                    <a:lumMod val="75000"/>
                  </a:schemeClr>
                </a:solidFill>
              </a:rPr>
              <a:t>Инвесторы</a:t>
            </a:r>
            <a:r>
              <a:rPr lang="ru-RU" sz="3800" dirty="0" smtClean="0"/>
              <a:t> – владельцы ценных бумаг, приобретающие их с целью</a:t>
            </a:r>
            <a:br>
              <a:rPr lang="ru-RU" sz="3800" dirty="0" smtClean="0"/>
            </a:br>
            <a:r>
              <a:rPr lang="ru-RU" sz="3800" dirty="0" smtClean="0"/>
              <a:t>получения дохода.</a:t>
            </a:r>
          </a:p>
          <a:p>
            <a:r>
              <a:rPr lang="ru-RU" sz="3800" b="1" dirty="0" smtClean="0">
                <a:solidFill>
                  <a:schemeClr val="accent3">
                    <a:lumMod val="75000"/>
                  </a:schemeClr>
                </a:solidFill>
              </a:rPr>
              <a:t>Две основные группы инвесторов </a:t>
            </a:r>
            <a:r>
              <a:rPr lang="ru-RU" sz="3800" dirty="0" smtClean="0"/>
              <a:t>– это граждане</a:t>
            </a:r>
            <a:br>
              <a:rPr lang="ru-RU" sz="3800" dirty="0" smtClean="0"/>
            </a:br>
            <a:r>
              <a:rPr lang="ru-RU" sz="3800" dirty="0" smtClean="0"/>
              <a:t>(физические лица) и так называемые институциональные инвесторы, то есть организации, которые располагают значительными финансовыми средствами, предназначенными для инвестирования. К ним</a:t>
            </a:r>
            <a:br>
              <a:rPr lang="ru-RU" sz="3800" dirty="0" smtClean="0"/>
            </a:br>
            <a:r>
              <a:rPr lang="ru-RU" sz="3800" dirty="0" smtClean="0"/>
              <a:t>относятся банки, инвестиционные фонды, пенсионные фонды, страховые компании.</a:t>
            </a:r>
          </a:p>
          <a:p>
            <a:r>
              <a:rPr lang="ru-RU" sz="3800" dirty="0" smtClean="0"/>
              <a:t>Любой инвестор, принимая инвестиционное решение, должен исходить</a:t>
            </a:r>
            <a:br>
              <a:rPr lang="ru-RU" sz="3800" dirty="0" smtClean="0"/>
            </a:br>
            <a:r>
              <a:rPr lang="ru-RU" sz="3800" dirty="0" smtClean="0"/>
              <a:t>из трех основных параметров: </a:t>
            </a:r>
            <a:r>
              <a:rPr lang="ru-RU" sz="3800" b="1" dirty="0" smtClean="0">
                <a:solidFill>
                  <a:schemeClr val="accent3">
                    <a:lumMod val="75000"/>
                  </a:schemeClr>
                </a:solidFill>
              </a:rPr>
              <a:t>ожидаемая доходность, риск инвестиции </a:t>
            </a:r>
            <a:r>
              <a:rPr lang="ru-RU" sz="3800" dirty="0" smtClean="0"/>
              <a:t>(обратное понятие – надежность) и </a:t>
            </a:r>
            <a:r>
              <a:rPr lang="ru-RU" sz="3800" b="1" dirty="0" smtClean="0">
                <a:solidFill>
                  <a:schemeClr val="accent3">
                    <a:lumMod val="75000"/>
                  </a:schemeClr>
                </a:solidFill>
              </a:rPr>
              <a:t>ликвидность</a:t>
            </a:r>
            <a:r>
              <a:rPr lang="ru-RU" sz="3800" dirty="0" smtClean="0"/>
              <a:t>.</a:t>
            </a:r>
          </a:p>
          <a:p>
            <a:r>
              <a:rPr lang="ru-RU" sz="3800" b="1" dirty="0" smtClean="0">
                <a:solidFill>
                  <a:schemeClr val="accent3">
                    <a:lumMod val="75000"/>
                  </a:schemeClr>
                </a:solidFill>
              </a:rPr>
              <a:t>Доходность</a:t>
            </a:r>
            <a:r>
              <a:rPr lang="ru-RU" sz="3800" dirty="0" smtClean="0"/>
              <a:t> – это мера эффективности инвестиции, которая</a:t>
            </a:r>
            <a:br>
              <a:rPr lang="ru-RU" sz="3800" dirty="0" smtClean="0"/>
            </a:br>
            <a:r>
              <a:rPr lang="ru-RU" sz="3800" dirty="0" smtClean="0"/>
              <a:t>рассчитывается как соотношение дохода от инвестиции к общим затратам на ее осуществление.</a:t>
            </a:r>
          </a:p>
          <a:p>
            <a:r>
              <a:rPr lang="ru-RU" sz="3800" b="1" dirty="0" smtClean="0">
                <a:solidFill>
                  <a:schemeClr val="accent3">
                    <a:lumMod val="75000"/>
                  </a:schemeClr>
                </a:solidFill>
              </a:rPr>
              <a:t>Риск</a:t>
            </a:r>
            <a:r>
              <a:rPr lang="ru-RU" sz="3800" dirty="0" smtClean="0"/>
              <a:t>, как мера непредсказуемости результата инвестиции, является</a:t>
            </a:r>
            <a:br>
              <a:rPr lang="ru-RU" sz="3800" dirty="0" smtClean="0"/>
            </a:br>
            <a:r>
              <a:rPr lang="ru-RU" sz="3800" dirty="0" smtClean="0"/>
              <a:t>негативным параметром для инвестора, однако обойтись без него нельзя:</a:t>
            </a:r>
            <a:br>
              <a:rPr lang="ru-RU" sz="3800" dirty="0" smtClean="0"/>
            </a:br>
            <a:r>
              <a:rPr lang="ru-RU" sz="3800" dirty="0" smtClean="0"/>
              <a:t>ведь доходность инвестиции является платой за риск. </a:t>
            </a:r>
            <a:br>
              <a:rPr lang="ru-RU" sz="3800" dirty="0" smtClean="0"/>
            </a:br>
            <a:r>
              <a:rPr lang="ru-RU" sz="3800" dirty="0" smtClean="0"/>
              <a:t> </a:t>
            </a:r>
          </a:p>
          <a:p>
            <a:r>
              <a:rPr lang="ru-RU" sz="3800" b="1" dirty="0" smtClean="0">
                <a:solidFill>
                  <a:schemeClr val="accent3">
                    <a:lumMod val="75000"/>
                  </a:schemeClr>
                </a:solidFill>
              </a:rPr>
              <a:t>Ликвидность</a:t>
            </a:r>
            <a:r>
              <a:rPr lang="ru-RU" sz="3800" dirty="0" smtClean="0"/>
              <a:t> – возможность быстрого обмена финансовых активов на</a:t>
            </a:r>
            <a:br>
              <a:rPr lang="ru-RU" sz="3800" dirty="0" smtClean="0"/>
            </a:br>
            <a:r>
              <a:rPr lang="ru-RU" sz="3800" dirty="0" smtClean="0"/>
              <a:t>деньги без существенных потерь в стоимости.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Инвестиционные посредники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500042"/>
            <a:ext cx="8143900" cy="635795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400" b="1" dirty="0" smtClean="0">
                <a:solidFill>
                  <a:schemeClr val="accent3">
                    <a:lumMod val="75000"/>
                  </a:schemeClr>
                </a:solidFill>
              </a:rPr>
              <a:t>  Брокеры</a:t>
            </a:r>
          </a:p>
          <a:p>
            <a:r>
              <a:rPr lang="ru-RU" sz="6400" b="1" dirty="0" smtClean="0">
                <a:solidFill>
                  <a:schemeClr val="accent3">
                    <a:lumMod val="75000"/>
                  </a:schemeClr>
                </a:solidFill>
              </a:rPr>
              <a:t>Брокерская деятельность </a:t>
            </a:r>
            <a:r>
              <a:rPr lang="ru-RU" sz="6400" dirty="0" smtClean="0"/>
              <a:t>– это деятельность по исполнению поручения</a:t>
            </a:r>
            <a:br>
              <a:rPr lang="ru-RU" sz="6400" dirty="0" smtClean="0"/>
            </a:br>
            <a:r>
              <a:rPr lang="ru-RU" sz="6400" dirty="0" smtClean="0"/>
              <a:t>клиента на совершение гражданско-правовых сделок с ценными бумагами и (или) на заключение договоров, являющихся ПФИ, осуществляемая на основании возмездных договоров с клиентом. Профессиональный участник рынка ценных бумаг, осуществляющий брокерскую деятельность, именуется брокером. Эти</a:t>
            </a:r>
            <a:br>
              <a:rPr lang="ru-RU" sz="6400" dirty="0" smtClean="0"/>
            </a:br>
            <a:r>
              <a:rPr lang="ru-RU" sz="6400" dirty="0" smtClean="0"/>
              <a:t>функции выполняют либо банки, либо специализированные брокерские фирмы. </a:t>
            </a:r>
          </a:p>
          <a:p>
            <a:pPr>
              <a:buNone/>
            </a:pPr>
            <a:r>
              <a:rPr lang="ru-RU" sz="6400" b="1" dirty="0" smtClean="0">
                <a:solidFill>
                  <a:schemeClr val="accent3">
                    <a:lumMod val="75000"/>
                  </a:schemeClr>
                </a:solidFill>
              </a:rPr>
              <a:t> Дилеры</a:t>
            </a:r>
          </a:p>
          <a:p>
            <a:r>
              <a:rPr lang="ru-RU" sz="6400" b="1" dirty="0" smtClean="0">
                <a:solidFill>
                  <a:schemeClr val="accent3">
                    <a:lumMod val="75000"/>
                  </a:schemeClr>
                </a:solidFill>
              </a:rPr>
              <a:t>Дилерская деятельность </a:t>
            </a:r>
            <a:r>
              <a:rPr lang="ru-RU" sz="6400" dirty="0" smtClean="0"/>
              <a:t>– это совершение сделок купли-продажи</a:t>
            </a:r>
            <a:br>
              <a:rPr lang="ru-RU" sz="6400" dirty="0" smtClean="0"/>
            </a:br>
            <a:r>
              <a:rPr lang="ru-RU" sz="6400" dirty="0" smtClean="0"/>
              <a:t>ценных бумаг от своего имени и за свой счет путем публичного объявления</a:t>
            </a:r>
            <a:br>
              <a:rPr lang="ru-RU" sz="6400" dirty="0" smtClean="0"/>
            </a:br>
            <a:r>
              <a:rPr lang="ru-RU" sz="6400" dirty="0" smtClean="0"/>
              <a:t>цен покупки и/или продажи определенных ценных бумаг с обязательством</a:t>
            </a:r>
            <a:br>
              <a:rPr lang="ru-RU" sz="6400" dirty="0" smtClean="0"/>
            </a:br>
            <a:r>
              <a:rPr lang="ru-RU" sz="6400" dirty="0" smtClean="0"/>
              <a:t>покупки и/или продажи этих ценных бумаг по объявленным лицом, осуществляющим такую деятельность, ценам. Профессиональный участник рынка ценных бумаг, осуществляющий дилерскую деятельность, именуется дилером.</a:t>
            </a:r>
            <a:br>
              <a:rPr lang="ru-RU" sz="6400" dirty="0" smtClean="0"/>
            </a:br>
            <a:endParaRPr lang="ru-RU" sz="6400" dirty="0" smtClean="0"/>
          </a:p>
          <a:p>
            <a:pPr>
              <a:buNone/>
            </a:pPr>
            <a:r>
              <a:rPr lang="ru-RU" sz="6400" b="1" dirty="0" smtClean="0">
                <a:solidFill>
                  <a:schemeClr val="accent3">
                    <a:lumMod val="75000"/>
                  </a:schemeClr>
                </a:solidFill>
              </a:rPr>
              <a:t>Управляющие ценными бумагами</a:t>
            </a:r>
          </a:p>
          <a:p>
            <a:r>
              <a:rPr lang="ru-RU" sz="6400" b="1" dirty="0" smtClean="0">
                <a:solidFill>
                  <a:schemeClr val="accent3">
                    <a:lumMod val="75000"/>
                  </a:schemeClr>
                </a:solidFill>
              </a:rPr>
              <a:t>Деятельность по управлению ценными бумагами </a:t>
            </a:r>
            <a:r>
              <a:rPr lang="ru-RU" sz="6400" dirty="0" smtClean="0"/>
              <a:t>– это деятельность по</a:t>
            </a:r>
            <a:br>
              <a:rPr lang="ru-RU" sz="6400" dirty="0" smtClean="0"/>
            </a:br>
            <a:r>
              <a:rPr lang="ru-RU" sz="6400" dirty="0" smtClean="0"/>
              <a:t>доверительному управлению ценными бумагами, денежными средствами,</a:t>
            </a:r>
            <a:br>
              <a:rPr lang="ru-RU" sz="6400" dirty="0" smtClean="0"/>
            </a:br>
            <a:r>
              <a:rPr lang="ru-RU" sz="6400" dirty="0" smtClean="0"/>
              <a:t>предназначенными для совершения сделок с ценными бумагами и (или)</a:t>
            </a:r>
            <a:br>
              <a:rPr lang="ru-RU" sz="6400" dirty="0" smtClean="0"/>
            </a:br>
            <a:r>
              <a:rPr lang="ru-RU" sz="6400" dirty="0" smtClean="0"/>
              <a:t>заключения договоров, являющихся производными финансовыми</a:t>
            </a:r>
            <a:br>
              <a:rPr lang="ru-RU" sz="6400" dirty="0" smtClean="0"/>
            </a:br>
            <a:r>
              <a:rPr lang="ru-RU" sz="6400" dirty="0" smtClean="0"/>
              <a:t>инструментами. Профессиональный участник рынка ценных бумаг, осуществляющий деятельность по управлению ценными бумагами, именуется управляющим.</a:t>
            </a:r>
          </a:p>
          <a:p>
            <a:pPr>
              <a:buNone/>
            </a:pPr>
            <a:r>
              <a:rPr lang="ru-RU" sz="6400" b="1" dirty="0" smtClean="0">
                <a:solidFill>
                  <a:schemeClr val="accent3">
                    <a:lumMod val="75000"/>
                  </a:schemeClr>
                </a:solidFill>
              </a:rPr>
              <a:t>Деятельность </a:t>
            </a:r>
            <a:r>
              <a:rPr lang="ru-RU" sz="6400" b="1" dirty="0" err="1" smtClean="0">
                <a:solidFill>
                  <a:schemeClr val="accent3">
                    <a:lumMod val="75000"/>
                  </a:schemeClr>
                </a:solidFill>
              </a:rPr>
              <a:t>форекс-дилеров</a:t>
            </a:r>
            <a:r>
              <a:rPr lang="ru-RU" sz="6400" dirty="0" smtClean="0"/>
              <a:t/>
            </a:r>
            <a:br>
              <a:rPr lang="ru-RU" sz="6400" dirty="0" smtClean="0"/>
            </a:br>
            <a:endParaRPr lang="ru-RU" sz="6400" dirty="0" smtClean="0"/>
          </a:p>
          <a:p>
            <a:r>
              <a:rPr lang="ru-RU" sz="6400" b="1" dirty="0" err="1" smtClean="0">
                <a:solidFill>
                  <a:schemeClr val="accent3">
                    <a:lumMod val="75000"/>
                  </a:schemeClr>
                </a:solidFill>
              </a:rPr>
              <a:t>Форекс-дилеры</a:t>
            </a:r>
            <a:r>
              <a:rPr lang="ru-RU" sz="64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6400" smtClean="0"/>
              <a:t>– посредники, предоставляющие </a:t>
            </a:r>
            <a:r>
              <a:rPr lang="ru-RU" sz="6400" dirty="0" smtClean="0"/>
              <a:t>физическим лицам доступ к операциям </a:t>
            </a:r>
            <a:r>
              <a:rPr lang="ru-RU" sz="6400" smtClean="0"/>
              <a:t>на валютном рынке </a:t>
            </a:r>
            <a:r>
              <a:rPr lang="ru-RU" sz="6400" dirty="0" smtClean="0"/>
              <a:t>и рынке валютных производных финансовых инструментов. </a:t>
            </a:r>
            <a:br>
              <a:rPr lang="ru-RU" sz="6400" dirty="0" smtClean="0"/>
            </a:br>
            <a:r>
              <a:rPr lang="ru-RU" sz="6400" dirty="0" smtClean="0"/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9058" y="0"/>
            <a:ext cx="7498080" cy="114300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Организации рыночной инфраструктуры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14290"/>
            <a:ext cx="8215338" cy="642939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400" b="1" dirty="0" smtClean="0">
                <a:solidFill>
                  <a:schemeClr val="accent3">
                    <a:lumMod val="75000"/>
                  </a:schemeClr>
                </a:solidFill>
              </a:rPr>
              <a:t>Регистраторы</a:t>
            </a:r>
          </a:p>
          <a:p>
            <a:r>
              <a:rPr lang="ru-RU" sz="6400" b="1" dirty="0" smtClean="0">
                <a:solidFill>
                  <a:schemeClr val="accent3">
                    <a:lumMod val="75000"/>
                  </a:schemeClr>
                </a:solidFill>
              </a:rPr>
              <a:t>Деятельность по ведению реестра владельцев ценных бумаг </a:t>
            </a:r>
            <a:r>
              <a:rPr lang="ru-RU" sz="6400" dirty="0" smtClean="0"/>
              <a:t>– это сбор, фиксация, обработка, хранение данных, составляющих реестр владельцев ценных бумаг, и предоставление информации из реестра владельцев ценных бумаг. </a:t>
            </a:r>
            <a:r>
              <a:rPr lang="ru-RU" sz="6400" b="1" dirty="0" smtClean="0">
                <a:solidFill>
                  <a:schemeClr val="accent3">
                    <a:lumMod val="75000"/>
                  </a:schemeClr>
                </a:solidFill>
              </a:rPr>
              <a:t>Реестр владельцев ценных бумаг</a:t>
            </a:r>
            <a:r>
              <a:rPr lang="ru-RU" sz="6400" dirty="0" smtClean="0"/>
              <a:t> – это система записей о лицах, которым открыты лицевые счета (зарегистрированных лицах), о ценных бумагах, учитываемых на указанных счетах, и иных записей в соответствии с законодательством Российской Федерации. Лицо, осуществляющее деятельность по ведению реестра, именуется держателем реестра.</a:t>
            </a:r>
          </a:p>
          <a:p>
            <a:pPr>
              <a:buNone/>
            </a:pPr>
            <a:r>
              <a:rPr lang="ru-RU" sz="6400" b="1" dirty="0" smtClean="0">
                <a:solidFill>
                  <a:schemeClr val="accent3">
                    <a:lumMod val="75000"/>
                  </a:schemeClr>
                </a:solidFill>
              </a:rPr>
              <a:t>Депозитарии</a:t>
            </a:r>
          </a:p>
          <a:p>
            <a:r>
              <a:rPr lang="ru-RU" sz="6400" b="1" dirty="0" smtClean="0">
                <a:solidFill>
                  <a:schemeClr val="accent3">
                    <a:lumMod val="75000"/>
                  </a:schemeClr>
                </a:solidFill>
              </a:rPr>
              <a:t>Депозитарная деятельность </a:t>
            </a:r>
            <a:r>
              <a:rPr lang="ru-RU" sz="6400" dirty="0" smtClean="0"/>
              <a:t>– это услуги по хранению сертификатов ценных бумаг и/или учету и переходу прав на ценные бумаги. Лицо, пользующееся услугами депозитария по хранению ценных бумаг и/или учету прав на ценные бумаги, то есть клиент депозитария, именуется депонентом.</a:t>
            </a:r>
          </a:p>
          <a:p>
            <a:pPr>
              <a:buNone/>
            </a:pPr>
            <a:r>
              <a:rPr lang="ru-RU" sz="6400" b="1" dirty="0" smtClean="0">
                <a:solidFill>
                  <a:schemeClr val="accent3">
                    <a:lumMod val="75000"/>
                  </a:schemeClr>
                </a:solidFill>
              </a:rPr>
              <a:t>Биржа</a:t>
            </a:r>
          </a:p>
          <a:p>
            <a:r>
              <a:rPr lang="ru-RU" sz="6400" dirty="0" smtClean="0"/>
              <a:t>Рынок ценных бумаг может быть организованным и неорганизованным.  Организованные торги – это торги, проводимые на регулярной основе по установленным правилам, предусматривающим порядок допуска лиц к участию в торгах для заключения ими договоров купли-продажи товаров, ценных бумаг, иностранной валюты, договоров </a:t>
            </a:r>
            <a:r>
              <a:rPr lang="ru-RU" sz="6400" dirty="0" err="1" smtClean="0"/>
              <a:t>репо</a:t>
            </a:r>
            <a:r>
              <a:rPr lang="ru-RU" sz="6400" dirty="0" smtClean="0"/>
              <a:t> и договоров, являющихся производными финансовыми инструментами. </a:t>
            </a:r>
            <a:r>
              <a:rPr lang="ru-RU" sz="6400" b="1" dirty="0" smtClean="0">
                <a:solidFill>
                  <a:schemeClr val="accent3">
                    <a:lumMod val="75000"/>
                  </a:schemeClr>
                </a:solidFill>
              </a:rPr>
              <a:t>Организатор торговли </a:t>
            </a:r>
            <a:r>
              <a:rPr lang="ru-RU" sz="6400" dirty="0" smtClean="0"/>
              <a:t>– лицо, оказывающее услуги по проведению организованных торгов на товарном и (или) финансовом рынках на основании лицензии биржи или лицензии торговой системы. </a:t>
            </a:r>
          </a:p>
          <a:p>
            <a:pPr>
              <a:buNone/>
            </a:pPr>
            <a:r>
              <a:rPr lang="ru-RU" sz="6400" b="1" dirty="0" smtClean="0">
                <a:solidFill>
                  <a:schemeClr val="accent3">
                    <a:lumMod val="75000"/>
                  </a:schemeClr>
                </a:solidFill>
              </a:rPr>
              <a:t>Клиринг</a:t>
            </a:r>
          </a:p>
          <a:p>
            <a:r>
              <a:rPr lang="ru-RU" sz="6400" b="1" dirty="0" smtClean="0">
                <a:solidFill>
                  <a:schemeClr val="accent3">
                    <a:lumMod val="75000"/>
                  </a:schemeClr>
                </a:solidFill>
              </a:rPr>
              <a:t>Клиринг</a:t>
            </a:r>
            <a:r>
              <a:rPr lang="ru-RU" sz="6400" dirty="0" smtClean="0"/>
              <a:t>  </a:t>
            </a:r>
            <a:r>
              <a:rPr lang="ru-RU" sz="64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6400" dirty="0" smtClean="0"/>
              <a:t>–  это «определение подлежащих исполнению обязательств, возникших из договоров, в том числе в результате осуществления </a:t>
            </a:r>
            <a:r>
              <a:rPr lang="ru-RU" sz="6400" dirty="0" err="1" smtClean="0"/>
              <a:t>неттинга</a:t>
            </a:r>
            <a:r>
              <a:rPr lang="ru-RU" sz="6400" dirty="0" smtClean="0"/>
              <a:t> обязательств, и подготовка документов (информации), являющихся основанием прекращения и (или) исполнения таких обязательств, а также обеспечение исполнения таких обязательств». В свою очередь, </a:t>
            </a:r>
            <a:r>
              <a:rPr lang="ru-RU" sz="6400" b="1" dirty="0" err="1" smtClean="0">
                <a:solidFill>
                  <a:schemeClr val="accent3">
                    <a:lumMod val="75000"/>
                  </a:schemeClr>
                </a:solidFill>
              </a:rPr>
              <a:t>неттинг</a:t>
            </a:r>
            <a:r>
              <a:rPr lang="ru-RU" sz="6400" dirty="0" smtClean="0"/>
              <a:t> –  э то «полное или частичное прекращение обязательств, допущенных к клирингу, зачетом и (или) иным способом,</a:t>
            </a:r>
            <a:br>
              <a:rPr lang="ru-RU" sz="6400" dirty="0" smtClean="0"/>
            </a:br>
            <a:r>
              <a:rPr lang="ru-RU" sz="6400" dirty="0" smtClean="0"/>
              <a:t>установленным правилами клиринга».</a:t>
            </a:r>
          </a:p>
          <a:p>
            <a:pPr>
              <a:buNone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-142900"/>
            <a:ext cx="749808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Акции и акционерные общества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571480"/>
            <a:ext cx="8143900" cy="6429396"/>
          </a:xfrm>
        </p:spPr>
        <p:txBody>
          <a:bodyPr>
            <a:normAutofit fontScale="25000" lnSpcReduction="20000"/>
          </a:bodyPr>
          <a:lstStyle/>
          <a:p>
            <a:r>
              <a:rPr lang="ru-RU" sz="7200" b="1" dirty="0" smtClean="0">
                <a:solidFill>
                  <a:schemeClr val="accent3">
                    <a:lumMod val="75000"/>
                  </a:schemeClr>
                </a:solidFill>
              </a:rPr>
              <a:t>Акция</a:t>
            </a:r>
            <a:r>
              <a:rPr lang="ru-RU" sz="7200" dirty="0" smtClean="0"/>
              <a:t> – это ценная бумага, дающая своему владельцу право на долю в капитале акционерного общества. </a:t>
            </a:r>
          </a:p>
          <a:p>
            <a:r>
              <a:rPr lang="ru-RU" sz="7200" b="1" dirty="0" smtClean="0">
                <a:solidFill>
                  <a:schemeClr val="accent3">
                    <a:lumMod val="75000"/>
                  </a:schemeClr>
                </a:solidFill>
              </a:rPr>
              <a:t>Акция дает своему владельцу три базовых права</a:t>
            </a:r>
            <a:r>
              <a:rPr lang="ru-RU" sz="7200" dirty="0" smtClean="0"/>
              <a:t>: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7200" dirty="0" smtClean="0"/>
              <a:t>на часть прибыли компании в виде так называемых дивидендов –</a:t>
            </a:r>
            <a:br>
              <a:rPr lang="ru-RU" sz="7200" dirty="0" smtClean="0"/>
            </a:br>
            <a:r>
              <a:rPr lang="ru-RU" sz="7200" dirty="0" smtClean="0"/>
              <a:t>если компания имеет прибыль и соответствующее решение о распределении прибыли между акционерами будет принято</a:t>
            </a:r>
            <a:br>
              <a:rPr lang="ru-RU" sz="7200" dirty="0" smtClean="0"/>
            </a:br>
            <a:r>
              <a:rPr lang="ru-RU" sz="7200" dirty="0" smtClean="0"/>
              <a:t>общим собранием;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7200" dirty="0" smtClean="0"/>
              <a:t>на управление компанией – в форме голосования на собрании</a:t>
            </a:r>
            <a:br>
              <a:rPr lang="ru-RU" sz="7200" dirty="0" smtClean="0"/>
            </a:br>
            <a:r>
              <a:rPr lang="ru-RU" sz="7200" dirty="0" smtClean="0"/>
              <a:t>акционеров;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7200" dirty="0" smtClean="0"/>
              <a:t>на часть имущества после ликвидации компании – если</a:t>
            </a:r>
            <a:br>
              <a:rPr lang="ru-RU" sz="7200" dirty="0" smtClean="0"/>
            </a:br>
            <a:r>
              <a:rPr lang="ru-RU" sz="7200" dirty="0" smtClean="0"/>
              <a:t>ликвидация произойдет и при этом у компании будет больше</a:t>
            </a:r>
            <a:br>
              <a:rPr lang="ru-RU" sz="7200" dirty="0" smtClean="0"/>
            </a:br>
            <a:r>
              <a:rPr lang="ru-RU" sz="7200" dirty="0" smtClean="0"/>
              <a:t>средств, вырученных от продажи активов, чем долгов перед</a:t>
            </a:r>
            <a:br>
              <a:rPr lang="ru-RU" sz="7200" dirty="0" smtClean="0"/>
            </a:br>
            <a:r>
              <a:rPr lang="ru-RU" sz="7200" dirty="0" smtClean="0"/>
              <a:t>кредиторами.</a:t>
            </a:r>
          </a:p>
          <a:p>
            <a:pPr marL="539496" indent="-457200"/>
            <a:r>
              <a:rPr lang="ru-RU" sz="7200" b="1" dirty="0" smtClean="0">
                <a:solidFill>
                  <a:schemeClr val="accent3">
                    <a:lumMod val="75000"/>
                  </a:schemeClr>
                </a:solidFill>
              </a:rPr>
              <a:t>Акции делятся на две категории</a:t>
            </a:r>
            <a:r>
              <a:rPr lang="ru-RU" sz="7200" dirty="0" smtClean="0"/>
              <a:t>:</a:t>
            </a:r>
          </a:p>
          <a:p>
            <a:pPr marL="539496" indent="-457200"/>
            <a:r>
              <a:rPr lang="ru-RU" sz="7200" b="1" dirty="0" smtClean="0">
                <a:solidFill>
                  <a:schemeClr val="accent3">
                    <a:lumMod val="75000"/>
                  </a:schemeClr>
                </a:solidFill>
              </a:rPr>
              <a:t>обыкновенные</a:t>
            </a:r>
            <a:r>
              <a:rPr lang="ru-RU" sz="7200" dirty="0" smtClean="0"/>
              <a:t>: максимальное участие в управлении, минимальная</a:t>
            </a:r>
            <a:br>
              <a:rPr lang="ru-RU" sz="7200" dirty="0" smtClean="0"/>
            </a:br>
            <a:r>
              <a:rPr lang="ru-RU" sz="7200" dirty="0" smtClean="0"/>
              <a:t>определенность в отношении дивидендов; ликвидационная</a:t>
            </a:r>
            <a:br>
              <a:rPr lang="ru-RU" sz="7200" dirty="0" smtClean="0"/>
            </a:br>
            <a:r>
              <a:rPr lang="ru-RU" sz="7200" dirty="0" smtClean="0"/>
              <a:t>стоимость выплачивается после расчетов не только со всеми</a:t>
            </a:r>
            <a:br>
              <a:rPr lang="ru-RU" sz="7200" dirty="0" smtClean="0"/>
            </a:br>
            <a:r>
              <a:rPr lang="ru-RU" sz="7200" dirty="0" smtClean="0"/>
              <a:t>кредиторами, но и с владельцами привилегированных акций;</a:t>
            </a:r>
          </a:p>
          <a:p>
            <a:pPr marL="539496" indent="-457200"/>
            <a:r>
              <a:rPr lang="ru-RU" sz="7200" b="1" dirty="0" smtClean="0">
                <a:solidFill>
                  <a:schemeClr val="accent3">
                    <a:lumMod val="75000"/>
                  </a:schemeClr>
                </a:solidFill>
              </a:rPr>
              <a:t>привилегированные</a:t>
            </a:r>
            <a:r>
              <a:rPr lang="ru-RU" sz="7200" dirty="0" smtClean="0"/>
              <a:t>: имеют право на фиксированные дивиденды и</a:t>
            </a:r>
            <a:br>
              <a:rPr lang="ru-RU" sz="7200" dirty="0" smtClean="0"/>
            </a:br>
            <a:r>
              <a:rPr lang="ru-RU" sz="7200" dirty="0" smtClean="0"/>
              <a:t>при исправной их выплате не участвуют в управлении, но, если</a:t>
            </a:r>
            <a:br>
              <a:rPr lang="ru-RU" sz="7200" dirty="0" smtClean="0"/>
            </a:br>
            <a:r>
              <a:rPr lang="ru-RU" sz="7200" dirty="0" smtClean="0"/>
              <a:t>дивиденды по этим акциям не заплачены, они становятся</a:t>
            </a:r>
            <a:br>
              <a:rPr lang="ru-RU" sz="7200" dirty="0" smtClean="0"/>
            </a:br>
            <a:r>
              <a:rPr lang="ru-RU" sz="7200" dirty="0" smtClean="0"/>
              <a:t>голосующими наравне с обыкновенными акциями;</a:t>
            </a:r>
            <a:br>
              <a:rPr lang="ru-RU" sz="7200" dirty="0" smtClean="0"/>
            </a:br>
            <a:r>
              <a:rPr lang="ru-RU" sz="7200" dirty="0" smtClean="0"/>
              <a:t>ликвидационная стоимость выплачивается после расчетов со</a:t>
            </a:r>
            <a:br>
              <a:rPr lang="ru-RU" sz="7200" dirty="0" smtClean="0"/>
            </a:br>
            <a:r>
              <a:rPr lang="ru-RU" sz="7200" dirty="0" smtClean="0"/>
              <a:t>всеми кредиторами, но до владельцев обыкновенных акций.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 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2000" dirty="0" smtClean="0"/>
          </a:p>
          <a:p>
            <a:pPr marL="539496" indent="-457200">
              <a:buNone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357166"/>
            <a:ext cx="7933588" cy="6248400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</a:rPr>
              <a:t>Фондовая биржа </a:t>
            </a:r>
            <a:r>
              <a:rPr lang="ru-RU" sz="8000" dirty="0" smtClean="0"/>
              <a:t>– это организованный рынок, где на регулярной основе заключаются сделки с ценными бумагами. Для совершения операций с акциями на бирже гражданин должен заключить договор о брокерском обслуживании с брокерской фирмой или банком, оказывающим брокерские услуги (далее – брокер), так как сама биржа не заключает договоров с гражданами.</a:t>
            </a:r>
          </a:p>
          <a:p>
            <a:r>
              <a:rPr lang="ru-RU" sz="8000" b="1" dirty="0" smtClean="0">
                <a:solidFill>
                  <a:schemeClr val="accent3">
                    <a:lumMod val="75000"/>
                  </a:schemeClr>
                </a:solidFill>
              </a:rPr>
              <a:t>Дивиденд</a:t>
            </a:r>
            <a:r>
              <a:rPr lang="ru-RU" sz="8000" dirty="0" smtClean="0"/>
              <a:t> — часть прибыли акционерного общества или иного хозяйствующего субъекта, распределяемая между акционерами, участниками в соответствии с количеством и видом акций, долей, находящихся в их владении.</a:t>
            </a:r>
            <a:br>
              <a:rPr lang="ru-RU" sz="8000" dirty="0" smtClean="0"/>
            </a:br>
            <a:endParaRPr lang="ru-RU" sz="8000" dirty="0" smtClean="0"/>
          </a:p>
          <a:p>
            <a:r>
              <a:rPr lang="ru-RU" sz="8000" dirty="0" smtClean="0"/>
              <a:t>Технологии торгов, используемые сегодня на Московской Бирже,</a:t>
            </a:r>
            <a:br>
              <a:rPr lang="ru-RU" sz="8000" dirty="0" smtClean="0"/>
            </a:br>
            <a:r>
              <a:rPr lang="ru-RU" sz="8000" dirty="0" smtClean="0"/>
              <a:t>позволяют клиенту совершать сделки, даже не имея в наличии полной суммы денег, необходимых для покупки, или полного количества бумаг, которые он собирается продать, так как окончательные расчеты происходят только через два дня после заключения сделок.</a:t>
            </a:r>
          </a:p>
          <a:p>
            <a:r>
              <a:rPr lang="ru-RU" sz="8000" dirty="0" smtClean="0"/>
              <a:t>Основные доходы акционеры обычно получают</a:t>
            </a:r>
            <a:br>
              <a:rPr lang="ru-RU" sz="8000" dirty="0" smtClean="0"/>
            </a:br>
            <a:r>
              <a:rPr lang="ru-RU" sz="8000" dirty="0" smtClean="0"/>
              <a:t>не в виде дивидендов, а в виде дохода от роста стоимости акций («курса  акций») при их продаже. При этом компания не гарантирует такой рост и не несет ответственности при падении стоимости акций.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428736"/>
            <a:ext cx="7498080" cy="4800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получить представление о том, как работают рынок ценных бумаг и валютный рынок, какие возможности они дают гражданам для инвестиционных и спекулятивных операций, какие</a:t>
            </a:r>
            <a:br>
              <a:rPr lang="ru-RU" dirty="0" smtClean="0"/>
            </a:br>
            <a:r>
              <a:rPr lang="ru-RU" dirty="0" smtClean="0"/>
              <a:t>финансовые институты действуют на этих рынках и каковы их цели и</a:t>
            </a:r>
            <a:br>
              <a:rPr lang="ru-RU" dirty="0" smtClean="0"/>
            </a:br>
            <a:r>
              <a:rPr lang="ru-RU" dirty="0" smtClean="0"/>
              <a:t>интересы, а также о рисках, которые принимает на себя гражданин, совершая</a:t>
            </a:r>
            <a:br>
              <a:rPr lang="ru-RU" dirty="0" smtClean="0"/>
            </a:br>
            <a:r>
              <a:rPr lang="ru-RU" dirty="0" smtClean="0"/>
              <a:t>операции на этих рынках.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0"/>
            <a:ext cx="749808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Выкуп акций обществом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857232"/>
            <a:ext cx="8143900" cy="62150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200" dirty="0" smtClean="0"/>
              <a:t>       Право требовать от АО выкупа своих акций возникает у</a:t>
            </a:r>
            <a:br>
              <a:rPr lang="ru-RU" sz="2200" dirty="0" smtClean="0"/>
            </a:br>
            <a:r>
              <a:rPr lang="ru-RU" sz="2200" dirty="0" smtClean="0"/>
              <a:t>акционеров, которые голосовали против принятия соответствующего решения или не принимали участия в голосовании, если общее собрание акционеров принимает решение:</a:t>
            </a:r>
          </a:p>
          <a:p>
            <a:r>
              <a:rPr lang="ru-RU" sz="2200" dirty="0" smtClean="0"/>
              <a:t>о реорганизации общества;</a:t>
            </a:r>
          </a:p>
          <a:p>
            <a:r>
              <a:rPr lang="ru-RU" sz="2200" dirty="0" smtClean="0"/>
              <a:t>об одобрении крупной сделки на сумму, превышающую 50%</a:t>
            </a:r>
            <a:br>
              <a:rPr lang="ru-RU" sz="2200" dirty="0" smtClean="0"/>
            </a:br>
            <a:r>
              <a:rPr lang="ru-RU" sz="2200" dirty="0" smtClean="0"/>
              <a:t>активов общества;</a:t>
            </a:r>
          </a:p>
          <a:p>
            <a:r>
              <a:rPr lang="ru-RU" sz="2200" dirty="0" smtClean="0"/>
              <a:t>о внесении изменений и дополнений в устав общества,</a:t>
            </a:r>
            <a:br>
              <a:rPr lang="ru-RU" sz="2200" dirty="0" smtClean="0"/>
            </a:br>
            <a:r>
              <a:rPr lang="ru-RU" sz="2200" dirty="0" smtClean="0"/>
              <a:t>ограничивающих права акционеров;</a:t>
            </a:r>
          </a:p>
          <a:p>
            <a:r>
              <a:rPr lang="ru-RU" sz="2200" dirty="0" smtClean="0"/>
              <a:t>о прекращении публичного статуса общества или отказе от</a:t>
            </a:r>
            <a:br>
              <a:rPr lang="ru-RU" sz="2200" dirty="0" smtClean="0"/>
            </a:br>
            <a:r>
              <a:rPr lang="ru-RU" sz="2200" dirty="0" smtClean="0"/>
              <a:t>обращения акций на бирже (</a:t>
            </a:r>
            <a:r>
              <a:rPr lang="ru-RU" sz="2200" dirty="0" err="1" smtClean="0"/>
              <a:t>делистинге</a:t>
            </a:r>
            <a:r>
              <a:rPr lang="ru-RU" sz="2200" dirty="0" smtClean="0"/>
              <a:t> акций).</a:t>
            </a:r>
          </a:p>
          <a:p>
            <a:pPr>
              <a:buNone/>
            </a:pP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Выкуп акций осуществляется по цене, определяемой советом</a:t>
            </a:r>
            <a:br>
              <a:rPr lang="ru-RU" sz="2200" dirty="0" smtClean="0"/>
            </a:br>
            <a:r>
              <a:rPr lang="ru-RU" sz="2200" dirty="0" smtClean="0"/>
              <a:t>директоров компании, но не ниже рыночной стоимости.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Основы корпоративного управления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0"/>
            <a:ext cx="8072462" cy="635795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5000" b="1" dirty="0" smtClean="0">
                <a:solidFill>
                  <a:schemeClr val="accent3">
                    <a:lumMod val="75000"/>
                  </a:schemeClr>
                </a:solidFill>
              </a:rPr>
              <a:t>Ключевыми вопросами корпоративного управления являются</a:t>
            </a:r>
            <a:r>
              <a:rPr lang="ru-RU" sz="5000" dirty="0" smtClean="0"/>
              <a:t>:</a:t>
            </a:r>
          </a:p>
          <a:p>
            <a:r>
              <a:rPr lang="ru-RU" sz="5000" dirty="0" smtClean="0"/>
              <a:t>соблюдение прав акционеров и обеспечение равенство условий для акционеров;</a:t>
            </a:r>
          </a:p>
          <a:p>
            <a:r>
              <a:rPr lang="ru-RU" sz="5000" dirty="0" smtClean="0"/>
              <a:t>учет интересов всех заинтересованных лиц при определении</a:t>
            </a:r>
            <a:br>
              <a:rPr lang="ru-RU" sz="5000" dirty="0" smtClean="0"/>
            </a:br>
            <a:r>
              <a:rPr lang="ru-RU" sz="5000" dirty="0" smtClean="0"/>
              <a:t>основных направлений деятельности компании и принятии важных</a:t>
            </a:r>
            <a:br>
              <a:rPr lang="ru-RU" sz="5000" dirty="0" smtClean="0"/>
            </a:br>
            <a:r>
              <a:rPr lang="ru-RU" sz="5000" dirty="0" smtClean="0"/>
              <a:t>для не решений;</a:t>
            </a:r>
          </a:p>
          <a:p>
            <a:r>
              <a:rPr lang="ru-RU" sz="5000" dirty="0" smtClean="0"/>
              <a:t>эффективная организация работы совета директоров общества и</a:t>
            </a:r>
            <a:br>
              <a:rPr lang="ru-RU" sz="5000" dirty="0" smtClean="0"/>
            </a:br>
            <a:r>
              <a:rPr lang="ru-RU" sz="5000" dirty="0" smtClean="0"/>
              <a:t>комитетов совета директоров;</a:t>
            </a:r>
          </a:p>
          <a:p>
            <a:r>
              <a:rPr lang="ru-RU" sz="5000" dirty="0" smtClean="0"/>
              <a:t>справедливая система вознаграждения членов совета директоров,</a:t>
            </a:r>
            <a:br>
              <a:rPr lang="ru-RU" sz="5000" dirty="0" smtClean="0"/>
            </a:br>
            <a:r>
              <a:rPr lang="ru-RU" sz="5000" dirty="0" smtClean="0"/>
              <a:t>исполнительных органов и иных ключевых руководящих</a:t>
            </a:r>
            <a:br>
              <a:rPr lang="ru-RU" sz="5000" dirty="0" smtClean="0"/>
            </a:br>
            <a:r>
              <a:rPr lang="ru-RU" sz="5000" dirty="0" smtClean="0"/>
              <a:t>работников;</a:t>
            </a:r>
          </a:p>
          <a:p>
            <a:r>
              <a:rPr lang="ru-RU" sz="5000" dirty="0" smtClean="0"/>
              <a:t>надлежащее раскрытие информации об обществе, позволяющее</a:t>
            </a:r>
            <a:br>
              <a:rPr lang="ru-RU" sz="5000" dirty="0" smtClean="0"/>
            </a:br>
            <a:r>
              <a:rPr lang="ru-RU" sz="5000" dirty="0" smtClean="0"/>
              <a:t>акционерам принимать обоснованные решения о покупке и продаже акций;</a:t>
            </a:r>
          </a:p>
          <a:p>
            <a:r>
              <a:rPr lang="ru-RU" sz="5000" dirty="0" smtClean="0"/>
              <a:t>эффективная система управления рисками и внутреннего контроля</a:t>
            </a:r>
            <a:br>
              <a:rPr lang="ru-RU" sz="5000" dirty="0" smtClean="0"/>
            </a:br>
            <a:r>
              <a:rPr lang="ru-RU" sz="5000" dirty="0" smtClean="0"/>
              <a:t>в обществе.</a:t>
            </a:r>
            <a:br>
              <a:rPr lang="ru-RU" sz="5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-285776"/>
            <a:ext cx="749808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Облигации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642918"/>
            <a:ext cx="8143900" cy="6357958"/>
          </a:xfrm>
        </p:spPr>
        <p:txBody>
          <a:bodyPr>
            <a:normAutofit fontScale="47500" lnSpcReduction="20000"/>
          </a:bodyPr>
          <a:lstStyle/>
          <a:p>
            <a:r>
              <a:rPr lang="ru-RU" sz="3800" b="1" dirty="0" smtClean="0">
                <a:solidFill>
                  <a:schemeClr val="accent3">
                    <a:lumMod val="75000"/>
                  </a:schemeClr>
                </a:solidFill>
              </a:rPr>
              <a:t>Облигация</a:t>
            </a:r>
            <a:r>
              <a:rPr lang="ru-RU" sz="3800" dirty="0" smtClean="0"/>
              <a:t> – эмиссионная ценная бумага, закрепляющая право ее</a:t>
            </a:r>
            <a:br>
              <a:rPr lang="ru-RU" sz="3800" dirty="0" smtClean="0"/>
            </a:br>
            <a:r>
              <a:rPr lang="ru-RU" sz="3800" dirty="0" smtClean="0"/>
              <a:t>владельца на получение от эмитента облигации в предусмотренный в ней срок ее номинальной стоимости или иного имущественного эквивалента. Облигация может также предусматривать право ее владельца на получение</a:t>
            </a:r>
            <a:br>
              <a:rPr lang="ru-RU" sz="3800" dirty="0" smtClean="0"/>
            </a:br>
            <a:r>
              <a:rPr lang="ru-RU" sz="3800" dirty="0" smtClean="0"/>
              <a:t>фиксированного в ней процента от номинальной стоимости облигации либо иные имущественные права. Доходом по облигации являются процент и/или дисконт.</a:t>
            </a:r>
          </a:p>
          <a:p>
            <a:r>
              <a:rPr lang="ru-RU" sz="3800" dirty="0" smtClean="0"/>
              <a:t>Владелец облигации рассчитывает получить доход на вложенные им деньги в приобретение облигации. Такой доход может являться </a:t>
            </a:r>
            <a:r>
              <a:rPr lang="ru-RU" sz="3800" b="1" dirty="0" smtClean="0">
                <a:solidFill>
                  <a:schemeClr val="accent3">
                    <a:lumMod val="75000"/>
                  </a:schemeClr>
                </a:solidFill>
              </a:rPr>
              <a:t>дисконтом </a:t>
            </a:r>
            <a:r>
              <a:rPr lang="ru-RU" sz="3800" dirty="0" smtClean="0"/>
              <a:t>(разницей между ценой приобретения облигации и ее номиналом), а также</a:t>
            </a:r>
            <a:br>
              <a:rPr lang="ru-RU" sz="3800" dirty="0" smtClean="0"/>
            </a:br>
            <a:r>
              <a:rPr lang="ru-RU" sz="3800" b="1" dirty="0" smtClean="0">
                <a:solidFill>
                  <a:schemeClr val="accent3">
                    <a:lumMod val="75000"/>
                  </a:schemeClr>
                </a:solidFill>
              </a:rPr>
              <a:t>купонными выплатами </a:t>
            </a:r>
            <a:r>
              <a:rPr lang="ru-RU" sz="3800" dirty="0" smtClean="0"/>
              <a:t>(измеряемые в процентах от номинальной стоимости облигации).</a:t>
            </a:r>
          </a:p>
          <a:p>
            <a:pPr>
              <a:buNone/>
            </a:pPr>
            <a:r>
              <a:rPr lang="ru-RU" sz="3800" dirty="0" smtClean="0"/>
              <a:t>        Цена облигации обычно выражается в процентах от номинала и зависит в основном от следующих параметров:</a:t>
            </a:r>
          </a:p>
          <a:p>
            <a:r>
              <a:rPr lang="ru-RU" sz="3800" dirty="0" smtClean="0"/>
              <a:t>купонная ставка;</a:t>
            </a:r>
          </a:p>
          <a:p>
            <a:r>
              <a:rPr lang="ru-RU" sz="3800" dirty="0" smtClean="0"/>
              <a:t>срок до погашения;</a:t>
            </a:r>
          </a:p>
          <a:p>
            <a:r>
              <a:rPr lang="ru-RU" sz="3800" dirty="0" smtClean="0"/>
              <a:t>уровень доходности, который покупатели считают для себя</a:t>
            </a:r>
            <a:br>
              <a:rPr lang="ru-RU" sz="3800" dirty="0" smtClean="0"/>
            </a:br>
            <a:r>
              <a:rPr lang="ru-RU" sz="3800" dirty="0" smtClean="0"/>
              <a:t>справедливым с учётом уровня процентных ставок в экономике и</a:t>
            </a:r>
            <a:br>
              <a:rPr lang="ru-RU" sz="3800" dirty="0" smtClean="0"/>
            </a:br>
            <a:r>
              <a:rPr lang="ru-RU" sz="3800" dirty="0" smtClean="0"/>
              <a:t>надежности конкретного эмитента;</a:t>
            </a:r>
          </a:p>
          <a:p>
            <a:r>
              <a:rPr lang="ru-RU" sz="3800" dirty="0" smtClean="0"/>
              <a:t>дополнительные права владельца облигаций (оферта, конвертируемость и т.п.), если они есть.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49808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Паевые инвестиционные фонды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785794"/>
            <a:ext cx="8143900" cy="635795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Паевой инвестиционный фонд (ПИФ) </a:t>
            </a:r>
            <a:r>
              <a:rPr lang="ru-RU" sz="2000" dirty="0" smtClean="0"/>
              <a:t>— форма коллективных инвестиций, при которых инвесторы являются собственниками долей в имуществе фонда. Управление осуществляется профессиональным участником рынка ценных бумаг  — управляющей компанией.</a:t>
            </a:r>
          </a:p>
          <a:p>
            <a:r>
              <a:rPr lang="ru-RU" sz="2000" dirty="0" smtClean="0"/>
              <a:t>С экономической точки зрения 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ПИФ</a:t>
            </a:r>
            <a:r>
              <a:rPr lang="ru-RU" sz="2000" dirty="0" smtClean="0"/>
              <a:t> – общий капитал группы инвесторов (пайщиков), объединивших свои средства, а инвестиционный пай – доля в таком капитале, имеющая форму ценной бумаги.</a:t>
            </a:r>
          </a:p>
          <a:p>
            <a:r>
              <a:rPr lang="ru-RU" sz="2000" dirty="0" smtClean="0"/>
              <a:t>Главным документом </a:t>
            </a:r>
            <a:r>
              <a:rPr lang="ru-RU" sz="2000" dirty="0" err="1" smtClean="0"/>
              <a:t>ПИФа</a:t>
            </a:r>
            <a:r>
              <a:rPr lang="ru-RU" sz="2000" dirty="0" smtClean="0"/>
              <a:t> являются его Правила доверительного</a:t>
            </a:r>
            <a:br>
              <a:rPr lang="ru-RU" sz="2000" dirty="0" smtClean="0"/>
            </a:br>
            <a:r>
              <a:rPr lang="ru-RU" sz="2000" dirty="0" smtClean="0"/>
              <a:t>управления. В них определяется тип </a:t>
            </a:r>
            <a:r>
              <a:rPr lang="ru-RU" sz="2000" dirty="0" err="1" smtClean="0"/>
              <a:t>ПИФа</a:t>
            </a:r>
            <a:r>
              <a:rPr lang="ru-RU" sz="2000" dirty="0" smtClean="0"/>
              <a:t>, направления инвестирования его средств, порядок взаимодействия УК и пайщиков, в том числе процедуры приобретения и погашения паёв, размер вознаграждения УК и расходов, подлежащих компенсации, и др. Правила подлежат обязательному раскрытию, включая размещение на сайте УК, поэтому любой потенциальный пайщик может и должен с ними ознакомиться.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0"/>
            <a:ext cx="749808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Типы </a:t>
            </a:r>
            <a:r>
              <a:rPr lang="ru-RU" sz="2800" dirty="0" err="1" smtClean="0"/>
              <a:t>ПИФов</a:t>
            </a:r>
            <a:r>
              <a:rPr lang="ru-RU" sz="2800" dirty="0" smtClean="0"/>
              <a:t> в России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Содержимое 3" descr="Безымянный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857232"/>
            <a:ext cx="6461584" cy="5531010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Валютный рынок и совершаемые на нем операции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642918"/>
            <a:ext cx="8143900" cy="6429396"/>
          </a:xfrm>
        </p:spPr>
        <p:txBody>
          <a:bodyPr>
            <a:normAutofit fontScale="25000" lnSpcReduction="20000"/>
          </a:bodyPr>
          <a:lstStyle/>
          <a:p>
            <a:r>
              <a:rPr lang="ru-RU" sz="7200" b="1" dirty="0" smtClean="0">
                <a:solidFill>
                  <a:schemeClr val="accent3">
                    <a:lumMod val="75000"/>
                  </a:schemeClr>
                </a:solidFill>
              </a:rPr>
              <a:t>Валютный курс </a:t>
            </a:r>
            <a:r>
              <a:rPr lang="ru-RU" sz="7200" dirty="0" smtClean="0"/>
              <a:t>– цена (котировка) денежной единицы одной страны,</a:t>
            </a:r>
            <a:br>
              <a:rPr lang="ru-RU" sz="7200" dirty="0" smtClean="0"/>
            </a:br>
            <a:r>
              <a:rPr lang="ru-RU" sz="7200" dirty="0" smtClean="0"/>
              <a:t>выраженная в денежной единице другой страны.</a:t>
            </a:r>
          </a:p>
          <a:p>
            <a:pPr>
              <a:buNone/>
            </a:pPr>
            <a:r>
              <a:rPr lang="ru-RU" sz="7200" dirty="0" smtClean="0"/>
              <a:t>           Курсы определяются соотношением спроса и предложения на разные</a:t>
            </a:r>
            <a:br>
              <a:rPr lang="ru-RU" sz="7200" dirty="0" smtClean="0"/>
            </a:br>
            <a:r>
              <a:rPr lang="ru-RU" sz="7200" dirty="0" smtClean="0"/>
              <a:t>валюты, которые, в свою очередь, зависят от того, каким иностранным</a:t>
            </a:r>
            <a:br>
              <a:rPr lang="ru-RU" sz="7200" dirty="0" smtClean="0"/>
            </a:br>
            <a:r>
              <a:rPr lang="ru-RU" sz="7200" dirty="0" smtClean="0"/>
              <a:t>юридическим и физическим лицам нужна валюта данной страны и зачем.</a:t>
            </a:r>
            <a:br>
              <a:rPr lang="ru-RU" sz="7200" dirty="0" smtClean="0"/>
            </a:br>
            <a:r>
              <a:rPr lang="ru-RU" sz="7200" dirty="0" smtClean="0"/>
              <a:t>Возможны следующие варианты:</a:t>
            </a:r>
          </a:p>
          <a:p>
            <a:r>
              <a:rPr lang="ru-RU" sz="7200" dirty="0" smtClean="0"/>
              <a:t>для покупки каких-то определенных товаров и услуг, в</a:t>
            </a:r>
            <a:br>
              <a:rPr lang="ru-RU" sz="7200" dirty="0" smtClean="0"/>
            </a:br>
            <a:r>
              <a:rPr lang="ru-RU" sz="7200" dirty="0" smtClean="0"/>
              <a:t>производстве которых иностранная экономика имеет преимущество</a:t>
            </a:r>
            <a:br>
              <a:rPr lang="ru-RU" sz="7200" dirty="0" smtClean="0"/>
            </a:br>
            <a:r>
              <a:rPr lang="ru-RU" sz="7200" dirty="0" smtClean="0"/>
              <a:t>перед национальной;</a:t>
            </a:r>
          </a:p>
          <a:p>
            <a:r>
              <a:rPr lang="ru-RU" sz="7200" dirty="0" smtClean="0"/>
              <a:t>для инвестирования в иностранные компании, ведения бизнеса за</a:t>
            </a:r>
            <a:br>
              <a:rPr lang="ru-RU" sz="7200" dirty="0" smtClean="0"/>
            </a:br>
            <a:r>
              <a:rPr lang="ru-RU" sz="7200" dirty="0" smtClean="0"/>
              <a:t>рубежом;</a:t>
            </a:r>
          </a:p>
          <a:p>
            <a:r>
              <a:rPr lang="ru-RU" sz="7200" dirty="0" smtClean="0"/>
              <a:t>для приобретения иностранных финансовых активов, например,</a:t>
            </a:r>
            <a:br>
              <a:rPr lang="ru-RU" sz="7200" dirty="0" smtClean="0"/>
            </a:br>
            <a:r>
              <a:rPr lang="ru-RU" sz="7200" dirty="0" smtClean="0"/>
              <a:t>ценных бумаг или депозитов в иностранной валюте;</a:t>
            </a:r>
          </a:p>
          <a:p>
            <a:r>
              <a:rPr lang="ru-RU" sz="7200" dirty="0" smtClean="0"/>
              <a:t>для уплаты ранее сделанных долгов в этой валюте;</a:t>
            </a:r>
          </a:p>
          <a:p>
            <a:r>
              <a:rPr lang="ru-RU" sz="7200" dirty="0" smtClean="0"/>
              <a:t>для спекуляций – если есть ожидания, что курс этой валюты в</a:t>
            </a:r>
            <a:br>
              <a:rPr lang="ru-RU" sz="7200" dirty="0" smtClean="0"/>
            </a:br>
            <a:r>
              <a:rPr lang="ru-RU" sz="7200" dirty="0" smtClean="0"/>
              <a:t>обозримом будущем вырастет и ее можно будет обменять обратно</a:t>
            </a:r>
            <a:br>
              <a:rPr lang="ru-RU" sz="7200" dirty="0" smtClean="0"/>
            </a:br>
            <a:r>
              <a:rPr lang="ru-RU" sz="7200" dirty="0" smtClean="0"/>
              <a:t>на большее количество национальной валюты.</a:t>
            </a:r>
          </a:p>
          <a:p>
            <a:pPr>
              <a:buNone/>
            </a:pPr>
            <a:r>
              <a:rPr lang="ru-RU" sz="7200" dirty="0" smtClean="0"/>
              <a:t>         Государство может влиять на валютный курс как косвенно (принимая</a:t>
            </a:r>
            <a:br>
              <a:rPr lang="ru-RU" sz="7200" dirty="0" smtClean="0"/>
            </a:br>
            <a:r>
              <a:rPr lang="ru-RU" sz="7200" dirty="0" smtClean="0"/>
              <a:t>меры по поддержке экспортеров или, наоборот, импортеров, поощряя или</a:t>
            </a:r>
            <a:br>
              <a:rPr lang="ru-RU" sz="7200" dirty="0" smtClean="0"/>
            </a:br>
            <a:r>
              <a:rPr lang="ru-RU" sz="7200" dirty="0" smtClean="0"/>
              <a:t>затрудняя иностранные инвестиции или инвестиции национального бизнеса за рубеж и т.д.), так и напрямую – через операции центрального банка по покупке и продаже иностранной валюты на рынке.</a:t>
            </a:r>
            <a:br>
              <a:rPr lang="ru-RU" sz="7200" dirty="0" smtClean="0"/>
            </a:br>
            <a:r>
              <a:rPr lang="ru-RU" sz="72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Вопросы для обсуждения и закрепления прочитанного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571612"/>
            <a:ext cx="7498080" cy="480060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Верно ли утверждение, что владельцы обыкновенных акций всегда получают дивиденды по итогам отчетного года, если компания получила прибыль?</a:t>
            </a:r>
          </a:p>
          <a:p>
            <a:pPr lvl="0"/>
            <a:r>
              <a:rPr lang="ru-RU" dirty="0" smtClean="0"/>
              <a:t>В чем особенности ценных бумаг по сравнению с другими финансовыми инструментами?</a:t>
            </a:r>
          </a:p>
          <a:p>
            <a:pPr lvl="0"/>
            <a:r>
              <a:rPr lang="ru-RU" dirty="0" smtClean="0"/>
              <a:t> Есть ли у Вас опыт инвестирования в ценные бумаги? При каких условиях вы готовы были бы инвестировать в ценные бумаги?</a:t>
            </a:r>
          </a:p>
          <a:p>
            <a:pPr lvl="0"/>
            <a:r>
              <a:rPr lang="ru-RU" dirty="0" smtClean="0"/>
              <a:t>В чем преимущества биржи как организованного рынка ценных бумаг?</a:t>
            </a:r>
          </a:p>
          <a:p>
            <a:pPr lvl="0"/>
            <a:r>
              <a:rPr lang="ru-RU" dirty="0" smtClean="0"/>
              <a:t>Как государство осуществляет регулирование валютного рынка в России?</a:t>
            </a:r>
          </a:p>
          <a:p>
            <a:pPr lvl="0"/>
            <a:r>
              <a:rPr lang="ru-RU" dirty="0" smtClean="0"/>
              <a:t>Какие новые технологии сегодня применяются на фондовом рынке - известно ли Вам что-либо об этом?</a:t>
            </a:r>
          </a:p>
          <a:p>
            <a:pPr lvl="0"/>
            <a:r>
              <a:rPr lang="ru-RU" dirty="0" smtClean="0"/>
              <a:t>Какие типы паевых инвестиционных фондов существуют в России?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Финансовый рынок, его структура и основные виды ценных бумаг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142984"/>
            <a:ext cx="8143900" cy="6072206"/>
          </a:xfrm>
        </p:spPr>
        <p:txBody>
          <a:bodyPr>
            <a:normAutofit fontScale="77500" lnSpcReduction="20000"/>
          </a:bodyPr>
          <a:lstStyle/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Финансовый рынок </a:t>
            </a:r>
            <a:r>
              <a:rPr lang="ru-RU" sz="2400" dirty="0" smtClean="0"/>
              <a:t>можно определить как</a:t>
            </a:r>
            <a:br>
              <a:rPr lang="ru-RU" sz="2400" dirty="0" smtClean="0"/>
            </a:br>
            <a:r>
              <a:rPr lang="ru-RU" sz="2400" dirty="0" smtClean="0"/>
              <a:t>совокупность экономических отношений его участников по поводу купли продажи различных финансовых инструментов и оказания разнообразных финансовых услуг.</a:t>
            </a:r>
          </a:p>
          <a:p>
            <a:r>
              <a:rPr lang="ru-RU" sz="2400" dirty="0" smtClean="0"/>
              <a:t>Существуют различные классификации финансового рынка – по видам</a:t>
            </a:r>
            <a:br>
              <a:rPr lang="ru-RU" sz="2400" dirty="0" smtClean="0"/>
            </a:br>
            <a:r>
              <a:rPr lang="ru-RU" sz="2400" dirty="0" smtClean="0"/>
              <a:t>обращающихся финансовых активов, инструментов и услуг, по формам</a:t>
            </a:r>
            <a:br>
              <a:rPr lang="ru-RU" sz="2400" dirty="0" smtClean="0"/>
            </a:br>
            <a:r>
              <a:rPr lang="ru-RU" sz="2400" dirty="0" smtClean="0"/>
              <a:t>организации рынка, срокам вложения средств и т.д. </a:t>
            </a:r>
          </a:p>
          <a:p>
            <a:r>
              <a:rPr lang="ru-RU" sz="2300" dirty="0" smtClean="0"/>
              <a:t>Более детальная классификация по финансовым инструментам</a:t>
            </a:r>
            <a:br>
              <a:rPr lang="ru-RU" sz="2300" dirty="0" smtClean="0"/>
            </a:br>
            <a:r>
              <a:rPr lang="ru-RU" sz="2300" dirty="0" smtClean="0"/>
              <a:t>позволяет выделить такие отдельные рынки, как рынок депозитов  (банковских вкладов), рынок кредитов, валютный рынок, рынок ценных</a:t>
            </a:r>
            <a:br>
              <a:rPr lang="ru-RU" sz="2300" dirty="0" smtClean="0"/>
            </a:br>
            <a:r>
              <a:rPr lang="ru-RU" sz="2300" dirty="0" smtClean="0"/>
              <a:t>бумаг (фондовый рынок), </a:t>
            </a:r>
            <a:r>
              <a:rPr lang="ru-RU" sz="2300" dirty="0" err="1" smtClean="0"/>
              <a:t>рынок</a:t>
            </a:r>
            <a:r>
              <a:rPr lang="ru-RU" sz="2300" dirty="0" smtClean="0"/>
              <a:t> производных финансовых инструментов,</a:t>
            </a:r>
            <a:br>
              <a:rPr lang="ru-RU" sz="2300" dirty="0" smtClean="0"/>
            </a:br>
            <a:r>
              <a:rPr lang="ru-RU" sz="2300" dirty="0" smtClean="0"/>
              <a:t>страховой рынок, рынок коллективных инвестиций и т.д. </a:t>
            </a:r>
            <a:br>
              <a:rPr lang="ru-RU" sz="2300" dirty="0" smtClean="0"/>
            </a:br>
            <a:endParaRPr lang="ru-RU" sz="2300" dirty="0" smtClean="0"/>
          </a:p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Фондовый рынок </a:t>
            </a:r>
            <a:r>
              <a:rPr lang="ru-RU" sz="2400" dirty="0" smtClean="0"/>
              <a:t>можно разделить на рынок облигаций и рынок акций,</a:t>
            </a:r>
            <a:br>
              <a:rPr lang="ru-RU" sz="2400" dirty="0" smtClean="0"/>
            </a:br>
            <a:r>
              <a:rPr lang="ru-RU" sz="2400" dirty="0" smtClean="0"/>
              <a:t>или на организованный и неорганизованный, или на первичный и вторичный, и т.д.</a:t>
            </a:r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Рынок ценных бумаг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785794"/>
            <a:ext cx="8143900" cy="6357958"/>
          </a:xfrm>
        </p:spPr>
        <p:txBody>
          <a:bodyPr>
            <a:normAutofit fontScale="92500"/>
          </a:bodyPr>
          <a:lstStyle/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Рынок ценных бумаг </a:t>
            </a:r>
            <a:r>
              <a:rPr lang="ru-RU" sz="2400" dirty="0" smtClean="0"/>
              <a:t>можно охарактеризовать как систему отношений по поводу заключения и исполнения сделок с ценными бумагами. Участниками этого рынка являются эмитенты ценных бумаг (то есть лица, выпустившие ценные бумаги и несущие обязательства по ним перед их владельцами), инвесторы (владельцы ценных бумаг), а также посредники (брокеры, дилеры, управляющие) и субъекты рыночной инфраструктуры (биржи, депозитарии, регистраторы, клиринговые организации).</a:t>
            </a:r>
          </a:p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Ценными бумагами </a:t>
            </a:r>
            <a:r>
              <a:rPr lang="ru-RU" sz="2400" dirty="0" smtClean="0"/>
              <a:t>являются документы, соответствующие</a:t>
            </a:r>
            <a:br>
              <a:rPr lang="ru-RU" sz="2400" dirty="0" smtClean="0"/>
            </a:br>
            <a:r>
              <a:rPr lang="ru-RU" sz="2400" dirty="0" smtClean="0"/>
              <a:t>установленным законом требованиям и удостоверяющие</a:t>
            </a:r>
            <a:br>
              <a:rPr lang="ru-RU" sz="2400" dirty="0" smtClean="0"/>
            </a:br>
            <a:r>
              <a:rPr lang="ru-RU" sz="2400" dirty="0" smtClean="0"/>
              <a:t>обязательственные и иные права, осуществление или передача которых возможны только при предъявлении таких документов (документарные ценные бумаги).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714356"/>
            <a:ext cx="7933588" cy="596267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Среди правовых характеристик ценных бумаг есть два принципиально</a:t>
            </a:r>
            <a:br>
              <a:rPr lang="ru-RU" dirty="0" smtClean="0"/>
            </a:br>
            <a:r>
              <a:rPr lang="ru-RU" dirty="0" smtClean="0"/>
              <a:t>важных момента: идея </a:t>
            </a:r>
            <a:r>
              <a:rPr lang="ru-RU" dirty="0" err="1" smtClean="0"/>
              <a:t>оборотоспособности</a:t>
            </a:r>
            <a:r>
              <a:rPr lang="ru-RU" dirty="0" smtClean="0"/>
              <a:t> ценных бумаг и понятие</a:t>
            </a:r>
            <a:br>
              <a:rPr lang="ru-RU" dirty="0" smtClean="0"/>
            </a:br>
            <a:r>
              <a:rPr lang="ru-RU" dirty="0" smtClean="0"/>
              <a:t>«бездокументарных ценных бумаг».</a:t>
            </a:r>
          </a:p>
          <a:p>
            <a:r>
              <a:rPr lang="ru-RU" b="1" dirty="0" err="1" smtClean="0">
                <a:solidFill>
                  <a:schemeClr val="accent3">
                    <a:lumMod val="75000"/>
                  </a:schemeClr>
                </a:solidFill>
              </a:rPr>
              <a:t>Оборотоспособность</a:t>
            </a:r>
            <a:r>
              <a:rPr lang="ru-RU" dirty="0" smtClean="0"/>
              <a:t> – это способность вещи (или иного ценного для людей объекта) быть предметом сделок, переходить из рук в руки.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Бездокументарные ценные бумаги </a:t>
            </a:r>
            <a:r>
              <a:rPr lang="ru-RU" dirty="0" smtClean="0"/>
              <a:t>— фиксация обязательственных и иных прав, закрепляемых именной или ордерной ценной бумагой, с помощью электронно-вычислительной техники и т. п., с выдачей обладателю права документа, который подтверждает закреплённое право.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4285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Классификации ценных бумаг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071546"/>
            <a:ext cx="7719274" cy="517685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Экономическая классификация </a:t>
            </a:r>
            <a:r>
              <a:rPr lang="ru-RU" dirty="0" smtClean="0"/>
              <a:t>– по содержанию прав владельца ценных бумаг. </a:t>
            </a:r>
          </a:p>
          <a:p>
            <a:pPr>
              <a:buNone/>
            </a:pPr>
            <a:r>
              <a:rPr lang="ru-RU" dirty="0" smtClean="0"/>
              <a:t>       Все ценные бумаги, предусмотренные ныне действующим российским законодательством, по содержанию прав владельца можно разделить на 4 группы:</a:t>
            </a:r>
          </a:p>
          <a:p>
            <a:r>
              <a:rPr lang="ru-RU" dirty="0" smtClean="0"/>
              <a:t>долговые</a:t>
            </a:r>
          </a:p>
          <a:p>
            <a:r>
              <a:rPr lang="ru-RU" dirty="0" smtClean="0"/>
              <a:t>долевые</a:t>
            </a:r>
          </a:p>
          <a:p>
            <a:r>
              <a:rPr lang="ru-RU" dirty="0" smtClean="0"/>
              <a:t>производные </a:t>
            </a:r>
          </a:p>
          <a:p>
            <a:r>
              <a:rPr lang="ru-RU" dirty="0" smtClean="0"/>
              <a:t>товарные 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85728"/>
            <a:ext cx="7862150" cy="624840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Долевые ценные бумаги </a:t>
            </a:r>
            <a:r>
              <a:rPr lang="ru-RU" dirty="0" smtClean="0"/>
              <a:t>удостоверяют право на долю в капитале эмитента или ином общем капитале, которое, в свою очередь, реализуется в трех основных правах: праве на получение дохода, праве на участие в управлении компанией (или в праве требовать от обязанного лица</a:t>
            </a:r>
            <a:br>
              <a:rPr lang="ru-RU" dirty="0" smtClean="0"/>
            </a:br>
            <a:r>
              <a:rPr lang="ru-RU" dirty="0" smtClean="0"/>
              <a:t>надлежащего управления объединенным капиталом) и праве на получение части стоимости имущества при ликвидации эмитента (прекращении объединенного капитала):</a:t>
            </a:r>
          </a:p>
          <a:p>
            <a:r>
              <a:rPr lang="ru-RU" dirty="0" smtClean="0"/>
              <a:t>акции (обыкновенные, привилегированные) </a:t>
            </a:r>
          </a:p>
          <a:p>
            <a:r>
              <a:rPr lang="ru-RU" dirty="0" smtClean="0"/>
              <a:t>инвестиционные паи паевых инвестиционных фондов.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357166"/>
            <a:ext cx="7933588" cy="624840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Долговые ценные бумаги </a:t>
            </a:r>
            <a:r>
              <a:rPr lang="ru-RU" dirty="0" smtClean="0"/>
              <a:t>удостоверяют право на получение определенной или определимой денежной суммы или нескольких денежных</a:t>
            </a:r>
            <a:br>
              <a:rPr lang="ru-RU" dirty="0" smtClean="0"/>
            </a:br>
            <a:r>
              <a:rPr lang="ru-RU" dirty="0" smtClean="0"/>
              <a:t>сумм в определенные сроки, или при наступлении определенных обстоятельств, или в момент востребования владельцем бумаги:</a:t>
            </a:r>
          </a:p>
          <a:p>
            <a:r>
              <a:rPr lang="ru-RU" dirty="0" smtClean="0"/>
              <a:t>облигации</a:t>
            </a:r>
          </a:p>
          <a:p>
            <a:r>
              <a:rPr lang="ru-RU" dirty="0" smtClean="0"/>
              <a:t>банковские сертификаты (депозитные, сберегательные) </a:t>
            </a:r>
          </a:p>
          <a:p>
            <a:r>
              <a:rPr lang="ru-RU" dirty="0" smtClean="0"/>
              <a:t>банковские сберегательные книжки на предъявителя</a:t>
            </a:r>
          </a:p>
          <a:p>
            <a:r>
              <a:rPr lang="ru-RU" dirty="0" smtClean="0"/>
              <a:t>векселя (простые, переводные)</a:t>
            </a:r>
          </a:p>
          <a:p>
            <a:r>
              <a:rPr lang="ru-RU" dirty="0" smtClean="0"/>
              <a:t>чеки</a:t>
            </a:r>
          </a:p>
          <a:p>
            <a:r>
              <a:rPr lang="ru-RU" dirty="0" smtClean="0"/>
              <a:t>закладные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428604"/>
            <a:ext cx="7929618" cy="642939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Производные ценные бумаги </a:t>
            </a:r>
            <a:r>
              <a:rPr lang="ru-RU" dirty="0" smtClean="0"/>
              <a:t>удостоверяют право их владельца на покупку, продажу или иную сделку с другими ценными бумагами (акциями, облигациями) либо иными базовыми активами; цена производной бумаги зависят от цены базового актива.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опционы эмитента </a:t>
            </a:r>
            <a:r>
              <a:rPr lang="ru-RU" dirty="0" smtClean="0"/>
              <a:t>– бумаги, дающие право купить акции того же эмитента в определенный срок по определенной цене;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депозитарные расписки </a:t>
            </a:r>
            <a:r>
              <a:rPr lang="ru-RU" dirty="0" smtClean="0"/>
              <a:t>– бумаги,</a:t>
            </a:r>
            <a:br>
              <a:rPr lang="ru-RU" dirty="0" smtClean="0"/>
            </a:br>
            <a:r>
              <a:rPr lang="ru-RU" dirty="0" smtClean="0"/>
              <a:t>позволяющие вывести ценные бумаги иностранного эмитента на национальный фондовый рынок.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212</TotalTime>
  <Words>1147</Words>
  <PresentationFormat>Экран (4:3)</PresentationFormat>
  <Paragraphs>153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Солнцестояние</vt:lpstr>
      <vt:lpstr>Тема 3. Фондовый и валютный рынки, финансовые инструменты </vt:lpstr>
      <vt:lpstr>Цель:</vt:lpstr>
      <vt:lpstr>Финансовый рынок, его структура и основные виды ценных бумаг </vt:lpstr>
      <vt:lpstr>Рынок ценных бумаг </vt:lpstr>
      <vt:lpstr>Слайд 5</vt:lpstr>
      <vt:lpstr>Классификации ценных бумаг </vt:lpstr>
      <vt:lpstr>Слайд 7</vt:lpstr>
      <vt:lpstr>Слайд 8</vt:lpstr>
      <vt:lpstr>Слайд 9</vt:lpstr>
      <vt:lpstr>Слайд 10</vt:lpstr>
      <vt:lpstr>Слайд 11</vt:lpstr>
      <vt:lpstr>Слайд 12</vt:lpstr>
      <vt:lpstr>Участники рынка ценных бумаг. Эмитенты и инвесторы </vt:lpstr>
      <vt:lpstr>Эмитенты </vt:lpstr>
      <vt:lpstr>Инвесторы</vt:lpstr>
      <vt:lpstr>Инвестиционные посредники </vt:lpstr>
      <vt:lpstr>Организации рыночной инфраструктуры </vt:lpstr>
      <vt:lpstr>Акции и акционерные общества </vt:lpstr>
      <vt:lpstr>Слайд 19</vt:lpstr>
      <vt:lpstr>Выкуп акций обществом </vt:lpstr>
      <vt:lpstr>Основы корпоративного управления  </vt:lpstr>
      <vt:lpstr>Облигации</vt:lpstr>
      <vt:lpstr>Паевые инвестиционные фонды </vt:lpstr>
      <vt:lpstr>Типы ПИФов в России </vt:lpstr>
      <vt:lpstr>Валютный рынок и совершаемые на нем операции </vt:lpstr>
      <vt:lpstr>Вопросы для обсуждения и закрепления прочитанного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1.3 Фондовый и валютный рынки, финансовые инструменты </dc:title>
  <dc:creator>us</dc:creator>
  <cp:lastModifiedBy>us</cp:lastModifiedBy>
  <cp:revision>56</cp:revision>
  <dcterms:created xsi:type="dcterms:W3CDTF">2018-02-10T17:56:48Z</dcterms:created>
  <dcterms:modified xsi:type="dcterms:W3CDTF">2018-12-19T07:10:16Z</dcterms:modified>
</cp:coreProperties>
</file>