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6"/>
  </p:notesMasterIdLst>
  <p:handoutMasterIdLst>
    <p:handoutMasterId r:id="rId37"/>
  </p:handoutMasterIdLst>
  <p:sldIdLst>
    <p:sldId id="258" r:id="rId2"/>
    <p:sldId id="392" r:id="rId3"/>
    <p:sldId id="419" r:id="rId4"/>
    <p:sldId id="268" r:id="rId5"/>
    <p:sldId id="270" r:id="rId6"/>
    <p:sldId id="289" r:id="rId7"/>
    <p:sldId id="393" r:id="rId8"/>
    <p:sldId id="402" r:id="rId9"/>
    <p:sldId id="403" r:id="rId10"/>
    <p:sldId id="401" r:id="rId11"/>
    <p:sldId id="400" r:id="rId12"/>
    <p:sldId id="404" r:id="rId13"/>
    <p:sldId id="399" r:id="rId14"/>
    <p:sldId id="398" r:id="rId15"/>
    <p:sldId id="406" r:id="rId16"/>
    <p:sldId id="397" r:id="rId17"/>
    <p:sldId id="396" r:id="rId18"/>
    <p:sldId id="395" r:id="rId19"/>
    <p:sldId id="407" r:id="rId20"/>
    <p:sldId id="408" r:id="rId21"/>
    <p:sldId id="409" r:id="rId22"/>
    <p:sldId id="415" r:id="rId23"/>
    <p:sldId id="416" r:id="rId24"/>
    <p:sldId id="417" r:id="rId25"/>
    <p:sldId id="410" r:id="rId26"/>
    <p:sldId id="422" r:id="rId27"/>
    <p:sldId id="414" r:id="rId28"/>
    <p:sldId id="413" r:id="rId29"/>
    <p:sldId id="412" r:id="rId30"/>
    <p:sldId id="418" r:id="rId31"/>
    <p:sldId id="423" r:id="rId32"/>
    <p:sldId id="420" r:id="rId33"/>
    <p:sldId id="421" r:id="rId34"/>
    <p:sldId id="309" r:id="rId3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relyOnVml="1" encoding="utf-8"/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08" autoAdjust="0"/>
    <p:restoredTop sz="94373" autoAdjust="0"/>
  </p:normalViewPr>
  <p:slideViewPr>
    <p:cSldViewPr>
      <p:cViewPr varScale="1">
        <p:scale>
          <a:sx n="106" d="100"/>
          <a:sy n="106" d="100"/>
        </p:scale>
        <p:origin x="-16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482F7B9-7702-4056-B248-587E7350E5B3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13A20E1-983F-465D-B273-37FEC4A855A7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85E4AB-E87E-4AF6-8BD1-AB7DD3EBF2FF}" type="slidenum">
              <a:rPr lang="ru-RU"/>
              <a:pPr/>
              <a:t>1</a:t>
            </a:fld>
            <a:endParaRPr lang="ru-RU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85E4AB-E87E-4AF6-8BD1-AB7DD3EBF2FF}" type="slidenum">
              <a:rPr lang="ru-RU"/>
              <a:pPr/>
              <a:t>2</a:t>
            </a:fld>
            <a:endParaRPr lang="ru-RU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99181-D93F-441C-98D6-ECA9CB6D56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FB8C6-74DF-40EA-B541-9955751BCB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BD5BB-8C4B-40AE-BE37-8B35622E79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871C1-5FEE-465E-A02F-CA16486289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12169-E2D1-4C0C-974B-F9915F8D7F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0A53A-33D0-4221-85F4-83D15C1413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1FFC0-A5F5-46A0-8C48-9A6390FF16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2908F-22D2-4A74-A1D0-2DB37D702A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82686-6EB7-46D8-A32D-D7EF2BADA6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DEF52-E6EB-4093-BF4A-2EB4A2E0B1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71E68-F20A-4504-BBB1-FABE16D046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4205B-79AB-427E-A954-D1C45873B22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32.xml"/><Relationship Id="rId3" Type="http://schemas.openxmlformats.org/officeDocument/2006/relationships/slide" Target="slide10.xml"/><Relationship Id="rId7" Type="http://schemas.openxmlformats.org/officeDocument/2006/relationships/slide" Target="slide29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6.xml"/><Relationship Id="rId11" Type="http://schemas.openxmlformats.org/officeDocument/2006/relationships/image" Target="../media/image2.jpeg"/><Relationship Id="rId5" Type="http://schemas.openxmlformats.org/officeDocument/2006/relationships/slide" Target="slide25.xml"/><Relationship Id="rId10" Type="http://schemas.openxmlformats.org/officeDocument/2006/relationships/image" Target="../media/image1.jpeg"/><Relationship Id="rId4" Type="http://schemas.openxmlformats.org/officeDocument/2006/relationships/slide" Target="slide23.xml"/><Relationship Id="rId9" Type="http://schemas.openxmlformats.org/officeDocument/2006/relationships/slide" Target="slide3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ctrTitle"/>
          </p:nvPr>
        </p:nvSpPr>
        <p:spPr>
          <a:effectLst/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0000"/>
                </a:solidFill>
              </a:rPr>
              <a:t>Психологические аспекты контроля выполнения заданий;</a:t>
            </a:r>
            <a:br>
              <a:rPr lang="ru-RU" dirty="0" smtClean="0">
                <a:solidFill>
                  <a:srgbClr val="000000"/>
                </a:solidFill>
              </a:rPr>
            </a:b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285852" y="928670"/>
            <a:ext cx="6400800" cy="857256"/>
          </a:xfrm>
        </p:spPr>
        <p:txBody>
          <a:bodyPr/>
          <a:lstStyle/>
          <a:p>
            <a:r>
              <a:rPr lang="ru-RU" dirty="0" smtClean="0">
                <a:solidFill>
                  <a:srgbClr val="000000"/>
                </a:solidFill>
              </a:rPr>
              <a:t>Лекция 13.</a:t>
            </a:r>
            <a:endParaRPr lang="ru-RU" dirty="0">
              <a:solidFill>
                <a:srgbClr val="000000"/>
              </a:solidFill>
            </a:endParaRP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6381750"/>
            <a:ext cx="9144000" cy="4762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50825" y="-44450"/>
            <a:ext cx="5041900" cy="8239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САРАТОВСКИЙ НАЦИОНАЛЬНЫЙ ИССЛЕДОВАТЕЛЬСКИЙ ГОСУДАРСТВЕННЫЙ УНИВЕРСИТЕТ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ИМЕНИ Н.Г. ЧЕРНЫШЕВСКОГО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Кафедра общей и социальной психологии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79388" y="6481763"/>
            <a:ext cx="8785225" cy="2762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САРАТОВСКИЙ ГОСУДАРСТВЕННЫЙ УНИВЕРСИТЕТ ИМЕНИ Н.Г. ЧЕРНЫШЕВСКОГО Факультет психологии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контроля: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000364" y="1571612"/>
            <a:ext cx="2714644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0000"/>
                </a:solidFill>
              </a:rPr>
              <a:t>Контроль</a:t>
            </a:r>
            <a:endParaRPr lang="ru-RU" sz="3200" dirty="0">
              <a:solidFill>
                <a:srgbClr val="0000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57224" y="3143248"/>
            <a:ext cx="2714644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0000"/>
                </a:solidFill>
              </a:rPr>
              <a:t>Опережающий</a:t>
            </a:r>
            <a:endParaRPr lang="ru-RU" sz="2400" b="1" dirty="0">
              <a:solidFill>
                <a:srgbClr val="00000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928926" y="4714884"/>
            <a:ext cx="2928958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0000"/>
                </a:solidFill>
              </a:rPr>
              <a:t>Текущий</a:t>
            </a:r>
            <a:endParaRPr lang="ru-RU" sz="2800" b="1" dirty="0">
              <a:solidFill>
                <a:srgbClr val="0000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572132" y="3214686"/>
            <a:ext cx="2928958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0000"/>
                </a:solidFill>
              </a:rPr>
              <a:t>Заключительный</a:t>
            </a:r>
            <a:endParaRPr lang="ru-RU" sz="2400" dirty="0">
              <a:solidFill>
                <a:srgbClr val="000000"/>
              </a:solidFill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rot="5400000">
            <a:off x="2750331" y="2607463"/>
            <a:ext cx="642942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6200000" flipH="1">
            <a:off x="3321835" y="3536157"/>
            <a:ext cx="2286016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6200000" flipH="1">
            <a:off x="5715008" y="2428868"/>
            <a:ext cx="714380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0000"/>
                </a:solidFill>
              </a:rPr>
              <a:t>Опережающий контроль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 smtClean="0">
                <a:solidFill>
                  <a:srgbClr val="000000"/>
                </a:solidFill>
              </a:rPr>
              <a:t>Считается важнейшим и определяется сутью </a:t>
            </a:r>
            <a:r>
              <a:rPr lang="ru-RU" b="1" i="1" dirty="0" smtClean="0">
                <a:solidFill>
                  <a:srgbClr val="000000"/>
                </a:solidFill>
              </a:rPr>
              <a:t>активной </a:t>
            </a:r>
            <a:r>
              <a:rPr lang="ru-RU" b="1" dirty="0" smtClean="0">
                <a:solidFill>
                  <a:srgbClr val="000000"/>
                </a:solidFill>
              </a:rPr>
              <a:t>(наиболее эффективной) стратегии управления, состоящей в прогнозировании и предвидении будущего функционирования. Поэтому создание организационных структур, планирование и даже </a:t>
            </a:r>
            <a:r>
              <a:rPr lang="ru-RU" b="1" dirty="0" err="1" smtClean="0">
                <a:solidFill>
                  <a:srgbClr val="000000"/>
                </a:solidFill>
              </a:rPr>
              <a:t>целе-полагание</a:t>
            </a:r>
            <a:r>
              <a:rPr lang="ru-RU" b="1" dirty="0" smtClean="0">
                <a:solidFill>
                  <a:srgbClr val="000000"/>
                </a:solidFill>
              </a:rPr>
              <a:t> рассматриваются как аспекты контроля. </a:t>
            </a:r>
            <a:endParaRPr lang="ru-RU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 smtClean="0">
                <a:solidFill>
                  <a:srgbClr val="000000"/>
                </a:solidFill>
              </a:rPr>
              <a:t>Предварительный, или «</a:t>
            </a:r>
            <a:r>
              <a:rPr lang="ru-RU" b="1" dirty="0" err="1" smtClean="0">
                <a:solidFill>
                  <a:srgbClr val="000000"/>
                </a:solidFill>
              </a:rPr>
              <a:t>опережа-ющий</a:t>
            </a:r>
            <a:r>
              <a:rPr lang="ru-RU" b="1" dirty="0" smtClean="0">
                <a:solidFill>
                  <a:srgbClr val="000000"/>
                </a:solidFill>
              </a:rPr>
              <a:t>», контроль направлен на три сферы ресурсов — человеческие, материальные и финансовые. </a:t>
            </a:r>
          </a:p>
          <a:p>
            <a:pPr algn="just"/>
            <a:r>
              <a:rPr lang="ru-RU" b="1" dirty="0" smtClean="0">
                <a:solidFill>
                  <a:srgbClr val="000000"/>
                </a:solidFill>
              </a:rPr>
              <a:t>Правильно разработанная система контроля, обращенная в будущее, обнаруживает возможные </a:t>
            </a:r>
            <a:r>
              <a:rPr lang="ru-RU" b="1" dirty="0" err="1" smtClean="0">
                <a:solidFill>
                  <a:srgbClr val="000000"/>
                </a:solidFill>
              </a:rPr>
              <a:t>откло-нения</a:t>
            </a:r>
            <a:r>
              <a:rPr lang="ru-RU" b="1" dirty="0" smtClean="0">
                <a:solidFill>
                  <a:srgbClr val="000000"/>
                </a:solidFill>
              </a:rPr>
              <a:t> до их появления.</a:t>
            </a:r>
            <a:endParaRPr lang="ru-RU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Текущий контроль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 smtClean="0">
                <a:solidFill>
                  <a:srgbClr val="000000"/>
                </a:solidFill>
              </a:rPr>
              <a:t>происходит в процессе выполнения работ; в нем наиболее полно воплощается </a:t>
            </a:r>
            <a:r>
              <a:rPr lang="ru-RU" b="1" i="1" dirty="0" smtClean="0">
                <a:solidFill>
                  <a:srgbClr val="000000"/>
                </a:solidFill>
              </a:rPr>
              <a:t>принцип обратной связи, </a:t>
            </a:r>
            <a:r>
              <a:rPr lang="ru-RU" b="1" dirty="0" smtClean="0">
                <a:solidFill>
                  <a:srgbClr val="000000"/>
                </a:solidFill>
              </a:rPr>
              <a:t>позволяющий оценить качество выполнения и внести коррективы, что содействует достижению целей.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/>
          <a:lstStyle/>
          <a:p>
            <a:r>
              <a:rPr lang="ru-RU" i="1" dirty="0" smtClean="0"/>
              <a:t>Заключительный </a:t>
            </a:r>
            <a:r>
              <a:rPr lang="ru-RU" dirty="0" smtClean="0"/>
              <a:t>контроль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857232"/>
            <a:ext cx="8858312" cy="5268931"/>
          </a:xfrm>
        </p:spPr>
        <p:txBody>
          <a:bodyPr/>
          <a:lstStyle/>
          <a:p>
            <a:pPr algn="just"/>
            <a:r>
              <a:rPr lang="ru-RU" b="1" dirty="0" smtClean="0">
                <a:solidFill>
                  <a:srgbClr val="000000"/>
                </a:solidFill>
              </a:rPr>
              <a:t>выполняет двоякую роль: он помогает решить вопрос о качестве работ и от него зависят различные оценочные процедуры: наказание, поощрение, стимулирование и мотивирование. Поскольку он выполняет </a:t>
            </a:r>
            <a:r>
              <a:rPr lang="ru-RU" b="1" i="1" dirty="0" smtClean="0">
                <a:solidFill>
                  <a:srgbClr val="000000"/>
                </a:solidFill>
              </a:rPr>
              <a:t>мотивирующую </a:t>
            </a:r>
            <a:r>
              <a:rPr lang="ru-RU" b="1" dirty="0" smtClean="0">
                <a:solidFill>
                  <a:srgbClr val="000000"/>
                </a:solidFill>
              </a:rPr>
              <a:t>функцию, с психологической точки зрения руководитель должен наибольшее внимание уделять именно этому типу контроля и владеть его методами и правилами.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контроля: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000364" y="1571612"/>
            <a:ext cx="2714644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0000"/>
                </a:solidFill>
              </a:rPr>
              <a:t>Контроль</a:t>
            </a:r>
            <a:endParaRPr lang="ru-RU" sz="3200" dirty="0">
              <a:solidFill>
                <a:srgbClr val="0000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57224" y="3143248"/>
            <a:ext cx="2714644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0000"/>
                </a:solidFill>
              </a:rPr>
              <a:t>Частичный </a:t>
            </a:r>
            <a:endParaRPr lang="ru-RU" sz="2400" b="1" dirty="0">
              <a:solidFill>
                <a:srgbClr val="0000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572132" y="3214686"/>
            <a:ext cx="2928958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0000"/>
                </a:solidFill>
              </a:rPr>
              <a:t>Полный</a:t>
            </a:r>
            <a:endParaRPr lang="ru-RU" sz="2400" dirty="0">
              <a:solidFill>
                <a:srgbClr val="000000"/>
              </a:solidFill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rot="5400000">
            <a:off x="2750331" y="2607463"/>
            <a:ext cx="642942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6200000" flipH="1">
            <a:off x="5715008" y="2428868"/>
            <a:ext cx="714380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/>
          <a:lstStyle/>
          <a:p>
            <a:pPr algn="just"/>
            <a:r>
              <a:rPr lang="ru-RU" b="1" i="1" dirty="0" smtClean="0">
                <a:solidFill>
                  <a:srgbClr val="000000"/>
                </a:solidFill>
              </a:rPr>
              <a:t>Частичный </a:t>
            </a:r>
            <a:r>
              <a:rPr lang="ru-RU" b="1" dirty="0" smtClean="0">
                <a:solidFill>
                  <a:srgbClr val="000000"/>
                </a:solidFill>
              </a:rPr>
              <a:t>затрагивает лишь отдельные аспекты организационной деятельности, касаясь наиболее важных технологических операций и звеньев. </a:t>
            </a:r>
          </a:p>
          <a:p>
            <a:pPr algn="just"/>
            <a:r>
              <a:rPr lang="ru-RU" b="1" dirty="0" smtClean="0">
                <a:solidFill>
                  <a:srgbClr val="000000"/>
                </a:solidFill>
              </a:rPr>
              <a:t>Полный - все показатели </a:t>
            </a:r>
            <a:r>
              <a:rPr lang="ru-RU" b="1" dirty="0" err="1" smtClean="0">
                <a:solidFill>
                  <a:srgbClr val="000000"/>
                </a:solidFill>
              </a:rPr>
              <a:t>деятель-ности</a:t>
            </a:r>
            <a:r>
              <a:rPr lang="ru-RU" b="1" dirty="0" smtClean="0">
                <a:solidFill>
                  <a:srgbClr val="000000"/>
                </a:solidFill>
              </a:rPr>
              <a:t> и все подразделения управляемой системы подвергаются контролю.</a:t>
            </a:r>
            <a:endParaRPr lang="ru-RU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 smtClean="0">
                <a:solidFill>
                  <a:srgbClr val="000000"/>
                </a:solidFill>
              </a:rPr>
              <a:t>Нахождение компромисса между затратами на контроль и мерой его полноты — важнейшее умение руководителя при реализации им контрольной функции.</a:t>
            </a:r>
            <a:endParaRPr lang="ru-RU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Стратегический контроль</a:t>
            </a:r>
            <a:endParaRPr lang="ru-RU" dirty="0">
              <a:solidFill>
                <a:schemeClr val="bg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 smtClean="0">
                <a:solidFill>
                  <a:srgbClr val="000000"/>
                </a:solidFill>
              </a:rPr>
              <a:t>Для этого используется </a:t>
            </a:r>
            <a:r>
              <a:rPr lang="ru-RU" b="1" i="1" dirty="0" smtClean="0">
                <a:solidFill>
                  <a:srgbClr val="000000"/>
                </a:solidFill>
              </a:rPr>
              <a:t>стратегический контроль. </a:t>
            </a:r>
          </a:p>
          <a:p>
            <a:pPr algn="just"/>
            <a:r>
              <a:rPr lang="ru-RU" b="1" dirty="0" smtClean="0">
                <a:solidFill>
                  <a:srgbClr val="000000"/>
                </a:solidFill>
              </a:rPr>
              <a:t>Чтобы иметь полное представление о состоянии дел в организации, достаточно контролировать лишь определенные — стратегические — пункты, а не контролировать всё.</a:t>
            </a:r>
            <a:endParaRPr lang="ru-RU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контроля: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0000"/>
                </a:solidFill>
              </a:rPr>
              <a:t>По признаку </a:t>
            </a:r>
            <a:r>
              <a:rPr lang="ru-RU" b="1" i="1" dirty="0" smtClean="0">
                <a:solidFill>
                  <a:srgbClr val="000000"/>
                </a:solidFill>
              </a:rPr>
              <a:t>систематичности </a:t>
            </a:r>
            <a:r>
              <a:rPr lang="ru-RU" b="1" dirty="0" smtClean="0">
                <a:solidFill>
                  <a:srgbClr val="000000"/>
                </a:solidFill>
              </a:rPr>
              <a:t>выделяется </a:t>
            </a:r>
            <a:r>
              <a:rPr lang="ru-RU" b="1" i="1" dirty="0" smtClean="0">
                <a:solidFill>
                  <a:srgbClr val="000000"/>
                </a:solidFill>
              </a:rPr>
              <a:t>выборочный </a:t>
            </a:r>
            <a:r>
              <a:rPr lang="ru-RU" b="1" dirty="0" smtClean="0">
                <a:solidFill>
                  <a:srgbClr val="000000"/>
                </a:solidFill>
              </a:rPr>
              <a:t>и </a:t>
            </a:r>
            <a:r>
              <a:rPr lang="ru-RU" b="1" i="1" dirty="0" smtClean="0">
                <a:solidFill>
                  <a:srgbClr val="000000"/>
                </a:solidFill>
              </a:rPr>
              <a:t>плановый </a:t>
            </a:r>
            <a:r>
              <a:rPr lang="ru-RU" b="1" dirty="0" smtClean="0">
                <a:solidFill>
                  <a:srgbClr val="000000"/>
                </a:solidFill>
              </a:rPr>
              <a:t>контроль.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По признаку </a:t>
            </a:r>
            <a:r>
              <a:rPr lang="ru-RU" b="1" i="1" dirty="0" smtClean="0">
                <a:solidFill>
                  <a:srgbClr val="C00000"/>
                </a:solidFill>
              </a:rPr>
              <a:t>объема </a:t>
            </a:r>
            <a:r>
              <a:rPr lang="ru-RU" b="1" dirty="0" smtClean="0">
                <a:solidFill>
                  <a:srgbClr val="C00000"/>
                </a:solidFill>
              </a:rPr>
              <a:t>контроль бывает </a:t>
            </a:r>
            <a:r>
              <a:rPr lang="ru-RU" b="1" i="1" dirty="0" smtClean="0">
                <a:solidFill>
                  <a:srgbClr val="C00000"/>
                </a:solidFill>
              </a:rPr>
              <a:t>индивидуальным, групповым </a:t>
            </a:r>
            <a:r>
              <a:rPr lang="ru-RU" b="1" dirty="0" smtClean="0">
                <a:solidFill>
                  <a:srgbClr val="C00000"/>
                </a:solidFill>
              </a:rPr>
              <a:t>или </a:t>
            </a:r>
            <a:r>
              <a:rPr lang="ru-RU" b="1" i="1" dirty="0" smtClean="0">
                <a:solidFill>
                  <a:srgbClr val="C00000"/>
                </a:solidFill>
              </a:rPr>
              <a:t>общеорганизационным.</a:t>
            </a:r>
            <a:endParaRPr lang="ru-RU" b="1" dirty="0" smtClean="0">
              <a:solidFill>
                <a:srgbClr val="C00000"/>
              </a:solidFill>
            </a:endParaRPr>
          </a:p>
          <a:p>
            <a:r>
              <a:rPr lang="ru-RU" b="1" dirty="0" smtClean="0">
                <a:solidFill>
                  <a:srgbClr val="000000"/>
                </a:solidFill>
              </a:rPr>
              <a:t>По </a:t>
            </a:r>
            <a:r>
              <a:rPr lang="ru-RU" b="1" i="1" dirty="0" smtClean="0">
                <a:solidFill>
                  <a:srgbClr val="000000"/>
                </a:solidFill>
              </a:rPr>
              <a:t>направленности </a:t>
            </a:r>
            <a:r>
              <a:rPr lang="ru-RU" b="1" dirty="0" smtClean="0">
                <a:solidFill>
                  <a:srgbClr val="000000"/>
                </a:solidFill>
              </a:rPr>
              <a:t>контроль подразделяется на </a:t>
            </a:r>
            <a:r>
              <a:rPr lang="ru-RU" b="1" i="1" dirty="0" smtClean="0">
                <a:solidFill>
                  <a:srgbClr val="000000"/>
                </a:solidFill>
              </a:rPr>
              <a:t>результативный </a:t>
            </a:r>
            <a:r>
              <a:rPr lang="ru-RU" b="1" dirty="0" smtClean="0">
                <a:solidFill>
                  <a:srgbClr val="000000"/>
                </a:solidFill>
              </a:rPr>
              <a:t>и </a:t>
            </a:r>
            <a:r>
              <a:rPr lang="ru-RU" b="1" i="1" dirty="0" smtClean="0">
                <a:solidFill>
                  <a:srgbClr val="000000"/>
                </a:solidFill>
              </a:rPr>
              <a:t>процессуальный.</a:t>
            </a:r>
            <a:endParaRPr lang="ru-RU" b="1" dirty="0" smtClean="0">
              <a:solidFill>
                <a:srgbClr val="00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ctrTitle"/>
          </p:nvPr>
        </p:nvSpPr>
        <p:spPr>
          <a:effectLst/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0000"/>
                </a:solidFill>
              </a:rPr>
              <a:t/>
            </a:r>
            <a:br>
              <a:rPr lang="ru-RU" dirty="0" smtClean="0">
                <a:solidFill>
                  <a:srgbClr val="000000"/>
                </a:solidFill>
              </a:rPr>
            </a:br>
            <a:r>
              <a:rPr lang="ru-RU" dirty="0" smtClean="0">
                <a:solidFill>
                  <a:srgbClr val="000000"/>
                </a:solidFill>
              </a:rPr>
              <a:t>Психологические аспекты обратной связи от менеджера к исполнителю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642918"/>
            <a:ext cx="6400800" cy="857256"/>
          </a:xfrm>
        </p:spPr>
        <p:txBody>
          <a:bodyPr/>
          <a:lstStyle/>
          <a:p>
            <a:r>
              <a:rPr lang="ru-RU" dirty="0" smtClean="0">
                <a:solidFill>
                  <a:srgbClr val="000000"/>
                </a:solidFill>
              </a:rPr>
              <a:t>.</a:t>
            </a:r>
            <a:endParaRPr lang="ru-RU" dirty="0">
              <a:solidFill>
                <a:srgbClr val="000000"/>
              </a:solidFill>
            </a:endParaRP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6381750"/>
            <a:ext cx="9144000" cy="4762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50825" y="-44450"/>
            <a:ext cx="5041900" cy="8239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САРАТОВСКИЙ НАЦИОНАЛЬНЫЙ ИССЛЕДОВАТЕЛЬСКИЙ ГОСУДАРСТВЕННЫЙ УНИВЕРСИТЕТ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ИМЕНИ Н.Г. ЧЕРНЫШЕВСКОГО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Кафедра общей и социальной психологии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79388" y="6481763"/>
            <a:ext cx="8785225" cy="2762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САРАТОВСКИЙ ГОСУДАРСТВЕННЫЙ УНИВЕРСИТЕТ ИМЕНИ Н.Г. ЧЕРНЫШЕВСКОГО Факультет психологии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По степени </a:t>
            </a:r>
            <a:r>
              <a:rPr lang="ru-RU" b="1" i="1" dirty="0" smtClean="0">
                <a:solidFill>
                  <a:srgbClr val="C00000"/>
                </a:solidFill>
              </a:rPr>
              <a:t>строгости </a:t>
            </a:r>
            <a:r>
              <a:rPr lang="ru-RU" b="1" dirty="0" smtClean="0">
                <a:solidFill>
                  <a:srgbClr val="C00000"/>
                </a:solidFill>
              </a:rPr>
              <a:t>различают два типа контроля — </a:t>
            </a:r>
            <a:r>
              <a:rPr lang="ru-RU" b="1" i="1" dirty="0" smtClean="0">
                <a:solidFill>
                  <a:srgbClr val="C00000"/>
                </a:solidFill>
              </a:rPr>
              <a:t>количественный </a:t>
            </a:r>
            <a:r>
              <a:rPr lang="ru-RU" b="1" dirty="0" smtClean="0">
                <a:solidFill>
                  <a:srgbClr val="C00000"/>
                </a:solidFill>
              </a:rPr>
              <a:t>и </a:t>
            </a:r>
            <a:r>
              <a:rPr lang="ru-RU" b="1" i="1" dirty="0" smtClean="0">
                <a:solidFill>
                  <a:srgbClr val="C00000"/>
                </a:solidFill>
              </a:rPr>
              <a:t>качественный </a:t>
            </a:r>
            <a:r>
              <a:rPr lang="ru-RU" b="1" dirty="0" smtClean="0">
                <a:solidFill>
                  <a:srgbClr val="C00000"/>
                </a:solidFill>
              </a:rPr>
              <a:t>(экспертный).</a:t>
            </a:r>
          </a:p>
          <a:p>
            <a:r>
              <a:rPr lang="ru-RU" b="1" dirty="0" smtClean="0">
                <a:solidFill>
                  <a:srgbClr val="000000"/>
                </a:solidFill>
              </a:rPr>
              <a:t>При характеристике контрольной функции вводится понятие </a:t>
            </a:r>
            <a:r>
              <a:rPr lang="ru-RU" b="1" i="1" dirty="0" smtClean="0">
                <a:solidFill>
                  <a:srgbClr val="000000"/>
                </a:solidFill>
              </a:rPr>
              <a:t>общего процесса контроля.</a:t>
            </a:r>
            <a:endParaRPr lang="ru-RU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85794"/>
            <a:ext cx="8786874" cy="5340369"/>
          </a:xfrm>
        </p:spPr>
        <p:txBody>
          <a:bodyPr/>
          <a:lstStyle/>
          <a:p>
            <a:r>
              <a:rPr lang="ru-RU" b="1" dirty="0" smtClean="0">
                <a:solidFill>
                  <a:srgbClr val="000000"/>
                </a:solidFill>
              </a:rPr>
              <a:t>На этапе разработки стандартов исполнения устанавливаются два типа оценочных критериев:</a:t>
            </a:r>
          </a:p>
          <a:p>
            <a:r>
              <a:rPr lang="ru-RU" b="1" dirty="0" smtClean="0">
                <a:solidFill>
                  <a:srgbClr val="000000"/>
                </a:solidFill>
              </a:rPr>
              <a:t> </a:t>
            </a:r>
            <a:r>
              <a:rPr lang="ru-RU" b="1" i="1" dirty="0" smtClean="0">
                <a:solidFill>
                  <a:srgbClr val="000000"/>
                </a:solidFill>
              </a:rPr>
              <a:t>ориентиры по содержанию </a:t>
            </a:r>
            <a:r>
              <a:rPr lang="ru-RU" b="1" dirty="0" smtClean="0">
                <a:solidFill>
                  <a:srgbClr val="000000"/>
                </a:solidFill>
              </a:rPr>
              <a:t>(качеству и производительности) </a:t>
            </a:r>
          </a:p>
          <a:p>
            <a:r>
              <a:rPr lang="ru-RU" b="1" i="1" dirty="0" smtClean="0">
                <a:solidFill>
                  <a:srgbClr val="000000"/>
                </a:solidFill>
              </a:rPr>
              <a:t>ориентиры</a:t>
            </a:r>
            <a:r>
              <a:rPr lang="ru-RU" b="1" dirty="0" smtClean="0">
                <a:solidFill>
                  <a:srgbClr val="000000"/>
                </a:solidFill>
              </a:rPr>
              <a:t> </a:t>
            </a:r>
            <a:r>
              <a:rPr lang="ru-RU" b="1" i="1" dirty="0" smtClean="0">
                <a:solidFill>
                  <a:srgbClr val="000000"/>
                </a:solidFill>
              </a:rPr>
              <a:t>по времени.</a:t>
            </a:r>
          </a:p>
          <a:p>
            <a:endParaRPr lang="ru-RU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85794"/>
            <a:ext cx="8786874" cy="5340369"/>
          </a:xfrm>
        </p:spPr>
        <p:txBody>
          <a:bodyPr/>
          <a:lstStyle/>
          <a:p>
            <a:r>
              <a:rPr lang="ru-RU" b="1" dirty="0" smtClean="0">
                <a:solidFill>
                  <a:srgbClr val="000000"/>
                </a:solidFill>
              </a:rPr>
              <a:t>Любой процесс контроля состоит из трех обязательных компонентов: </a:t>
            </a:r>
          </a:p>
          <a:p>
            <a:r>
              <a:rPr lang="ru-RU" b="1" dirty="0" smtClean="0">
                <a:solidFill>
                  <a:srgbClr val="000000"/>
                </a:solidFill>
              </a:rPr>
              <a:t>разработка системы </a:t>
            </a:r>
            <a:r>
              <a:rPr lang="ru-RU" b="1" i="1" dirty="0" smtClean="0">
                <a:solidFill>
                  <a:srgbClr val="000000"/>
                </a:solidFill>
              </a:rPr>
              <a:t>стандартов </a:t>
            </a:r>
            <a:r>
              <a:rPr lang="ru-RU" b="1" dirty="0" smtClean="0">
                <a:solidFill>
                  <a:srgbClr val="000000"/>
                </a:solidFill>
              </a:rPr>
              <a:t>и </a:t>
            </a:r>
            <a:r>
              <a:rPr lang="ru-RU" b="1" i="1" dirty="0" smtClean="0">
                <a:solidFill>
                  <a:srgbClr val="000000"/>
                </a:solidFill>
              </a:rPr>
              <a:t>критериев; </a:t>
            </a:r>
          </a:p>
          <a:p>
            <a:r>
              <a:rPr lang="ru-RU" b="1" i="1" dirty="0" smtClean="0">
                <a:solidFill>
                  <a:srgbClr val="000000"/>
                </a:solidFill>
              </a:rPr>
              <a:t>сопоставление </a:t>
            </a:r>
            <a:r>
              <a:rPr lang="ru-RU" b="1" dirty="0" smtClean="0">
                <a:solidFill>
                  <a:srgbClr val="000000"/>
                </a:solidFill>
              </a:rPr>
              <a:t>с ними реальных результатов работы; </a:t>
            </a:r>
          </a:p>
          <a:p>
            <a:r>
              <a:rPr lang="ru-RU" b="1" dirty="0" smtClean="0">
                <a:solidFill>
                  <a:srgbClr val="000000"/>
                </a:solidFill>
              </a:rPr>
              <a:t>проведение </a:t>
            </a:r>
            <a:r>
              <a:rPr lang="ru-RU" b="1" i="1" dirty="0" smtClean="0">
                <a:solidFill>
                  <a:srgbClr val="000000"/>
                </a:solidFill>
              </a:rPr>
              <a:t>коррекционных </a:t>
            </a:r>
            <a:r>
              <a:rPr lang="ru-RU" b="1" dirty="0" smtClean="0">
                <a:solidFill>
                  <a:srgbClr val="000000"/>
                </a:solidFill>
              </a:rPr>
              <a:t>мероприятий.</a:t>
            </a:r>
          </a:p>
          <a:p>
            <a:endParaRPr lang="ru-RU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14290"/>
            <a:ext cx="9001156" cy="1071570"/>
          </a:xfrm>
        </p:spPr>
        <p:txBody>
          <a:bodyPr/>
          <a:lstStyle/>
          <a:p>
            <a:r>
              <a:rPr lang="ru-RU" i="1" dirty="0" smtClean="0"/>
              <a:t>Принципы реализации  контрольной функции: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b="1" dirty="0" smtClean="0">
                <a:solidFill>
                  <a:srgbClr val="000000"/>
                </a:solidFill>
              </a:rPr>
              <a:t>Контроль должен иметь:</a:t>
            </a:r>
          </a:p>
          <a:p>
            <a:pPr lvl="0"/>
            <a:r>
              <a:rPr lang="ru-RU" b="1" dirty="0" smtClean="0">
                <a:solidFill>
                  <a:srgbClr val="000000"/>
                </a:solidFill>
              </a:rPr>
              <a:t>стратегическую   направленность, гибкость, ориентацию</a:t>
            </a:r>
            <a:br>
              <a:rPr lang="ru-RU" b="1" dirty="0" smtClean="0">
                <a:solidFill>
                  <a:srgbClr val="000000"/>
                </a:solidFill>
              </a:rPr>
            </a:br>
            <a:r>
              <a:rPr lang="ru-RU" b="1" dirty="0" smtClean="0">
                <a:solidFill>
                  <a:srgbClr val="000000"/>
                </a:solidFill>
              </a:rPr>
              <a:t>на результат, адекватность содержанию деятельности, просто­</a:t>
            </a:r>
            <a:br>
              <a:rPr lang="ru-RU" b="1" dirty="0" smtClean="0">
                <a:solidFill>
                  <a:srgbClr val="000000"/>
                </a:solidFill>
              </a:rPr>
            </a:br>
            <a:r>
              <a:rPr lang="ru-RU" b="1" dirty="0" smtClean="0">
                <a:solidFill>
                  <a:srgbClr val="000000"/>
                </a:solidFill>
              </a:rPr>
              <a:t>ту, объективность;</a:t>
            </a:r>
          </a:p>
          <a:p>
            <a:pPr lvl="0"/>
            <a:r>
              <a:rPr lang="ru-RU" b="1" dirty="0" smtClean="0">
                <a:solidFill>
                  <a:srgbClr val="000000"/>
                </a:solidFill>
              </a:rPr>
              <a:t>контроль должен быть нормой, а не кампанией;</a:t>
            </a:r>
          </a:p>
          <a:p>
            <a:pPr lvl="0"/>
            <a:r>
              <a:rPr lang="ru-RU" b="1" dirty="0" smtClean="0">
                <a:solidFill>
                  <a:srgbClr val="000000"/>
                </a:solidFill>
              </a:rPr>
              <a:t>контроль не должен быть тотальным;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0000"/>
                </a:solidFill>
              </a:rPr>
              <a:t>контроль должен быть открытым, позитивным, а не только негативным — это важно для придания контролю его мотивационной направленности.</a:t>
            </a:r>
            <a:endParaRPr lang="ru-RU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Взаимосвязь функций контроля и обратной связи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28596" y="1857364"/>
            <a:ext cx="2071702" cy="15001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Определение отклонения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928926" y="1857364"/>
            <a:ext cx="1928826" cy="15001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Сопоставление показателей фактической работы с нормативами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143504" y="1857364"/>
            <a:ext cx="1785950" cy="1428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Определение показателей фактической работы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143768" y="1857364"/>
            <a:ext cx="1714512" cy="15001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Фактические показатели работы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85720" y="4214818"/>
            <a:ext cx="2000264" cy="1428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Анализ причин отклонений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643174" y="4214818"/>
            <a:ext cx="1857388" cy="1428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Программа корректирующий действий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857752" y="4214818"/>
            <a:ext cx="1857388" cy="1428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Реализация корректирующих действий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929454" y="4214818"/>
            <a:ext cx="1785950" cy="1428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Желаемые показатели работы</a:t>
            </a:r>
            <a:endParaRPr lang="ru-RU" dirty="0"/>
          </a:p>
        </p:txBody>
      </p:sp>
      <p:sp>
        <p:nvSpPr>
          <p:cNvPr id="16" name="Стрелка вверх 15"/>
          <p:cNvSpPr/>
          <p:nvPr/>
        </p:nvSpPr>
        <p:spPr>
          <a:xfrm>
            <a:off x="7643834" y="3286124"/>
            <a:ext cx="357190" cy="92869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лево 16"/>
          <p:cNvSpPr/>
          <p:nvPr/>
        </p:nvSpPr>
        <p:spPr>
          <a:xfrm>
            <a:off x="6715140" y="2285992"/>
            <a:ext cx="571504" cy="5000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лево 17"/>
          <p:cNvSpPr/>
          <p:nvPr/>
        </p:nvSpPr>
        <p:spPr>
          <a:xfrm>
            <a:off x="4714876" y="2285992"/>
            <a:ext cx="571504" cy="5000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лево 19"/>
          <p:cNvSpPr/>
          <p:nvPr/>
        </p:nvSpPr>
        <p:spPr>
          <a:xfrm>
            <a:off x="2285984" y="2285992"/>
            <a:ext cx="785818" cy="5000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>
            <a:off x="1214414" y="3286124"/>
            <a:ext cx="428628" cy="12144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>
            <a:off x="2143108" y="4714884"/>
            <a:ext cx="714380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право 22"/>
          <p:cNvSpPr/>
          <p:nvPr/>
        </p:nvSpPr>
        <p:spPr>
          <a:xfrm>
            <a:off x="4429124" y="4857760"/>
            <a:ext cx="642942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право 23"/>
          <p:cNvSpPr/>
          <p:nvPr/>
        </p:nvSpPr>
        <p:spPr>
          <a:xfrm>
            <a:off x="6572264" y="4857760"/>
            <a:ext cx="571504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000000"/>
                </a:solidFill>
              </a:rPr>
              <a:t>Психологическое содержание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0000"/>
                </a:solidFill>
              </a:rPr>
              <a:t>функции обратной связи.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638196"/>
          </a:xfrm>
        </p:spPr>
        <p:txBody>
          <a:bodyPr/>
          <a:lstStyle/>
          <a:p>
            <a:r>
              <a:rPr lang="ru-RU" b="1" dirty="0" smtClean="0"/>
              <a:t>«Обратная связь»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 smtClean="0">
                <a:solidFill>
                  <a:srgbClr val="000000"/>
                </a:solidFill>
              </a:rPr>
              <a:t>Обратная связь – это оценочная информация о степени совпадения полученного результата с поставленной целью, которая передается руководителем своему подчинённому и содержит в себе указания и команды по </a:t>
            </a:r>
            <a:r>
              <a:rPr lang="ru-RU" b="1" dirty="0" err="1" smtClean="0">
                <a:solidFill>
                  <a:srgbClr val="000000"/>
                </a:solidFill>
              </a:rPr>
              <a:t>корректиров-ке</a:t>
            </a:r>
            <a:r>
              <a:rPr lang="ru-RU" b="1" dirty="0" smtClean="0">
                <a:solidFill>
                  <a:srgbClr val="000000"/>
                </a:solidFill>
              </a:rPr>
              <a:t> действий подчиненного.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 smtClean="0">
                <a:solidFill>
                  <a:srgbClr val="000000"/>
                </a:solidFill>
              </a:rPr>
              <a:t>Корректировка действий </a:t>
            </a:r>
            <a:r>
              <a:rPr lang="ru-RU" b="1" dirty="0" err="1" smtClean="0">
                <a:solidFill>
                  <a:srgbClr val="000000"/>
                </a:solidFill>
              </a:rPr>
              <a:t>подчинён-ного</a:t>
            </a:r>
            <a:r>
              <a:rPr lang="ru-RU" b="1" dirty="0" smtClean="0">
                <a:solidFill>
                  <a:srgbClr val="000000"/>
                </a:solidFill>
              </a:rPr>
              <a:t> рассматривается как заключительная фаза </a:t>
            </a:r>
            <a:r>
              <a:rPr lang="ru-RU" b="1" dirty="0" err="1" smtClean="0">
                <a:solidFill>
                  <a:srgbClr val="000000"/>
                </a:solidFill>
              </a:rPr>
              <a:t>функциональ-ной</a:t>
            </a:r>
            <a:r>
              <a:rPr lang="ru-RU" b="1" dirty="0" smtClean="0">
                <a:solidFill>
                  <a:srgbClr val="000000"/>
                </a:solidFill>
              </a:rPr>
              <a:t> модели управления. </a:t>
            </a:r>
          </a:p>
          <a:p>
            <a:pPr algn="just">
              <a:buNone/>
            </a:pPr>
            <a:endParaRPr lang="ru-RU" b="1" dirty="0" smtClean="0">
              <a:solidFill>
                <a:srgbClr val="000000"/>
              </a:solidFill>
            </a:endParaRPr>
          </a:p>
          <a:p>
            <a:pPr algn="just"/>
            <a:r>
              <a:rPr lang="ru-RU" b="1" dirty="0" smtClean="0">
                <a:solidFill>
                  <a:srgbClr val="000000"/>
                </a:solidFill>
              </a:rPr>
              <a:t>После выполнения этой функции цикл начинается заново.</a:t>
            </a:r>
          </a:p>
          <a:p>
            <a:pPr algn="just"/>
            <a:endParaRPr lang="ru-RU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285728"/>
            <a:ext cx="8643998" cy="1714512"/>
          </a:xfrm>
        </p:spPr>
        <p:txBody>
          <a:bodyPr/>
          <a:lstStyle/>
          <a:p>
            <a:r>
              <a:rPr lang="ru-RU" sz="3200" b="1" u="sng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Алгоритм предоставления обратной связи от менеджера к исполнителю:</a:t>
            </a:r>
            <a:r>
              <a:rPr lang="ru-RU" b="1" dirty="0" smtClean="0">
                <a:solidFill>
                  <a:srgbClr val="000000"/>
                </a:solidFill>
              </a:rPr>
              <a:t/>
            </a:r>
            <a:br>
              <a:rPr lang="ru-RU" b="1" dirty="0" smtClean="0">
                <a:solidFill>
                  <a:srgbClr val="000000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00000"/>
                </a:solidFill>
              </a:rPr>
              <a:t>1.Объявление цели разговора.</a:t>
            </a:r>
          </a:p>
          <a:p>
            <a:pPr>
              <a:buNone/>
            </a:pPr>
            <a:r>
              <a:rPr lang="ru-RU" b="1" dirty="0" smtClean="0">
                <a:solidFill>
                  <a:srgbClr val="000000"/>
                </a:solidFill>
              </a:rPr>
              <a:t>2. Напоминание о планировавшемся результате деятельности.</a:t>
            </a:r>
          </a:p>
          <a:p>
            <a:pPr>
              <a:buNone/>
            </a:pPr>
            <a:r>
              <a:rPr lang="ru-RU" b="1" dirty="0" smtClean="0">
                <a:solidFill>
                  <a:srgbClr val="000000"/>
                </a:solidFill>
              </a:rPr>
              <a:t>3. Фиксация положительных моментов в деятельности подчиненного и в полученном результате.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928694"/>
          </a:xfrm>
        </p:spPr>
        <p:txBody>
          <a:bodyPr/>
          <a:lstStyle/>
          <a:p>
            <a:r>
              <a:rPr lang="ru-RU" dirty="0" smtClean="0"/>
              <a:t>Тематический план лекции: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rgbClr val="000000"/>
                </a:solidFill>
                <a:hlinkClick r:id="rId2" action="ppaction://hlinksldjump"/>
              </a:rPr>
              <a:t>Контроль: определение  психологическое содержание;</a:t>
            </a:r>
            <a:endParaRPr lang="ru-RU" sz="2400" dirty="0" smtClean="0">
              <a:solidFill>
                <a:srgbClr val="000000"/>
              </a:solidFill>
            </a:endParaRPr>
          </a:p>
          <a:p>
            <a:r>
              <a:rPr lang="ru-RU" sz="2400" dirty="0" smtClean="0">
                <a:hlinkClick r:id="rId3" action="ppaction://hlinksldjump"/>
              </a:rPr>
              <a:t>Виды контроля;</a:t>
            </a:r>
            <a:endParaRPr lang="ru-RU" sz="2400" dirty="0" smtClean="0"/>
          </a:p>
          <a:p>
            <a:r>
              <a:rPr lang="ru-RU" sz="2400" dirty="0" smtClean="0">
                <a:hlinkClick r:id="rId4" action="ppaction://hlinksldjump"/>
              </a:rPr>
              <a:t>Принципы реализации  контрольной функци</a:t>
            </a:r>
            <a:r>
              <a:rPr lang="ru-RU" sz="2400" dirty="0" smtClean="0">
                <a:solidFill>
                  <a:srgbClr val="92D050"/>
                </a:solidFill>
                <a:hlinkClick r:id="rId4" action="ppaction://hlinksldjump"/>
              </a:rPr>
              <a:t>и</a:t>
            </a:r>
            <a:r>
              <a:rPr lang="ru-RU" sz="2400" dirty="0" smtClean="0">
                <a:solidFill>
                  <a:srgbClr val="92D050"/>
                </a:solidFill>
              </a:rPr>
              <a:t>;</a:t>
            </a:r>
          </a:p>
          <a:p>
            <a:r>
              <a:rPr lang="ru-RU" sz="2400" dirty="0" smtClean="0">
                <a:hlinkClick r:id="rId5" action="ppaction://hlinksldjump"/>
              </a:rPr>
              <a:t>Взаимосвязь функций контроля и обратной связи;</a:t>
            </a:r>
            <a:endParaRPr lang="ru-RU" sz="2400" dirty="0" smtClean="0"/>
          </a:p>
          <a:p>
            <a:r>
              <a:rPr lang="ru-RU" sz="2400" dirty="0" smtClean="0">
                <a:solidFill>
                  <a:srgbClr val="000000"/>
                </a:solidFill>
                <a:hlinkClick r:id="rId6" action="ppaction://hlinksldjump"/>
              </a:rPr>
              <a:t>Психологическое содержание функции обратной связи;</a:t>
            </a:r>
            <a:endParaRPr lang="ru-RU" sz="2400" dirty="0" smtClean="0">
              <a:solidFill>
                <a:srgbClr val="000000"/>
              </a:solidFill>
            </a:endParaRPr>
          </a:p>
          <a:p>
            <a:r>
              <a:rPr lang="ru-RU" sz="2400" u="sng" dirty="0" smtClean="0">
                <a:solidFill>
                  <a:schemeClr val="bg1">
                    <a:lumMod val="40000"/>
                    <a:lumOff val="60000"/>
                  </a:schemeClr>
                </a:solidFill>
                <a:hlinkClick r:id="rId7" action="ppaction://hlinksldjump"/>
              </a:rPr>
              <a:t>Алгоритм предоставления обратной связи от менеджера к исполнителю</a:t>
            </a:r>
            <a:r>
              <a:rPr lang="ru-RU" sz="2400" u="sng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.</a:t>
            </a:r>
          </a:p>
          <a:p>
            <a:r>
              <a:rPr lang="ru-RU" sz="2400" u="sng" dirty="0" smtClean="0">
                <a:solidFill>
                  <a:schemeClr val="bg1">
                    <a:lumMod val="40000"/>
                    <a:lumOff val="60000"/>
                  </a:schemeClr>
                </a:solidFill>
                <a:hlinkClick r:id="rId8" action="ppaction://hlinksldjump"/>
              </a:rPr>
              <a:t>Контрольные вопросы по теме.</a:t>
            </a:r>
            <a:endParaRPr lang="ru-RU" sz="2400" u="sng" dirty="0" smtClean="0">
              <a:solidFill>
                <a:schemeClr val="bg1">
                  <a:lumMod val="40000"/>
                  <a:lumOff val="60000"/>
                </a:schemeClr>
              </a:solidFill>
            </a:endParaRPr>
          </a:p>
          <a:p>
            <a:r>
              <a:rPr lang="ru-RU" sz="2400" u="sng" dirty="0" smtClean="0">
                <a:solidFill>
                  <a:schemeClr val="bg1">
                    <a:lumMod val="40000"/>
                    <a:lumOff val="60000"/>
                  </a:schemeClr>
                </a:solidFill>
                <a:hlinkClick r:id="rId9" action="ppaction://hlinksldjump"/>
              </a:rPr>
              <a:t>Библиографический список.</a:t>
            </a:r>
            <a:endParaRPr lang="ru-RU" sz="2400" u="sng" dirty="0" smtClean="0">
              <a:solidFill>
                <a:schemeClr val="bg1">
                  <a:lumMod val="40000"/>
                  <a:lumOff val="60000"/>
                </a:schemeClr>
              </a:solidFill>
            </a:endParaRPr>
          </a:p>
          <a:p>
            <a:endParaRPr lang="ru-RU" sz="2400" u="sng" dirty="0" smtClean="0">
              <a:solidFill>
                <a:schemeClr val="bg1">
                  <a:lumMod val="40000"/>
                  <a:lumOff val="60000"/>
                </a:schemeClr>
              </a:solidFill>
            </a:endParaRPr>
          </a:p>
          <a:p>
            <a:endParaRPr lang="ru-RU" sz="2400" u="sng" dirty="0" smtClean="0">
              <a:solidFill>
                <a:schemeClr val="bg1">
                  <a:lumMod val="40000"/>
                  <a:lumOff val="60000"/>
                </a:schemeClr>
              </a:solidFill>
            </a:endParaRPr>
          </a:p>
          <a:p>
            <a:endParaRPr lang="ru-RU" sz="2800" b="1" dirty="0" smtClean="0">
              <a:solidFill>
                <a:srgbClr val="000000"/>
              </a:solidFill>
            </a:endParaRPr>
          </a:p>
          <a:p>
            <a:endParaRPr lang="ru-RU" sz="2800" b="1" dirty="0" smtClean="0">
              <a:solidFill>
                <a:srgbClr val="000000"/>
              </a:solidFill>
            </a:endParaRPr>
          </a:p>
          <a:p>
            <a:endParaRPr lang="ru-RU" sz="2800" dirty="0" smtClean="0"/>
          </a:p>
          <a:p>
            <a:endParaRPr lang="ru-RU" sz="2800" b="1" dirty="0" smtClean="0"/>
          </a:p>
          <a:p>
            <a:endParaRPr lang="ru-RU" sz="2800" dirty="0" smtClean="0"/>
          </a:p>
          <a:p>
            <a:endParaRPr lang="ru-RU" sz="2800" dirty="0" smtClean="0">
              <a:solidFill>
                <a:srgbClr val="000000"/>
              </a:solidFill>
            </a:endParaRPr>
          </a:p>
          <a:p>
            <a:endParaRPr lang="ru-RU" sz="2800" dirty="0" smtClean="0">
              <a:solidFill>
                <a:srgbClr val="000000"/>
              </a:solidFill>
            </a:endParaRPr>
          </a:p>
          <a:p>
            <a:endParaRPr lang="ru-RU" sz="2800" dirty="0" smtClean="0">
              <a:solidFill>
                <a:srgbClr val="000000"/>
              </a:solidFill>
            </a:endParaRPr>
          </a:p>
          <a:p>
            <a:endParaRPr lang="ru-RU" sz="2800" dirty="0" smtClean="0">
              <a:solidFill>
                <a:srgbClr val="000000"/>
              </a:solidFill>
            </a:endParaRPr>
          </a:p>
          <a:p>
            <a:endParaRPr lang="ru-RU" sz="2800" dirty="0" smtClean="0">
              <a:solidFill>
                <a:srgbClr val="000000"/>
              </a:solidFill>
            </a:endParaRPr>
          </a:p>
          <a:p>
            <a:endParaRPr lang="ru-RU" dirty="0">
              <a:solidFill>
                <a:srgbClr val="000000"/>
              </a:solidFill>
            </a:endParaRP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0" y="6381750"/>
            <a:ext cx="9144000" cy="4762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50825" y="-44450"/>
            <a:ext cx="5041900" cy="8239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САРАТОВСКИЙ НАЦИОНАЛЬНЫЙ ИССЛЕДОВАТЕЛЬСКИЙ ГОСУДАРСТВЕННЫЙ УНИВЕРСИТЕТ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ИМЕНИ Н.Г. ЧЕРНЫШЕВСКОГО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Кафедра общей и социальной психологии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79388" y="6481763"/>
            <a:ext cx="8785225" cy="2762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САРАТОВСКИЙ ГОСУДАРСТВЕННЫЙ УНИВЕРСИТЕТ ИМЕНИ Н.Г. ЧЕРНЫШЕВСКОГО Факультет психологии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00000"/>
                </a:solidFill>
              </a:rPr>
              <a:t>4. Фиксация отрицательных моментов.</a:t>
            </a:r>
          </a:p>
          <a:p>
            <a:pPr>
              <a:buNone/>
            </a:pPr>
            <a:r>
              <a:rPr lang="ru-RU" b="1" dirty="0" smtClean="0">
                <a:solidFill>
                  <a:srgbClr val="000000"/>
                </a:solidFill>
              </a:rPr>
              <a:t>5. Анализ причин положительных и отрицательных аспектов результата.</a:t>
            </a:r>
          </a:p>
          <a:p>
            <a:pPr>
              <a:buNone/>
            </a:pPr>
            <a:r>
              <a:rPr lang="ru-RU" b="1" dirty="0" smtClean="0">
                <a:solidFill>
                  <a:srgbClr val="000000"/>
                </a:solidFill>
              </a:rPr>
              <a:t>6. Ввод корректирующих указаний и определение необходимых для корректировки мер, ресурсов, а также даты контроля.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Важно!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r>
              <a:rPr lang="ru-RU" sz="3200" b="1" dirty="0" smtClean="0">
                <a:solidFill>
                  <a:srgbClr val="000000"/>
                </a:solidFill>
              </a:rPr>
              <a:t>Обратная связь осуществляется в режиме диалога «руководитель-подчиненный», в отсутствие третьих лиц, в корректной форме.</a:t>
            </a:r>
            <a:r>
              <a:rPr lang="ru-RU" b="1" dirty="0" smtClean="0">
                <a:solidFill>
                  <a:srgbClr val="000000"/>
                </a:solidFill>
              </a:rPr>
              <a:t/>
            </a:r>
            <a:br>
              <a:rPr lang="ru-RU" b="1" dirty="0" smtClean="0">
                <a:solidFill>
                  <a:srgbClr val="000000"/>
                </a:solidFill>
              </a:rPr>
            </a:b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858312" cy="792162"/>
          </a:xfrm>
        </p:spPr>
        <p:txBody>
          <a:bodyPr/>
          <a:lstStyle/>
          <a:p>
            <a:r>
              <a:rPr lang="ru-RU" dirty="0" smtClean="0"/>
              <a:t>Контрольные вопросы по теме: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sz="2400" dirty="0" smtClean="0">
                <a:solidFill>
                  <a:srgbClr val="000000"/>
                </a:solidFill>
              </a:rPr>
              <a:t>Каковы психологические аспекты контроля выполнения заданий? </a:t>
            </a:r>
          </a:p>
          <a:p>
            <a:pPr lvl="0"/>
            <a:r>
              <a:rPr lang="ru-RU" sz="2400" dirty="0" smtClean="0">
                <a:solidFill>
                  <a:srgbClr val="000000"/>
                </a:solidFill>
              </a:rPr>
              <a:t>Дайте определение контроля. </a:t>
            </a:r>
          </a:p>
          <a:p>
            <a:pPr lvl="0"/>
            <a:r>
              <a:rPr lang="ru-RU" sz="2400" dirty="0" smtClean="0">
                <a:solidFill>
                  <a:srgbClr val="000000"/>
                </a:solidFill>
              </a:rPr>
              <a:t>Какие виды контроля существуют? </a:t>
            </a:r>
          </a:p>
          <a:p>
            <a:pPr lvl="0"/>
            <a:r>
              <a:rPr lang="ru-RU" sz="2400" dirty="0" smtClean="0">
                <a:solidFill>
                  <a:srgbClr val="000000"/>
                </a:solidFill>
              </a:rPr>
              <a:t>Каковы основные  психологические ошибки, допускаемые при реализации функций контроля?</a:t>
            </a:r>
          </a:p>
          <a:p>
            <a:pPr lvl="0"/>
            <a:r>
              <a:rPr lang="ru-RU" sz="2400" dirty="0" smtClean="0">
                <a:solidFill>
                  <a:srgbClr val="000000"/>
                </a:solidFill>
              </a:rPr>
              <a:t>Каковы психологические аспекты обратной связи от менеджера к подчиненному?</a:t>
            </a:r>
          </a:p>
          <a:p>
            <a:pPr lvl="0"/>
            <a:r>
              <a:rPr lang="ru-RU" sz="2400" dirty="0" smtClean="0">
                <a:solidFill>
                  <a:srgbClr val="000000"/>
                </a:solidFill>
              </a:rPr>
              <a:t>Каково назначение функции обратной связи?</a:t>
            </a:r>
          </a:p>
          <a:p>
            <a:pPr lvl="0"/>
            <a:r>
              <a:rPr lang="ru-RU" sz="2400" dirty="0" smtClean="0">
                <a:solidFill>
                  <a:srgbClr val="000000"/>
                </a:solidFill>
              </a:rPr>
              <a:t>Опишите алгоритм предоставления обратной связи от менеджера к исполнителю? </a:t>
            </a:r>
          </a:p>
          <a:p>
            <a:pPr>
              <a:buNone/>
            </a:pPr>
            <a:r>
              <a:rPr lang="ru-RU" sz="2400" dirty="0" smtClean="0">
                <a:solidFill>
                  <a:srgbClr val="000000"/>
                </a:solidFill>
                <a:hlinkClick r:id="rId2" action="ppaction://hlinksldjump"/>
              </a:rPr>
              <a:t>Перейти к тематическому плану лекции.</a:t>
            </a:r>
            <a:endParaRPr lang="ru-RU" sz="2400" smtClean="0">
              <a:solidFill>
                <a:srgbClr val="000000"/>
              </a:solidFill>
            </a:endParaRPr>
          </a:p>
          <a:p>
            <a:pPr lvl="0">
              <a:buNone/>
            </a:pPr>
            <a:endParaRPr lang="ru-RU" sz="2400" dirty="0" smtClean="0">
              <a:solidFill>
                <a:srgbClr val="000000"/>
              </a:solidFill>
            </a:endParaRPr>
          </a:p>
          <a:p>
            <a:endParaRPr lang="ru-RU"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Библиографический список: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lvl="0" indent="-457200" algn="just">
              <a:lnSpc>
                <a:spcPct val="110000"/>
              </a:lnSpc>
              <a:buFont typeface="+mj-lt"/>
              <a:buAutoNum type="arabicPeriod"/>
            </a:pPr>
            <a:r>
              <a:rPr lang="ru-RU" sz="2000" dirty="0" err="1" smtClean="0">
                <a:solidFill>
                  <a:srgbClr val="000000"/>
                </a:solidFill>
              </a:rPr>
              <a:t>Армстр</a:t>
            </a:r>
            <a:r>
              <a:rPr lang="en-US" sz="2000" dirty="0" smtClean="0">
                <a:solidFill>
                  <a:srgbClr val="000000"/>
                </a:solidFill>
              </a:rPr>
              <a:t>o</a:t>
            </a:r>
            <a:r>
              <a:rPr lang="ru-RU" sz="2000" dirty="0" err="1" smtClean="0">
                <a:solidFill>
                  <a:srgbClr val="000000"/>
                </a:solidFill>
              </a:rPr>
              <a:t>нг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ru-RU" sz="2000" dirty="0" smtClean="0">
                <a:solidFill>
                  <a:srgbClr val="000000"/>
                </a:solidFill>
              </a:rPr>
              <a:t>М.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ru-RU" sz="2000" dirty="0" smtClean="0">
                <a:solidFill>
                  <a:srgbClr val="000000"/>
                </a:solidFill>
              </a:rPr>
              <a:t>Практика управления человеческими ресурсами</a:t>
            </a:r>
            <a:r>
              <a:rPr lang="en-US" sz="2000" dirty="0" smtClean="0">
                <a:solidFill>
                  <a:srgbClr val="000000"/>
                </a:solidFill>
              </a:rPr>
              <a:t> A Handbook of Human Resource Management Practice. -  8-</a:t>
            </a:r>
            <a:r>
              <a:rPr lang="ru-RU" sz="2000" dirty="0" smtClean="0">
                <a:solidFill>
                  <a:srgbClr val="000000"/>
                </a:solidFill>
              </a:rPr>
              <a:t>е издание</a:t>
            </a:r>
            <a:r>
              <a:rPr lang="en-US" sz="2000" dirty="0" smtClean="0">
                <a:solidFill>
                  <a:srgbClr val="000000"/>
                </a:solidFill>
              </a:rPr>
              <a:t>, </a:t>
            </a:r>
            <a:r>
              <a:rPr lang="ru-RU" sz="2000" dirty="0" smtClean="0">
                <a:solidFill>
                  <a:srgbClr val="000000"/>
                </a:solidFill>
              </a:rPr>
              <a:t>СПб</a:t>
            </a:r>
            <a:r>
              <a:rPr lang="en-US" sz="2000" dirty="0" smtClean="0">
                <a:solidFill>
                  <a:srgbClr val="000000"/>
                </a:solidFill>
              </a:rPr>
              <a:t>.: </a:t>
            </a:r>
            <a:r>
              <a:rPr lang="ru-RU" sz="2000" dirty="0" smtClean="0">
                <a:solidFill>
                  <a:srgbClr val="000000"/>
                </a:solidFill>
              </a:rPr>
              <a:t>ПИТЕР</a:t>
            </a:r>
            <a:r>
              <a:rPr lang="en-US" sz="2000" dirty="0" smtClean="0">
                <a:solidFill>
                  <a:srgbClr val="000000"/>
                </a:solidFill>
              </a:rPr>
              <a:t>, 2008. - 832 </a:t>
            </a:r>
            <a:r>
              <a:rPr lang="ru-RU" sz="2000" dirty="0" smtClean="0">
                <a:solidFill>
                  <a:srgbClr val="000000"/>
                </a:solidFill>
              </a:rPr>
              <a:t>с</a:t>
            </a:r>
            <a:r>
              <a:rPr lang="en-US" sz="2000" dirty="0" smtClean="0">
                <a:solidFill>
                  <a:srgbClr val="000000"/>
                </a:solidFill>
              </a:rPr>
              <a:t>.</a:t>
            </a:r>
            <a:endParaRPr lang="ru-RU" sz="2000" dirty="0" smtClean="0">
              <a:solidFill>
                <a:srgbClr val="000000"/>
              </a:solidFill>
            </a:endParaRPr>
          </a:p>
          <a:p>
            <a:pPr marL="457200" lvl="0" indent="-457200" algn="just">
              <a:lnSpc>
                <a:spcPct val="110000"/>
              </a:lnSpc>
              <a:buFont typeface="+mj-lt"/>
              <a:buAutoNum type="arabicPeriod"/>
            </a:pPr>
            <a:r>
              <a:rPr lang="ru-RU" sz="2000" dirty="0" smtClean="0">
                <a:solidFill>
                  <a:srgbClr val="000000"/>
                </a:solidFill>
              </a:rPr>
              <a:t>Базаров Т. Ю. Управление персоналом: Учебное пособие. М.: 2002. - 224 с.</a:t>
            </a:r>
          </a:p>
          <a:p>
            <a:pPr marL="457200" indent="-457200" algn="just">
              <a:lnSpc>
                <a:spcPct val="110000"/>
              </a:lnSpc>
              <a:buFont typeface="+mj-lt"/>
              <a:buAutoNum type="arabicPeriod"/>
            </a:pPr>
            <a:r>
              <a:rPr lang="ru-RU" sz="2000" dirty="0" err="1" smtClean="0">
                <a:solidFill>
                  <a:srgbClr val="000000"/>
                </a:solidFill>
              </a:rPr>
              <a:t>Виханский</a:t>
            </a:r>
            <a:r>
              <a:rPr lang="ru-RU" sz="2000" dirty="0" smtClean="0">
                <a:solidFill>
                  <a:srgbClr val="000000"/>
                </a:solidFill>
              </a:rPr>
              <a:t> О. С. Менеджмент: учебник для вузов / О. С. </a:t>
            </a:r>
            <a:r>
              <a:rPr lang="ru-RU" sz="2000" dirty="0" err="1" smtClean="0">
                <a:solidFill>
                  <a:srgbClr val="000000"/>
                </a:solidFill>
              </a:rPr>
              <a:t>Виханский</a:t>
            </a:r>
            <a:r>
              <a:rPr lang="ru-RU" sz="2000" dirty="0" smtClean="0">
                <a:solidFill>
                  <a:srgbClr val="000000"/>
                </a:solidFill>
              </a:rPr>
              <a:t>. – 3-е   изд. – М.: </a:t>
            </a:r>
            <a:r>
              <a:rPr lang="ru-RU" sz="2000" dirty="0" err="1" smtClean="0">
                <a:solidFill>
                  <a:srgbClr val="000000"/>
                </a:solidFill>
              </a:rPr>
              <a:t>Экономистъ</a:t>
            </a:r>
            <a:r>
              <a:rPr lang="ru-RU" sz="2000" dirty="0" smtClean="0">
                <a:solidFill>
                  <a:srgbClr val="000000"/>
                </a:solidFill>
              </a:rPr>
              <a:t>, 2004. – 528 с.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err="1" smtClean="0">
                <a:solidFill>
                  <a:srgbClr val="000000"/>
                </a:solidFill>
              </a:rPr>
              <a:t>Джуэлл</a:t>
            </a:r>
            <a:r>
              <a:rPr lang="ru-RU" sz="2000" dirty="0" smtClean="0">
                <a:solidFill>
                  <a:srgbClr val="000000"/>
                </a:solidFill>
              </a:rPr>
              <a:t> Л.	Индустриально-организационная психология. Учебник для вузов — СПб.: Питер, 2001. — 720 с.</a:t>
            </a:r>
          </a:p>
          <a:p>
            <a:pPr marL="457200" indent="-457200" algn="just">
              <a:lnSpc>
                <a:spcPct val="110000"/>
              </a:lnSpc>
              <a:buFont typeface="+mj-lt"/>
              <a:buAutoNum type="arabicPeriod"/>
            </a:pPr>
            <a:r>
              <a:rPr lang="ru-RU" sz="2000" dirty="0" smtClean="0">
                <a:solidFill>
                  <a:srgbClr val="000000"/>
                </a:solidFill>
              </a:rPr>
              <a:t>П</a:t>
            </a:r>
            <a:r>
              <a:rPr lang="en-US" sz="2000" dirty="0" smtClean="0">
                <a:solidFill>
                  <a:srgbClr val="000000"/>
                </a:solidFill>
              </a:rPr>
              <a:t>o</a:t>
            </a:r>
            <a:r>
              <a:rPr lang="ru-RU" sz="2000" dirty="0" err="1" smtClean="0">
                <a:solidFill>
                  <a:srgbClr val="000000"/>
                </a:solidFill>
              </a:rPr>
              <a:t>чебут</a:t>
            </a:r>
            <a:r>
              <a:rPr lang="ru-RU" sz="2000" dirty="0" smtClean="0">
                <a:solidFill>
                  <a:srgbClr val="000000"/>
                </a:solidFill>
              </a:rPr>
              <a:t> Л. Г., </a:t>
            </a:r>
            <a:r>
              <a:rPr lang="ru-RU" sz="2000" dirty="0" err="1" smtClean="0">
                <a:solidFill>
                  <a:srgbClr val="000000"/>
                </a:solidFill>
              </a:rPr>
              <a:t>Чикер</a:t>
            </a:r>
            <a:r>
              <a:rPr lang="ru-RU" sz="2000" dirty="0" smtClean="0">
                <a:solidFill>
                  <a:srgbClr val="000000"/>
                </a:solidFill>
              </a:rPr>
              <a:t> В. А. </a:t>
            </a:r>
            <a:r>
              <a:rPr lang="en-US" sz="2000" dirty="0" smtClean="0">
                <a:solidFill>
                  <a:srgbClr val="000000"/>
                </a:solidFill>
              </a:rPr>
              <a:t>O</a:t>
            </a:r>
            <a:r>
              <a:rPr lang="ru-RU" sz="2000" dirty="0" err="1" smtClean="0">
                <a:solidFill>
                  <a:srgbClr val="000000"/>
                </a:solidFill>
              </a:rPr>
              <a:t>рганизационная</a:t>
            </a:r>
            <a:r>
              <a:rPr lang="ru-RU" sz="2000" dirty="0" smtClean="0">
                <a:solidFill>
                  <a:srgbClr val="000000"/>
                </a:solidFill>
              </a:rPr>
              <a:t> социальная психология: учебное пособие. - СПб.: Речь, 2000. — 298 с.</a:t>
            </a:r>
          </a:p>
          <a:p>
            <a:pPr marL="457200" indent="-457200" algn="just">
              <a:lnSpc>
                <a:spcPct val="110000"/>
              </a:lnSpc>
              <a:buNone/>
            </a:pPr>
            <a:endParaRPr lang="ru-RU" sz="2000" dirty="0" smtClean="0">
              <a:solidFill>
                <a:srgbClr val="000000"/>
              </a:solidFill>
            </a:endParaRPr>
          </a:p>
          <a:p>
            <a:pPr marL="457200" indent="-457200" algn="just">
              <a:lnSpc>
                <a:spcPct val="110000"/>
              </a:lnSpc>
              <a:buNone/>
            </a:pPr>
            <a:r>
              <a:rPr lang="ru-RU" sz="2000" dirty="0" smtClean="0">
                <a:solidFill>
                  <a:srgbClr val="000000"/>
                </a:solidFill>
                <a:hlinkClick r:id="rId2" action="ppaction://hlinksldjump"/>
              </a:rPr>
              <a:t>Перейти к тематическому плану лекции.</a:t>
            </a:r>
            <a:endParaRPr lang="ru-RU" sz="2000" dirty="0" smtClean="0">
              <a:solidFill>
                <a:srgbClr val="00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1428760"/>
          </a:xfrm>
          <a:effectLst/>
        </p:spPr>
        <p:txBody>
          <a:bodyPr/>
          <a:lstStyle/>
          <a:p>
            <a:endParaRPr lang="ru-RU" sz="2800" dirty="0" smtClean="0">
              <a:solidFill>
                <a:srgbClr val="000000"/>
              </a:solidFill>
            </a:endParaRP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142844" y="1643050"/>
            <a:ext cx="8858312" cy="4786346"/>
          </a:xfrm>
          <a:prstGeom prst="rect">
            <a:avLst/>
          </a:prstGeom>
        </p:spPr>
        <p:txBody>
          <a:bodyPr/>
          <a:lstStyle/>
          <a:p>
            <a:pPr algn="ctr"/>
            <a:endParaRPr lang="ru-RU" sz="2800" b="1" i="1" dirty="0" smtClean="0">
              <a:solidFill>
                <a:srgbClr val="000000"/>
              </a:solidFill>
            </a:endParaRPr>
          </a:p>
          <a:p>
            <a:pPr algn="ctr"/>
            <a:endParaRPr lang="ru-RU" sz="2800" b="1" i="1" dirty="0" smtClean="0">
              <a:solidFill>
                <a:srgbClr val="000000"/>
              </a:solidFill>
            </a:endParaRPr>
          </a:p>
          <a:p>
            <a:pPr algn="ctr"/>
            <a:r>
              <a:rPr lang="ru-RU" sz="4000" b="1" i="1" dirty="0" smtClean="0">
                <a:solidFill>
                  <a:srgbClr val="000000"/>
                </a:solidFill>
              </a:rPr>
              <a:t>Спасибо за внимание!</a:t>
            </a:r>
            <a:endParaRPr lang="ru-RU" sz="4000" b="1" dirty="0" smtClean="0">
              <a:solidFill>
                <a:srgbClr val="000000"/>
              </a:solidFill>
            </a:endParaRPr>
          </a:p>
          <a:p>
            <a:pPr indent="360000"/>
            <a:endParaRPr lang="ru-RU" sz="2800" dirty="0" smtClean="0">
              <a:solidFill>
                <a:srgbClr val="000000"/>
              </a:solidFill>
            </a:endParaRPr>
          </a:p>
          <a:p>
            <a:pPr indent="360000"/>
            <a:endParaRPr lang="ru-RU" sz="2800" b="1" dirty="0" smtClean="0">
              <a:solidFill>
                <a:srgbClr val="000000"/>
              </a:solidFill>
            </a:endParaRPr>
          </a:p>
          <a:p>
            <a:pPr indent="360000"/>
            <a:endParaRPr lang="ru-RU" sz="2800" b="1" dirty="0" smtClean="0">
              <a:solidFill>
                <a:srgbClr val="000000"/>
              </a:solidFill>
            </a:endParaRPr>
          </a:p>
          <a:p>
            <a:pPr indent="360000"/>
            <a:endParaRPr lang="ru-RU" sz="2800" b="1" dirty="0" smtClean="0">
              <a:solidFill>
                <a:srgbClr val="000000"/>
              </a:solidFill>
            </a:endParaRPr>
          </a:p>
          <a:p>
            <a:pPr indent="360000">
              <a:lnSpc>
                <a:spcPct val="150000"/>
              </a:lnSpc>
            </a:pP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</a:t>
            </a:r>
            <a:r>
              <a:rPr lang="ru-RU" sz="2800" b="1" dirty="0" smtClean="0">
                <a:solidFill>
                  <a:srgbClr val="000000"/>
                </a:solidFill>
              </a:rPr>
              <a:t/>
            </a:r>
            <a:br>
              <a:rPr lang="ru-RU" sz="2800" b="1" dirty="0" smtClean="0">
                <a:solidFill>
                  <a:srgbClr val="000000"/>
                </a:solidFill>
              </a:rPr>
            </a:br>
            <a:r>
              <a:rPr lang="ru-RU" sz="2800" b="1" dirty="0" smtClean="0">
                <a:solidFill>
                  <a:srgbClr val="000000"/>
                </a:solidFill>
              </a:rPr>
              <a:t>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</a:t>
            </a:r>
            <a:r>
              <a:rPr lang="ru-RU" sz="2800" b="1" dirty="0" smtClean="0">
                <a:solidFill>
                  <a:srgbClr val="000000"/>
                </a:solidFill>
              </a:rPr>
              <a:t/>
            </a:r>
            <a:br>
              <a:rPr lang="ru-RU" sz="2800" b="1" dirty="0" smtClean="0">
                <a:solidFill>
                  <a:srgbClr val="000000"/>
                </a:solidFill>
              </a:rPr>
            </a:b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</a:b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381750"/>
            <a:ext cx="9144000" cy="4762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50825" y="-44450"/>
            <a:ext cx="5041900" cy="8239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САРАТОВСКИЙ НАЦИОНАЛЬНЫЙ ИССЛЕДОВАТЕЛЬСКИЙ ГОСУДАРСТВЕННЫЙ УНИВЕРСИТЕТ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ИМЕНИ Н.Г. ЧЕРНЫШЕВСКОГО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Кафедра общей и социальной психологии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79388" y="6481763"/>
            <a:ext cx="8785225" cy="2762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САРАТОВСКИЙ ГОСУДАРСТВЕННЫЙ УНИВЕРСИТЕТ ИМЕНИ Н.Г. ЧЕРНЫШЕВСКОГО Факультет психологии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u="sng" dirty="0" smtClean="0"/>
              <a:t>Определения</a:t>
            </a:r>
            <a:r>
              <a:rPr lang="ru-RU" dirty="0" smtClean="0"/>
              <a:t>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rgbClr val="000000"/>
                </a:solidFill>
              </a:rPr>
              <a:t>Контроль</a:t>
            </a:r>
            <a:r>
              <a:rPr lang="ru-RU" sz="3600" dirty="0" smtClean="0">
                <a:solidFill>
                  <a:srgbClr val="000000"/>
                </a:solidFill>
              </a:rPr>
              <a:t> (фр.) – проверка, наблюдение с целью проверки.</a:t>
            </a:r>
          </a:p>
          <a:p>
            <a:endParaRPr lang="ru-RU" sz="3600" dirty="0" smtClean="0">
              <a:solidFill>
                <a:srgbClr val="000000"/>
              </a:solidFill>
            </a:endParaRPr>
          </a:p>
          <a:p>
            <a:r>
              <a:rPr lang="ru-RU" b="1" dirty="0" smtClean="0">
                <a:solidFill>
                  <a:srgbClr val="000000"/>
                </a:solidFill>
              </a:rPr>
              <a:t>Контроль</a:t>
            </a:r>
            <a:r>
              <a:rPr lang="ru-RU" dirty="0" smtClean="0">
                <a:solidFill>
                  <a:srgbClr val="000000"/>
                </a:solidFill>
              </a:rPr>
              <a:t> необходим для сопоставления полученного результата с поставленными целями</a:t>
            </a:r>
            <a:r>
              <a:rPr lang="ru-RU" dirty="0" smtClean="0"/>
              <a:t>.</a:t>
            </a:r>
          </a:p>
          <a:p>
            <a:endParaRPr lang="ru-RU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500042"/>
            <a:ext cx="8786874" cy="6000792"/>
          </a:xfrm>
        </p:spPr>
        <p:txBody>
          <a:bodyPr/>
          <a:lstStyle/>
          <a:p>
            <a:pPr algn="just"/>
            <a:r>
              <a:rPr lang="ru-RU" b="1" dirty="0" smtClean="0">
                <a:solidFill>
                  <a:srgbClr val="000000"/>
                </a:solidFill>
              </a:rPr>
              <a:t>«На предприятии контроль заключается в том, чтобы проверять, всё ли выполняется в соответствии с утвержденными планами, </a:t>
            </a:r>
            <a:r>
              <a:rPr lang="ru-RU" b="1" dirty="0" err="1" smtClean="0">
                <a:solidFill>
                  <a:srgbClr val="000000"/>
                </a:solidFill>
              </a:rPr>
              <a:t>разработан-ными</a:t>
            </a:r>
            <a:r>
              <a:rPr lang="ru-RU" b="1" dirty="0" smtClean="0">
                <a:solidFill>
                  <a:srgbClr val="000000"/>
                </a:solidFill>
              </a:rPr>
              <a:t> инструкциями и установленными принципами.</a:t>
            </a:r>
          </a:p>
          <a:p>
            <a:pPr algn="just"/>
            <a:r>
              <a:rPr lang="ru-RU" b="1" dirty="0" smtClean="0">
                <a:solidFill>
                  <a:srgbClr val="000000"/>
                </a:solidFill>
              </a:rPr>
              <a:t>Его цель – выявить слабые места и ошибки, своевременно исправить их и не допускать повторения. </a:t>
            </a:r>
          </a:p>
          <a:p>
            <a:pPr algn="just"/>
            <a:r>
              <a:rPr lang="ru-RU" b="1" dirty="0" smtClean="0">
                <a:solidFill>
                  <a:srgbClr val="000000"/>
                </a:solidFill>
              </a:rPr>
              <a:t>Контролируются все: предметы, люди, действия» А. </a:t>
            </a:r>
            <a:r>
              <a:rPr lang="ru-RU" b="1" dirty="0" err="1" smtClean="0">
                <a:solidFill>
                  <a:srgbClr val="000000"/>
                </a:solidFill>
              </a:rPr>
              <a:t>Файоль</a:t>
            </a:r>
            <a:r>
              <a:rPr lang="ru-RU" b="1" dirty="0" smtClean="0">
                <a:solidFill>
                  <a:srgbClr val="000000"/>
                </a:solidFill>
              </a:rPr>
              <a:t>.</a:t>
            </a:r>
            <a:endParaRPr lang="ru-RU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642918"/>
            <a:ext cx="8286808" cy="5483245"/>
          </a:xfrm>
        </p:spPr>
        <p:txBody>
          <a:bodyPr/>
          <a:lstStyle/>
          <a:p>
            <a:pPr algn="just"/>
            <a:r>
              <a:rPr lang="ru-RU" sz="3600" b="1" dirty="0" smtClean="0">
                <a:solidFill>
                  <a:srgbClr val="000000"/>
                </a:solidFill>
              </a:rPr>
              <a:t>Методы контроля – способы проверки состояния дел, определения эффективности хода работы, выполнения решений, соблюдения </a:t>
            </a:r>
            <a:r>
              <a:rPr lang="ru-RU" sz="3600" b="1" dirty="0" err="1" smtClean="0">
                <a:solidFill>
                  <a:srgbClr val="000000"/>
                </a:solidFill>
              </a:rPr>
              <a:t>требо-ваний</a:t>
            </a:r>
            <a:r>
              <a:rPr lang="ru-RU" sz="3600" b="1" dirty="0" smtClean="0">
                <a:solidFill>
                  <a:srgbClr val="000000"/>
                </a:solidFill>
              </a:rPr>
              <a:t> законодательства, норм мерами (инспекция, ревизия, комплексная проверка, </a:t>
            </a:r>
            <a:r>
              <a:rPr lang="ru-RU" sz="3600" b="1" dirty="0" err="1" smtClean="0">
                <a:solidFill>
                  <a:srgbClr val="000000"/>
                </a:solidFill>
              </a:rPr>
              <a:t>выбороч-ная</a:t>
            </a:r>
            <a:r>
              <a:rPr lang="ru-RU" sz="3600" b="1" dirty="0" smtClean="0">
                <a:solidFill>
                  <a:srgbClr val="000000"/>
                </a:solidFill>
              </a:rPr>
              <a:t> проверка, отчёт, </a:t>
            </a:r>
            <a:r>
              <a:rPr lang="ru-RU" sz="3600" b="1" dirty="0" err="1" smtClean="0">
                <a:solidFill>
                  <a:srgbClr val="000000"/>
                </a:solidFill>
              </a:rPr>
              <a:t>контроль-ные</a:t>
            </a:r>
            <a:r>
              <a:rPr lang="ru-RU" sz="3600" b="1" dirty="0" smtClean="0">
                <a:solidFill>
                  <a:srgbClr val="000000"/>
                </a:solidFill>
              </a:rPr>
              <a:t> записи в журнале и т.д.).</a:t>
            </a:r>
            <a:endParaRPr lang="ru-RU" sz="36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 algn="just"/>
            <a:r>
              <a:rPr lang="ru-RU" dirty="0" smtClean="0">
                <a:solidFill>
                  <a:srgbClr val="000000"/>
                </a:solidFill>
              </a:rPr>
              <a:t>Контроль является атрибутом любой системы управления, средством и механизмом обеспечения ее функционирования.</a:t>
            </a:r>
          </a:p>
          <a:p>
            <a:pPr algn="just"/>
            <a:r>
              <a:rPr lang="ru-RU" dirty="0" smtClean="0">
                <a:solidFill>
                  <a:srgbClr val="000000"/>
                </a:solidFill>
              </a:rPr>
              <a:t>Наиболее эффективен контроль, когда он активен, не сво­дится лишь к констатации ошибок, а включает в себя средства и механизмы их устранения.</a:t>
            </a:r>
          </a:p>
          <a:p>
            <a:pPr algn="just"/>
            <a:r>
              <a:rPr lang="ru-RU" dirty="0" smtClean="0">
                <a:solidFill>
                  <a:srgbClr val="000000"/>
                </a:solidFill>
              </a:rPr>
              <a:t> Это обеспечивается при помощи коррекционной функции, тесно связанной с контролем.</a:t>
            </a:r>
            <a:endParaRPr lang="ru-RU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z="3600" b="1" dirty="0" smtClean="0">
                <a:solidFill>
                  <a:srgbClr val="000000"/>
                </a:solidFill>
              </a:rPr>
              <a:t>Контроль включает в себя следующие основные аспекты:</a:t>
            </a:r>
          </a:p>
          <a:p>
            <a:pPr lvl="0" algn="just"/>
            <a:r>
              <a:rPr lang="ru-RU" sz="3600" dirty="0" smtClean="0">
                <a:solidFill>
                  <a:srgbClr val="000000"/>
                </a:solidFill>
              </a:rPr>
              <a:t>контроль как общий принцип систем управления;</a:t>
            </a:r>
          </a:p>
          <a:p>
            <a:pPr lvl="0" algn="just"/>
            <a:r>
              <a:rPr lang="ru-RU" sz="3600" dirty="0" smtClean="0">
                <a:solidFill>
                  <a:srgbClr val="000000"/>
                </a:solidFill>
              </a:rPr>
              <a:t>контроль как необходимый компонент деятельности всех</a:t>
            </a:r>
            <a:br>
              <a:rPr lang="ru-RU" sz="3600" dirty="0" smtClean="0">
                <a:solidFill>
                  <a:srgbClr val="000000"/>
                </a:solidFill>
              </a:rPr>
            </a:br>
            <a:r>
              <a:rPr lang="ru-RU" sz="3600" dirty="0" smtClean="0">
                <a:solidFill>
                  <a:srgbClr val="000000"/>
                </a:solidFill>
              </a:rPr>
              <a:t>групп и членов организации;</a:t>
            </a:r>
          </a:p>
          <a:p>
            <a:pPr lvl="0" algn="just"/>
            <a:r>
              <a:rPr lang="ru-RU" sz="3600" dirty="0" smtClean="0">
                <a:solidFill>
                  <a:srgbClr val="000000"/>
                </a:solidFill>
              </a:rPr>
              <a:t>контроль как специфическая функция специализированных подразделений организации;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/>
          <a:lstStyle/>
          <a:p>
            <a:pPr lvl="0"/>
            <a:r>
              <a:rPr lang="ru-RU" sz="3600" dirty="0" smtClean="0">
                <a:solidFill>
                  <a:srgbClr val="000000"/>
                </a:solidFill>
              </a:rPr>
              <a:t>контроль как аспект деятельности руководителя;</a:t>
            </a:r>
          </a:p>
          <a:p>
            <a:pPr lvl="0"/>
            <a:r>
              <a:rPr lang="ru-RU" sz="3600" dirty="0" smtClean="0">
                <a:solidFill>
                  <a:srgbClr val="000000"/>
                </a:solidFill>
              </a:rPr>
              <a:t>контроль как непосредственная обязанность руководите­</a:t>
            </a:r>
            <a:br>
              <a:rPr lang="ru-RU" sz="3600" dirty="0" smtClean="0">
                <a:solidFill>
                  <a:srgbClr val="000000"/>
                </a:solidFill>
              </a:rPr>
            </a:br>
            <a:r>
              <a:rPr lang="ru-RU" sz="3600" dirty="0" smtClean="0">
                <a:solidFill>
                  <a:srgbClr val="000000"/>
                </a:solidFill>
              </a:rPr>
              <a:t>ля.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692</TotalTime>
  <Words>1084</Words>
  <Application>Microsoft Office PowerPoint</Application>
  <PresentationFormat>Экран (4:3)</PresentationFormat>
  <Paragraphs>151</Paragraphs>
  <Slides>34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Тема Office</vt:lpstr>
      <vt:lpstr>Психологические аспекты контроля выполнения заданий; </vt:lpstr>
      <vt:lpstr> Психологические аспекты обратной связи от менеджера к исполнителю</vt:lpstr>
      <vt:lpstr>Тематический план лекции:</vt:lpstr>
      <vt:lpstr> Определения: </vt:lpstr>
      <vt:lpstr>Слайд 5</vt:lpstr>
      <vt:lpstr>Слайд 6</vt:lpstr>
      <vt:lpstr>Слайд 7</vt:lpstr>
      <vt:lpstr>Слайд 8</vt:lpstr>
      <vt:lpstr>Слайд 9</vt:lpstr>
      <vt:lpstr>Виды контроля:</vt:lpstr>
      <vt:lpstr>Опережающий контроль</vt:lpstr>
      <vt:lpstr>Слайд 12</vt:lpstr>
      <vt:lpstr>Текущий контроль</vt:lpstr>
      <vt:lpstr>Заключительный контроль</vt:lpstr>
      <vt:lpstr>Виды контроля:</vt:lpstr>
      <vt:lpstr>Слайд 16</vt:lpstr>
      <vt:lpstr>Слайд 17</vt:lpstr>
      <vt:lpstr>Стратегический контроль</vt:lpstr>
      <vt:lpstr>Виды контроля:</vt:lpstr>
      <vt:lpstr>Слайд 20</vt:lpstr>
      <vt:lpstr>Слайд 21</vt:lpstr>
      <vt:lpstr>Слайд 22</vt:lpstr>
      <vt:lpstr>Принципы реализации  контрольной функции:</vt:lpstr>
      <vt:lpstr>Слайд 24</vt:lpstr>
      <vt:lpstr> Взаимосвязь функций контроля и обратной связи</vt:lpstr>
      <vt:lpstr>Слайд 26</vt:lpstr>
      <vt:lpstr>«Обратная связь» </vt:lpstr>
      <vt:lpstr>Слайд 28</vt:lpstr>
      <vt:lpstr>Алгоритм предоставления обратной связи от менеджера к исполнителю: </vt:lpstr>
      <vt:lpstr>Слайд 30</vt:lpstr>
      <vt:lpstr>Важно!</vt:lpstr>
      <vt:lpstr>Контрольные вопросы по теме: </vt:lpstr>
      <vt:lpstr>Библиографический список:</vt:lpstr>
      <vt:lpstr>Слайд 34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</dc:title>
  <dc:creator>user</dc:creator>
  <cp:lastModifiedBy>Samsung</cp:lastModifiedBy>
  <cp:revision>137</cp:revision>
  <dcterms:created xsi:type="dcterms:W3CDTF">2010-10-11T16:56:03Z</dcterms:created>
  <dcterms:modified xsi:type="dcterms:W3CDTF">2018-11-26T16:22:21Z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TC011367951049</vt:lpwstr>
  </property>
</Properties>
</file>