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0"/>
  </p:notesMasterIdLst>
  <p:handoutMasterIdLst>
    <p:handoutMasterId r:id="rId51"/>
  </p:handoutMasterIdLst>
  <p:sldIdLst>
    <p:sldId id="258" r:id="rId2"/>
    <p:sldId id="392" r:id="rId3"/>
    <p:sldId id="268" r:id="rId4"/>
    <p:sldId id="270" r:id="rId5"/>
    <p:sldId id="289" r:id="rId6"/>
    <p:sldId id="310" r:id="rId7"/>
    <p:sldId id="313" r:id="rId8"/>
    <p:sldId id="299" r:id="rId9"/>
    <p:sldId id="312" r:id="rId10"/>
    <p:sldId id="300" r:id="rId11"/>
    <p:sldId id="311" r:id="rId12"/>
    <p:sldId id="353" r:id="rId13"/>
    <p:sldId id="358" r:id="rId14"/>
    <p:sldId id="352" r:id="rId15"/>
    <p:sldId id="355" r:id="rId16"/>
    <p:sldId id="359" r:id="rId17"/>
    <p:sldId id="361" r:id="rId18"/>
    <p:sldId id="362" r:id="rId19"/>
    <p:sldId id="360" r:id="rId20"/>
    <p:sldId id="363" r:id="rId21"/>
    <p:sldId id="379" r:id="rId22"/>
    <p:sldId id="387" r:id="rId23"/>
    <p:sldId id="378" r:id="rId24"/>
    <p:sldId id="386" r:id="rId25"/>
    <p:sldId id="377" r:id="rId26"/>
    <p:sldId id="376" r:id="rId27"/>
    <p:sldId id="375" r:id="rId28"/>
    <p:sldId id="374" r:id="rId29"/>
    <p:sldId id="373" r:id="rId30"/>
    <p:sldId id="372" r:id="rId31"/>
    <p:sldId id="371" r:id="rId32"/>
    <p:sldId id="370" r:id="rId33"/>
    <p:sldId id="369" r:id="rId34"/>
    <p:sldId id="368" r:id="rId35"/>
    <p:sldId id="388" r:id="rId36"/>
    <p:sldId id="389" r:id="rId37"/>
    <p:sldId id="366" r:id="rId38"/>
    <p:sldId id="365" r:id="rId39"/>
    <p:sldId id="390" r:id="rId40"/>
    <p:sldId id="364" r:id="rId41"/>
    <p:sldId id="391" r:id="rId42"/>
    <p:sldId id="385" r:id="rId43"/>
    <p:sldId id="384" r:id="rId44"/>
    <p:sldId id="383" r:id="rId45"/>
    <p:sldId id="382" r:id="rId46"/>
    <p:sldId id="394" r:id="rId47"/>
    <p:sldId id="393" r:id="rId48"/>
    <p:sldId id="309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73" autoAdjust="0"/>
    <p:restoredTop sz="94373" autoAdjust="0"/>
  </p:normalViewPr>
  <p:slideViewPr>
    <p:cSldViewPr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EF240F-E327-45C3-A045-10B965E330F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31324C-9199-45D7-A8D1-51D9BBA880C2}">
      <dgm:prSet phldrT="[Текст]"/>
      <dgm:spPr>
        <a:solidFill>
          <a:srgbClr val="FFC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/>
            <a:t>Оценка работы</a:t>
          </a:r>
          <a:endParaRPr lang="ru-RU" dirty="0"/>
        </a:p>
      </dgm:t>
    </dgm:pt>
    <dgm:pt modelId="{1F7C2D60-A6AD-48BB-9597-7F68F29FD883}" type="parTrans" cxnId="{88D8CA9C-0815-42E5-B048-810DA8753A64}">
      <dgm:prSet/>
      <dgm:spPr/>
      <dgm:t>
        <a:bodyPr/>
        <a:lstStyle/>
        <a:p>
          <a:endParaRPr lang="ru-RU"/>
        </a:p>
      </dgm:t>
    </dgm:pt>
    <dgm:pt modelId="{E46CA9D9-A7DE-4AAA-977E-C4418911CD42}" type="sibTrans" cxnId="{88D8CA9C-0815-42E5-B048-810DA8753A64}">
      <dgm:prSet/>
      <dgm:spPr/>
      <dgm:t>
        <a:bodyPr/>
        <a:lstStyle/>
        <a:p>
          <a:endParaRPr lang="ru-RU"/>
        </a:p>
      </dgm:t>
    </dgm:pt>
    <dgm:pt modelId="{04980C02-8BBB-40BE-A66D-815A7CB56CAF}">
      <dgm:prSet phldrT="[Текст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</a:rPr>
            <a:t>когнитивные</a:t>
          </a:r>
          <a:endParaRPr lang="ru-RU" sz="2000" dirty="0"/>
        </a:p>
      </dgm:t>
    </dgm:pt>
    <dgm:pt modelId="{15086CCF-4E6E-4C59-958D-ADF02BBD3F03}" type="parTrans" cxnId="{B37D8BDE-B53F-4BB5-A34A-96DD4AF6CCFF}">
      <dgm:prSet/>
      <dgm:spPr/>
      <dgm:t>
        <a:bodyPr/>
        <a:lstStyle/>
        <a:p>
          <a:endParaRPr lang="ru-RU"/>
        </a:p>
      </dgm:t>
    </dgm:pt>
    <dgm:pt modelId="{27FAE0B8-ABA6-4222-B322-BAE15E4659C6}" type="sibTrans" cxnId="{B37D8BDE-B53F-4BB5-A34A-96DD4AF6CCFF}">
      <dgm:prSet/>
      <dgm:spPr/>
      <dgm:t>
        <a:bodyPr/>
        <a:lstStyle/>
        <a:p>
          <a:endParaRPr lang="ru-RU"/>
        </a:p>
      </dgm:t>
    </dgm:pt>
    <dgm:pt modelId="{C3ECD1B5-6EE8-405B-AA92-8DC940FB68D0}">
      <dgm:prSet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rgbClr val="000000"/>
              </a:solidFill>
            </a:rPr>
            <a:t>социальные</a:t>
          </a:r>
          <a:endParaRPr lang="ru-RU" sz="1800" dirty="0"/>
        </a:p>
      </dgm:t>
    </dgm:pt>
    <dgm:pt modelId="{45F07FB6-656E-46C3-9008-9D1A829DDBA6}" type="parTrans" cxnId="{C6786184-DC01-44D8-9361-78567C71E78B}">
      <dgm:prSet/>
      <dgm:spPr/>
      <dgm:t>
        <a:bodyPr/>
        <a:lstStyle/>
        <a:p>
          <a:endParaRPr lang="ru-RU"/>
        </a:p>
      </dgm:t>
    </dgm:pt>
    <dgm:pt modelId="{5260126F-ED75-40E1-857D-8A781ECF856C}" type="sibTrans" cxnId="{C6786184-DC01-44D8-9361-78567C71E78B}">
      <dgm:prSet/>
      <dgm:spPr/>
      <dgm:t>
        <a:bodyPr/>
        <a:lstStyle/>
        <a:p>
          <a:endParaRPr lang="ru-RU"/>
        </a:p>
      </dgm:t>
    </dgm:pt>
    <dgm:pt modelId="{6EF356F9-F841-46EC-875E-F6882F7706AF}">
      <dgm:prSet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</a:rPr>
            <a:t>ситуативные</a:t>
          </a:r>
          <a:endParaRPr lang="ru-RU" sz="2000" dirty="0"/>
        </a:p>
      </dgm:t>
    </dgm:pt>
    <dgm:pt modelId="{1F072983-08FE-4FFF-9AFC-5772C08DCB8B}" type="parTrans" cxnId="{1F7DF3AF-667D-4EC9-A397-1CF146ACDF99}">
      <dgm:prSet/>
      <dgm:spPr/>
      <dgm:t>
        <a:bodyPr/>
        <a:lstStyle/>
        <a:p>
          <a:endParaRPr lang="ru-RU"/>
        </a:p>
      </dgm:t>
    </dgm:pt>
    <dgm:pt modelId="{6975DECA-0367-4455-BD4A-0A12C0035ED9}" type="sibTrans" cxnId="{1F7DF3AF-667D-4EC9-A397-1CF146ACDF99}">
      <dgm:prSet/>
      <dgm:spPr/>
      <dgm:t>
        <a:bodyPr/>
        <a:lstStyle/>
        <a:p>
          <a:endParaRPr lang="ru-RU"/>
        </a:p>
      </dgm:t>
    </dgm:pt>
    <dgm:pt modelId="{B63CE55D-14AF-4987-9FF5-A225E51D838D}">
      <dgm:prSet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</a:rPr>
            <a:t>эмоциональные</a:t>
          </a:r>
          <a:endParaRPr lang="ru-RU" sz="2000" dirty="0"/>
        </a:p>
      </dgm:t>
    </dgm:pt>
    <dgm:pt modelId="{D972E1EF-76E0-4257-8729-1F3EAF2AFB76}" type="parTrans" cxnId="{8D8CB478-C0DD-4A0F-B511-23D811952DC5}">
      <dgm:prSet/>
      <dgm:spPr/>
      <dgm:t>
        <a:bodyPr/>
        <a:lstStyle/>
        <a:p>
          <a:endParaRPr lang="ru-RU"/>
        </a:p>
      </dgm:t>
    </dgm:pt>
    <dgm:pt modelId="{9D643466-F3C5-4ED0-84A4-C2B25861977F}" type="sibTrans" cxnId="{8D8CB478-C0DD-4A0F-B511-23D811952DC5}">
      <dgm:prSet/>
      <dgm:spPr/>
      <dgm:t>
        <a:bodyPr/>
        <a:lstStyle/>
        <a:p>
          <a:endParaRPr lang="ru-RU"/>
        </a:p>
      </dgm:t>
    </dgm:pt>
    <dgm:pt modelId="{3F92D18D-FAF2-4FAC-B948-12F00B6C9BFF}" type="pres">
      <dgm:prSet presAssocID="{8BEF240F-E327-45C3-A045-10B965E330F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3C6C15-1ED5-4BCA-AC58-CA0891187E5F}" type="pres">
      <dgm:prSet presAssocID="{3B31324C-9199-45D7-A8D1-51D9BBA880C2}" presName="centerShape" presStyleLbl="node0" presStyleIdx="0" presStyleCnt="1" custLinFactNeighborX="-407" custLinFactNeighborY="-407"/>
      <dgm:spPr/>
      <dgm:t>
        <a:bodyPr/>
        <a:lstStyle/>
        <a:p>
          <a:endParaRPr lang="ru-RU"/>
        </a:p>
      </dgm:t>
    </dgm:pt>
    <dgm:pt modelId="{F0FFAFCA-024D-4D83-A035-20FA1CA89D65}" type="pres">
      <dgm:prSet presAssocID="{1F072983-08FE-4FFF-9AFC-5772C08DCB8B}" presName="Name9" presStyleLbl="parChTrans1D2" presStyleIdx="0" presStyleCnt="4"/>
      <dgm:spPr/>
      <dgm:t>
        <a:bodyPr/>
        <a:lstStyle/>
        <a:p>
          <a:endParaRPr lang="ru-RU"/>
        </a:p>
      </dgm:t>
    </dgm:pt>
    <dgm:pt modelId="{6D9B91A5-E369-4BC3-8B8A-125A1B0AAE34}" type="pres">
      <dgm:prSet presAssocID="{1F072983-08FE-4FFF-9AFC-5772C08DCB8B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BCDA837-E158-47C6-BE05-A9D02E57ED47}" type="pres">
      <dgm:prSet presAssocID="{6EF356F9-F841-46EC-875E-F6882F7706AF}" presName="node" presStyleLbl="node1" presStyleIdx="0" presStyleCnt="4" custScaleX="268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B9536-A08C-4F6C-9267-D349E0BBA66B}" type="pres">
      <dgm:prSet presAssocID="{15086CCF-4E6E-4C59-958D-ADF02BBD3F03}" presName="Name9" presStyleLbl="parChTrans1D2" presStyleIdx="1" presStyleCnt="4"/>
      <dgm:spPr/>
      <dgm:t>
        <a:bodyPr/>
        <a:lstStyle/>
        <a:p>
          <a:endParaRPr lang="ru-RU"/>
        </a:p>
      </dgm:t>
    </dgm:pt>
    <dgm:pt modelId="{26980A4E-AF6C-4E4D-8550-533446FED313}" type="pres">
      <dgm:prSet presAssocID="{15086CCF-4E6E-4C59-958D-ADF02BBD3F03}" presName="connTx" presStyleLbl="parChTrans1D2" presStyleIdx="1" presStyleCnt="4"/>
      <dgm:spPr/>
      <dgm:t>
        <a:bodyPr/>
        <a:lstStyle/>
        <a:p>
          <a:endParaRPr lang="ru-RU"/>
        </a:p>
      </dgm:t>
    </dgm:pt>
    <dgm:pt modelId="{2F12B51E-C17E-4440-AFC5-661C884C7C45}" type="pres">
      <dgm:prSet presAssocID="{04980C02-8BBB-40BE-A66D-815A7CB56CAF}" presName="node" presStyleLbl="node1" presStyleIdx="1" presStyleCnt="4" custScaleX="227609" custRadScaleRad="174228" custRadScaleInc="-4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05DB0-7DE9-4FA1-A840-FC4BB862F678}" type="pres">
      <dgm:prSet presAssocID="{D972E1EF-76E0-4257-8729-1F3EAF2AFB76}" presName="Name9" presStyleLbl="parChTrans1D2" presStyleIdx="2" presStyleCnt="4"/>
      <dgm:spPr/>
      <dgm:t>
        <a:bodyPr/>
        <a:lstStyle/>
        <a:p>
          <a:endParaRPr lang="ru-RU"/>
        </a:p>
      </dgm:t>
    </dgm:pt>
    <dgm:pt modelId="{3C4E5842-342B-416D-9DF7-9B36AF05F872}" type="pres">
      <dgm:prSet presAssocID="{D972E1EF-76E0-4257-8729-1F3EAF2AFB7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5EE9D28-65A2-46E3-B69F-E83EEC4C5BA2}" type="pres">
      <dgm:prSet presAssocID="{B63CE55D-14AF-4987-9FF5-A225E51D838D}" presName="node" presStyleLbl="node1" presStyleIdx="2" presStyleCnt="4" custScaleX="288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14125-6BF3-4022-9402-6780ED142B8A}" type="pres">
      <dgm:prSet presAssocID="{45F07FB6-656E-46C3-9008-9D1A829DDBA6}" presName="Name9" presStyleLbl="parChTrans1D2" presStyleIdx="3" presStyleCnt="4"/>
      <dgm:spPr/>
      <dgm:t>
        <a:bodyPr/>
        <a:lstStyle/>
        <a:p>
          <a:endParaRPr lang="ru-RU"/>
        </a:p>
      </dgm:t>
    </dgm:pt>
    <dgm:pt modelId="{C1D83A32-7159-421D-AD01-6A71BD1F6030}" type="pres">
      <dgm:prSet presAssocID="{45F07FB6-656E-46C3-9008-9D1A829DDBA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2DD329A-16E4-4C6B-BE9C-388D89E448DE}" type="pres">
      <dgm:prSet presAssocID="{C3ECD1B5-6EE8-405B-AA92-8DC940FB68D0}" presName="node" presStyleLbl="node1" presStyleIdx="3" presStyleCnt="4" custScaleX="215656" custRadScaleRad="164860" custRadScaleInc="-2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18A6F3-DB07-492B-BF0B-EDDC0030A676}" type="presOf" srcId="{B63CE55D-14AF-4987-9FF5-A225E51D838D}" destId="{25EE9D28-65A2-46E3-B69F-E83EEC4C5BA2}" srcOrd="0" destOrd="0" presId="urn:microsoft.com/office/officeart/2005/8/layout/radial1"/>
    <dgm:cxn modelId="{49FC6FF0-8368-4C11-8D6E-F1A5AF128DE5}" type="presOf" srcId="{15086CCF-4E6E-4C59-958D-ADF02BBD3F03}" destId="{000B9536-A08C-4F6C-9267-D349E0BBA66B}" srcOrd="0" destOrd="0" presId="urn:microsoft.com/office/officeart/2005/8/layout/radial1"/>
    <dgm:cxn modelId="{B37D8BDE-B53F-4BB5-A34A-96DD4AF6CCFF}" srcId="{3B31324C-9199-45D7-A8D1-51D9BBA880C2}" destId="{04980C02-8BBB-40BE-A66D-815A7CB56CAF}" srcOrd="1" destOrd="0" parTransId="{15086CCF-4E6E-4C59-958D-ADF02BBD3F03}" sibTransId="{27FAE0B8-ABA6-4222-B322-BAE15E4659C6}"/>
    <dgm:cxn modelId="{470AF0B7-5450-4C60-9254-57A5131D3651}" type="presOf" srcId="{45F07FB6-656E-46C3-9008-9D1A829DDBA6}" destId="{2DD14125-6BF3-4022-9402-6780ED142B8A}" srcOrd="0" destOrd="0" presId="urn:microsoft.com/office/officeart/2005/8/layout/radial1"/>
    <dgm:cxn modelId="{3B3F06F6-2C96-4B62-AAC7-A789262DBA38}" type="presOf" srcId="{8BEF240F-E327-45C3-A045-10B965E330F3}" destId="{3F92D18D-FAF2-4FAC-B948-12F00B6C9BFF}" srcOrd="0" destOrd="0" presId="urn:microsoft.com/office/officeart/2005/8/layout/radial1"/>
    <dgm:cxn modelId="{D047A782-E598-4D09-B77F-474BFE24FDBE}" type="presOf" srcId="{1F072983-08FE-4FFF-9AFC-5772C08DCB8B}" destId="{6D9B91A5-E369-4BC3-8B8A-125A1B0AAE34}" srcOrd="1" destOrd="0" presId="urn:microsoft.com/office/officeart/2005/8/layout/radial1"/>
    <dgm:cxn modelId="{8D8CB478-C0DD-4A0F-B511-23D811952DC5}" srcId="{3B31324C-9199-45D7-A8D1-51D9BBA880C2}" destId="{B63CE55D-14AF-4987-9FF5-A225E51D838D}" srcOrd="2" destOrd="0" parTransId="{D972E1EF-76E0-4257-8729-1F3EAF2AFB76}" sibTransId="{9D643466-F3C5-4ED0-84A4-C2B25861977F}"/>
    <dgm:cxn modelId="{2E12976E-40CC-4164-ADC3-48CAD75C4295}" type="presOf" srcId="{15086CCF-4E6E-4C59-958D-ADF02BBD3F03}" destId="{26980A4E-AF6C-4E4D-8550-533446FED313}" srcOrd="1" destOrd="0" presId="urn:microsoft.com/office/officeart/2005/8/layout/radial1"/>
    <dgm:cxn modelId="{CFD556D2-9B76-49E5-B1B2-5C43D6C09E75}" type="presOf" srcId="{3B31324C-9199-45D7-A8D1-51D9BBA880C2}" destId="{4B3C6C15-1ED5-4BCA-AC58-CA0891187E5F}" srcOrd="0" destOrd="0" presId="urn:microsoft.com/office/officeart/2005/8/layout/radial1"/>
    <dgm:cxn modelId="{EF9FB587-0D6C-4A23-A16B-8315F9041816}" type="presOf" srcId="{1F072983-08FE-4FFF-9AFC-5772C08DCB8B}" destId="{F0FFAFCA-024D-4D83-A035-20FA1CA89D65}" srcOrd="0" destOrd="0" presId="urn:microsoft.com/office/officeart/2005/8/layout/radial1"/>
    <dgm:cxn modelId="{1F7DF3AF-667D-4EC9-A397-1CF146ACDF99}" srcId="{3B31324C-9199-45D7-A8D1-51D9BBA880C2}" destId="{6EF356F9-F841-46EC-875E-F6882F7706AF}" srcOrd="0" destOrd="0" parTransId="{1F072983-08FE-4FFF-9AFC-5772C08DCB8B}" sibTransId="{6975DECA-0367-4455-BD4A-0A12C0035ED9}"/>
    <dgm:cxn modelId="{5D779FD7-0B4B-40D9-9B19-FF7C2CED2FDC}" type="presOf" srcId="{04980C02-8BBB-40BE-A66D-815A7CB56CAF}" destId="{2F12B51E-C17E-4440-AFC5-661C884C7C45}" srcOrd="0" destOrd="0" presId="urn:microsoft.com/office/officeart/2005/8/layout/radial1"/>
    <dgm:cxn modelId="{6D0350B3-A950-4AAF-AAEB-9880F89FBBFD}" type="presOf" srcId="{45F07FB6-656E-46C3-9008-9D1A829DDBA6}" destId="{C1D83A32-7159-421D-AD01-6A71BD1F6030}" srcOrd="1" destOrd="0" presId="urn:microsoft.com/office/officeart/2005/8/layout/radial1"/>
    <dgm:cxn modelId="{C6786184-DC01-44D8-9361-78567C71E78B}" srcId="{3B31324C-9199-45D7-A8D1-51D9BBA880C2}" destId="{C3ECD1B5-6EE8-405B-AA92-8DC940FB68D0}" srcOrd="3" destOrd="0" parTransId="{45F07FB6-656E-46C3-9008-9D1A829DDBA6}" sibTransId="{5260126F-ED75-40E1-857D-8A781ECF856C}"/>
    <dgm:cxn modelId="{E2841191-ACEE-4E8A-9F95-A895F5A91859}" type="presOf" srcId="{D972E1EF-76E0-4257-8729-1F3EAF2AFB76}" destId="{BDC05DB0-7DE9-4FA1-A840-FC4BB862F678}" srcOrd="0" destOrd="0" presId="urn:microsoft.com/office/officeart/2005/8/layout/radial1"/>
    <dgm:cxn modelId="{F860D392-DA85-4FC8-88F0-2D37EC8B4A5D}" type="presOf" srcId="{C3ECD1B5-6EE8-405B-AA92-8DC940FB68D0}" destId="{02DD329A-16E4-4C6B-BE9C-388D89E448DE}" srcOrd="0" destOrd="0" presId="urn:microsoft.com/office/officeart/2005/8/layout/radial1"/>
    <dgm:cxn modelId="{88D8CA9C-0815-42E5-B048-810DA8753A64}" srcId="{8BEF240F-E327-45C3-A045-10B965E330F3}" destId="{3B31324C-9199-45D7-A8D1-51D9BBA880C2}" srcOrd="0" destOrd="0" parTransId="{1F7C2D60-A6AD-48BB-9597-7F68F29FD883}" sibTransId="{E46CA9D9-A7DE-4AAA-977E-C4418911CD42}"/>
    <dgm:cxn modelId="{F4761A42-6E98-493D-A82B-4883D2B9F5EE}" type="presOf" srcId="{D972E1EF-76E0-4257-8729-1F3EAF2AFB76}" destId="{3C4E5842-342B-416D-9DF7-9B36AF05F872}" srcOrd="1" destOrd="0" presId="urn:microsoft.com/office/officeart/2005/8/layout/radial1"/>
    <dgm:cxn modelId="{B384078E-DFEB-4EAC-83BE-E08C2053D0B3}" type="presOf" srcId="{6EF356F9-F841-46EC-875E-F6882F7706AF}" destId="{2BCDA837-E158-47C6-BE05-A9D02E57ED47}" srcOrd="0" destOrd="0" presId="urn:microsoft.com/office/officeart/2005/8/layout/radial1"/>
    <dgm:cxn modelId="{59E5A7F8-CB34-42BC-BF5D-E0DEC7E08CC4}" type="presParOf" srcId="{3F92D18D-FAF2-4FAC-B948-12F00B6C9BFF}" destId="{4B3C6C15-1ED5-4BCA-AC58-CA0891187E5F}" srcOrd="0" destOrd="0" presId="urn:microsoft.com/office/officeart/2005/8/layout/radial1"/>
    <dgm:cxn modelId="{F7C665BF-2759-4449-AFEE-9FE27294D65C}" type="presParOf" srcId="{3F92D18D-FAF2-4FAC-B948-12F00B6C9BFF}" destId="{F0FFAFCA-024D-4D83-A035-20FA1CA89D65}" srcOrd="1" destOrd="0" presId="urn:microsoft.com/office/officeart/2005/8/layout/radial1"/>
    <dgm:cxn modelId="{BD431D06-28CD-43A3-B224-8485D8D494EA}" type="presParOf" srcId="{F0FFAFCA-024D-4D83-A035-20FA1CA89D65}" destId="{6D9B91A5-E369-4BC3-8B8A-125A1B0AAE34}" srcOrd="0" destOrd="0" presId="urn:microsoft.com/office/officeart/2005/8/layout/radial1"/>
    <dgm:cxn modelId="{4394FE84-C737-4AEA-8B65-5B7DE4026CCB}" type="presParOf" srcId="{3F92D18D-FAF2-4FAC-B948-12F00B6C9BFF}" destId="{2BCDA837-E158-47C6-BE05-A9D02E57ED47}" srcOrd="2" destOrd="0" presId="urn:microsoft.com/office/officeart/2005/8/layout/radial1"/>
    <dgm:cxn modelId="{695AB8B7-DE90-40EF-A0D7-9DE1FFDF72AC}" type="presParOf" srcId="{3F92D18D-FAF2-4FAC-B948-12F00B6C9BFF}" destId="{000B9536-A08C-4F6C-9267-D349E0BBA66B}" srcOrd="3" destOrd="0" presId="urn:microsoft.com/office/officeart/2005/8/layout/radial1"/>
    <dgm:cxn modelId="{936A6273-AF6B-446A-90EA-5680DE0E2735}" type="presParOf" srcId="{000B9536-A08C-4F6C-9267-D349E0BBA66B}" destId="{26980A4E-AF6C-4E4D-8550-533446FED313}" srcOrd="0" destOrd="0" presId="urn:microsoft.com/office/officeart/2005/8/layout/radial1"/>
    <dgm:cxn modelId="{4BF6E6A8-00B9-4E59-9999-31AB043B76DE}" type="presParOf" srcId="{3F92D18D-FAF2-4FAC-B948-12F00B6C9BFF}" destId="{2F12B51E-C17E-4440-AFC5-661C884C7C45}" srcOrd="4" destOrd="0" presId="urn:microsoft.com/office/officeart/2005/8/layout/radial1"/>
    <dgm:cxn modelId="{4EAA793C-465D-44F9-949C-19805A49C2AA}" type="presParOf" srcId="{3F92D18D-FAF2-4FAC-B948-12F00B6C9BFF}" destId="{BDC05DB0-7DE9-4FA1-A840-FC4BB862F678}" srcOrd="5" destOrd="0" presId="urn:microsoft.com/office/officeart/2005/8/layout/radial1"/>
    <dgm:cxn modelId="{482FADE4-F931-4B40-962A-CDCC70195367}" type="presParOf" srcId="{BDC05DB0-7DE9-4FA1-A840-FC4BB862F678}" destId="{3C4E5842-342B-416D-9DF7-9B36AF05F872}" srcOrd="0" destOrd="0" presId="urn:microsoft.com/office/officeart/2005/8/layout/radial1"/>
    <dgm:cxn modelId="{CDF38D4F-F66F-411D-B1F3-C29169600136}" type="presParOf" srcId="{3F92D18D-FAF2-4FAC-B948-12F00B6C9BFF}" destId="{25EE9D28-65A2-46E3-B69F-E83EEC4C5BA2}" srcOrd="6" destOrd="0" presId="urn:microsoft.com/office/officeart/2005/8/layout/radial1"/>
    <dgm:cxn modelId="{A46F4C31-7285-43F8-B91B-990F0A06C451}" type="presParOf" srcId="{3F92D18D-FAF2-4FAC-B948-12F00B6C9BFF}" destId="{2DD14125-6BF3-4022-9402-6780ED142B8A}" srcOrd="7" destOrd="0" presId="urn:microsoft.com/office/officeart/2005/8/layout/radial1"/>
    <dgm:cxn modelId="{37D9E8F0-15A8-4DDF-82D2-78EA1E17F77B}" type="presParOf" srcId="{2DD14125-6BF3-4022-9402-6780ED142B8A}" destId="{C1D83A32-7159-421D-AD01-6A71BD1F6030}" srcOrd="0" destOrd="0" presId="urn:microsoft.com/office/officeart/2005/8/layout/radial1"/>
    <dgm:cxn modelId="{411AC257-57CD-45FB-9191-31D46B27E9E7}" type="presParOf" srcId="{3F92D18D-FAF2-4FAC-B948-12F00B6C9BFF}" destId="{02DD329A-16E4-4C6B-BE9C-388D89E448DE}" srcOrd="8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C32969-5479-4CDC-B883-1BA1E3535E76}" type="doc">
      <dgm:prSet loTypeId="urn:microsoft.com/office/officeart/2005/8/layout/cycle8" loCatId="cycle" qsTypeId="urn:microsoft.com/office/officeart/2005/8/quickstyle/3d9" qsCatId="3D" csTypeId="urn:microsoft.com/office/officeart/2005/8/colors/colorful4" csCatId="colorful" phldr="1"/>
      <dgm:spPr/>
    </dgm:pt>
    <dgm:pt modelId="{CE4F380E-4273-4748-9F37-E09B984F6F73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0000"/>
              </a:solidFill>
            </a:rPr>
            <a:t>можно оценивать человека</a:t>
          </a:r>
          <a:endParaRPr lang="ru-RU" sz="2800" b="1" dirty="0">
            <a:solidFill>
              <a:srgbClr val="000000"/>
            </a:solidFill>
          </a:endParaRPr>
        </a:p>
      </dgm:t>
    </dgm:pt>
    <dgm:pt modelId="{BA11308B-0473-448A-B466-E63F6B41A6F2}" type="parTrans" cxnId="{E2B0A060-49D6-4E5C-B457-FFE7604E6367}">
      <dgm:prSet/>
      <dgm:spPr/>
      <dgm:t>
        <a:bodyPr/>
        <a:lstStyle/>
        <a:p>
          <a:endParaRPr lang="ru-RU"/>
        </a:p>
      </dgm:t>
    </dgm:pt>
    <dgm:pt modelId="{6D0FC492-9F47-4BD8-8DA9-AAF86A047548}" type="sibTrans" cxnId="{E2B0A060-49D6-4E5C-B457-FFE7604E6367}">
      <dgm:prSet/>
      <dgm:spPr/>
      <dgm:t>
        <a:bodyPr/>
        <a:lstStyle/>
        <a:p>
          <a:endParaRPr lang="ru-RU"/>
        </a:p>
      </dgm:t>
    </dgm:pt>
    <dgm:pt modelId="{20003C59-04E7-418B-9447-47991D4EADAF}">
      <dgm:prSet custT="1"/>
      <dgm:spPr/>
      <dgm:t>
        <a:bodyPr/>
        <a:lstStyle/>
        <a:p>
          <a:r>
            <a:rPr lang="ru-RU" sz="2000" b="1" dirty="0" smtClean="0">
              <a:solidFill>
                <a:srgbClr val="000000"/>
              </a:solidFill>
            </a:rPr>
            <a:t>результаты его производственной деятельности</a:t>
          </a:r>
          <a:endParaRPr lang="ru-RU" sz="2000" b="1" dirty="0">
            <a:solidFill>
              <a:srgbClr val="000000"/>
            </a:solidFill>
          </a:endParaRPr>
        </a:p>
      </dgm:t>
    </dgm:pt>
    <dgm:pt modelId="{546B4C6D-C687-40BD-B712-2A4B236D4509}" type="parTrans" cxnId="{D557C13E-5C60-4E07-AA79-EED32E71E9F1}">
      <dgm:prSet/>
      <dgm:spPr/>
      <dgm:t>
        <a:bodyPr/>
        <a:lstStyle/>
        <a:p>
          <a:endParaRPr lang="ru-RU"/>
        </a:p>
      </dgm:t>
    </dgm:pt>
    <dgm:pt modelId="{DAB156FB-3D69-49CD-868B-289CECBA0A63}" type="sibTrans" cxnId="{D557C13E-5C60-4E07-AA79-EED32E71E9F1}">
      <dgm:prSet/>
      <dgm:spPr/>
      <dgm:t>
        <a:bodyPr/>
        <a:lstStyle/>
        <a:p>
          <a:endParaRPr lang="ru-RU"/>
        </a:p>
      </dgm:t>
    </dgm:pt>
    <dgm:pt modelId="{D74333B9-F137-44CB-B2EE-D62F5587989F}">
      <dgm:prSet custT="1"/>
      <dgm:spPr/>
      <dgm:t>
        <a:bodyPr/>
        <a:lstStyle/>
        <a:p>
          <a:r>
            <a:rPr lang="ru-RU" sz="2000" b="1" dirty="0" smtClean="0">
              <a:solidFill>
                <a:srgbClr val="000000"/>
              </a:solidFill>
            </a:rPr>
            <a:t>или саму эту профессиональную деятельность (поведение</a:t>
          </a:r>
          <a:r>
            <a:rPr lang="ru-RU" sz="1300" b="1" dirty="0" smtClean="0">
              <a:solidFill>
                <a:srgbClr val="000000"/>
              </a:solidFill>
            </a:rPr>
            <a:t>)</a:t>
          </a:r>
          <a:endParaRPr lang="ru-RU" sz="1300" b="1" dirty="0">
            <a:solidFill>
              <a:srgbClr val="000000"/>
            </a:solidFill>
          </a:endParaRPr>
        </a:p>
      </dgm:t>
    </dgm:pt>
    <dgm:pt modelId="{2C56115A-408A-431B-BE80-B445DFAE3C3F}" type="parTrans" cxnId="{2AC06F5E-F702-4973-8E56-B6158D565ED3}">
      <dgm:prSet/>
      <dgm:spPr/>
      <dgm:t>
        <a:bodyPr/>
        <a:lstStyle/>
        <a:p>
          <a:endParaRPr lang="ru-RU"/>
        </a:p>
      </dgm:t>
    </dgm:pt>
    <dgm:pt modelId="{B6154A9C-7F5F-4B23-97DD-D319AB1ED9DC}" type="sibTrans" cxnId="{2AC06F5E-F702-4973-8E56-B6158D565ED3}">
      <dgm:prSet/>
      <dgm:spPr/>
      <dgm:t>
        <a:bodyPr/>
        <a:lstStyle/>
        <a:p>
          <a:endParaRPr lang="ru-RU"/>
        </a:p>
      </dgm:t>
    </dgm:pt>
    <dgm:pt modelId="{DC7CE302-867C-4DC2-9502-CC0C71F8EA1C}" type="pres">
      <dgm:prSet presAssocID="{77C32969-5479-4CDC-B883-1BA1E3535E76}" presName="compositeShape" presStyleCnt="0">
        <dgm:presLayoutVars>
          <dgm:chMax val="7"/>
          <dgm:dir/>
          <dgm:resizeHandles val="exact"/>
        </dgm:presLayoutVars>
      </dgm:prSet>
      <dgm:spPr/>
    </dgm:pt>
    <dgm:pt modelId="{F4F1A9D8-1D07-4BD4-9758-E4EE6A51BE1C}" type="pres">
      <dgm:prSet presAssocID="{77C32969-5479-4CDC-B883-1BA1E3535E76}" presName="wedge1" presStyleLbl="node1" presStyleIdx="0" presStyleCnt="3"/>
      <dgm:spPr/>
      <dgm:t>
        <a:bodyPr/>
        <a:lstStyle/>
        <a:p>
          <a:endParaRPr lang="ru-RU"/>
        </a:p>
      </dgm:t>
    </dgm:pt>
    <dgm:pt modelId="{379BFA5B-66CC-4FCE-8FDA-87EA4FEFBAA7}" type="pres">
      <dgm:prSet presAssocID="{77C32969-5479-4CDC-B883-1BA1E3535E76}" presName="dummy1a" presStyleCnt="0"/>
      <dgm:spPr/>
    </dgm:pt>
    <dgm:pt modelId="{E5F31EE7-D653-4E2F-BBBE-3D93EF920D01}" type="pres">
      <dgm:prSet presAssocID="{77C32969-5479-4CDC-B883-1BA1E3535E76}" presName="dummy1b" presStyleCnt="0"/>
      <dgm:spPr/>
    </dgm:pt>
    <dgm:pt modelId="{552CA8F9-24CB-4161-8F9A-D45AD31CBE32}" type="pres">
      <dgm:prSet presAssocID="{77C32969-5479-4CDC-B883-1BA1E3535E7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B5BDC-4B8D-4945-A89C-85BDA2098280}" type="pres">
      <dgm:prSet presAssocID="{77C32969-5479-4CDC-B883-1BA1E3535E76}" presName="wedge2" presStyleLbl="node1" presStyleIdx="1" presStyleCnt="3"/>
      <dgm:spPr/>
      <dgm:t>
        <a:bodyPr/>
        <a:lstStyle/>
        <a:p>
          <a:endParaRPr lang="ru-RU"/>
        </a:p>
      </dgm:t>
    </dgm:pt>
    <dgm:pt modelId="{A0F2DC4F-18AC-4FCB-9172-AE547B43CF93}" type="pres">
      <dgm:prSet presAssocID="{77C32969-5479-4CDC-B883-1BA1E3535E76}" presName="dummy2a" presStyleCnt="0"/>
      <dgm:spPr/>
    </dgm:pt>
    <dgm:pt modelId="{C298DEC5-42F3-4A1F-9572-105C03FCF71C}" type="pres">
      <dgm:prSet presAssocID="{77C32969-5479-4CDC-B883-1BA1E3535E76}" presName="dummy2b" presStyleCnt="0"/>
      <dgm:spPr/>
    </dgm:pt>
    <dgm:pt modelId="{CAD70DE7-2F20-4EFD-A5A7-095BFA0BDC0F}" type="pres">
      <dgm:prSet presAssocID="{77C32969-5479-4CDC-B883-1BA1E3535E7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5FDBD-A01F-496F-A12B-5358B585D06E}" type="pres">
      <dgm:prSet presAssocID="{77C32969-5479-4CDC-B883-1BA1E3535E76}" presName="wedge3" presStyleLbl="node1" presStyleIdx="2" presStyleCnt="3" custLinFactNeighborX="4526" custLinFactNeighborY="829"/>
      <dgm:spPr/>
      <dgm:t>
        <a:bodyPr/>
        <a:lstStyle/>
        <a:p>
          <a:endParaRPr lang="ru-RU"/>
        </a:p>
      </dgm:t>
    </dgm:pt>
    <dgm:pt modelId="{AB828543-02F7-46E0-B143-145421613895}" type="pres">
      <dgm:prSet presAssocID="{77C32969-5479-4CDC-B883-1BA1E3535E76}" presName="dummy3a" presStyleCnt="0"/>
      <dgm:spPr/>
    </dgm:pt>
    <dgm:pt modelId="{39263558-C018-4919-A956-DF76D98E7FD3}" type="pres">
      <dgm:prSet presAssocID="{77C32969-5479-4CDC-B883-1BA1E3535E76}" presName="dummy3b" presStyleCnt="0"/>
      <dgm:spPr/>
    </dgm:pt>
    <dgm:pt modelId="{5E1A62B4-8FFC-4106-BD34-56C198CECF15}" type="pres">
      <dgm:prSet presAssocID="{77C32969-5479-4CDC-B883-1BA1E3535E7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05E44-F655-4350-BC03-DDD813BA7220}" type="pres">
      <dgm:prSet presAssocID="{DAB156FB-3D69-49CD-868B-289CECBA0A63}" presName="arrowWedge1" presStyleLbl="fgSibTrans2D1" presStyleIdx="0" presStyleCnt="3"/>
      <dgm:spPr/>
    </dgm:pt>
    <dgm:pt modelId="{24F065CB-DDF1-46D7-9B39-337122EDBE72}" type="pres">
      <dgm:prSet presAssocID="{B6154A9C-7F5F-4B23-97DD-D319AB1ED9DC}" presName="arrowWedge2" presStyleLbl="fgSibTrans2D1" presStyleIdx="1" presStyleCnt="3"/>
      <dgm:spPr/>
    </dgm:pt>
    <dgm:pt modelId="{B21E44BB-4112-4B69-9B63-71963F5A2E5C}" type="pres">
      <dgm:prSet presAssocID="{6D0FC492-9F47-4BD8-8DA9-AAF86A047548}" presName="arrowWedge3" presStyleLbl="fgSibTrans2D1" presStyleIdx="2" presStyleCnt="3"/>
      <dgm:spPr/>
    </dgm:pt>
  </dgm:ptLst>
  <dgm:cxnLst>
    <dgm:cxn modelId="{6827D537-C2F7-4E3C-8E55-33714B6AF58E}" type="presOf" srcId="{20003C59-04E7-418B-9447-47991D4EADAF}" destId="{F4F1A9D8-1D07-4BD4-9758-E4EE6A51BE1C}" srcOrd="0" destOrd="0" presId="urn:microsoft.com/office/officeart/2005/8/layout/cycle8"/>
    <dgm:cxn modelId="{2AC06F5E-F702-4973-8E56-B6158D565ED3}" srcId="{77C32969-5479-4CDC-B883-1BA1E3535E76}" destId="{D74333B9-F137-44CB-B2EE-D62F5587989F}" srcOrd="1" destOrd="0" parTransId="{2C56115A-408A-431B-BE80-B445DFAE3C3F}" sibTransId="{B6154A9C-7F5F-4B23-97DD-D319AB1ED9DC}"/>
    <dgm:cxn modelId="{45466363-880B-4F8A-8150-91CC71CD912C}" type="presOf" srcId="{D74333B9-F137-44CB-B2EE-D62F5587989F}" destId="{CC3B5BDC-4B8D-4945-A89C-85BDA2098280}" srcOrd="0" destOrd="0" presId="urn:microsoft.com/office/officeart/2005/8/layout/cycle8"/>
    <dgm:cxn modelId="{5B89B705-2BC4-4A6F-9F97-7FC5F94EF0AD}" type="presOf" srcId="{D74333B9-F137-44CB-B2EE-D62F5587989F}" destId="{CAD70DE7-2F20-4EFD-A5A7-095BFA0BDC0F}" srcOrd="1" destOrd="0" presId="urn:microsoft.com/office/officeart/2005/8/layout/cycle8"/>
    <dgm:cxn modelId="{A68AE08D-49EA-4DF5-B68C-36A7AB2C6F7D}" type="presOf" srcId="{CE4F380E-4273-4748-9F37-E09B984F6F73}" destId="{CA55FDBD-A01F-496F-A12B-5358B585D06E}" srcOrd="0" destOrd="0" presId="urn:microsoft.com/office/officeart/2005/8/layout/cycle8"/>
    <dgm:cxn modelId="{0C5983C4-2EEF-4F0A-8F6B-DF14891DF65B}" type="presOf" srcId="{20003C59-04E7-418B-9447-47991D4EADAF}" destId="{552CA8F9-24CB-4161-8F9A-D45AD31CBE32}" srcOrd="1" destOrd="0" presId="urn:microsoft.com/office/officeart/2005/8/layout/cycle8"/>
    <dgm:cxn modelId="{5AD0350F-0BB2-4DF8-B8BF-6AE11EB0CEDE}" type="presOf" srcId="{CE4F380E-4273-4748-9F37-E09B984F6F73}" destId="{5E1A62B4-8FFC-4106-BD34-56C198CECF15}" srcOrd="1" destOrd="0" presId="urn:microsoft.com/office/officeart/2005/8/layout/cycle8"/>
    <dgm:cxn modelId="{E2B0A060-49D6-4E5C-B457-FFE7604E6367}" srcId="{77C32969-5479-4CDC-B883-1BA1E3535E76}" destId="{CE4F380E-4273-4748-9F37-E09B984F6F73}" srcOrd="2" destOrd="0" parTransId="{BA11308B-0473-448A-B466-E63F6B41A6F2}" sibTransId="{6D0FC492-9F47-4BD8-8DA9-AAF86A047548}"/>
    <dgm:cxn modelId="{1B3F9776-E078-429F-89D0-FA76BA295C5A}" type="presOf" srcId="{77C32969-5479-4CDC-B883-1BA1E3535E76}" destId="{DC7CE302-867C-4DC2-9502-CC0C71F8EA1C}" srcOrd="0" destOrd="0" presId="urn:microsoft.com/office/officeart/2005/8/layout/cycle8"/>
    <dgm:cxn modelId="{D557C13E-5C60-4E07-AA79-EED32E71E9F1}" srcId="{77C32969-5479-4CDC-B883-1BA1E3535E76}" destId="{20003C59-04E7-418B-9447-47991D4EADAF}" srcOrd="0" destOrd="0" parTransId="{546B4C6D-C687-40BD-B712-2A4B236D4509}" sibTransId="{DAB156FB-3D69-49CD-868B-289CECBA0A63}"/>
    <dgm:cxn modelId="{FE8C42C6-6A76-4DC1-8371-C3144FF05664}" type="presParOf" srcId="{DC7CE302-867C-4DC2-9502-CC0C71F8EA1C}" destId="{F4F1A9D8-1D07-4BD4-9758-E4EE6A51BE1C}" srcOrd="0" destOrd="0" presId="urn:microsoft.com/office/officeart/2005/8/layout/cycle8"/>
    <dgm:cxn modelId="{7C12EB98-2366-497A-AA54-C82CF10F2D47}" type="presParOf" srcId="{DC7CE302-867C-4DC2-9502-CC0C71F8EA1C}" destId="{379BFA5B-66CC-4FCE-8FDA-87EA4FEFBAA7}" srcOrd="1" destOrd="0" presId="urn:microsoft.com/office/officeart/2005/8/layout/cycle8"/>
    <dgm:cxn modelId="{1E30C71D-7B5A-4DA6-A9F6-99CBFA96F09E}" type="presParOf" srcId="{DC7CE302-867C-4DC2-9502-CC0C71F8EA1C}" destId="{E5F31EE7-D653-4E2F-BBBE-3D93EF920D01}" srcOrd="2" destOrd="0" presId="urn:microsoft.com/office/officeart/2005/8/layout/cycle8"/>
    <dgm:cxn modelId="{463AD00C-BD8E-43B4-A3BA-FC75383A8BE4}" type="presParOf" srcId="{DC7CE302-867C-4DC2-9502-CC0C71F8EA1C}" destId="{552CA8F9-24CB-4161-8F9A-D45AD31CBE32}" srcOrd="3" destOrd="0" presId="urn:microsoft.com/office/officeart/2005/8/layout/cycle8"/>
    <dgm:cxn modelId="{1E18C5F6-37BB-4E34-9DC0-F659AD10F020}" type="presParOf" srcId="{DC7CE302-867C-4DC2-9502-CC0C71F8EA1C}" destId="{CC3B5BDC-4B8D-4945-A89C-85BDA2098280}" srcOrd="4" destOrd="0" presId="urn:microsoft.com/office/officeart/2005/8/layout/cycle8"/>
    <dgm:cxn modelId="{28CC5A6C-4046-47CB-B217-793C035F45F2}" type="presParOf" srcId="{DC7CE302-867C-4DC2-9502-CC0C71F8EA1C}" destId="{A0F2DC4F-18AC-4FCB-9172-AE547B43CF93}" srcOrd="5" destOrd="0" presId="urn:microsoft.com/office/officeart/2005/8/layout/cycle8"/>
    <dgm:cxn modelId="{E27B6C1E-F603-4835-8837-A7FC67CA0A51}" type="presParOf" srcId="{DC7CE302-867C-4DC2-9502-CC0C71F8EA1C}" destId="{C298DEC5-42F3-4A1F-9572-105C03FCF71C}" srcOrd="6" destOrd="0" presId="urn:microsoft.com/office/officeart/2005/8/layout/cycle8"/>
    <dgm:cxn modelId="{D35BB084-F407-4894-A65A-D2497036A7BD}" type="presParOf" srcId="{DC7CE302-867C-4DC2-9502-CC0C71F8EA1C}" destId="{CAD70DE7-2F20-4EFD-A5A7-095BFA0BDC0F}" srcOrd="7" destOrd="0" presId="urn:microsoft.com/office/officeart/2005/8/layout/cycle8"/>
    <dgm:cxn modelId="{1A3E77A1-3B92-4808-99DC-72F4631EADE7}" type="presParOf" srcId="{DC7CE302-867C-4DC2-9502-CC0C71F8EA1C}" destId="{CA55FDBD-A01F-496F-A12B-5358B585D06E}" srcOrd="8" destOrd="0" presId="urn:microsoft.com/office/officeart/2005/8/layout/cycle8"/>
    <dgm:cxn modelId="{A2F70AB8-FB54-4160-8B92-60B166A87B85}" type="presParOf" srcId="{DC7CE302-867C-4DC2-9502-CC0C71F8EA1C}" destId="{AB828543-02F7-46E0-B143-145421613895}" srcOrd="9" destOrd="0" presId="urn:microsoft.com/office/officeart/2005/8/layout/cycle8"/>
    <dgm:cxn modelId="{91431D09-2C1F-4965-861E-9490BCFB1823}" type="presParOf" srcId="{DC7CE302-867C-4DC2-9502-CC0C71F8EA1C}" destId="{39263558-C018-4919-A956-DF76D98E7FD3}" srcOrd="10" destOrd="0" presId="urn:microsoft.com/office/officeart/2005/8/layout/cycle8"/>
    <dgm:cxn modelId="{19081269-CA12-4141-920B-94F04EC0535E}" type="presParOf" srcId="{DC7CE302-867C-4DC2-9502-CC0C71F8EA1C}" destId="{5E1A62B4-8FFC-4106-BD34-56C198CECF15}" srcOrd="11" destOrd="0" presId="urn:microsoft.com/office/officeart/2005/8/layout/cycle8"/>
    <dgm:cxn modelId="{F49286B5-C7A1-4C1D-A0A9-47F9CD583085}" type="presParOf" srcId="{DC7CE302-867C-4DC2-9502-CC0C71F8EA1C}" destId="{8E605E44-F655-4350-BC03-DDD813BA7220}" srcOrd="12" destOrd="0" presId="urn:microsoft.com/office/officeart/2005/8/layout/cycle8"/>
    <dgm:cxn modelId="{0530BE34-BEA6-4A30-BBA3-545BC14C5814}" type="presParOf" srcId="{DC7CE302-867C-4DC2-9502-CC0C71F8EA1C}" destId="{24F065CB-DDF1-46D7-9B39-337122EDBE72}" srcOrd="13" destOrd="0" presId="urn:microsoft.com/office/officeart/2005/8/layout/cycle8"/>
    <dgm:cxn modelId="{6D0B7B47-BA51-4ED0-94AC-621A09762C82}" type="presParOf" srcId="{DC7CE302-867C-4DC2-9502-CC0C71F8EA1C}" destId="{B21E44BB-4112-4B69-9B63-71963F5A2E5C}" srcOrd="14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82F7B9-7702-4056-B248-587E7350E5B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3A20E1-983F-465D-B273-37FEC4A855A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5E4AB-E87E-4AF6-8BD1-AB7DD3EBF2FF}" type="slidenum">
              <a:rPr lang="ru-RU"/>
              <a:pPr/>
              <a:t>1</a:t>
            </a:fld>
            <a:endParaRPr 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A20E1-983F-465D-B273-37FEC4A855A7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99181-D93F-441C-98D6-ECA9CB6D5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B8C6-74DF-40EA-B541-9955751BC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BD5BB-8C4B-40AE-BE37-8B35622E7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71C1-5FEE-465E-A02F-CA16486289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2169-E2D1-4C0C-974B-F9915F8D7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0A53A-33D0-4221-85F4-83D15C1413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1FFC0-A5F5-46A0-8C48-9A6390FF1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908F-22D2-4A74-A1D0-2DB37D702A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82686-6EB7-46D8-A32D-D7EF2BADA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DEF52-E6EB-4093-BF4A-2EB4A2E0B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1E68-F20A-4504-BBB1-FABE16D04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4205B-79AB-427E-A954-D1C45873B2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" Target="slide6.xml"/><Relationship Id="rId7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7;&#1084;&#1080;&#1088;&#1085;&#1086;&#1074;&#1072;\&#1083;&#1077;&#1082;&#1094;&#1080;&#1080;%20&#1087;&#1086;%20&#1087;&#1089;&#1080;&#1093;&#1086;&#1083;&#1086;&#1075;%20&#1084;&#1077;&#1085;&#1077;&#1078;&#1084;&#1077;&#1085;&#1090;&#1072;\39%2033.%20&#1050;&#1072;&#1082;%20&#1087;&#1088;&#1077;&#1076;&#1086;&#1090;&#1074;&#1088;&#1072;&#1090;&#1080;&#1090;&#1100;%20&#1091;&#1074;&#1086;&#1083;&#1100;&#1085;&#1077;&#1085;&#1080;&#1103;.mp3" TargetMode="Externa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0000"/>
                </a:solidFill>
              </a:rPr>
              <a:t>Психологические аспекты координации, </a:t>
            </a:r>
            <a:br>
              <a:rPr lang="ru-RU" i="1" dirty="0" smtClean="0">
                <a:solidFill>
                  <a:srgbClr val="000000"/>
                </a:solidFill>
              </a:rPr>
            </a:br>
            <a:r>
              <a:rPr lang="ru-RU" i="1" dirty="0" smtClean="0">
                <a:solidFill>
                  <a:srgbClr val="000000"/>
                </a:solidFill>
              </a:rPr>
              <a:t>учета и оценки работы</a:t>
            </a:r>
            <a:endParaRPr lang="ru-RU" i="1" dirty="0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785794"/>
            <a:ext cx="6400800" cy="714380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Лекция 11.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  <a:effectLst/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Принципы координации: 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572560" cy="5214974"/>
          </a:xfrm>
        </p:spPr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</a:rPr>
              <a:t>1) минимизация воздействия;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2) комплексность воздействия;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3) системность воздействия;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4) внутренняя непротиворечивость воздействия.</a:t>
            </a:r>
          </a:p>
          <a:p>
            <a:pPr>
              <a:buNone/>
            </a:pPr>
            <a:endParaRPr lang="ru-RU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dirty="0" smtClean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429288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000000"/>
              </a:solidFill>
            </a:endParaRPr>
          </a:p>
          <a:p>
            <a:pPr algn="ctr">
              <a:buNone/>
            </a:pPr>
            <a:endParaRPr lang="ru-RU" sz="4000" b="1" i="1" cap="all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ru-RU" sz="4000" b="1" i="1" cap="all" dirty="0" smtClean="0">
                <a:solidFill>
                  <a:srgbClr val="000000"/>
                </a:solidFill>
              </a:rPr>
              <a:t>Учет работы </a:t>
            </a:r>
            <a:br>
              <a:rPr lang="ru-RU" sz="4000" b="1" i="1" cap="all" dirty="0" smtClean="0">
                <a:solidFill>
                  <a:srgbClr val="000000"/>
                </a:solidFill>
              </a:rPr>
            </a:br>
            <a:endParaRPr lang="ru-RU" sz="4000" b="1" i="1" cap="all" dirty="0" smtClean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u="sng" dirty="0" smtClean="0"/>
              <a:t>Определение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</a:rPr>
              <a:t>Учет работы – 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это контроль выполнения плана по промежуточным результатам (дням, неделям, декадам, кварталам, процентам, рублям, метрам, км, и т.д.).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При ведении учета необходимо при планировании распределить объём (количество) работы на весь планируемый период с разбивкой по промежуточным результатам и ежедневно фиксировать полученный результат в специальных формах (таблицах, журналах и </a:t>
            </a:r>
            <a:r>
              <a:rPr lang="ru-RU" b="1" dirty="0" err="1" smtClean="0">
                <a:solidFill>
                  <a:srgbClr val="000000"/>
                </a:solidFill>
              </a:rPr>
              <a:t>т.д</a:t>
            </a:r>
            <a:r>
              <a:rPr lang="ru-RU" b="1" dirty="0" smtClean="0">
                <a:solidFill>
                  <a:srgbClr val="000000"/>
                </a:solidFill>
              </a:rPr>
              <a:t>).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429288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000000"/>
              </a:solidFill>
            </a:endParaRPr>
          </a:p>
          <a:p>
            <a:pPr algn="ctr">
              <a:buNone/>
            </a:pPr>
            <a:endParaRPr lang="ru-RU" sz="4000" b="1" i="1" cap="all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ru-RU" sz="4000" b="1" i="1" cap="all" dirty="0" smtClean="0">
                <a:solidFill>
                  <a:srgbClr val="000000"/>
                </a:solidFill>
              </a:rPr>
              <a:t>Оценка работы</a:t>
            </a:r>
          </a:p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</a:rPr>
              <a:t/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dirty="0" smtClean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pPr algn="l"/>
            <a:r>
              <a:rPr lang="ru-RU" dirty="0" smtClean="0"/>
              <a:t>Определение: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</a:rPr>
              <a:t>Оценка работы – осуществляется на базе анализа качества и количества полученного результата.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Учет и оценка работы – это деятельность по</a:t>
            </a:r>
            <a:r>
              <a:rPr lang="ru-RU" b="1" u="sng" dirty="0" smtClean="0">
                <a:solidFill>
                  <a:srgbClr val="000000"/>
                </a:solidFill>
              </a:rPr>
              <a:t> измерению</a:t>
            </a:r>
            <a:r>
              <a:rPr lang="ru-RU" b="1" dirty="0" smtClean="0">
                <a:solidFill>
                  <a:srgbClr val="000000"/>
                </a:solidFill>
              </a:rPr>
              <a:t> результатов и </a:t>
            </a:r>
            <a:r>
              <a:rPr lang="ru-RU" b="1" u="sng" dirty="0" smtClean="0">
                <a:solidFill>
                  <a:srgbClr val="000000"/>
                </a:solidFill>
              </a:rPr>
              <a:t>анализу</a:t>
            </a:r>
            <a:r>
              <a:rPr lang="ru-RU" b="1" dirty="0" smtClean="0">
                <a:solidFill>
                  <a:srgbClr val="000000"/>
                </a:solidFill>
              </a:rPr>
              <a:t> этих результатов.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Оценка работы выполняется менеджером в течение всего периода работы по выполнению </a:t>
            </a:r>
            <a:r>
              <a:rPr lang="ru-RU" b="1" dirty="0" err="1" smtClean="0">
                <a:solidFill>
                  <a:srgbClr val="000000"/>
                </a:solidFill>
              </a:rPr>
              <a:t>заплани-рованных</a:t>
            </a:r>
            <a:r>
              <a:rPr lang="ru-RU" b="1" dirty="0" smtClean="0">
                <a:solidFill>
                  <a:srgbClr val="000000"/>
                </a:solidFill>
              </a:rPr>
              <a:t> задач.</a:t>
            </a:r>
          </a:p>
          <a:p>
            <a:endParaRPr lang="ru-RU" b="1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Для определения оценки необходимо иметь хорошо </a:t>
            </a:r>
            <a:r>
              <a:rPr lang="ru-RU" b="1" dirty="0" err="1" smtClean="0">
                <a:solidFill>
                  <a:srgbClr val="000000"/>
                </a:solidFill>
              </a:rPr>
              <a:t>сформу-лированную</a:t>
            </a:r>
            <a:r>
              <a:rPr lang="ru-RU" b="1" dirty="0" smtClean="0">
                <a:solidFill>
                  <a:srgbClr val="000000"/>
                </a:solidFill>
              </a:rPr>
              <a:t> и формализованную (стандарт) модель «хорошего» результата.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Совпадений с этой моделью «хорошего» результата </a:t>
            </a:r>
            <a:r>
              <a:rPr lang="ru-RU" b="1" dirty="0" err="1" smtClean="0">
                <a:solidFill>
                  <a:srgbClr val="000000"/>
                </a:solidFill>
              </a:rPr>
              <a:t>обуслов-ливает</a:t>
            </a:r>
            <a:r>
              <a:rPr lang="ru-RU" b="1" dirty="0" smtClean="0">
                <a:solidFill>
                  <a:srgbClr val="000000"/>
                </a:solidFill>
              </a:rPr>
              <a:t> положительную оценку.</a:t>
            </a:r>
          </a:p>
          <a:p>
            <a:pPr algn="just"/>
            <a:endParaRPr lang="ru-RU" b="1" dirty="0" smtClean="0">
              <a:solidFill>
                <a:srgbClr val="000000"/>
              </a:solidFill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Степени отклонения от нее – степени понижения оценки.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Представьте себе менеджера, чья работа отчасти оценивается по тому, сумел ли он удержать производственные расходы внутри установленного бюджета. 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Он получит низкую оценку, если расходы его отдела в отчетный период выйдут за бюджетные рамки, например, на 20 %. </a:t>
            </a:r>
            <a:endParaRPr lang="ru-RU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Однако внимательное изучение ситуации может показать, что потребовались немалые знания и опыт, чтобы удержать расходы даже на </a:t>
            </a:r>
            <a:r>
              <a:rPr lang="ru-RU" b="1" i="1" dirty="0" smtClean="0">
                <a:solidFill>
                  <a:srgbClr val="000000"/>
                </a:solidFill>
              </a:rPr>
              <a:t>этом </a:t>
            </a:r>
            <a:r>
              <a:rPr lang="ru-RU" b="1" dirty="0" smtClean="0">
                <a:solidFill>
                  <a:srgbClr val="000000"/>
                </a:solidFill>
              </a:rPr>
              <a:t>уровне в условиях, сложившихся в организации в данное время.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Тематический план лекции: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Координация работы:</a:t>
            </a:r>
          </a:p>
          <a:p>
            <a:r>
              <a:rPr lang="ru-RU" dirty="0" smtClean="0">
                <a:hlinkClick r:id="rId2" action="ppaction://hlinksldjump"/>
              </a:rPr>
              <a:t>Координация. Определение</a:t>
            </a:r>
            <a:r>
              <a:rPr lang="ru-RU" dirty="0" smtClean="0"/>
              <a:t>;</a:t>
            </a:r>
          </a:p>
          <a:p>
            <a:r>
              <a:rPr lang="ru-RU" dirty="0" smtClean="0">
                <a:solidFill>
                  <a:schemeClr val="bg1"/>
                </a:solidFill>
                <a:hlinkClick r:id="rId3" action="ppaction://hlinksldjump"/>
              </a:rPr>
              <a:t>Метафорические модели координации;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u="sng" dirty="0" smtClean="0">
                <a:solidFill>
                  <a:schemeClr val="bg1"/>
                </a:solidFill>
                <a:hlinkClick r:id="rId4" action="ppaction://hlinksldjump"/>
              </a:rPr>
              <a:t>Особенность функции координации;</a:t>
            </a:r>
            <a:endParaRPr lang="ru-RU" u="sng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  <a:hlinkClick r:id="rId5" action="ppaction://hlinksldjump"/>
              </a:rPr>
              <a:t>Принципы координации;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  <a:hlinkClick r:id="rId6" action="ppaction://hlinksldjump"/>
              </a:rPr>
              <a:t>Учет работы;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  <a:hlinkClick r:id="rId7" action="ppaction://hlinksldjump"/>
              </a:rPr>
              <a:t>Оценка работы;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endParaRPr lang="ru-RU" u="sng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В зависимости от выбранной точки зрения работа менеджера может быть оценена как неудовлетворительная или как отличная. </a:t>
            </a:r>
          </a:p>
          <a:p>
            <a:pPr algn="just"/>
            <a:endParaRPr lang="ru-RU" b="1" dirty="0" smtClean="0">
              <a:solidFill>
                <a:srgbClr val="0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4643446"/>
            <a:ext cx="721523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</a:rPr>
              <a:t>Какую оценку считать правильной? 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1643042" y="3857628"/>
            <a:ext cx="857256" cy="71438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6429388" y="4071942"/>
            <a:ext cx="1285884" cy="35719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401080" cy="5643602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Оценка выполнения работы — это процесс, осуществляемый </a:t>
            </a:r>
            <a:r>
              <a:rPr lang="ru-RU" b="1" dirty="0" err="1" smtClean="0">
                <a:solidFill>
                  <a:srgbClr val="000000"/>
                </a:solidFill>
              </a:rPr>
              <a:t>орга-низацией</a:t>
            </a:r>
            <a:r>
              <a:rPr lang="ru-RU" b="1" dirty="0" smtClean="0">
                <a:solidFill>
                  <a:srgbClr val="000000"/>
                </a:solidFill>
              </a:rPr>
              <a:t> для определения того, насколько удовлетворительно ее члены выполняют свои </a:t>
            </a:r>
            <a:r>
              <a:rPr lang="ru-RU" b="1" dirty="0" err="1" smtClean="0">
                <a:solidFill>
                  <a:srgbClr val="000000"/>
                </a:solidFill>
              </a:rPr>
              <a:t>профес-сиональные</a:t>
            </a:r>
            <a:r>
              <a:rPr lang="ru-RU" b="1" dirty="0" smtClean="0">
                <a:solidFill>
                  <a:srgbClr val="000000"/>
                </a:solidFill>
              </a:rPr>
              <a:t> обязанности.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</a:rPr>
              <a:t>Это  необходимый процесс, вбирающий в себя следующие компоненты (</a:t>
            </a:r>
            <a:r>
              <a:rPr lang="en-US" b="1" dirty="0" smtClean="0">
                <a:solidFill>
                  <a:srgbClr val="000000"/>
                </a:solidFill>
              </a:rPr>
              <a:t>Ferris</a:t>
            </a:r>
            <a:r>
              <a:rPr lang="ru-RU" b="1" dirty="0" smtClean="0">
                <a:solidFill>
                  <a:srgbClr val="000000"/>
                </a:solidFill>
              </a:rPr>
              <a:t>, </a:t>
            </a:r>
            <a:r>
              <a:rPr lang="en-US" b="1" dirty="0" smtClean="0">
                <a:solidFill>
                  <a:srgbClr val="000000"/>
                </a:solidFill>
              </a:rPr>
              <a:t>Judge</a:t>
            </a:r>
            <a:r>
              <a:rPr lang="ru-RU" b="1" dirty="0" smtClean="0">
                <a:solidFill>
                  <a:srgbClr val="000000"/>
                </a:solidFill>
              </a:rPr>
              <a:t>, </a:t>
            </a:r>
            <a:r>
              <a:rPr lang="en-US" b="1" dirty="0" smtClean="0">
                <a:solidFill>
                  <a:srgbClr val="000000"/>
                </a:solidFill>
              </a:rPr>
              <a:t>Rowland</a:t>
            </a:r>
            <a:r>
              <a:rPr lang="ru-RU" b="1" dirty="0" smtClean="0">
                <a:solidFill>
                  <a:srgbClr val="000000"/>
                </a:solidFill>
              </a:rPr>
              <a:t> &amp; </a:t>
            </a:r>
            <a:r>
              <a:rPr lang="en-US" b="1" dirty="0" smtClean="0">
                <a:solidFill>
                  <a:srgbClr val="000000"/>
                </a:solidFill>
              </a:rPr>
              <a:t>Fitzgibbons</a:t>
            </a:r>
            <a:r>
              <a:rPr lang="ru-RU" b="1" dirty="0" smtClean="0">
                <a:solidFill>
                  <a:srgbClr val="000000"/>
                </a:solidFill>
              </a:rPr>
              <a:t>, 1994) :</a:t>
            </a:r>
          </a:p>
          <a:p>
            <a:endParaRPr lang="ru-RU" b="1" dirty="0" smtClean="0">
              <a:solidFill>
                <a:srgbClr val="000000"/>
              </a:solidFill>
            </a:endParaRPr>
          </a:p>
          <a:p>
            <a:endParaRPr lang="ru-RU" b="1" dirty="0" smtClean="0">
              <a:solidFill>
                <a:srgbClr val="000000"/>
              </a:solidFill>
            </a:endParaRPr>
          </a:p>
          <a:p>
            <a:endParaRPr lang="ru-RU" b="1" dirty="0" smtClean="0">
              <a:solidFill>
                <a:srgbClr val="000000"/>
              </a:solidFill>
            </a:endParaRPr>
          </a:p>
          <a:p>
            <a:endParaRPr lang="ru-RU" b="1" dirty="0" smtClean="0">
              <a:solidFill>
                <a:srgbClr val="000000"/>
              </a:solidFill>
            </a:endParaRPr>
          </a:p>
          <a:p>
            <a:endParaRPr lang="ru-RU" b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928662" y="2428868"/>
          <a:ext cx="7786742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21444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00"/>
                </a:solidFill>
              </a:rPr>
              <a:t>Конечный продукт этого процесса: </a:t>
            </a:r>
            <a:r>
              <a:rPr lang="ru-RU" b="1" dirty="0" smtClean="0">
                <a:solidFill>
                  <a:srgbClr val="000000"/>
                </a:solidFill>
              </a:rPr>
              <a:t/>
            </a:r>
            <a:br>
              <a:rPr lang="ru-RU" b="1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Информация, которая играет координирующую роль в деятельности организации по управлению персоналом.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Оценка выполнения работы — это система контроля, основанная как на обратной, так и на прямой связи.</a:t>
            </a:r>
          </a:p>
          <a:p>
            <a:pPr algn="just"/>
            <a:endParaRPr lang="ru-RU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sz="24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Функции обратной и прямой связи информации, полученной при оценке выполнения работы</a:t>
            </a:r>
            <a:endParaRPr lang="ru-RU" sz="24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lum contrast="48000"/>
          </a:blip>
          <a:stretch>
            <a:fillRect/>
          </a:stretch>
        </p:blipFill>
        <p:spPr bwMode="auto">
          <a:xfrm>
            <a:off x="2347144" y="1609374"/>
            <a:ext cx="4449712" cy="450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43914" cy="792162"/>
          </a:xfrm>
          <a:effectLst/>
        </p:spPr>
        <p:txBody>
          <a:bodyPr/>
          <a:lstStyle/>
          <a:p>
            <a:r>
              <a:rPr lang="ru-RU" sz="32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В качестве механизма обратной связи:</a:t>
            </a:r>
            <a:endParaRPr lang="ru-RU" sz="3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 обеспечивает работника информацией о том, как воспринимается его работа. 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предоставляет информацию для тех, кто занят наймом, тестированием, отбором и обучением работников организации об эффективности процессов и методов подбора персонала.</a:t>
            </a:r>
          </a:p>
          <a:p>
            <a:pPr algn="just"/>
            <a:endParaRPr lang="ru-RU" b="1" dirty="0" smtClean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В качестве механизма прямой связи: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>
                <a:solidFill>
                  <a:srgbClr val="000000"/>
                </a:solidFill>
              </a:rPr>
              <a:t>является источником информации:</a:t>
            </a:r>
          </a:p>
          <a:p>
            <a:pPr algn="just"/>
            <a:r>
              <a:rPr lang="ru-RU" sz="2800" b="1" dirty="0" smtClean="0">
                <a:solidFill>
                  <a:srgbClr val="000000"/>
                </a:solidFill>
              </a:rPr>
              <a:t> для принятия административных решений в отношении поощрения работников организации.</a:t>
            </a:r>
          </a:p>
          <a:p>
            <a:pPr algn="just"/>
            <a:r>
              <a:rPr lang="ru-RU" sz="2800" b="1" dirty="0" smtClean="0">
                <a:solidFill>
                  <a:srgbClr val="000000"/>
                </a:solidFill>
              </a:rPr>
              <a:t>обеспечивает профессиональный рост работников.</a:t>
            </a:r>
          </a:p>
          <a:p>
            <a:pPr algn="just"/>
            <a:r>
              <a:rPr lang="ru-RU" sz="2800" b="1" dirty="0" smtClean="0">
                <a:solidFill>
                  <a:srgbClr val="000000"/>
                </a:solidFill>
              </a:rPr>
              <a:t>о потребностях и возможностях профессионального роста отдельных работников;</a:t>
            </a:r>
          </a:p>
          <a:p>
            <a:pPr algn="just"/>
            <a:r>
              <a:rPr lang="ru-RU" sz="2800" b="1" dirty="0" smtClean="0">
                <a:solidFill>
                  <a:srgbClr val="000000"/>
                </a:solidFill>
              </a:rPr>
              <a:t>о сильных и слабых сторонах рабочей силы в целом, которое можно использовать для более эффективного планирования человеческих ресурсов.</a:t>
            </a:r>
          </a:p>
          <a:p>
            <a:endParaRPr lang="ru-RU" b="1" dirty="0" smtClean="0">
              <a:solidFill>
                <a:srgbClr val="000000"/>
              </a:solidFill>
            </a:endParaRPr>
          </a:p>
          <a:p>
            <a:endParaRPr lang="ru-RU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о сильных и слабых сторонах персонала, что позволяет </a:t>
            </a:r>
          </a:p>
          <a:p>
            <a:pPr algn="just"/>
            <a:endParaRPr lang="ru-RU" b="1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000000"/>
                </a:solidFill>
              </a:rPr>
              <a:t>	 разработать планы, помогающие добиться лучшего выполнения работы, а также реализовать возможности и достичь цели, связанные с дальнейшей карьерой.</a:t>
            </a:r>
            <a:endParaRPr lang="ru-RU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Что следует оценивать?</a:t>
            </a:r>
            <a:br>
              <a:rPr lang="ru-RU" b="1" i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Оценка человека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rgbClr val="000000"/>
                </a:solidFill>
              </a:rPr>
              <a:t>Традиционный способ оценки выполнения работы требует от </a:t>
            </a:r>
            <a:r>
              <a:rPr lang="ru-RU" sz="2800" b="1" dirty="0" err="1" smtClean="0">
                <a:solidFill>
                  <a:srgbClr val="000000"/>
                </a:solidFill>
              </a:rPr>
              <a:t>аттестую-щего</a:t>
            </a:r>
            <a:r>
              <a:rPr lang="ru-RU" sz="2800" b="1" dirty="0" smtClean="0">
                <a:solidFill>
                  <a:srgbClr val="000000"/>
                </a:solidFill>
              </a:rPr>
              <a:t> анализа личностных характеристик (или черт) аттестуемого. </a:t>
            </a:r>
          </a:p>
          <a:p>
            <a:pPr algn="just"/>
            <a:r>
              <a:rPr lang="ru-RU" sz="2800" b="1" dirty="0" smtClean="0">
                <a:solidFill>
                  <a:srgbClr val="000000"/>
                </a:solidFill>
              </a:rPr>
              <a:t>При этом оценка человека в большой степени зависит от </a:t>
            </a:r>
            <a:r>
              <a:rPr lang="ru-RU" sz="2800" b="1" i="1" dirty="0" smtClean="0">
                <a:solidFill>
                  <a:srgbClr val="000000"/>
                </a:solidFill>
              </a:rPr>
              <a:t>восприятия </a:t>
            </a:r>
            <a:r>
              <a:rPr lang="ru-RU" sz="2800" b="1" dirty="0" smtClean="0">
                <a:solidFill>
                  <a:srgbClr val="000000"/>
                </a:solidFill>
              </a:rPr>
              <a:t>аттестующим черт личности, на которое в значительной степени влияют взгляды, предрасположенность и прошлый опыт, которые не имеют ничего общего с конкретным аттестуемым. 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Определения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u="sng" dirty="0" smtClean="0">
                <a:solidFill>
                  <a:srgbClr val="000000"/>
                </a:solidFill>
              </a:rPr>
              <a:t>Координация</a:t>
            </a:r>
            <a:r>
              <a:rPr lang="ru-RU" sz="3600" dirty="0" smtClean="0">
                <a:solidFill>
                  <a:srgbClr val="000000"/>
                </a:solidFill>
              </a:rPr>
              <a:t>  </a:t>
            </a:r>
          </a:p>
          <a:p>
            <a:pPr>
              <a:buNone/>
            </a:pPr>
            <a:r>
              <a:rPr lang="ru-RU" sz="3600" dirty="0" smtClean="0">
                <a:solidFill>
                  <a:srgbClr val="000000"/>
                </a:solidFill>
              </a:rPr>
              <a:t>	[лат. с</a:t>
            </a:r>
            <a:r>
              <a:rPr lang="en-US" sz="3600" dirty="0" smtClean="0">
                <a:solidFill>
                  <a:srgbClr val="000000"/>
                </a:solidFill>
              </a:rPr>
              <a:t>on</a:t>
            </a:r>
            <a:r>
              <a:rPr lang="ru-RU" sz="3600" dirty="0" smtClean="0">
                <a:solidFill>
                  <a:srgbClr val="000000"/>
                </a:solidFill>
              </a:rPr>
              <a:t>. с, вместе + </a:t>
            </a:r>
            <a:r>
              <a:rPr lang="en-US" sz="3600" dirty="0" smtClean="0">
                <a:solidFill>
                  <a:srgbClr val="000000"/>
                </a:solidFill>
              </a:rPr>
              <a:t>ordination</a:t>
            </a:r>
            <a:r>
              <a:rPr lang="ru-RU" sz="3600" dirty="0" smtClean="0">
                <a:solidFill>
                  <a:srgbClr val="000000"/>
                </a:solidFill>
              </a:rPr>
              <a:t> – расположение в порядке ] – согласование, приведение в соответствие.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подобные методы отражают такие аспекты поведения работников, которые руководители считают важными, невзирая на то что они не связаны напрямую с </a:t>
            </a:r>
            <a:r>
              <a:rPr lang="ru-RU" b="1" dirty="0" err="1" smtClean="0">
                <a:solidFill>
                  <a:srgbClr val="000000"/>
                </a:solidFill>
              </a:rPr>
              <a:t>производи-тельностью</a:t>
            </a:r>
            <a:r>
              <a:rPr lang="ru-RU" b="1" dirty="0" smtClean="0">
                <a:solidFill>
                  <a:srgbClr val="000000"/>
                </a:solidFill>
              </a:rPr>
              <a:t> труда. </a:t>
            </a:r>
            <a:endParaRPr lang="ru-RU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Оценка результатов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Альтернативой оценки личностных характеристик человека является оценка результатов того, что он делает на своем рабочем месте. 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В качестве критериев оценки результатов выступают: количество деталей, произведенных за час, процент брака и количество покупателей, обслуженных за определенный период времени и </a:t>
            </a:r>
            <a:r>
              <a:rPr lang="ru-RU" b="1" dirty="0" err="1" smtClean="0">
                <a:solidFill>
                  <a:srgbClr val="000000"/>
                </a:solidFill>
              </a:rPr>
              <a:t>тд</a:t>
            </a:r>
            <a:r>
              <a:rPr lang="ru-RU" b="1" dirty="0" smtClean="0">
                <a:solidFill>
                  <a:srgbClr val="000000"/>
                </a:solidFill>
              </a:rPr>
              <a:t>.</a:t>
            </a:r>
            <a:endParaRPr lang="ru-RU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00"/>
                </a:solidFill>
              </a:rPr>
              <a:t>Безусловно, рациональный подход?</a:t>
            </a:r>
            <a:br>
              <a:rPr lang="ru-RU" sz="3200" b="1" dirty="0" smtClean="0">
                <a:solidFill>
                  <a:srgbClr val="000000"/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800" b="1" dirty="0" smtClean="0">
                <a:solidFill>
                  <a:srgbClr val="000000"/>
                </a:solidFill>
              </a:rPr>
              <a:t>Производительность труда подчиненных какого-то руководителя может быть всего лишь средней, </a:t>
            </a:r>
          </a:p>
          <a:p>
            <a:pPr algn="just"/>
            <a:r>
              <a:rPr lang="ru-RU" sz="2800" b="1" dirty="0" smtClean="0">
                <a:solidFill>
                  <a:srgbClr val="000000"/>
                </a:solidFill>
              </a:rPr>
              <a:t>но хорошие отношения между ними позволяют свести практически на нет абсентеизм и текучесть кадров. 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Этот показатель производственной деятельности данного руководителя будет совершенно не принят во внимание при стандартной оценке, ориентированной на голый результат.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5840435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метод оценки по результату может оказаться полезным при оценке выполнения коллективной работы. 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В таких условиях не только трудно (или невозможно) оценить индивидуальные показатели, но часто это просто мешает выполнению работы (</a:t>
            </a:r>
            <a:r>
              <a:rPr lang="en-US" b="1" dirty="0" err="1" smtClean="0">
                <a:solidFill>
                  <a:srgbClr val="000000"/>
                </a:solidFill>
              </a:rPr>
              <a:t>Saavedra</a:t>
            </a:r>
            <a:r>
              <a:rPr lang="ru-RU" b="1" dirty="0" smtClean="0">
                <a:solidFill>
                  <a:srgbClr val="000000"/>
                </a:solidFill>
              </a:rPr>
              <a:t> &amp; </a:t>
            </a:r>
            <a:r>
              <a:rPr lang="en-US" b="1" dirty="0" err="1" smtClean="0">
                <a:solidFill>
                  <a:srgbClr val="000000"/>
                </a:solidFill>
              </a:rPr>
              <a:t>Kwun</a:t>
            </a:r>
            <a:r>
              <a:rPr lang="ru-RU" b="1" dirty="0" smtClean="0">
                <a:solidFill>
                  <a:srgbClr val="000000"/>
                </a:solidFill>
              </a:rPr>
              <a:t>, 1993).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Группа обычно функционирует более эффективно, когда ее члены работают рука об руку, стремясь выполнить общую задачу</a:t>
            </a:r>
            <a:endParaRPr lang="ru-RU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Оценка поведения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858280" cy="4983179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rgbClr val="000000"/>
                </a:solidFill>
              </a:rPr>
              <a:t>Альтернативой оценки людей по конечным результатам производственной деятельности является оценка их на основании самой этой деятельности (поведения). </a:t>
            </a:r>
          </a:p>
          <a:p>
            <a:pPr algn="just"/>
            <a:r>
              <a:rPr lang="ru-RU" sz="2800" b="1" dirty="0" smtClean="0">
                <a:solidFill>
                  <a:srgbClr val="000000"/>
                </a:solidFill>
              </a:rPr>
              <a:t>Вместо того чтобы оценивать продавца по его «умению продать товар» или полученной от торговли прибыли (оценка по результатам работы), можно основываться на деятельности, сопутствующей торговле: учитывать количество телефонных звонков, </a:t>
            </a:r>
          </a:p>
          <a:p>
            <a:pPr algn="just"/>
            <a:r>
              <a:rPr lang="ru-RU" sz="2800" b="1" dirty="0" smtClean="0">
                <a:solidFill>
                  <a:srgbClr val="000000"/>
                </a:solidFill>
              </a:rPr>
              <a:t>подачу требуемых отчетных документов и т.д.</a:t>
            </a:r>
          </a:p>
          <a:p>
            <a:endParaRPr lang="ru-RU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rgbClr val="000000"/>
                </a:solidFill>
              </a:rPr>
              <a:t>Этот подход к оценке выполнения работы, как правило, более надежен и </a:t>
            </a:r>
            <a:r>
              <a:rPr lang="ru-RU" sz="2800" b="1" dirty="0" err="1" smtClean="0">
                <a:solidFill>
                  <a:srgbClr val="000000"/>
                </a:solidFill>
              </a:rPr>
              <a:t>валиден</a:t>
            </a:r>
            <a:r>
              <a:rPr lang="ru-RU" sz="2800" b="1" dirty="0" smtClean="0">
                <a:solidFill>
                  <a:srgbClr val="000000"/>
                </a:solidFill>
              </a:rPr>
              <a:t>, чем поход, при котором оцениваются черты личности. </a:t>
            </a:r>
          </a:p>
          <a:p>
            <a:pPr algn="just"/>
            <a:r>
              <a:rPr lang="ru-RU" sz="2800" b="1" dirty="0" smtClean="0">
                <a:solidFill>
                  <a:srgbClr val="000000"/>
                </a:solidFill>
              </a:rPr>
              <a:t>Поведение можно наблюдать непосредственно, тогда как черты личности человека должны выводиться из его поведения.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rgbClr val="000000"/>
                </a:solidFill>
              </a:rPr>
              <a:t>Исключение среднего шага (умозаключения) устраняет какую-то часть ошибок, которые могут быть привнесены в оценку аттестующими, различающимися по своим взглядам, склонностям, ценностным установкам и опыту.</a:t>
            </a:r>
          </a:p>
          <a:p>
            <a:pPr algn="just"/>
            <a:r>
              <a:rPr lang="ru-RU" sz="2800" b="1" dirty="0" smtClean="0">
                <a:solidFill>
                  <a:srgbClr val="000000"/>
                </a:solidFill>
              </a:rPr>
              <a:t> Если этих ошибок будет меньше, должна возрасти надежность и </a:t>
            </a:r>
            <a:r>
              <a:rPr lang="ru-RU" sz="2800" b="1" dirty="0" err="1" smtClean="0">
                <a:solidFill>
                  <a:srgbClr val="000000"/>
                </a:solidFill>
              </a:rPr>
              <a:t>валидность</a:t>
            </a:r>
            <a:r>
              <a:rPr lang="ru-RU" sz="2800" b="1" dirty="0" smtClean="0">
                <a:solidFill>
                  <a:srgbClr val="000000"/>
                </a:solidFill>
              </a:rPr>
              <a:t> оценки.</a:t>
            </a:r>
          </a:p>
          <a:p>
            <a:pPr algn="just"/>
            <a:endParaRPr lang="ru-RU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b="1" dirty="0" smtClean="0">
                <a:solidFill>
                  <a:srgbClr val="000000"/>
                </a:solidFill>
              </a:rPr>
              <a:t>Поведенческий подход также более реалистичен, чем оценка по результатам, и почти всегда более полезен с точки зрения профессионального роста работника. Небольшой объем продаж (результат) — это только цифры. </a:t>
            </a:r>
          </a:p>
          <a:p>
            <a:pPr algn="just"/>
            <a:r>
              <a:rPr lang="ru-RU" sz="2800" b="1" dirty="0" smtClean="0">
                <a:solidFill>
                  <a:srgbClr val="000000"/>
                </a:solidFill>
              </a:rPr>
              <a:t>Для того чтобы помочь продавцу улучшить этот показатель, нужно увидеть за этими цифрами те действия, которые способствовали их появлению.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286412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Сегодня </a:t>
            </a:r>
            <a:r>
              <a:rPr lang="ru-RU" b="1" dirty="0" err="1" smtClean="0">
                <a:solidFill>
                  <a:srgbClr val="000000"/>
                </a:solidFill>
              </a:rPr>
              <a:t>индустриально-организацион-ные</a:t>
            </a:r>
            <a:r>
              <a:rPr lang="ru-RU" b="1" dirty="0" smtClean="0">
                <a:solidFill>
                  <a:srgbClr val="000000"/>
                </a:solidFill>
              </a:rPr>
              <a:t> психологи порекомендуют во всех случаях оценивать в первую очередь поведение, а не черты личности, и в большинстве случаев — поведение, а не результаты.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643998" cy="5786478"/>
          </a:xfrm>
        </p:spPr>
        <p:txBody>
          <a:bodyPr/>
          <a:lstStyle/>
          <a:p>
            <a:pPr algn="just"/>
            <a:endParaRPr lang="ru-RU" b="1" dirty="0" smtClean="0">
              <a:solidFill>
                <a:srgbClr val="000000"/>
              </a:solidFill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Исключения могут быть сделаны тогда, когда нет сомнений в прямой связи между поведением человека и полученными результатами, когда организация настаивает на каком-то основополагающем критерии оценки или же в тех ситуациях, когда оценивается работа группы.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u="sng" dirty="0" smtClean="0">
                <a:solidFill>
                  <a:srgbClr val="000000"/>
                </a:solidFill>
              </a:rPr>
              <a:t>Координировать</a:t>
            </a:r>
            <a:r>
              <a:rPr lang="ru-RU" sz="3600" dirty="0" smtClean="0">
                <a:solidFill>
                  <a:srgbClr val="000000"/>
                </a:solidFill>
              </a:rPr>
              <a:t>  – согласовывать, устанавливать, координацию между чем-либо. Координация является одним из способов регулирования деятельности.</a:t>
            </a:r>
            <a:endParaRPr lang="ru-RU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Предполагая, что поведение на рабочем месте является наилучшим и универсальным мерилом оценки выполнения работы, необходимо ответить на вопрос: какие стороны производственной деятельности должны быть оценены. Конкретный ответ зависит от характера работы, но есть и универсальные параметры.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effectLst/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Универсальные параметры:</a:t>
            </a:r>
            <a:endParaRPr lang="ru-RU" sz="3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858280" cy="5268931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своевременное и точное исполнение должностных обязанностей,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 способность планировать свои действия, 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самоконтроль за своими действиями, 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удовлетворительные отношения с покупателями или клиентами,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 дисциплинированность, 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четкость письменных и/или устных докладов, 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хорошее взаимодействие с коллегами.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Добавление к этому перечню </a:t>
            </a:r>
            <a:r>
              <a:rPr lang="ru-RU" b="1" dirty="0" err="1" smtClean="0">
                <a:solidFill>
                  <a:srgbClr val="000000"/>
                </a:solidFill>
              </a:rPr>
              <a:t>просоциального</a:t>
            </a:r>
            <a:r>
              <a:rPr lang="ru-RU" b="1" dirty="0" smtClean="0">
                <a:solidFill>
                  <a:srgbClr val="000000"/>
                </a:solidFill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</a:rPr>
              <a:t>сверхролевого</a:t>
            </a:r>
            <a:r>
              <a:rPr lang="ru-RU" b="1" dirty="0" smtClean="0">
                <a:solidFill>
                  <a:srgbClr val="000000"/>
                </a:solidFill>
              </a:rPr>
              <a:t> или гражданственного поведения — например, внесение рационализаторских предложений, помощь коллегам, готовность работать сверхурочно или посредничество в конфликтных ситуациях — небесспорно.</a:t>
            </a:r>
            <a:endParaRPr lang="ru-RU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5768997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Несмотря на явную потребность в том, чтобы работники не ограничивались лишь пунктуальным выполнением должностных обязанностей, включение таких действий в систему оценки выполненной работы порождает дилемму. 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</a:rPr>
              <a:t>Стоит только включить такое поведение в формальный процесс оценки работы, и его начинают рассматривать как обязательное, а не как добровольное.</a:t>
            </a:r>
            <a:endParaRPr lang="ru-RU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929718" cy="5840435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rgbClr val="000000"/>
                </a:solidFill>
              </a:rPr>
              <a:t>Формальная (плановая) оценка выполнения работы производится в большинстве организаций нечасто — нормой давно уже является периодичность, при которой итоги подводятся раз в год (например, </a:t>
            </a:r>
            <a:r>
              <a:rPr lang="en-US" sz="2800" b="1" dirty="0" err="1" smtClean="0">
                <a:solidFill>
                  <a:srgbClr val="000000"/>
                </a:solidFill>
              </a:rPr>
              <a:t>Lazer</a:t>
            </a:r>
            <a:r>
              <a:rPr lang="ru-RU" sz="2800" b="1" dirty="0" smtClean="0">
                <a:solidFill>
                  <a:srgbClr val="000000"/>
                </a:solidFill>
              </a:rPr>
              <a:t> &amp; </a:t>
            </a:r>
            <a:r>
              <a:rPr lang="en-US" sz="2800" b="1" dirty="0" err="1" smtClean="0">
                <a:solidFill>
                  <a:srgbClr val="000000"/>
                </a:solidFill>
              </a:rPr>
              <a:t>Wikstrom</a:t>
            </a:r>
            <a:r>
              <a:rPr lang="ru-RU" sz="2800" b="1" dirty="0" smtClean="0">
                <a:solidFill>
                  <a:srgbClr val="000000"/>
                </a:solidFill>
              </a:rPr>
              <a:t>, 1977). </a:t>
            </a:r>
          </a:p>
          <a:p>
            <a:pPr algn="just"/>
            <a:r>
              <a:rPr lang="ru-RU" sz="2800" b="1" dirty="0" smtClean="0">
                <a:solidFill>
                  <a:srgbClr val="000000"/>
                </a:solidFill>
              </a:rPr>
              <a:t>Более того, большинство систем оценки имеют фиксированную временную привязку, например через 6 месяцев после поступления человека на работу в компанию и каждые 12 месяцев после этого. </a:t>
            </a:r>
          </a:p>
          <a:p>
            <a:pPr algn="just"/>
            <a:r>
              <a:rPr lang="ru-RU" sz="2800" b="1" dirty="0" smtClean="0">
                <a:solidFill>
                  <a:srgbClr val="000000"/>
                </a:solidFill>
              </a:rPr>
              <a:t>Такая политика редких, фиксированных во времени проверок приводит к отрыву оценки от естественного течения производственной жизни.</a:t>
            </a:r>
            <a:endParaRPr lang="ru-RU" sz="2800" b="1" dirty="0">
              <a:solidFill>
                <a:srgbClr val="000000"/>
              </a:solidFill>
            </a:endParaRPr>
          </a:p>
        </p:txBody>
      </p:sp>
      <p:pic>
        <p:nvPicPr>
          <p:cNvPr id="4" name="39 33. Как предотвратить увольне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0" y="2714620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2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Круглогодичный процесс оценки работы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lum contrast="42000"/>
          </a:blip>
          <a:stretch>
            <a:fillRect/>
          </a:stretch>
        </p:blipFill>
        <p:spPr bwMode="auto">
          <a:xfrm>
            <a:off x="3002264" y="1600200"/>
            <a:ext cx="31394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792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Контрольные вопросы по теме:</a:t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329642" cy="5268931"/>
          </a:xfrm>
        </p:spPr>
        <p:txBody>
          <a:bodyPr/>
          <a:lstStyle/>
          <a:p>
            <a:pPr lvl="0"/>
            <a:r>
              <a:rPr lang="ru-RU" sz="2000" b="1" dirty="0" smtClean="0"/>
              <a:t>Охарактеризуйте психологические аспекты координации работы. </a:t>
            </a:r>
          </a:p>
          <a:p>
            <a:pPr lvl="0"/>
            <a:r>
              <a:rPr lang="ru-RU" sz="2000" b="1" dirty="0" smtClean="0"/>
              <a:t>Дайте определение координации. </a:t>
            </a:r>
          </a:p>
          <a:p>
            <a:pPr lvl="0"/>
            <a:r>
              <a:rPr lang="ru-RU" sz="2000" b="1" dirty="0" smtClean="0"/>
              <a:t>В час состоит специфика функции координации? </a:t>
            </a:r>
          </a:p>
          <a:p>
            <a:pPr lvl="0"/>
            <a:r>
              <a:rPr lang="ru-RU" sz="2000" b="1" dirty="0" smtClean="0"/>
              <a:t>Каковы  основные метафорические модели координации?</a:t>
            </a:r>
          </a:p>
          <a:p>
            <a:r>
              <a:rPr lang="ru-RU" sz="2000" b="1" dirty="0" smtClean="0"/>
              <a:t>Каковы основные правила координации работы?</a:t>
            </a:r>
          </a:p>
          <a:p>
            <a:pPr lvl="0"/>
            <a:r>
              <a:rPr lang="ru-RU" sz="2000" b="1" dirty="0" smtClean="0"/>
              <a:t>Опишите психологические аспекты учета  работы. </a:t>
            </a:r>
          </a:p>
          <a:p>
            <a:pPr lvl="0"/>
            <a:r>
              <a:rPr lang="ru-RU" sz="2000" b="1" dirty="0" smtClean="0"/>
              <a:t>Дайте определение учета работы.</a:t>
            </a:r>
          </a:p>
          <a:p>
            <a:pPr lvl="0"/>
            <a:r>
              <a:rPr lang="ru-RU" sz="2000" b="1" dirty="0" smtClean="0"/>
              <a:t>Каковы основные методы учета работы?</a:t>
            </a:r>
          </a:p>
          <a:p>
            <a:pPr lvl="0"/>
            <a:r>
              <a:rPr lang="ru-RU" sz="2000" b="1" dirty="0" smtClean="0"/>
              <a:t>Каковы основные плавила учета работы?</a:t>
            </a:r>
          </a:p>
          <a:p>
            <a:pPr lvl="0"/>
            <a:r>
              <a:rPr lang="ru-RU" sz="2000" b="1" dirty="0" smtClean="0"/>
              <a:t>Опишите психологические аспекты оценки работы. </a:t>
            </a:r>
          </a:p>
          <a:p>
            <a:pPr lvl="0"/>
            <a:r>
              <a:rPr lang="ru-RU" sz="2000" b="1" dirty="0" smtClean="0"/>
              <a:t>Приведите  определения оценки работы. </a:t>
            </a:r>
          </a:p>
          <a:p>
            <a:pPr lvl="0"/>
            <a:r>
              <a:rPr lang="ru-RU" sz="2000" b="1" dirty="0" smtClean="0"/>
              <a:t>Каковы основные методы оценки работы?</a:t>
            </a:r>
          </a:p>
          <a:p>
            <a:pPr lvl="0"/>
            <a:r>
              <a:rPr lang="ru-RU" sz="2000" b="1" dirty="0" smtClean="0"/>
              <a:t>Каково психологическое значение учета и оценки  работы?</a:t>
            </a:r>
          </a:p>
          <a:p>
            <a:pPr lvl="0">
              <a:buNone/>
            </a:pPr>
            <a:r>
              <a:rPr lang="ru-RU" sz="2000" b="1" dirty="0" smtClean="0">
                <a:hlinkClick r:id="rId2" action="ppaction://hlinksldjump"/>
              </a:rPr>
              <a:t>Перейти к тематическому плану лекции.</a:t>
            </a:r>
            <a:endParaRPr lang="ru-RU" sz="2000" b="1" dirty="0" smtClean="0"/>
          </a:p>
          <a:p>
            <a:pPr lvl="0"/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Библиографический список: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ru-RU" sz="2000" dirty="0" err="1" smtClean="0"/>
              <a:t>Армстр</a:t>
            </a:r>
            <a:r>
              <a:rPr lang="en-US" sz="2000" dirty="0" smtClean="0"/>
              <a:t>o</a:t>
            </a:r>
            <a:r>
              <a:rPr lang="ru-RU" sz="2000" dirty="0" err="1" smtClean="0"/>
              <a:t>нг</a:t>
            </a:r>
            <a:r>
              <a:rPr lang="en-US" sz="2000" dirty="0" smtClean="0"/>
              <a:t>, </a:t>
            </a:r>
            <a:r>
              <a:rPr lang="ru-RU" sz="2000" dirty="0" smtClean="0"/>
              <a:t>М</a:t>
            </a:r>
            <a:r>
              <a:rPr lang="en-US" sz="2000" dirty="0" smtClean="0"/>
              <a:t>, </a:t>
            </a:r>
            <a:r>
              <a:rPr lang="ru-RU" sz="2000" dirty="0" smtClean="0"/>
              <a:t>Практика управления человеческими ресурсами</a:t>
            </a:r>
            <a:r>
              <a:rPr lang="en-US" sz="2000" dirty="0" smtClean="0"/>
              <a:t> A Handbook of Human Resource Management Practice. -  8-</a:t>
            </a:r>
            <a:r>
              <a:rPr lang="ru-RU" sz="2000" dirty="0" smtClean="0"/>
              <a:t>е издание</a:t>
            </a:r>
            <a:r>
              <a:rPr lang="en-US" sz="2000" dirty="0" smtClean="0"/>
              <a:t>, </a:t>
            </a:r>
            <a:r>
              <a:rPr lang="ru-RU" sz="2000" dirty="0" smtClean="0"/>
              <a:t>СПб</a:t>
            </a:r>
            <a:r>
              <a:rPr lang="en-US" sz="2000" dirty="0" smtClean="0"/>
              <a:t>.: </a:t>
            </a:r>
            <a:r>
              <a:rPr lang="ru-RU" sz="2000" dirty="0" smtClean="0"/>
              <a:t>ПИТЕР</a:t>
            </a:r>
            <a:r>
              <a:rPr lang="en-US" sz="2000" dirty="0" smtClean="0"/>
              <a:t>, 2008. - 832 </a:t>
            </a:r>
            <a:r>
              <a:rPr lang="ru-RU" sz="2000" dirty="0" smtClean="0"/>
              <a:t>с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457200" lvl="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ru-RU" sz="2000" dirty="0" smtClean="0"/>
              <a:t>Базаров Т. Ю. Управление персоналом: Учебное пособие. М.: 2002. - 224 с.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ru-RU" sz="2000" dirty="0" err="1" smtClean="0"/>
              <a:t>Виханский</a:t>
            </a:r>
            <a:r>
              <a:rPr lang="ru-RU" sz="2000" dirty="0" smtClean="0"/>
              <a:t>, О. С. Менеджмент: учебник для вузов / О. С. </a:t>
            </a:r>
            <a:r>
              <a:rPr lang="ru-RU" sz="2000" dirty="0" err="1" smtClean="0"/>
              <a:t>Виханский</a:t>
            </a:r>
            <a:r>
              <a:rPr lang="ru-RU" sz="2000" dirty="0" smtClean="0"/>
              <a:t>. – 3-е   изд. – М.: </a:t>
            </a:r>
            <a:r>
              <a:rPr lang="ru-RU" sz="2000" dirty="0" err="1" smtClean="0"/>
              <a:t>Экономистъ</a:t>
            </a:r>
            <a:r>
              <a:rPr lang="ru-RU" sz="2000" dirty="0" smtClean="0"/>
              <a:t>, 2004. – 528 с.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/>
              <a:t>Джуэлл</a:t>
            </a:r>
            <a:r>
              <a:rPr lang="ru-RU" sz="2000" dirty="0" smtClean="0"/>
              <a:t> Л.	Индустриально-организационная психология. Учебник для вузов — СПб.: Питер, 2001. — 720 с.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r>
              <a:rPr lang="ru-RU" sz="2000" dirty="0" smtClean="0"/>
              <a:t>П</a:t>
            </a:r>
            <a:r>
              <a:rPr lang="en-US" sz="2000" dirty="0" smtClean="0"/>
              <a:t>o</a:t>
            </a:r>
            <a:r>
              <a:rPr lang="ru-RU" sz="2000" dirty="0" err="1" smtClean="0"/>
              <a:t>чебут</a:t>
            </a:r>
            <a:r>
              <a:rPr lang="ru-RU" sz="2000" dirty="0" smtClean="0"/>
              <a:t>, Л. Г., </a:t>
            </a:r>
            <a:r>
              <a:rPr lang="ru-RU" sz="2000" dirty="0" err="1" smtClean="0"/>
              <a:t>Чикер</a:t>
            </a:r>
            <a:r>
              <a:rPr lang="ru-RU" sz="2000" dirty="0" smtClean="0"/>
              <a:t>, В. А. </a:t>
            </a:r>
            <a:r>
              <a:rPr lang="en-US" sz="2000" dirty="0" smtClean="0"/>
              <a:t>O</a:t>
            </a:r>
            <a:r>
              <a:rPr lang="ru-RU" sz="2000" dirty="0" err="1" smtClean="0"/>
              <a:t>рганизационная</a:t>
            </a:r>
            <a:r>
              <a:rPr lang="ru-RU" sz="2000" dirty="0" smtClean="0"/>
              <a:t> социальная психология: учебное пособие. - СПб.: Речь, 2000. — 298 с.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/>
            </a:pPr>
            <a:endParaRPr lang="ru-RU" sz="2000" dirty="0" smtClean="0"/>
          </a:p>
          <a:p>
            <a:pPr marL="457200" lvl="0" indent="-457200" algn="just">
              <a:lnSpc>
                <a:spcPct val="110000"/>
              </a:lnSpc>
              <a:buNone/>
            </a:pPr>
            <a:r>
              <a:rPr lang="ru-RU" sz="2000" b="1" dirty="0" smtClean="0">
                <a:hlinkClick r:id="rId2" action="ppaction://hlinksldjump"/>
              </a:rPr>
              <a:t>Перейти к тематическому плану лекции.</a:t>
            </a:r>
            <a:endParaRPr lang="ru-RU" sz="2000" b="1" dirty="0" smtClean="0"/>
          </a:p>
          <a:p>
            <a:pPr marL="457200" indent="-457200" algn="just">
              <a:lnSpc>
                <a:spcPct val="110000"/>
              </a:lnSpc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428760"/>
          </a:xfrm>
          <a:effectLst/>
        </p:spPr>
        <p:txBody>
          <a:bodyPr/>
          <a:lstStyle/>
          <a:p>
            <a:endParaRPr lang="ru-RU" sz="2800" dirty="0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42844" y="1643050"/>
            <a:ext cx="8858312" cy="4786346"/>
          </a:xfrm>
          <a:prstGeom prst="rect">
            <a:avLst/>
          </a:prstGeom>
        </p:spPr>
        <p:txBody>
          <a:bodyPr/>
          <a:lstStyle/>
          <a:p>
            <a:pPr algn="ctr"/>
            <a:endParaRPr lang="ru-RU" sz="2800" b="1" i="1" dirty="0" smtClean="0">
              <a:solidFill>
                <a:srgbClr val="000000"/>
              </a:solidFill>
            </a:endParaRPr>
          </a:p>
          <a:p>
            <a:pPr algn="ctr"/>
            <a:endParaRPr lang="ru-RU" sz="2800" b="1" i="1" dirty="0" smtClean="0">
              <a:solidFill>
                <a:srgbClr val="00000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000000"/>
                </a:solidFill>
              </a:rPr>
              <a:t>Спасибо за внимание!</a:t>
            </a:r>
            <a:endParaRPr lang="ru-RU" sz="4000" b="1" dirty="0" smtClean="0">
              <a:solidFill>
                <a:srgbClr val="000000"/>
              </a:solidFill>
            </a:endParaRPr>
          </a:p>
          <a:p>
            <a:pPr indent="360000"/>
            <a:endParaRPr lang="ru-RU" sz="2800" dirty="0" smtClean="0">
              <a:solidFill>
                <a:srgbClr val="000000"/>
              </a:solidFill>
            </a:endParaRPr>
          </a:p>
          <a:p>
            <a:pPr indent="360000"/>
            <a:endParaRPr lang="ru-RU" sz="2800" b="1" dirty="0" smtClean="0">
              <a:solidFill>
                <a:srgbClr val="000000"/>
              </a:solidFill>
            </a:endParaRPr>
          </a:p>
          <a:p>
            <a:pPr indent="360000"/>
            <a:endParaRPr lang="ru-RU" sz="2800" b="1" dirty="0" smtClean="0">
              <a:solidFill>
                <a:srgbClr val="000000"/>
              </a:solidFill>
            </a:endParaRPr>
          </a:p>
          <a:p>
            <a:pPr indent="360000"/>
            <a:endParaRPr lang="ru-RU" sz="2800" b="1" dirty="0" smtClean="0">
              <a:solidFill>
                <a:srgbClr val="000000"/>
              </a:solidFill>
            </a:endParaRPr>
          </a:p>
          <a:p>
            <a:pPr indent="360000">
              <a:lnSpc>
                <a:spcPct val="150000"/>
              </a:lnSpc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0000"/>
                </a:solidFill>
              </a:rPr>
              <a:t/>
            </a:r>
            <a:br>
              <a:rPr lang="ru-RU" sz="2800" b="1" dirty="0" smtClean="0">
                <a:solidFill>
                  <a:srgbClr val="000000"/>
                </a:solidFill>
              </a:rPr>
            </a:br>
            <a:r>
              <a:rPr lang="ru-RU" sz="2800" b="1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0000"/>
                </a:solidFill>
              </a:rPr>
              <a:t/>
            </a:r>
            <a:br>
              <a:rPr lang="ru-RU" sz="2800" b="1" dirty="0" smtClean="0">
                <a:solidFill>
                  <a:srgbClr val="000000"/>
                </a:solidFill>
              </a:rPr>
            </a:b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</a:b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825" y="-44450"/>
            <a:ext cx="5041900" cy="8239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НАЦИОНАЛЬНЫЙ ИССЛЕДОВАТЕЛЬСКИЙ ГОСУДАРСТВЕННЫЙ УНИВЕРСИТЕТ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ИМЕНИ Н.Г. ЧЕРНЫШЕВСКОГО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Кафедра общей и социальной психологии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388" y="6481763"/>
            <a:ext cx="8785225" cy="276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>
                <a:solidFill>
                  <a:srgbClr val="FFFFFF"/>
                </a:solidFill>
                <a:latin typeface="Times New Roman" pitchFamily="16" charset="0"/>
              </a:rPr>
              <a:t>САРАТОВСКИЙ ГОСУДАРСТВЕННЫЙ УНИВЕРСИТЕТ ИМЕНИ Н.Г. ЧЕРНЫШЕВСКОГО Факультет психологии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9001156" cy="4983179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00"/>
                </a:solidFill>
              </a:rPr>
              <a:t>В управлении – координация есть процесс согласования, гармонизации действий отдельных исполнителей с различными функциями, участвующих в решении общей задачи.</a:t>
            </a:r>
            <a:endParaRPr lang="ru-RU" sz="3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  <a:effectLst/>
        </p:spPr>
        <p:txBody>
          <a:bodyPr>
            <a:normAutofit fontScale="90000"/>
          </a:bodyPr>
          <a:lstStyle/>
          <a:p>
            <a:r>
              <a:rPr lang="ru-RU" sz="3200" dirty="0" smtClean="0"/>
              <a:t>Аналогии: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0000"/>
                </a:solidFill>
              </a:rPr>
              <a:t>   </a:t>
            </a:r>
          </a:p>
          <a:p>
            <a:pPr>
              <a:buNone/>
            </a:pPr>
            <a:endParaRPr lang="ru-RU" b="1" dirty="0" smtClean="0">
              <a:solidFill>
                <a:srgbClr val="000000"/>
              </a:solidFill>
            </a:endParaRPr>
          </a:p>
          <a:p>
            <a:pPr marL="514350" indent="-514350">
              <a:buNone/>
            </a:pPr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71736" y="1000108"/>
            <a:ext cx="385765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Координация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28" y="2928934"/>
            <a:ext cx="3857652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По типу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«Дирижер»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2928934"/>
            <a:ext cx="3857652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По типу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«Футбольный тренер»</a:t>
            </a:r>
            <a:endParaRPr lang="ru-RU" dirty="0"/>
          </a:p>
        </p:txBody>
      </p:sp>
      <p:sp>
        <p:nvSpPr>
          <p:cNvPr id="7" name="Стрелка углом вверх 6"/>
          <p:cNvSpPr/>
          <p:nvPr/>
        </p:nvSpPr>
        <p:spPr>
          <a:xfrm rot="10800000">
            <a:off x="3214678" y="1928802"/>
            <a:ext cx="1143008" cy="8572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углом вверх 7"/>
          <p:cNvSpPr/>
          <p:nvPr/>
        </p:nvSpPr>
        <p:spPr>
          <a:xfrm rot="10800000" flipH="1">
            <a:off x="4643438" y="1928802"/>
            <a:ext cx="1062046" cy="8572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0000"/>
                </a:solidFill>
              </a:rPr>
              <a:t>		Координация деятельности по типу «футбольный тренер» (постановка задачи, объяснение стратегии, распределение функций между игроками, уточнение правил взаимодействия и выход тренера на определенный период времени в позицию наблюдателя.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0000"/>
                </a:solidFill>
              </a:rPr>
              <a:t>		 Ввод корректировок во время прорыва в игре.</a:t>
            </a:r>
          </a:p>
          <a:p>
            <a:pPr algn="just">
              <a:buNone/>
            </a:pPr>
            <a:endParaRPr lang="ru-RU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  <a:effectLst/>
        </p:spPr>
        <p:txBody>
          <a:bodyPr/>
          <a:lstStyle/>
          <a:p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0000"/>
                </a:solidFill>
              </a:rPr>
              <a:t/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000000"/>
                </a:solidFill>
              </a:rPr>
              <a:t>Координация деятельности по типу «дирижёр»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постановка задачи, распределение функций, объяснение замысла, 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руководство процессом </a:t>
            </a:r>
            <a:r>
              <a:rPr lang="ru-RU" b="1" dirty="0" err="1" smtClean="0">
                <a:solidFill>
                  <a:srgbClr val="000000"/>
                </a:solidFill>
              </a:rPr>
              <a:t>сыгрывания</a:t>
            </a:r>
            <a:r>
              <a:rPr lang="ru-RU" b="1" dirty="0" smtClean="0">
                <a:solidFill>
                  <a:srgbClr val="000000"/>
                </a:solidFill>
              </a:rPr>
              <a:t> (репетиции), 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руководство процессом исполнителя).</a:t>
            </a:r>
          </a:p>
          <a:p>
            <a:pPr marL="514350" indent="-514350">
              <a:buFont typeface="+mj-lt"/>
              <a:buAutoNum type="arabicPeriod"/>
            </a:pPr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792162"/>
          </a:xfrm>
        </p:spPr>
        <p:txBody>
          <a:bodyPr/>
          <a:lstStyle/>
          <a:p>
            <a:r>
              <a:rPr lang="ru-RU" sz="3600" u="sng" dirty="0" smtClean="0"/>
              <a:t>Особенность функции координации</a:t>
            </a:r>
            <a:endParaRPr lang="ru-RU" sz="3600" u="sng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0000"/>
                </a:solidFill>
              </a:rPr>
              <a:t>Неалгоритмизированность</a:t>
            </a:r>
            <a:r>
              <a:rPr lang="ru-RU" b="1" dirty="0" smtClean="0">
                <a:solidFill>
                  <a:srgbClr val="000000"/>
                </a:solidFill>
              </a:rPr>
              <a:t>. </a:t>
            </a:r>
          </a:p>
          <a:p>
            <a:r>
              <a:rPr lang="ru-RU" b="1" dirty="0" smtClean="0">
                <a:solidFill>
                  <a:srgbClr val="000000"/>
                </a:solidFill>
              </a:rPr>
              <a:t>Эта особенность сопоставима с феноменом «</a:t>
            </a:r>
            <a:r>
              <a:rPr lang="ru-RU" b="1" dirty="0" err="1" smtClean="0">
                <a:solidFill>
                  <a:srgbClr val="000000"/>
                </a:solidFill>
              </a:rPr>
              <a:t>эквифинальности</a:t>
            </a:r>
            <a:r>
              <a:rPr lang="ru-RU" b="1" dirty="0" smtClean="0">
                <a:solidFill>
                  <a:srgbClr val="000000"/>
                </a:solidFill>
              </a:rPr>
              <a:t>»: одни и те же результаты могут достигаться за счет различных комбинаций методов.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1625</Words>
  <Application>Microsoft Office PowerPoint</Application>
  <PresentationFormat>Экран (4:3)</PresentationFormat>
  <Paragraphs>189</Paragraphs>
  <Slides>48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Психологические аспекты координации,  учета и оценки работы</vt:lpstr>
      <vt:lpstr>Тематический план лекции:</vt:lpstr>
      <vt:lpstr> Определения: </vt:lpstr>
      <vt:lpstr>Слайд 4</vt:lpstr>
      <vt:lpstr>Слайд 5</vt:lpstr>
      <vt:lpstr>Аналогии:</vt:lpstr>
      <vt:lpstr>Слайд 7</vt:lpstr>
      <vt:lpstr>Слайд 8</vt:lpstr>
      <vt:lpstr>Особенность функции координации</vt:lpstr>
      <vt:lpstr>Принципы координации: </vt:lpstr>
      <vt:lpstr>Слайд 11</vt:lpstr>
      <vt:lpstr>Определение</vt:lpstr>
      <vt:lpstr>Слайд 13</vt:lpstr>
      <vt:lpstr>Слайд 14</vt:lpstr>
      <vt:lpstr>Определение: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Конечный продукт этого процесса:  </vt:lpstr>
      <vt:lpstr>Функции обратной и прямой связи информации, полученной при оценке выполнения работы</vt:lpstr>
      <vt:lpstr>В качестве механизма обратной связи:</vt:lpstr>
      <vt:lpstr>В качестве механизма прямой связи:</vt:lpstr>
      <vt:lpstr>Слайд 27</vt:lpstr>
      <vt:lpstr> Что следует оценивать? </vt:lpstr>
      <vt:lpstr>Оценка человека </vt:lpstr>
      <vt:lpstr>Слайд 30</vt:lpstr>
      <vt:lpstr>Оценка результатов </vt:lpstr>
      <vt:lpstr>Безусловно, рациональный подход? </vt:lpstr>
      <vt:lpstr>Слайд 33</vt:lpstr>
      <vt:lpstr> Оценка поведения </vt:lpstr>
      <vt:lpstr>Слайд 35</vt:lpstr>
      <vt:lpstr>Слайд 36</vt:lpstr>
      <vt:lpstr>Слайд 37</vt:lpstr>
      <vt:lpstr>Слайд 38</vt:lpstr>
      <vt:lpstr>Слайд 39</vt:lpstr>
      <vt:lpstr>Слайд 40</vt:lpstr>
      <vt:lpstr>Универсальные параметры:</vt:lpstr>
      <vt:lpstr>Слайд 42</vt:lpstr>
      <vt:lpstr>Слайд 43</vt:lpstr>
      <vt:lpstr>Слайд 44</vt:lpstr>
      <vt:lpstr>Круглогодичный процесс оценки работы</vt:lpstr>
      <vt:lpstr>Контрольные вопросы по теме: </vt:lpstr>
      <vt:lpstr>Библиографический список:</vt:lpstr>
      <vt:lpstr>Слайд 48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user</dc:creator>
  <cp:lastModifiedBy>Samsung</cp:lastModifiedBy>
  <cp:revision>126</cp:revision>
  <dcterms:created xsi:type="dcterms:W3CDTF">2010-10-11T16:56:03Z</dcterms:created>
  <dcterms:modified xsi:type="dcterms:W3CDTF">2018-11-26T16:19:09Z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TC011367951049</vt:lpwstr>
  </property>
</Properties>
</file>