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8"/>
  </p:notesMasterIdLst>
  <p:handoutMasterIdLst>
    <p:handoutMasterId r:id="rId59"/>
  </p:handoutMasterIdLst>
  <p:sldIdLst>
    <p:sldId id="258" r:id="rId2"/>
    <p:sldId id="352" r:id="rId3"/>
    <p:sldId id="268" r:id="rId4"/>
    <p:sldId id="270" r:id="rId5"/>
    <p:sldId id="351" r:id="rId6"/>
    <p:sldId id="289" r:id="rId7"/>
    <p:sldId id="276" r:id="rId8"/>
    <p:sldId id="310" r:id="rId9"/>
    <p:sldId id="313" r:id="rId10"/>
    <p:sldId id="299" r:id="rId11"/>
    <p:sldId id="312" r:id="rId12"/>
    <p:sldId id="300" r:id="rId13"/>
    <p:sldId id="311" r:id="rId14"/>
    <p:sldId id="315" r:id="rId15"/>
    <p:sldId id="301" r:id="rId16"/>
    <p:sldId id="314" r:id="rId17"/>
    <p:sldId id="316" r:id="rId18"/>
    <p:sldId id="317" r:id="rId19"/>
    <p:sldId id="318" r:id="rId20"/>
    <p:sldId id="328" r:id="rId21"/>
    <p:sldId id="326" r:id="rId22"/>
    <p:sldId id="325" r:id="rId23"/>
    <p:sldId id="324" r:id="rId24"/>
    <p:sldId id="323" r:id="rId25"/>
    <p:sldId id="322" r:id="rId26"/>
    <p:sldId id="321" r:id="rId27"/>
    <p:sldId id="320" r:id="rId28"/>
    <p:sldId id="319" r:id="rId29"/>
    <p:sldId id="329" r:id="rId30"/>
    <p:sldId id="334" r:id="rId31"/>
    <p:sldId id="333" r:id="rId32"/>
    <p:sldId id="332" r:id="rId33"/>
    <p:sldId id="331" r:id="rId34"/>
    <p:sldId id="330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298" r:id="rId45"/>
    <p:sldId id="344" r:id="rId46"/>
    <p:sldId id="345" r:id="rId47"/>
    <p:sldId id="348" r:id="rId48"/>
    <p:sldId id="347" r:id="rId49"/>
    <p:sldId id="346" r:id="rId50"/>
    <p:sldId id="275" r:id="rId51"/>
    <p:sldId id="349" r:id="rId52"/>
    <p:sldId id="277" r:id="rId53"/>
    <p:sldId id="350" r:id="rId54"/>
    <p:sldId id="353" r:id="rId55"/>
    <p:sldId id="354" r:id="rId56"/>
    <p:sldId id="309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9" autoAdjust="0"/>
    <p:restoredTop sz="94373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EFCF9-5A38-423A-837F-28C16B2397E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E456BF-D9D1-4BAB-9ED8-DD0B7545D17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Формулировка стратегии развития на определенный период</a:t>
          </a:r>
          <a:endParaRPr lang="ru-RU" sz="1600" b="1" dirty="0">
            <a:solidFill>
              <a:srgbClr val="000000"/>
            </a:solidFill>
          </a:endParaRPr>
        </a:p>
      </dgm:t>
    </dgm:pt>
    <dgm:pt modelId="{2DD245B8-EBF6-4971-97CA-12601C743189}" type="parTrans" cxnId="{17FEA4DC-A23F-447F-8C4C-1F672B13C63C}">
      <dgm:prSet/>
      <dgm:spPr/>
      <dgm:t>
        <a:bodyPr/>
        <a:lstStyle/>
        <a:p>
          <a:endParaRPr lang="ru-RU"/>
        </a:p>
      </dgm:t>
    </dgm:pt>
    <dgm:pt modelId="{4EC28251-302A-4622-9D47-E511CE223426}" type="sibTrans" cxnId="{17FEA4DC-A23F-447F-8C4C-1F672B13C63C}">
      <dgm:prSet/>
      <dgm:spPr/>
      <dgm:t>
        <a:bodyPr/>
        <a:lstStyle/>
        <a:p>
          <a:endParaRPr lang="ru-RU"/>
        </a:p>
      </dgm:t>
    </dgm:pt>
    <dgm:pt modelId="{50FF29CA-CAC6-4649-82D3-D2886760AB3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Анализ эффективности функционирования, </a:t>
          </a:r>
        </a:p>
        <a:p>
          <a:r>
            <a:rPr lang="ru-RU" sz="1600" b="1" dirty="0" smtClean="0">
              <a:solidFill>
                <a:srgbClr val="000000"/>
              </a:solidFill>
            </a:rPr>
            <a:t>диагностика возникающих управленческих проблем</a:t>
          </a:r>
        </a:p>
      </dgm:t>
    </dgm:pt>
    <dgm:pt modelId="{92A88810-5BA0-4ED0-BE64-78896FCBD835}" type="parTrans" cxnId="{A3A39FB2-1071-4F44-814F-3A49FF03265C}">
      <dgm:prSet/>
      <dgm:spPr/>
      <dgm:t>
        <a:bodyPr/>
        <a:lstStyle/>
        <a:p>
          <a:endParaRPr lang="ru-RU"/>
        </a:p>
      </dgm:t>
    </dgm:pt>
    <dgm:pt modelId="{ADCCF3AD-129A-4E0D-97C4-221218235ACE}" type="sibTrans" cxnId="{A3A39FB2-1071-4F44-814F-3A49FF03265C}">
      <dgm:prSet/>
      <dgm:spPr/>
      <dgm:t>
        <a:bodyPr/>
        <a:lstStyle/>
        <a:p>
          <a:endParaRPr lang="ru-RU"/>
        </a:p>
      </dgm:t>
    </dgm:pt>
    <dgm:pt modelId="{ED55A696-95F1-48EB-854A-81133190C58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Оценка существующих ресурсов изменения,</a:t>
          </a:r>
        </a:p>
        <a:p>
          <a:r>
            <a:rPr lang="ru-RU" sz="1600" b="1" dirty="0" smtClean="0">
              <a:solidFill>
                <a:srgbClr val="000000"/>
              </a:solidFill>
            </a:rPr>
            <a:t>формулирование задания на изменения</a:t>
          </a:r>
        </a:p>
      </dgm:t>
    </dgm:pt>
    <dgm:pt modelId="{2474C15D-9125-4D41-A8FA-CC2ECF04927F}" type="parTrans" cxnId="{BE1AD121-156C-4AC7-9B05-F14D5C265A98}">
      <dgm:prSet/>
      <dgm:spPr/>
      <dgm:t>
        <a:bodyPr/>
        <a:lstStyle/>
        <a:p>
          <a:endParaRPr lang="ru-RU"/>
        </a:p>
      </dgm:t>
    </dgm:pt>
    <dgm:pt modelId="{816B002A-A8FA-481C-8A7F-2BCB028F841D}" type="sibTrans" cxnId="{BE1AD121-156C-4AC7-9B05-F14D5C265A98}">
      <dgm:prSet/>
      <dgm:spPr/>
      <dgm:t>
        <a:bodyPr/>
        <a:lstStyle/>
        <a:p>
          <a:endParaRPr lang="ru-RU"/>
        </a:p>
      </dgm:t>
    </dgm:pt>
    <dgm:pt modelId="{E586EA4B-80AB-4478-90C6-31A5823A57F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rgbClr val="000000"/>
              </a:solidFill>
            </a:rPr>
            <a:t>Перепроектирование</a:t>
          </a:r>
          <a:r>
            <a:rPr lang="ru-RU" sz="1600" b="1" dirty="0" smtClean="0">
              <a:solidFill>
                <a:srgbClr val="000000"/>
              </a:solidFill>
            </a:rPr>
            <a:t> организации</a:t>
          </a:r>
        </a:p>
      </dgm:t>
    </dgm:pt>
    <dgm:pt modelId="{C3654DBB-F8C0-4CF8-A4D3-CB3503F975C5}" type="parTrans" cxnId="{C932895E-C8FC-494C-A1BA-9AD866B8FEEB}">
      <dgm:prSet/>
      <dgm:spPr/>
      <dgm:t>
        <a:bodyPr/>
        <a:lstStyle/>
        <a:p>
          <a:endParaRPr lang="ru-RU"/>
        </a:p>
      </dgm:t>
    </dgm:pt>
    <dgm:pt modelId="{A489ED69-3656-428E-B424-2EEB40179479}" type="sibTrans" cxnId="{C932895E-C8FC-494C-A1BA-9AD866B8FEEB}">
      <dgm:prSet/>
      <dgm:spPr/>
      <dgm:t>
        <a:bodyPr/>
        <a:lstStyle/>
        <a:p>
          <a:endParaRPr lang="ru-RU"/>
        </a:p>
      </dgm:t>
    </dgm:pt>
    <dgm:pt modelId="{CEE436FC-0C98-4C67-BD0B-8690E65B150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Повышение организационной эффективности</a:t>
          </a:r>
        </a:p>
      </dgm:t>
    </dgm:pt>
    <dgm:pt modelId="{1090C211-81C3-4235-B9E0-034C9F94DC69}" type="parTrans" cxnId="{01BC8ED7-FEAE-434D-A4E4-BEA7D3CF435D}">
      <dgm:prSet/>
      <dgm:spPr/>
      <dgm:t>
        <a:bodyPr/>
        <a:lstStyle/>
        <a:p>
          <a:endParaRPr lang="ru-RU"/>
        </a:p>
      </dgm:t>
    </dgm:pt>
    <dgm:pt modelId="{CA342C13-29CE-4494-B78C-09566ACA93BA}" type="sibTrans" cxnId="{01BC8ED7-FEAE-434D-A4E4-BEA7D3CF435D}">
      <dgm:prSet/>
      <dgm:spPr/>
      <dgm:t>
        <a:bodyPr/>
        <a:lstStyle/>
        <a:p>
          <a:endParaRPr lang="ru-RU"/>
        </a:p>
      </dgm:t>
    </dgm:pt>
    <dgm:pt modelId="{109A380D-3118-4C91-8AD1-FB27530A8EF3}" type="pres">
      <dgm:prSet presAssocID="{1C9EFCF9-5A38-423A-837F-28C16B2397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6C3ACA-9CAC-422A-84FD-940E12AD72B4}" type="pres">
      <dgm:prSet presAssocID="{46E456BF-D9D1-4BAB-9ED8-DD0B7545D175}" presName="node" presStyleLbl="node1" presStyleIdx="0" presStyleCnt="5" custLinFactNeighborX="22974" custLinFactNeighborY="-14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B2DE2-0D78-4DB8-91D9-EBEEF2D99F1B}" type="pres">
      <dgm:prSet presAssocID="{4EC28251-302A-4622-9D47-E511CE223426}" presName="sibTrans" presStyleLbl="sibTrans2D1" presStyleIdx="0" presStyleCnt="4" custAng="21372356" custScaleX="164245"/>
      <dgm:spPr/>
      <dgm:t>
        <a:bodyPr/>
        <a:lstStyle/>
        <a:p>
          <a:endParaRPr lang="ru-RU"/>
        </a:p>
      </dgm:t>
    </dgm:pt>
    <dgm:pt modelId="{DEAFADD1-FB67-4CD8-8044-CF3981AA11B4}" type="pres">
      <dgm:prSet presAssocID="{4EC28251-302A-4622-9D47-E511CE22342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EB8AB08-3696-49CA-909D-69D1815979AE}" type="pres">
      <dgm:prSet presAssocID="{50FF29CA-CAC6-4649-82D3-D2886760AB31}" presName="node" presStyleLbl="node1" presStyleIdx="1" presStyleCnt="5" custScaleX="113404" custScaleY="172116" custLinFactNeighborX="7376" custLinFactNeighborY="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ADC28-BC33-43CF-BDC4-80409D3302AE}" type="pres">
      <dgm:prSet presAssocID="{ADCCF3AD-129A-4E0D-97C4-221218235ACE}" presName="sibTrans" presStyleLbl="sibTrans2D1" presStyleIdx="1" presStyleCnt="4" custAng="21435206" custScaleX="134080" custLinFactNeighborX="19430" custLinFactNeighborY="-12069"/>
      <dgm:spPr/>
      <dgm:t>
        <a:bodyPr/>
        <a:lstStyle/>
        <a:p>
          <a:endParaRPr lang="ru-RU"/>
        </a:p>
      </dgm:t>
    </dgm:pt>
    <dgm:pt modelId="{4B94A8A4-1709-4155-9FA5-5CB7E7DFBCE2}" type="pres">
      <dgm:prSet presAssocID="{ADCCF3AD-129A-4E0D-97C4-221218235AC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7D9A16B-49E1-4F39-B667-096DD92511F9}" type="pres">
      <dgm:prSet presAssocID="{ED55A696-95F1-48EB-854A-81133190C58A}" presName="node" presStyleLbl="node1" presStyleIdx="2" presStyleCnt="5" custScaleY="203566" custLinFactNeighborX="-7916" custLinFactNeighborY="10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BE253-743E-4601-9DC6-DC116A43DD3F}" type="pres">
      <dgm:prSet presAssocID="{816B002A-A8FA-481C-8A7F-2BCB028F841D}" presName="sibTrans" presStyleLbl="sibTrans2D1" presStyleIdx="2" presStyleCnt="4" custAng="21348092" custScaleX="335957" custLinFactX="136425" custLinFactY="1686" custLinFactNeighborX="200000" custLinFactNeighborY="100000"/>
      <dgm:spPr/>
      <dgm:t>
        <a:bodyPr/>
        <a:lstStyle/>
        <a:p>
          <a:endParaRPr lang="ru-RU"/>
        </a:p>
      </dgm:t>
    </dgm:pt>
    <dgm:pt modelId="{6D27E36D-9BF2-4E80-88AE-DDCA109F5D12}" type="pres">
      <dgm:prSet presAssocID="{816B002A-A8FA-481C-8A7F-2BCB028F841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04AB91F-A6E9-4EA8-8C9B-A2B98ABFACE4}" type="pres">
      <dgm:prSet presAssocID="{CEE436FC-0C98-4C67-BD0B-8690E65B150B}" presName="node" presStyleLbl="node1" presStyleIdx="3" presStyleCnt="5" custScaleX="127800" custLinFactNeighborX="-90794" custLinFactNeighborY="-4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B8BB8-76C7-4A8D-8446-38BF52CA8AD5}" type="pres">
      <dgm:prSet presAssocID="{CA342C13-29CE-4494-B78C-09566ACA93BA}" presName="sibTrans" presStyleLbl="sibTrans2D1" presStyleIdx="3" presStyleCnt="4" custAng="1245363" custScaleX="174707" custLinFactNeighborX="-5670" custLinFactNeighborY="21078"/>
      <dgm:spPr/>
      <dgm:t>
        <a:bodyPr/>
        <a:lstStyle/>
        <a:p>
          <a:endParaRPr lang="ru-RU"/>
        </a:p>
      </dgm:t>
    </dgm:pt>
    <dgm:pt modelId="{8F0768ED-3936-4F87-80CB-D243EE45EDA7}" type="pres">
      <dgm:prSet presAssocID="{CA342C13-29CE-4494-B78C-09566ACA93B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704A34B-1DA0-43DC-AD55-2DEAF7DB57D2}" type="pres">
      <dgm:prSet presAssocID="{E586EA4B-80AB-4478-90C6-31A5823A57F9}" presName="node" presStyleLbl="node1" presStyleIdx="4" presStyleCnt="5" custScaleX="119729" custLinFactX="-9763" custLinFactNeighborX="-100000" custLinFactNeighborY="-89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B3E33E-3D4F-40FA-9BFA-021C4D8587FA}" type="presOf" srcId="{ADCCF3AD-129A-4E0D-97C4-221218235ACE}" destId="{4B94A8A4-1709-4155-9FA5-5CB7E7DFBCE2}" srcOrd="1" destOrd="0" presId="urn:microsoft.com/office/officeart/2005/8/layout/process5"/>
    <dgm:cxn modelId="{A27EF6E1-13D5-4EAD-875B-D67DFF382EE4}" type="presOf" srcId="{816B002A-A8FA-481C-8A7F-2BCB028F841D}" destId="{CBCBE253-743E-4601-9DC6-DC116A43DD3F}" srcOrd="0" destOrd="0" presId="urn:microsoft.com/office/officeart/2005/8/layout/process5"/>
    <dgm:cxn modelId="{CFFE3A6B-A7C7-461B-8E81-82E1B8BE858D}" type="presOf" srcId="{ED55A696-95F1-48EB-854A-81133190C58A}" destId="{67D9A16B-49E1-4F39-B667-096DD92511F9}" srcOrd="0" destOrd="0" presId="urn:microsoft.com/office/officeart/2005/8/layout/process5"/>
    <dgm:cxn modelId="{C932895E-C8FC-494C-A1BA-9AD866B8FEEB}" srcId="{1C9EFCF9-5A38-423A-837F-28C16B2397ED}" destId="{E586EA4B-80AB-4478-90C6-31A5823A57F9}" srcOrd="4" destOrd="0" parTransId="{C3654DBB-F8C0-4CF8-A4D3-CB3503F975C5}" sibTransId="{A489ED69-3656-428E-B424-2EEB40179479}"/>
    <dgm:cxn modelId="{BF24DAE5-BCE0-4BC8-92F4-1F3BDFC1517D}" type="presOf" srcId="{50FF29CA-CAC6-4649-82D3-D2886760AB31}" destId="{CEB8AB08-3696-49CA-909D-69D1815979AE}" srcOrd="0" destOrd="0" presId="urn:microsoft.com/office/officeart/2005/8/layout/process5"/>
    <dgm:cxn modelId="{AD60A374-4679-4B6B-AACD-D5094367D994}" type="presOf" srcId="{4EC28251-302A-4622-9D47-E511CE223426}" destId="{DEAFADD1-FB67-4CD8-8044-CF3981AA11B4}" srcOrd="1" destOrd="0" presId="urn:microsoft.com/office/officeart/2005/8/layout/process5"/>
    <dgm:cxn modelId="{AAE48443-3C8B-4433-8932-ABA944351F94}" type="presOf" srcId="{E586EA4B-80AB-4478-90C6-31A5823A57F9}" destId="{E704A34B-1DA0-43DC-AD55-2DEAF7DB57D2}" srcOrd="0" destOrd="0" presId="urn:microsoft.com/office/officeart/2005/8/layout/process5"/>
    <dgm:cxn modelId="{E7C8B0B5-41F5-4576-BB8F-42A717D899F2}" type="presOf" srcId="{CEE436FC-0C98-4C67-BD0B-8690E65B150B}" destId="{004AB91F-A6E9-4EA8-8C9B-A2B98ABFACE4}" srcOrd="0" destOrd="0" presId="urn:microsoft.com/office/officeart/2005/8/layout/process5"/>
    <dgm:cxn modelId="{A3A39FB2-1071-4F44-814F-3A49FF03265C}" srcId="{1C9EFCF9-5A38-423A-837F-28C16B2397ED}" destId="{50FF29CA-CAC6-4649-82D3-D2886760AB31}" srcOrd="1" destOrd="0" parTransId="{92A88810-5BA0-4ED0-BE64-78896FCBD835}" sibTransId="{ADCCF3AD-129A-4E0D-97C4-221218235ACE}"/>
    <dgm:cxn modelId="{BE1AD121-156C-4AC7-9B05-F14D5C265A98}" srcId="{1C9EFCF9-5A38-423A-837F-28C16B2397ED}" destId="{ED55A696-95F1-48EB-854A-81133190C58A}" srcOrd="2" destOrd="0" parTransId="{2474C15D-9125-4D41-A8FA-CC2ECF04927F}" sibTransId="{816B002A-A8FA-481C-8A7F-2BCB028F841D}"/>
    <dgm:cxn modelId="{630E74B1-F105-4BA6-A471-9A8A66562020}" type="presOf" srcId="{46E456BF-D9D1-4BAB-9ED8-DD0B7545D175}" destId="{E86C3ACA-9CAC-422A-84FD-940E12AD72B4}" srcOrd="0" destOrd="0" presId="urn:microsoft.com/office/officeart/2005/8/layout/process5"/>
    <dgm:cxn modelId="{9FE02A71-51CB-4B34-8F2C-9A69D6FAE95D}" type="presOf" srcId="{CA342C13-29CE-4494-B78C-09566ACA93BA}" destId="{8F0768ED-3936-4F87-80CB-D243EE45EDA7}" srcOrd="1" destOrd="0" presId="urn:microsoft.com/office/officeart/2005/8/layout/process5"/>
    <dgm:cxn modelId="{886C3DFB-D7FE-4184-B8D9-8ACDC36458A0}" type="presOf" srcId="{816B002A-A8FA-481C-8A7F-2BCB028F841D}" destId="{6D27E36D-9BF2-4E80-88AE-DDCA109F5D12}" srcOrd="1" destOrd="0" presId="urn:microsoft.com/office/officeart/2005/8/layout/process5"/>
    <dgm:cxn modelId="{E1CD2361-44D5-4A78-80F1-52FFF87BD254}" type="presOf" srcId="{4EC28251-302A-4622-9D47-E511CE223426}" destId="{748B2DE2-0D78-4DB8-91D9-EBEEF2D99F1B}" srcOrd="0" destOrd="0" presId="urn:microsoft.com/office/officeart/2005/8/layout/process5"/>
    <dgm:cxn modelId="{01BC8ED7-FEAE-434D-A4E4-BEA7D3CF435D}" srcId="{1C9EFCF9-5A38-423A-837F-28C16B2397ED}" destId="{CEE436FC-0C98-4C67-BD0B-8690E65B150B}" srcOrd="3" destOrd="0" parTransId="{1090C211-81C3-4235-B9E0-034C9F94DC69}" sibTransId="{CA342C13-29CE-4494-B78C-09566ACA93BA}"/>
    <dgm:cxn modelId="{17FEA4DC-A23F-447F-8C4C-1F672B13C63C}" srcId="{1C9EFCF9-5A38-423A-837F-28C16B2397ED}" destId="{46E456BF-D9D1-4BAB-9ED8-DD0B7545D175}" srcOrd="0" destOrd="0" parTransId="{2DD245B8-EBF6-4971-97CA-12601C743189}" sibTransId="{4EC28251-302A-4622-9D47-E511CE223426}"/>
    <dgm:cxn modelId="{D2B702D1-8F8A-4A7D-BA15-97760C2B653F}" type="presOf" srcId="{1C9EFCF9-5A38-423A-837F-28C16B2397ED}" destId="{109A380D-3118-4C91-8AD1-FB27530A8EF3}" srcOrd="0" destOrd="0" presId="urn:microsoft.com/office/officeart/2005/8/layout/process5"/>
    <dgm:cxn modelId="{3E628AF6-7A06-46D7-A99D-D663D2FD8AB1}" type="presOf" srcId="{ADCCF3AD-129A-4E0D-97C4-221218235ACE}" destId="{F8BADC28-BC33-43CF-BDC4-80409D3302AE}" srcOrd="0" destOrd="0" presId="urn:microsoft.com/office/officeart/2005/8/layout/process5"/>
    <dgm:cxn modelId="{F1493459-E959-4942-9554-E3051C6DDCE7}" type="presOf" srcId="{CA342C13-29CE-4494-B78C-09566ACA93BA}" destId="{CE6B8BB8-76C7-4A8D-8446-38BF52CA8AD5}" srcOrd="0" destOrd="0" presId="urn:microsoft.com/office/officeart/2005/8/layout/process5"/>
    <dgm:cxn modelId="{FCDC1C4A-59CC-4951-B070-7F35C22F29F8}" type="presParOf" srcId="{109A380D-3118-4C91-8AD1-FB27530A8EF3}" destId="{E86C3ACA-9CAC-422A-84FD-940E12AD72B4}" srcOrd="0" destOrd="0" presId="urn:microsoft.com/office/officeart/2005/8/layout/process5"/>
    <dgm:cxn modelId="{57A949B7-9AB9-4C1E-AA56-758C65C9A745}" type="presParOf" srcId="{109A380D-3118-4C91-8AD1-FB27530A8EF3}" destId="{748B2DE2-0D78-4DB8-91D9-EBEEF2D99F1B}" srcOrd="1" destOrd="0" presId="urn:microsoft.com/office/officeart/2005/8/layout/process5"/>
    <dgm:cxn modelId="{1D9A41DE-2419-4239-B8DF-EE475AF1D3D0}" type="presParOf" srcId="{748B2DE2-0D78-4DB8-91D9-EBEEF2D99F1B}" destId="{DEAFADD1-FB67-4CD8-8044-CF3981AA11B4}" srcOrd="0" destOrd="0" presId="urn:microsoft.com/office/officeart/2005/8/layout/process5"/>
    <dgm:cxn modelId="{6412FBBB-7651-444D-9706-FC8D7CCF02CA}" type="presParOf" srcId="{109A380D-3118-4C91-8AD1-FB27530A8EF3}" destId="{CEB8AB08-3696-49CA-909D-69D1815979AE}" srcOrd="2" destOrd="0" presId="urn:microsoft.com/office/officeart/2005/8/layout/process5"/>
    <dgm:cxn modelId="{E926B355-5E0D-4D77-8388-A956C20893ED}" type="presParOf" srcId="{109A380D-3118-4C91-8AD1-FB27530A8EF3}" destId="{F8BADC28-BC33-43CF-BDC4-80409D3302AE}" srcOrd="3" destOrd="0" presId="urn:microsoft.com/office/officeart/2005/8/layout/process5"/>
    <dgm:cxn modelId="{82AD2EAB-A38F-4F1E-AF4C-FA24D390DB3C}" type="presParOf" srcId="{F8BADC28-BC33-43CF-BDC4-80409D3302AE}" destId="{4B94A8A4-1709-4155-9FA5-5CB7E7DFBCE2}" srcOrd="0" destOrd="0" presId="urn:microsoft.com/office/officeart/2005/8/layout/process5"/>
    <dgm:cxn modelId="{E7A5E753-EEEF-4E8C-B6AF-8ABCF19C20E2}" type="presParOf" srcId="{109A380D-3118-4C91-8AD1-FB27530A8EF3}" destId="{67D9A16B-49E1-4F39-B667-096DD92511F9}" srcOrd="4" destOrd="0" presId="urn:microsoft.com/office/officeart/2005/8/layout/process5"/>
    <dgm:cxn modelId="{B8F5E007-2A53-47AE-BA8A-674DC1B5BB64}" type="presParOf" srcId="{109A380D-3118-4C91-8AD1-FB27530A8EF3}" destId="{CBCBE253-743E-4601-9DC6-DC116A43DD3F}" srcOrd="5" destOrd="0" presId="urn:microsoft.com/office/officeart/2005/8/layout/process5"/>
    <dgm:cxn modelId="{E900C288-E27F-4415-B74E-5D4A7C1A7646}" type="presParOf" srcId="{CBCBE253-743E-4601-9DC6-DC116A43DD3F}" destId="{6D27E36D-9BF2-4E80-88AE-DDCA109F5D12}" srcOrd="0" destOrd="0" presId="urn:microsoft.com/office/officeart/2005/8/layout/process5"/>
    <dgm:cxn modelId="{86F92107-6185-4B85-9B03-F5B476A33460}" type="presParOf" srcId="{109A380D-3118-4C91-8AD1-FB27530A8EF3}" destId="{004AB91F-A6E9-4EA8-8C9B-A2B98ABFACE4}" srcOrd="6" destOrd="0" presId="urn:microsoft.com/office/officeart/2005/8/layout/process5"/>
    <dgm:cxn modelId="{D21DDCEC-6829-44C8-ABB7-A8A9EA172DCA}" type="presParOf" srcId="{109A380D-3118-4C91-8AD1-FB27530A8EF3}" destId="{CE6B8BB8-76C7-4A8D-8446-38BF52CA8AD5}" srcOrd="7" destOrd="0" presId="urn:microsoft.com/office/officeart/2005/8/layout/process5"/>
    <dgm:cxn modelId="{5C7F21AD-5F9B-472A-8E0B-D0ACBC6ECA73}" type="presParOf" srcId="{CE6B8BB8-76C7-4A8D-8446-38BF52CA8AD5}" destId="{8F0768ED-3936-4F87-80CB-D243EE45EDA7}" srcOrd="0" destOrd="0" presId="urn:microsoft.com/office/officeart/2005/8/layout/process5"/>
    <dgm:cxn modelId="{CB78972B-2295-422D-8A0A-614A96F5D627}" type="presParOf" srcId="{109A380D-3118-4C91-8AD1-FB27530A8EF3}" destId="{E704A34B-1DA0-43DC-AD55-2DEAF7DB57D2}" srcOrd="8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9181-D93F-441C-98D6-ECA9CB6D5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B8C6-74DF-40EA-B541-9955751BC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D5BB-8C4B-40AE-BE37-8B35622E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1C1-5FEE-465E-A02F-CA164862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2169-E2D1-4C0C-974B-F9915F8D7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A53A-33D0-4221-85F4-83D15C14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FC0-A5F5-46A0-8C48-9A6390FF1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08F-22D2-4A74-A1D0-2DB37D702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686-6EB7-46D8-A32D-D7EF2BAD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EF52-E6EB-4093-BF4A-2EB4A2E0B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1E68-F20A-4504-BBB1-FABE16D04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205B-79AB-427E-A954-D1C45873B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" Target="slide5.xml"/><Relationship Id="rId7" Type="http://schemas.openxmlformats.org/officeDocument/2006/relationships/slide" Target="slide4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</a:rPr>
              <a:t>Психологические аспекты проектирования  работы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714380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Лекция 10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714380"/>
          </a:xfrm>
          <a:effectLst/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Проектирование </a:t>
            </a:r>
            <a:r>
              <a:rPr lang="ru-RU" sz="3200" dirty="0" err="1" smtClean="0">
                <a:solidFill>
                  <a:schemeClr val="bg1"/>
                </a:solidFill>
              </a:rPr>
              <a:t>оргструктуры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Выделяются </a:t>
            </a:r>
            <a:r>
              <a:rPr lang="ru-RU" b="1" i="1" dirty="0" smtClean="0">
                <a:solidFill>
                  <a:srgbClr val="000000"/>
                </a:solidFill>
              </a:rPr>
              <a:t>четыре </a:t>
            </a:r>
            <a:r>
              <a:rPr lang="ru-RU" b="1" dirty="0" smtClean="0">
                <a:solidFill>
                  <a:srgbClr val="000000"/>
                </a:solidFill>
              </a:rPr>
              <a:t>основных метода, используемых при создании проекта организационной структуры: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1) </a:t>
            </a:r>
            <a:r>
              <a:rPr lang="ru-RU" b="1" dirty="0" smtClean="0">
                <a:solidFill>
                  <a:srgbClr val="000000"/>
                </a:solidFill>
              </a:rPr>
              <a:t>аналитический,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2) </a:t>
            </a:r>
            <a:r>
              <a:rPr lang="ru-RU" b="1" dirty="0" smtClean="0">
                <a:solidFill>
                  <a:srgbClr val="000000"/>
                </a:solidFill>
              </a:rPr>
              <a:t>технологический,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3) </a:t>
            </a:r>
            <a:r>
              <a:rPr lang="ru-RU" b="1" dirty="0" smtClean="0">
                <a:solidFill>
                  <a:srgbClr val="000000"/>
                </a:solidFill>
              </a:rPr>
              <a:t>организационно-культурный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4) </a:t>
            </a:r>
            <a:r>
              <a:rPr lang="ru-RU" b="1" dirty="0" smtClean="0">
                <a:solidFill>
                  <a:srgbClr val="000000"/>
                </a:solidFill>
              </a:rPr>
              <a:t>«</a:t>
            </a:r>
            <a:r>
              <a:rPr lang="ru-RU" b="1" dirty="0" err="1" smtClean="0">
                <a:solidFill>
                  <a:srgbClr val="000000"/>
                </a:solidFill>
              </a:rPr>
              <a:t>прототипический</a:t>
            </a:r>
            <a:r>
              <a:rPr lang="ru-RU" b="1" dirty="0" smtClean="0">
                <a:solidFill>
                  <a:srgbClr val="000000"/>
                </a:solidFill>
              </a:rPr>
              <a:t>» методы.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9216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Факторы выбора орг. структуры :</a:t>
            </a:r>
            <a:endParaRPr lang="ru-RU" sz="36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1) размер и степень разнообразия деятельности организации;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2) внешняя среда и инфраструктура, в которой действует организация;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географическое размещение;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3) технология работ и тип совместной деятельности;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4) особенности персонала и корпоративной культуры;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Факторы выбора орг. структуры </a:t>
            </a:r>
            <a:r>
              <a:rPr lang="ru-RU" sz="3200" b="1" dirty="0" smtClean="0">
                <a:solidFill>
                  <a:srgbClr val="000000"/>
                </a:solidFill>
              </a:rPr>
              <a:t>: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72560" cy="5500726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5) прототипы и уже существующие, и показавшие себя эффективными организационные структуры аналогичных организаций.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6) представление о роли организации и ее образ у руководителей и сотрудников;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7) стратегия, реализуемая организацией.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571504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К факторам внешней среды относятся: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algn="just"/>
            <a:r>
              <a:rPr lang="ru-RU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сложность внешней среды</a:t>
            </a:r>
            <a:r>
              <a:rPr lang="ru-RU" b="1" dirty="0" smtClean="0">
                <a:solidFill>
                  <a:srgbClr val="000000"/>
                </a:solidFill>
              </a:rPr>
              <a:t>, которая определяется количеством и степенью схожести факторов, влияющих на организацию;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динамизм внешней среды</a:t>
            </a:r>
            <a:r>
              <a:rPr lang="ru-RU" b="1" dirty="0" smtClean="0">
                <a:solidFill>
                  <a:srgbClr val="000000"/>
                </a:solidFill>
              </a:rPr>
              <a:t>, который связан со скоростью изменения факторов, влияющих на организацию извне.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Влияние ситуации на проектирование организации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687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Степень динамизма факторов внешней среды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1				2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4				3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Степень сложности 					внешнего окружения</a:t>
            </a:r>
          </a:p>
          <a:p>
            <a:pPr>
              <a:buNone/>
            </a:pP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785786" y="1357298"/>
            <a:ext cx="285752" cy="4572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5786454"/>
            <a:ext cx="79296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1643050"/>
            <a:ext cx="3214710" cy="17145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Умеренно высокая неопределенность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628" y="1643050"/>
            <a:ext cx="3214710" cy="17145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Высокая неопределенность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Умеренная неопределенность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Низкая неопределенность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  <a:effectLst/>
        </p:spPr>
        <p:txBody>
          <a:bodyPr/>
          <a:lstStyle/>
          <a:p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sz="2800" b="1" dirty="0" smtClean="0">
                <a:solidFill>
                  <a:srgbClr val="000000"/>
                </a:solidFill>
              </a:rPr>
              <a:t>1 — </a:t>
            </a:r>
            <a:r>
              <a:rPr lang="ru-RU" sz="2800" b="1" i="1" dirty="0" smtClean="0">
                <a:solidFill>
                  <a:srgbClr val="000000"/>
                </a:solidFill>
              </a:rPr>
              <a:t>умеренно-высокая неопределенность: </a:t>
            </a:r>
            <a:r>
              <a:rPr lang="ru-RU" sz="2800" b="1" dirty="0" smtClean="0">
                <a:solidFill>
                  <a:srgbClr val="000000"/>
                </a:solidFill>
              </a:rPr>
              <a:t>факторов немного, они схожи между собой, однако часто меняются, причем можно спрогнозировать возможность и логику их изменений.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	Такая ситуация наблюдается в отраслях, производящих товары народного потребления. 	Эффективна функциональная организационная структура, построенная, в частности, по </a:t>
            </a:r>
            <a:r>
              <a:rPr lang="ru-RU" sz="2800" b="1" dirty="0" err="1" smtClean="0">
                <a:solidFill>
                  <a:srgbClr val="000000"/>
                </a:solidFill>
              </a:rPr>
              <a:t>продуктному</a:t>
            </a:r>
            <a:r>
              <a:rPr lang="ru-RU" sz="2800" b="1" dirty="0" smtClean="0">
                <a:solidFill>
                  <a:srgbClr val="000000"/>
                </a:solidFill>
              </a:rPr>
              <a:t> или потребительскому принципу.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2 — </a:t>
            </a:r>
            <a:r>
              <a:rPr lang="ru-RU" sz="2800" b="1" i="1" dirty="0" smtClean="0">
                <a:solidFill>
                  <a:srgbClr val="000000"/>
                </a:solidFill>
              </a:rPr>
              <a:t>высокая неопределенность: </a:t>
            </a:r>
            <a:r>
              <a:rPr lang="ru-RU" sz="2800" b="1" dirty="0" smtClean="0">
                <a:solidFill>
                  <a:srgbClr val="000000"/>
                </a:solidFill>
              </a:rPr>
              <a:t>факторов много, факторы не схожи и постоянно меняются по непредсказуемым траекториям.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Такая ситуация может сложиться в отраслях, производящих сложное современное оборудование, например современные компьютерные системы.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 Для таких организаций наиболее эффективной может оказаться проектная, (или матричная),  </a:t>
            </a:r>
            <a:r>
              <a:rPr lang="ru-RU" sz="2800" b="1" dirty="0" err="1" smtClean="0">
                <a:solidFill>
                  <a:srgbClr val="000000"/>
                </a:solidFill>
              </a:rPr>
              <a:t>эдхократическая</a:t>
            </a:r>
            <a:r>
              <a:rPr lang="ru-RU" sz="2800" b="1" dirty="0" smtClean="0">
                <a:solidFill>
                  <a:srgbClr val="000000"/>
                </a:solidFill>
              </a:rPr>
              <a:t> организационная структура.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5911873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3 — </a:t>
            </a:r>
            <a:r>
              <a:rPr lang="ru-RU" sz="2800" b="1" i="1" dirty="0" smtClean="0">
                <a:solidFill>
                  <a:srgbClr val="000000"/>
                </a:solidFill>
              </a:rPr>
              <a:t>умеренная неопределенность: </a:t>
            </a:r>
            <a:r>
              <a:rPr lang="ru-RU" sz="2800" b="1" dirty="0" smtClean="0">
                <a:solidFill>
                  <a:srgbClr val="000000"/>
                </a:solidFill>
              </a:rPr>
              <a:t>факторов много, они не похожи друг на друга, однако ситуация стабильна (факторы почти не изменяются).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Такая ситуация может наблюдаться в отраслях, связанных со сложным производством, зависящим от множества аспектов ситуации, но достаточно стабильных и традиционных, например, поиск, добыча и переработка полезных ископаемых.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Для подобных организаций может быть эффективна линейная организационная структура, усиленная функциональными связями.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5911873"/>
          </a:xfrm>
        </p:spPr>
        <p:txBody>
          <a:bodyPr/>
          <a:lstStyle/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4 — </a:t>
            </a:r>
            <a:r>
              <a:rPr lang="ru-RU" sz="2800" b="1" i="1" dirty="0" smtClean="0">
                <a:solidFill>
                  <a:srgbClr val="000000"/>
                </a:solidFill>
              </a:rPr>
              <a:t>низкая неопределенность: (</a:t>
            </a:r>
            <a:r>
              <a:rPr lang="ru-RU" sz="2800" b="1" dirty="0" smtClean="0">
                <a:solidFill>
                  <a:srgbClr val="000000"/>
                </a:solidFill>
              </a:rPr>
              <a:t>стабильность) факторов мало, факторы схожи и практически неизменны.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Такая ситуация может наблюдаться в ситуациях традиционного производства, например, охота, ремесленное производство.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smtClean="0">
                <a:solidFill>
                  <a:srgbClr val="000000"/>
                </a:solidFill>
              </a:rPr>
              <a:t>С </a:t>
            </a:r>
            <a:r>
              <a:rPr lang="ru-RU" b="1" dirty="0" smtClean="0">
                <a:solidFill>
                  <a:srgbClr val="000000"/>
                </a:solidFill>
              </a:rPr>
              <a:t>точки зрения технологии работ наиболее существенное влияние на организационную структуру оказывают параметры, связанные с </a:t>
            </a:r>
            <a:r>
              <a:rPr lang="ru-RU" b="1" i="1" dirty="0" smtClean="0">
                <a:solidFill>
                  <a:srgbClr val="000000"/>
                </a:solidFill>
              </a:rPr>
              <a:t>определенностью знаний о том, как делать работу, и определенностью времени поступления работы.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0000"/>
                </a:solidFill>
                <a:hlinkClick r:id="rId2" action="ppaction://hlinksldjump"/>
              </a:rPr>
              <a:t>Определение проектирования, его задачи и виды;</a:t>
            </a:r>
            <a:endParaRPr lang="ru-RU" sz="2800" dirty="0" smtClean="0">
              <a:solidFill>
                <a:srgbClr val="000000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hlinkClick r:id="rId3" action="ppaction://hlinksldjump"/>
              </a:rPr>
              <a:t>Проектирование как функция управления;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hlinkClick r:id="rId4" action="ppaction://hlinksldjump"/>
              </a:rPr>
              <a:t>Виды проектирования;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hlinkClick r:id="rId5" action="ppaction://hlinksldjump"/>
              </a:rPr>
              <a:t>Проектирование </a:t>
            </a:r>
            <a:r>
              <a:rPr lang="ru-RU" sz="2800" dirty="0" err="1" smtClean="0">
                <a:solidFill>
                  <a:schemeClr val="bg1"/>
                </a:solidFill>
                <a:hlinkClick r:id="rId5" action="ppaction://hlinksldjump"/>
              </a:rPr>
              <a:t>оргструктуры</a:t>
            </a:r>
            <a:r>
              <a:rPr lang="ru-RU" sz="2800" dirty="0" smtClean="0">
                <a:solidFill>
                  <a:schemeClr val="bg1"/>
                </a:solidFill>
                <a:hlinkClick r:id="rId5" action="ppaction://hlinksldjump"/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hlinkClick r:id="rId6" action="ppaction://hlinksldjump"/>
              </a:rPr>
              <a:t>Этапы проектирования организации</a:t>
            </a:r>
            <a:r>
              <a:rPr lang="ru-RU" sz="2800" dirty="0" smtClean="0">
                <a:solidFill>
                  <a:srgbClr val="92D050"/>
                </a:solidFill>
              </a:rPr>
              <a:t>;</a:t>
            </a:r>
          </a:p>
          <a:p>
            <a:r>
              <a:rPr lang="ru-RU" sz="2800" dirty="0" smtClean="0">
                <a:hlinkClick r:id="rId7" action="ppaction://hlinksldjump"/>
              </a:rPr>
              <a:t>Стадии анализа и проектирования рабочего места</a:t>
            </a:r>
            <a:r>
              <a:rPr lang="ru-RU" sz="2800" dirty="0" smtClean="0">
                <a:solidFill>
                  <a:srgbClr val="92D05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Контрольные вопросы по теме.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Библиографический список.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rgbClr val="000000"/>
              </a:solidFill>
            </a:endParaRPr>
          </a:p>
          <a:p>
            <a:endParaRPr lang="ru-RU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728" y="1643050"/>
            <a:ext cx="3214710" cy="20002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1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Отдел маркетинга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Отдел снабжения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Влияние технологии на проектирование организации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7687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Неопределенность в знании как делать работу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		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		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Неопределенность в 					поступлении работы</a:t>
            </a:r>
          </a:p>
          <a:p>
            <a:pPr>
              <a:buNone/>
            </a:pP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785786" y="1357298"/>
            <a:ext cx="285752" cy="4572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5786454"/>
            <a:ext cx="79296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9190" y="1643050"/>
            <a:ext cx="3286148" cy="20002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2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Дирекция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Комиссия по решению конфликтов</a:t>
            </a:r>
          </a:p>
          <a:p>
            <a:pPr algn="ctr"/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3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Бухгалтерия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Ремонтный цех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Отдел кадров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4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Цех сборки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Измерительная лаборатория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1.  </a:t>
            </a:r>
            <a:r>
              <a:rPr lang="ru-RU" b="1" dirty="0" smtClean="0">
                <a:solidFill>
                  <a:srgbClr val="000000"/>
                </a:solidFill>
              </a:rPr>
              <a:t>Такая специфика работы характерна для подразделений, выполняющих инновационную и мало </a:t>
            </a:r>
            <a:r>
              <a:rPr lang="ru-RU" b="1" dirty="0" err="1" smtClean="0">
                <a:solidFill>
                  <a:srgbClr val="000000"/>
                </a:solidFill>
              </a:rPr>
              <a:t>алгоритмизируемую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деятель-ность</a:t>
            </a:r>
            <a:r>
              <a:rPr lang="ru-RU" b="1" dirty="0" smtClean="0">
                <a:solidFill>
                  <a:srgbClr val="000000"/>
                </a:solidFill>
              </a:rPr>
              <a:t>, однако регулярно и в предсказуемом временном режиме.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Это могут быть отдел маркетинга, отдел финансирования, технический отдел, отдел снабжения.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2. Такая специфика работы характерна для подразделений, выполняющих инновационную деятельность, но не имеющих четких сроков поступления работы, мало предсказуемую по времени ее начала и окончания.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Это подразделения, связанные с преодолением кризисных или конфликтных ситуаций, структуры высшего управления.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3. Такая специфика работы характерна для подразделений, выполняющих несложную, алгоритмизированную деятельность, но с большой неопределенностью временного графика работы, например ремонтный цех, обслуживающий персонал, кадровая служба.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16515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4. Такая специфика работы характерна для подразделений конвейерной сборки, отдела охраны, отдела автоматизации, измерительной лаборатория и др.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Характеризуется низкой неопределенностью времени поступления работы и порядка ее выполнения.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Что и когда делать заранее запланировано.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533989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14536"/>
                <a:gridCol w="3371864"/>
                <a:gridCol w="2743200"/>
              </a:tblGrid>
              <a:tr h="99332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Технология работ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 совместной деятельности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 организационной структуры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260371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Совместно-индивидуальная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 </a:t>
                      </a: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 четкой закрепленностью ответственности и сроков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89822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Совместно-творческая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Матричная</a:t>
                      </a:r>
                      <a:endParaRPr lang="ru-RU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11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Совместно-взаимодействующая 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 </a:t>
                      </a: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 функциональными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связями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9332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Совместно-последовательная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При проектировании </a:t>
            </a:r>
            <a:r>
              <a:rPr lang="ru-RU" b="1" dirty="0" err="1" smtClean="0">
                <a:solidFill>
                  <a:srgbClr val="000000"/>
                </a:solidFill>
              </a:rPr>
              <a:t>организацион-ной</a:t>
            </a:r>
            <a:r>
              <a:rPr lang="ru-RU" b="1" dirty="0" smtClean="0">
                <a:solidFill>
                  <a:srgbClr val="000000"/>
                </a:solidFill>
              </a:rPr>
              <a:t> структуры наиболее </a:t>
            </a:r>
            <a:r>
              <a:rPr lang="ru-RU" b="1" dirty="0" err="1" smtClean="0">
                <a:solidFill>
                  <a:srgbClr val="000000"/>
                </a:solidFill>
              </a:rPr>
              <a:t>существен-ными</a:t>
            </a:r>
            <a:r>
              <a:rPr lang="ru-RU" b="1" dirty="0" smtClean="0">
                <a:solidFill>
                  <a:srgbClr val="000000"/>
                </a:solidFill>
              </a:rPr>
              <a:t> могут оказаться</a:t>
            </a:r>
            <a:r>
              <a:rPr lang="ru-RU" b="1" i="1" dirty="0" smtClean="0">
                <a:solidFill>
                  <a:srgbClr val="000000"/>
                </a:solidFill>
              </a:rPr>
              <a:t> следующие особенности персонала и корпоративной культуры</a:t>
            </a:r>
            <a:r>
              <a:rPr lang="ru-RU" b="1" dirty="0" smtClean="0">
                <a:solidFill>
                  <a:srgbClr val="000000"/>
                </a:solidFill>
              </a:rPr>
              <a:t>:</a:t>
            </a:r>
          </a:p>
          <a:p>
            <a:pPr algn="just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уровень подготовки;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способность к командной работе;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тип управленческой роли;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тип организационной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тип управленческой роли</a:t>
            </a:r>
            <a:endParaRPr lang="ru-RU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Если в организации большое число руководителей,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способных возглавить непосредственные трудовые коллективы,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передавать свой опыт сотрудникам,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 управлять, используя средства мотивации и психологического контакта с подчиненными, 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	то можно создавать линейную структуру с широким диапазоном контроля и сделать ее достаточно плоской, а при необходимости инициировать новации и готовить новые направления деятельности, создавать и проектные (матричные) структуры.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85786" y="357166"/>
            <a:ext cx="7143800" cy="1428760"/>
          </a:xfrm>
          <a:prstGeom prst="downArrow">
            <a:avLst>
              <a:gd name="adj1" fmla="val 135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Если в организации в достаточном количестве присутствуют только администраторы и диапазон средств воздействия ограничивается системами стимулирования и контроля, то целесообразно ориентироваться на создание жестких линейных структур.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Проект –  [лат. </a:t>
            </a:r>
            <a:r>
              <a:rPr lang="en-US" sz="3600" b="1" dirty="0" err="1" smtClean="0">
                <a:solidFill>
                  <a:srgbClr val="000000"/>
                </a:solidFill>
              </a:rPr>
              <a:t>Projectus</a:t>
            </a:r>
            <a:r>
              <a:rPr lang="ru-RU" sz="3600" b="1" dirty="0" smtClean="0">
                <a:solidFill>
                  <a:srgbClr val="000000"/>
                </a:solidFill>
              </a:rPr>
              <a:t> – брошенный вперед] – </a:t>
            </a:r>
            <a:endParaRPr lang="ru-RU" sz="3600" dirty="0" smtClean="0">
              <a:solidFill>
                <a:srgbClr val="000000"/>
              </a:solidFill>
            </a:endParaRPr>
          </a:p>
          <a:p>
            <a:r>
              <a:rPr lang="ru-RU" sz="3600" dirty="0" smtClean="0">
                <a:solidFill>
                  <a:srgbClr val="000000"/>
                </a:solidFill>
              </a:rPr>
              <a:t>1)  технические документы – чертежи, расчеты, макеты.</a:t>
            </a:r>
          </a:p>
          <a:p>
            <a:r>
              <a:rPr lang="ru-RU" sz="3600" dirty="0" smtClean="0">
                <a:solidFill>
                  <a:srgbClr val="000000"/>
                </a:solidFill>
              </a:rPr>
              <a:t>2)  предварительный текст какого-либо документа.</a:t>
            </a:r>
          </a:p>
          <a:p>
            <a:r>
              <a:rPr lang="ru-RU" sz="3600" dirty="0" smtClean="0">
                <a:solidFill>
                  <a:srgbClr val="000000"/>
                </a:solidFill>
              </a:rPr>
              <a:t>3) план, замысел.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типа </a:t>
            </a:r>
            <a:r>
              <a:rPr lang="ru-RU" dirty="0" err="1" smtClean="0"/>
              <a:t>оргкультуры</a:t>
            </a:r>
            <a:r>
              <a:rPr lang="ru-RU" dirty="0" smtClean="0"/>
              <a:t> на структуру организации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471858"/>
                <a:gridCol w="1428760"/>
                <a:gridCol w="3328982"/>
              </a:tblGrid>
              <a:tr h="941074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организационной культуры</a:t>
                      </a:r>
                      <a:endParaRPr lang="ru-RU" sz="2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организационной структуры</a:t>
                      </a:r>
                      <a:endParaRPr lang="ru-RU" sz="2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Предпринимательская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Партиципативная</a:t>
                      </a:r>
                      <a:endParaRPr lang="ru-RU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Матричная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Органическая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 с функциональными связями, горизонтальными группами по типу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Бюрократическая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786050" y="4143380"/>
            <a:ext cx="2500330" cy="642942"/>
          </a:xfrm>
          <a:prstGeom prst="rightArrow">
            <a:avLst>
              <a:gd name="adj1" fmla="val 197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214678" y="3143248"/>
            <a:ext cx="1785950" cy="642942"/>
          </a:xfrm>
          <a:prstGeom prst="rightArrow">
            <a:avLst>
              <a:gd name="adj1" fmla="val 257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786182" y="2143116"/>
            <a:ext cx="1500198" cy="642942"/>
          </a:xfrm>
          <a:prstGeom prst="rightArrow">
            <a:avLst>
              <a:gd name="adj1" fmla="val 257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214678" y="5643578"/>
            <a:ext cx="1857388" cy="642942"/>
          </a:xfrm>
          <a:prstGeom prst="rightArrow">
            <a:avLst>
              <a:gd name="adj1" fmla="val 197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проектирования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95400"/>
            <a:ext cx="8572560" cy="4830763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1.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цели и результаты деятельности </a:t>
            </a:r>
            <a:r>
              <a:rPr lang="ru-RU" b="1" i="1" dirty="0" smtClean="0">
                <a:solidFill>
                  <a:srgbClr val="000000"/>
                </a:solidFill>
              </a:rPr>
              <a:t>— </a:t>
            </a:r>
            <a:r>
              <a:rPr lang="ru-RU" b="1" dirty="0" smtClean="0">
                <a:solidFill>
                  <a:srgbClr val="000000"/>
                </a:solidFill>
              </a:rPr>
              <a:t>представляются продукт труда, его объемы, основные этапы технологии.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2</a:t>
            </a:r>
            <a:r>
              <a:rPr lang="ru-RU" b="1" i="1" dirty="0" smtClean="0">
                <a:solidFill>
                  <a:srgbClr val="000000"/>
                </a:solidFill>
              </a:rPr>
              <a:t>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связи с внешней средой </a:t>
            </a:r>
            <a:r>
              <a:rPr lang="ru-RU" b="1" i="1" dirty="0" smtClean="0">
                <a:solidFill>
                  <a:srgbClr val="000000"/>
                </a:solidFill>
              </a:rPr>
              <a:t>— </a:t>
            </a:r>
            <a:r>
              <a:rPr lang="ru-RU" b="1" dirty="0" smtClean="0">
                <a:solidFill>
                  <a:srgbClr val="000000"/>
                </a:solidFill>
              </a:rPr>
              <a:t>выделяются все контакты, которые необходимо осуществлять организации (в связи с ее технологией, выполнением законов, поддержанием собственной работоспособности и т.д.).</a:t>
            </a:r>
          </a:p>
          <a:p>
            <a:pPr>
              <a:buNone/>
            </a:pP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95400"/>
            <a:ext cx="8572560" cy="483076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b="1" i="1" dirty="0" smtClean="0">
                <a:solidFill>
                  <a:srgbClr val="C00000"/>
                </a:solidFill>
              </a:rPr>
              <a:t>Разделяются процессы — </a:t>
            </a:r>
            <a:r>
              <a:rPr lang="ru-RU" b="1" dirty="0" smtClean="0">
                <a:solidFill>
                  <a:srgbClr val="C00000"/>
                </a:solidFill>
              </a:rPr>
              <a:t>по стадиям, по уровням иерархии.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4. </a:t>
            </a:r>
            <a:r>
              <a:rPr lang="ru-RU" b="1" i="1" dirty="0" smtClean="0">
                <a:solidFill>
                  <a:srgbClr val="C00000"/>
                </a:solidFill>
              </a:rPr>
              <a:t>Группируются функции. </a:t>
            </a:r>
            <a:r>
              <a:rPr lang="ru-RU" b="1" dirty="0" smtClean="0">
                <a:solidFill>
                  <a:srgbClr val="000000"/>
                </a:solidFill>
              </a:rPr>
              <a:t>Между разделенными процессами устанавливается общее — основание для объединения отдельных этапов в более обобщенные цепочки. При этом возможны </a:t>
            </a:r>
            <a:r>
              <a:rPr lang="ru-RU" b="1" i="1" dirty="0" smtClean="0">
                <a:solidFill>
                  <a:srgbClr val="000000"/>
                </a:solidFill>
              </a:rPr>
              <a:t>две </a:t>
            </a:r>
            <a:r>
              <a:rPr lang="ru-RU" b="1" dirty="0" smtClean="0">
                <a:solidFill>
                  <a:srgbClr val="000000"/>
                </a:solidFill>
              </a:rPr>
              <a:t>стратегии: </a:t>
            </a:r>
            <a:r>
              <a:rPr lang="ru-RU" b="1" i="1" dirty="0" smtClean="0">
                <a:solidFill>
                  <a:srgbClr val="000000"/>
                </a:solidFill>
              </a:rPr>
              <a:t>1) </a:t>
            </a:r>
            <a:r>
              <a:rPr lang="ru-RU" b="1" dirty="0" smtClean="0">
                <a:solidFill>
                  <a:srgbClr val="000000"/>
                </a:solidFill>
              </a:rPr>
              <a:t>группировка работ вокруг ресурсов и </a:t>
            </a:r>
            <a:r>
              <a:rPr lang="ru-RU" b="1" i="1" dirty="0" smtClean="0">
                <a:solidFill>
                  <a:srgbClr val="000000"/>
                </a:solidFill>
              </a:rPr>
              <a:t>2) </a:t>
            </a:r>
            <a:r>
              <a:rPr lang="ru-RU" b="1" dirty="0" smtClean="0">
                <a:solidFill>
                  <a:srgbClr val="000000"/>
                </a:solidFill>
              </a:rPr>
              <a:t>вокруг ре­зультата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5.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внутренние связи. </a:t>
            </a:r>
            <a:r>
              <a:rPr lang="ru-RU" b="1" dirty="0" smtClean="0">
                <a:solidFill>
                  <a:srgbClr val="000000"/>
                </a:solidFill>
              </a:rPr>
              <a:t>Например, вертикальные — горизонтальные, формальные — неформальные, функциональные, подчиненности.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5768997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6. </a:t>
            </a:r>
            <a:r>
              <a:rPr lang="ru-RU" sz="2800" b="1" i="1" dirty="0" smtClean="0">
                <a:solidFill>
                  <a:srgbClr val="C00000"/>
                </a:solidFill>
              </a:rPr>
              <a:t>Определяется масштаб управляемости и контроля </a:t>
            </a:r>
            <a:r>
              <a:rPr lang="ru-RU" sz="2800" b="1" dirty="0" smtClean="0">
                <a:solidFill>
                  <a:srgbClr val="000000"/>
                </a:solidFill>
              </a:rPr>
              <a:t>(диапазон контроля). Количество подчиненных, которые могут непосредственно выходить на руководителя, во многом будет обусловлено: схожестью работ, территориальной удаленностью работ, сложностью работ, уровнем подготовки подчиненных, уровнем профессионализма руководителя, степенью ясности в делегировании прав и ответственности, степенью четкости в постановке целей, степенью стабильности организации, техникой коммуникации, потребностью в личных контактах с подчиненными.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7. </a:t>
            </a:r>
            <a:r>
              <a:rPr lang="ru-RU" sz="2800" b="1" i="1" dirty="0" smtClean="0">
                <a:solidFill>
                  <a:srgbClr val="C00000"/>
                </a:solidFill>
              </a:rPr>
              <a:t>Определяются иерархии организации и ее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звенности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(высокие или низкие организационные структуры будут выбраны).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Тип организационной структуры и уровень иерархии во многом определяют диапазон контроля, наличие ресурсов и многие другие параметры (о которых мы говорили выше).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8.</a:t>
            </a: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Распределяются права и ответственность.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Определяются принципы руководства.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	Возможны основных подхода: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• принцип единства распределения прав и ответственности (единоначалие);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•   принцип полномочий по уровням (двойное подчинение).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9.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уровни централизации и децентрализации, </a:t>
            </a:r>
            <a:r>
              <a:rPr lang="ru-RU" b="1" dirty="0" smtClean="0">
                <a:solidFill>
                  <a:srgbClr val="000000"/>
                </a:solidFill>
              </a:rPr>
              <a:t>т.е. количество решений, принимаемых на высоком уровне 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 (в %).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10. </a:t>
            </a:r>
            <a:r>
              <a:rPr lang="ru-RU" b="1" i="1" dirty="0" smtClean="0">
                <a:solidFill>
                  <a:srgbClr val="C00000"/>
                </a:solidFill>
              </a:rPr>
              <a:t>Выбирается стратегический принцип функционирования </a:t>
            </a:r>
            <a:r>
              <a:rPr lang="ru-RU" b="1" i="1" dirty="0" smtClean="0">
                <a:solidFill>
                  <a:srgbClr val="000000"/>
                </a:solidFill>
              </a:rPr>
              <a:t>— </a:t>
            </a:r>
            <a:r>
              <a:rPr lang="ru-RU" b="1" dirty="0" smtClean="0">
                <a:solidFill>
                  <a:srgbClr val="000000"/>
                </a:solidFill>
              </a:rPr>
              <a:t>что организации будет более важно: </a:t>
            </a:r>
            <a:r>
              <a:rPr lang="ru-RU" b="1" dirty="0" smtClean="0">
                <a:solidFill>
                  <a:srgbClr val="C00000"/>
                </a:solidFill>
              </a:rPr>
              <a:t>дифференциация</a:t>
            </a:r>
            <a:r>
              <a:rPr lang="ru-RU" b="1" dirty="0" smtClean="0">
                <a:solidFill>
                  <a:srgbClr val="000000"/>
                </a:solidFill>
              </a:rPr>
              <a:t> — выделение частей (элементов) в ответ на запрос внешней среды,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интеграция</a:t>
            </a:r>
            <a:r>
              <a:rPr lang="ru-RU" b="1" dirty="0" smtClean="0">
                <a:solidFill>
                  <a:srgbClr val="000000"/>
                </a:solidFill>
              </a:rPr>
              <a:t> — повышение внутреннего единства и уровня сотрудничества внутри организации.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76899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Организационная структура, однажды созданная, сразу же начинает «стареть», терять свой потенциал адекватности </a:t>
            </a:r>
            <a:r>
              <a:rPr lang="ru-RU" sz="2800" b="1" i="1" dirty="0" smtClean="0">
                <a:solidFill>
                  <a:srgbClr val="000000"/>
                </a:solidFill>
              </a:rPr>
              <a:t>трем </a:t>
            </a:r>
            <a:r>
              <a:rPr lang="ru-RU" sz="2800" b="1" dirty="0" smtClean="0">
                <a:solidFill>
                  <a:srgbClr val="000000"/>
                </a:solidFill>
              </a:rPr>
              <a:t>основным условиям: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</a:rPr>
              <a:t>содержанию деятельности </a:t>
            </a:r>
            <a:r>
              <a:rPr lang="ru-RU" sz="2800" b="1" dirty="0" smtClean="0">
                <a:solidFill>
                  <a:srgbClr val="000000"/>
                </a:solidFill>
              </a:rPr>
              <a:t>— деятельность развивается, изменяются технологии;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</a:rPr>
              <a:t>особенностям персонала </a:t>
            </a:r>
            <a:r>
              <a:rPr lang="ru-RU" sz="2800" b="1" dirty="0" smtClean="0">
                <a:solidFill>
                  <a:srgbClr val="000000"/>
                </a:solidFill>
              </a:rPr>
              <a:t>— приходят новые люди, сотрудники обучаются, овладевают опытом и т.д.;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</a:rPr>
              <a:t>внешней среде </a:t>
            </a:r>
            <a:r>
              <a:rPr lang="ru-RU" sz="2800" b="1" dirty="0" smtClean="0">
                <a:solidFill>
                  <a:srgbClr val="000000"/>
                </a:solidFill>
              </a:rPr>
              <a:t>— она также изменяется, а иногда в кризисной ситуации и очень существенно — появляются новые нормы, законы, образования, меняется рынок и т. д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u="sng" dirty="0" smtClean="0">
                <a:solidFill>
                  <a:srgbClr val="000000"/>
                </a:solidFill>
              </a:rPr>
              <a:t>Проект</a:t>
            </a:r>
            <a:r>
              <a:rPr lang="ru-RU" sz="3600" dirty="0" smtClean="0">
                <a:solidFill>
                  <a:srgbClr val="000000"/>
                </a:solidFill>
              </a:rPr>
              <a:t> – замысел, предусматривающий ход развития чего-либо.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Процесс проектирования </a:t>
            </a:r>
            <a:r>
              <a:rPr lang="ru-RU" b="1" dirty="0" err="1" smtClean="0">
                <a:solidFill>
                  <a:srgbClr val="C00000"/>
                </a:solidFill>
              </a:rPr>
              <a:t>организа-ции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не может быть остановлен, в эффективной организации он </a:t>
            </a:r>
            <a:r>
              <a:rPr lang="ru-RU" b="1" dirty="0" smtClean="0">
                <a:solidFill>
                  <a:srgbClr val="C00000"/>
                </a:solidFill>
              </a:rPr>
              <a:t>должен стать </a:t>
            </a:r>
            <a:r>
              <a:rPr lang="ru-RU" b="1" i="1" dirty="0" smtClean="0">
                <a:solidFill>
                  <a:srgbClr val="C00000"/>
                </a:solidFill>
              </a:rPr>
              <a:t>постоянным</a:t>
            </a:r>
            <a:r>
              <a:rPr lang="ru-RU" b="1" i="1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ru-RU" b="1" i="1" dirty="0" smtClean="0">
                <a:solidFill>
                  <a:srgbClr val="000000"/>
                </a:solidFill>
              </a:rPr>
              <a:t>Проводятся изменения, </a:t>
            </a:r>
            <a:r>
              <a:rPr lang="ru-RU" b="1" dirty="0" err="1" smtClean="0">
                <a:solidFill>
                  <a:srgbClr val="000000"/>
                </a:solidFill>
              </a:rPr>
              <a:t>способст-вующие</a:t>
            </a:r>
            <a:r>
              <a:rPr lang="ru-RU" b="1" dirty="0" smtClean="0">
                <a:solidFill>
                  <a:srgbClr val="000000"/>
                </a:solidFill>
              </a:rPr>
              <a:t> сохранению организацией занятых позиций.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реорганизационных изменений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57256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вправо 11"/>
          <p:cNvSpPr/>
          <p:nvPr/>
        </p:nvSpPr>
        <p:spPr>
          <a:xfrm rot="16537858">
            <a:off x="2146744" y="3123587"/>
            <a:ext cx="357190" cy="358926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ru-RU" sz="2800" i="1" dirty="0" smtClean="0"/>
              <a:t>Стадии анализа и проектирования рабочего места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1. Анализ структуры организации и места каждого рабочего процесса в нем.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 2. Определение целей анализа рабочего места (РМ), как будет использовать информация о нем.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3. Отбор типичных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4. Выбор метода анализа РМ и его использование с целью сбора необходимых данных.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5. Описание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6. Создание спецификации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7. Использование информации для проектирования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8. Использование информации для формирования критериев оценки кандидатов на работу в должности.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9. Оценка и внедрение проекта модифицированного РМ.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</a:rPr>
              <a:t>Элементарным уровнем выполнения функции </a:t>
            </a:r>
            <a:r>
              <a:rPr lang="ru-RU" b="1" dirty="0" err="1" smtClean="0">
                <a:solidFill>
                  <a:srgbClr val="000000"/>
                </a:solidFill>
              </a:rPr>
              <a:t>проектиро-вания</a:t>
            </a:r>
            <a:r>
              <a:rPr lang="ru-RU" b="1" dirty="0" smtClean="0">
                <a:solidFill>
                  <a:srgbClr val="000000"/>
                </a:solidFill>
              </a:rPr>
              <a:t> является деятельность менеджера по «расчленению» задачи на функции (действия) для ряда исполнителей.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2800" dirty="0" smtClean="0"/>
              <a:t>Деление задачи на рабочие функции должно учитывать: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а) подготовку и индивидуальные особенности исполнителей;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б) экономическую целесообразность (возможности и ограничения);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в) технологическую целесообразность (разделение не должно усложнять процесс управления и не снижать качество решения задачи).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Установленные функции, закрепленные за исполнителем фиксируются в нормативных документах (должностных </a:t>
            </a:r>
            <a:r>
              <a:rPr lang="ru-RU" b="1" dirty="0" err="1" smtClean="0">
                <a:solidFill>
                  <a:srgbClr val="000000"/>
                </a:solidFill>
              </a:rPr>
              <a:t>инструк-циях</a:t>
            </a:r>
            <a:r>
              <a:rPr lang="ru-RU" b="1" dirty="0" smtClean="0">
                <a:solidFill>
                  <a:srgbClr val="000000"/>
                </a:solidFill>
              </a:rPr>
              <a:t> и процедурах).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Данный подход к отношению содержания работы называется</a:t>
            </a:r>
            <a:r>
              <a:rPr lang="ru-RU" sz="2800" b="1" i="1" dirty="0" smtClean="0">
                <a:solidFill>
                  <a:srgbClr val="000000"/>
                </a:solidFill>
              </a:rPr>
              <a:t> функциональным анализом работы </a:t>
            </a:r>
            <a:r>
              <a:rPr lang="ru-RU" sz="2800" b="1" dirty="0" smtClean="0">
                <a:solidFill>
                  <a:srgbClr val="000000"/>
                </a:solidFill>
              </a:rPr>
              <a:t>(ФАР). Он включает в себя описание того:</a:t>
            </a:r>
          </a:p>
          <a:p>
            <a:pPr lvl="0"/>
            <a:r>
              <a:rPr lang="ru-RU" sz="2800" b="1" dirty="0" smtClean="0">
                <a:solidFill>
                  <a:srgbClr val="000000"/>
                </a:solidFill>
              </a:rPr>
              <a:t>что работник делает по отношению к другим работникам и другим работам;</a:t>
            </a:r>
          </a:p>
          <a:p>
            <a:pPr lvl="0"/>
            <a:r>
              <a:rPr lang="ru-RU" sz="2800" b="1" dirty="0" smtClean="0">
                <a:solidFill>
                  <a:srgbClr val="000000"/>
                </a:solidFill>
              </a:rPr>
              <a:t>какие методы и операции следует использовать;</a:t>
            </a:r>
          </a:p>
          <a:p>
            <a:pPr lvl="0"/>
            <a:r>
              <a:rPr lang="ru-RU" sz="2800" b="1" dirty="0" smtClean="0">
                <a:solidFill>
                  <a:srgbClr val="000000"/>
                </a:solidFill>
              </a:rPr>
              <a:t>какие машины и оборудование используются при выполнении данной работы;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какой продукт/услуга производится в процессе выполнения работы.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Характеристики работы: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Масштаб работы </a:t>
            </a:r>
            <a:r>
              <a:rPr lang="ru-RU" b="1" dirty="0" smtClean="0">
                <a:solidFill>
                  <a:srgbClr val="000000"/>
                </a:solidFill>
              </a:rPr>
              <a:t>- количество заданий</a:t>
            </a:r>
            <a:r>
              <a:rPr lang="ru-RU" b="1" baseline="-25000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или операций, которые выполняет работник.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Сложность работы</a:t>
            </a:r>
            <a:r>
              <a:rPr lang="ru-RU" b="1" dirty="0" smtClean="0">
                <a:solidFill>
                  <a:srgbClr val="000000"/>
                </a:solidFill>
              </a:rPr>
              <a:t>, как ее параметр, носит преимущественно качественный характер.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Сложность работы </a:t>
            </a:r>
            <a:r>
              <a:rPr lang="ru-RU" sz="2800" b="1" dirty="0" smtClean="0">
                <a:solidFill>
                  <a:srgbClr val="000000"/>
                </a:solidFill>
              </a:rPr>
              <a:t>отражает степень самостоятельности принятии решений и степень владения процессом.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Сложность работы зависит также от личностных характеристик исполнителя и делегированных ему прав по ее осуществлению.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Часто работники, занимающие формально равные должности в организации, выполняют разную по сложное работу.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2214554"/>
            <a:ext cx="7796266" cy="2867044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Проектирование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 -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создания </a:t>
            </a:r>
            <a:r>
              <a:rPr lang="ru-RU" sz="2000" b="1" dirty="0" err="1" smtClean="0">
                <a:solidFill>
                  <a:schemeClr val="bg1"/>
                </a:solidFill>
              </a:rPr>
              <a:t>оргструктуры</a:t>
            </a:r>
            <a:r>
              <a:rPr lang="ru-RU" sz="2000" b="1" dirty="0" smtClean="0">
                <a:solidFill>
                  <a:schemeClr val="bg1"/>
                </a:solidFill>
              </a:rPr>
              <a:t>, а также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формальной и неформальной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спецификации выполнения задачи,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 поставленной перед работником.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 rot="20046960">
            <a:off x="5631656" y="723628"/>
            <a:ext cx="428628" cy="1680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282382">
            <a:off x="3408217" y="681718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ru-RU" sz="3200" dirty="0" smtClean="0"/>
              <a:t>Работы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Узкоспециаизированные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Широкоспециалзированные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r>
              <a:rPr lang="ru-RU" sz="2800" b="1" i="1" dirty="0" smtClean="0">
                <a:solidFill>
                  <a:srgbClr val="C00000"/>
                </a:solidFill>
              </a:rPr>
              <a:t> узкоспециализированным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работам относятся те, которые имеют всего несколько задач или операций (т.е. низкий масштаб работы), реализация которых осуществляется с помощью предписанных средств (низкая сложность работы).</a:t>
            </a:r>
            <a:r>
              <a:rPr lang="ru-RU" sz="2800" b="1" i="1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r>
              <a:rPr lang="ru-RU" sz="2800" b="1" i="1" dirty="0" err="1" smtClean="0">
                <a:solidFill>
                  <a:srgbClr val="C00000"/>
                </a:solidFill>
              </a:rPr>
              <a:t>Широкоспециализированные</a:t>
            </a:r>
            <a:r>
              <a:rPr lang="ru-RU" sz="2800" b="1" dirty="0" smtClean="0">
                <a:solidFill>
                  <a:srgbClr val="000000"/>
                </a:solidFill>
              </a:rPr>
              <a:t> работы имеют противоположные характеристики рассматриваемых параметров.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В больших организациях разрыв между этими двумя рядами работ бывает очень велик. </a:t>
            </a:r>
          </a:p>
          <a:p>
            <a:pPr>
              <a:buNone/>
            </a:pP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357322"/>
          </a:xfrm>
        </p:spPr>
        <p:txBody>
          <a:bodyPr/>
          <a:lstStyle/>
          <a:p>
            <a:r>
              <a:rPr lang="ru-RU" sz="3600" dirty="0" smtClean="0"/>
              <a:t>Характеристики работы </a:t>
            </a:r>
            <a:br>
              <a:rPr lang="ru-RU" sz="3600" dirty="0" smtClean="0"/>
            </a:br>
            <a:r>
              <a:rPr lang="ru-RU" sz="3600" dirty="0" smtClean="0"/>
              <a:t>(Р. </a:t>
            </a:r>
            <a:r>
              <a:rPr lang="ru-RU" sz="3600" dirty="0" err="1" smtClean="0"/>
              <a:t>Хакман</a:t>
            </a:r>
            <a:r>
              <a:rPr lang="ru-RU" sz="3600" dirty="0" smtClean="0"/>
              <a:t> и Э. </a:t>
            </a:r>
            <a:r>
              <a:rPr lang="ru-RU" sz="3600" dirty="0" err="1" smtClean="0"/>
              <a:t>Лоулер</a:t>
            </a:r>
            <a:r>
              <a:rPr lang="ru-RU" sz="3600" dirty="0" smtClean="0"/>
              <a:t>) </a:t>
            </a:r>
            <a:endParaRPr lang="ru-RU" sz="3600" b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Разнообразие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Автономность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Законченность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Результативность (обратная связь)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Взаимодействие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Возможность общаться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проектирования работы: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Построение работы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Расширение масштаба работы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Обогащение работы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Ротация работы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Охарактеризуйте психологические аспекты проектирования работы.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Дайте определение проектированию.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Каковы функциональные и  психологические задачи проектирования работы?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sz="2800" dirty="0" smtClean="0">
              <a:solidFill>
                <a:srgbClr val="000000"/>
              </a:solidFill>
            </a:endParaRPr>
          </a:p>
          <a:p>
            <a:pPr marL="514350" lvl="0" indent="-514350" algn="just"/>
            <a:endParaRPr lang="ru-RU" sz="2800" dirty="0" smtClean="0">
              <a:solidFill>
                <a:srgbClr val="000000"/>
              </a:solidFill>
              <a:hlinkClick r:id="rId2" action="ppaction://hlinksldjump"/>
            </a:endParaRPr>
          </a:p>
          <a:p>
            <a:pPr marL="514350" lvl="0" indent="-514350" algn="just"/>
            <a:endParaRPr lang="ru-RU" sz="2800" dirty="0" smtClean="0">
              <a:solidFill>
                <a:srgbClr val="000000"/>
              </a:solidFill>
              <a:hlinkClick r:id="rId2" action="ppaction://hlinksldjump"/>
            </a:endParaRPr>
          </a:p>
          <a:p>
            <a:pPr marL="514350" lvl="0" indent="-514350" algn="just"/>
            <a:endParaRPr lang="ru-RU" sz="2800" dirty="0" smtClean="0">
              <a:solidFill>
                <a:srgbClr val="000000"/>
              </a:solidFill>
              <a:hlinkClick r:id="rId2" action="ppaction://hlinksldjump"/>
            </a:endParaRPr>
          </a:p>
          <a:p>
            <a:pPr marL="514350" lvl="0" indent="-514350" algn="just"/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Перейти на тематический план лекции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071546"/>
            <a:ext cx="8401080" cy="5054617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</a:rPr>
              <a:t>Армстр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нг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М.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Практика управления человеческими ресурсами</a:t>
            </a:r>
            <a:r>
              <a:rPr lang="en-US" sz="2000" dirty="0" smtClean="0">
                <a:solidFill>
                  <a:srgbClr val="000000"/>
                </a:solidFill>
              </a:rPr>
              <a:t> A Handbook of Human Resource Management Practice. -  8-</a:t>
            </a:r>
            <a:r>
              <a:rPr lang="ru-RU" sz="2000" dirty="0" smtClean="0">
                <a:solidFill>
                  <a:srgbClr val="000000"/>
                </a:solidFill>
              </a:rPr>
              <a:t>е издание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СПб</a:t>
            </a:r>
            <a:r>
              <a:rPr lang="en-US" sz="2000" dirty="0" smtClean="0">
                <a:solidFill>
                  <a:srgbClr val="000000"/>
                </a:solidFill>
              </a:rPr>
              <a:t>.: </a:t>
            </a:r>
            <a:r>
              <a:rPr lang="ru-RU" sz="2000" dirty="0" smtClean="0">
                <a:solidFill>
                  <a:srgbClr val="000000"/>
                </a:solidFill>
              </a:rPr>
              <a:t>ПИТЕР</a:t>
            </a:r>
            <a:r>
              <a:rPr lang="en-US" sz="2000" dirty="0" smtClean="0">
                <a:solidFill>
                  <a:srgbClr val="000000"/>
                </a:solidFill>
              </a:rPr>
              <a:t>, 2008. - 832 </a:t>
            </a:r>
            <a:r>
              <a:rPr lang="ru-RU" sz="2000" dirty="0" smtClean="0">
                <a:solidFill>
                  <a:srgbClr val="000000"/>
                </a:solidFill>
              </a:rPr>
              <a:t>с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 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, О. С. Менеджмент: учебник для вузов / О. С. </a:t>
            </a: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. – 3-е   изд. – М.: </a:t>
            </a:r>
            <a:r>
              <a:rPr lang="ru-RU" sz="2000" dirty="0" err="1" smtClean="0">
                <a:solidFill>
                  <a:srgbClr val="000000"/>
                </a:solidFill>
              </a:rPr>
              <a:t>Экономистъ</a:t>
            </a:r>
            <a:r>
              <a:rPr lang="ru-RU" sz="2000" dirty="0" smtClean="0">
                <a:solidFill>
                  <a:srgbClr val="000000"/>
                </a:solidFill>
              </a:rPr>
              <a:t>, 2004. – 528 с.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6. </a:t>
            </a:r>
            <a:r>
              <a:rPr lang="ru-RU" sz="2000" dirty="0" err="1" smtClean="0">
                <a:solidFill>
                  <a:srgbClr val="000000"/>
                </a:solidFill>
              </a:rPr>
              <a:t>Армстронг</a:t>
            </a:r>
            <a:r>
              <a:rPr lang="ru-RU" sz="2000" dirty="0" smtClean="0">
                <a:solidFill>
                  <a:srgbClr val="000000"/>
                </a:solidFill>
              </a:rPr>
              <a:t> М. Практика управления человеческими ресурсами: Пер. с англ. - СПб.: ПИТЕР, 2004. - 826 с.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</a:rPr>
              <a:t>7. </a:t>
            </a:r>
            <a:r>
              <a:rPr lang="ru-RU" sz="2000" dirty="0" err="1" smtClean="0">
                <a:solidFill>
                  <a:srgbClr val="000000"/>
                </a:solidFill>
              </a:rPr>
              <a:t>Минцберг</a:t>
            </a:r>
            <a:r>
              <a:rPr lang="ru-RU" sz="2000" dirty="0" smtClean="0">
                <a:solidFill>
                  <a:srgbClr val="000000"/>
                </a:solidFill>
              </a:rPr>
              <a:t> Г. Структура в кулаке: создание эффективной организации / Пер. с англ. под ред. Ю. Н. </a:t>
            </a:r>
            <a:r>
              <a:rPr lang="ru-RU" sz="2000" dirty="0" err="1" smtClean="0">
                <a:solidFill>
                  <a:srgbClr val="000000"/>
                </a:solidFill>
              </a:rPr>
              <a:t>Каптуревского</a:t>
            </a:r>
            <a:r>
              <a:rPr lang="ru-RU" sz="2000" dirty="0" smtClean="0">
                <a:solidFill>
                  <a:srgbClr val="000000"/>
                </a:solidFill>
              </a:rPr>
              <a:t>. – СПб.: Питер, 2004. – 512 с.</a:t>
            </a: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lvl="0" algn="just"/>
            <a:r>
              <a:rPr lang="ru-RU" sz="2000" dirty="0" smtClean="0">
                <a:solidFill>
                  <a:srgbClr val="000000"/>
                </a:solidFill>
                <a:hlinkClick r:id="rId2" action="ppaction://hlinksldjump"/>
              </a:rPr>
              <a:t>Перейти на тематический план лекции</a:t>
            </a:r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110000"/>
              </a:lnSpc>
              <a:buNone/>
            </a:pPr>
            <a:endParaRPr lang="ru-RU" sz="2000" dirty="0" err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Спасибо за внимание!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Проектирование работы</a:t>
            </a:r>
            <a:r>
              <a:rPr lang="ru-RU" dirty="0" smtClean="0"/>
              <a:t>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4983179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процесс создания формальной и неформальной спецификации выполнения задачи, поставленной перед работником, включающей ожидаемые межличностные отношения и взаимозависимость данной задачи с другими задачами, решаемыми как внутри, так и вне организации, т.е. проектирование работы является дизайном работы.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Дизайн работы меняется, когда руководство организации принимает решение пересмотреть ответы на вопросы, </a:t>
            </a:r>
            <a:r>
              <a:rPr lang="ru-RU" b="1" u="sng" dirty="0" smtClean="0">
                <a:solidFill>
                  <a:srgbClr val="000000"/>
                </a:solidFill>
              </a:rPr>
              <a:t>что</a:t>
            </a:r>
            <a:r>
              <a:rPr lang="ru-RU" b="1" dirty="0" smtClean="0">
                <a:solidFill>
                  <a:srgbClr val="000000"/>
                </a:solidFill>
              </a:rPr>
              <a:t> и</a:t>
            </a:r>
            <a:r>
              <a:rPr lang="ru-RU" b="1" u="sng" dirty="0" smtClean="0">
                <a:solidFill>
                  <a:srgbClr val="000000"/>
                </a:solidFill>
              </a:rPr>
              <a:t> как</a:t>
            </a:r>
            <a:r>
              <a:rPr lang="ru-RU" b="1" dirty="0" smtClean="0">
                <a:solidFill>
                  <a:srgbClr val="000000"/>
                </a:solidFill>
              </a:rPr>
              <a:t> делать.</a:t>
            </a:r>
          </a:p>
          <a:p>
            <a:pPr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</a:t>
            </a:r>
          </a:p>
          <a:p>
            <a:pPr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1000108"/>
            <a:ext cx="385765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Проектирование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2928934"/>
            <a:ext cx="385765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Проектирование работы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(проектирование должности, должностей)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928934"/>
            <a:ext cx="3857652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Проектирование организации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(проектирование организационной структуры)  </a:t>
            </a:r>
            <a:endParaRPr lang="ru-RU" dirty="0"/>
          </a:p>
        </p:txBody>
      </p:sp>
      <p:sp>
        <p:nvSpPr>
          <p:cNvPr id="7" name="Стрелка углом вверх 6"/>
          <p:cNvSpPr/>
          <p:nvPr/>
        </p:nvSpPr>
        <p:spPr>
          <a:xfrm rot="10800000">
            <a:off x="3214678" y="1928802"/>
            <a:ext cx="1143008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10800000" flipH="1">
            <a:off x="4643438" y="1928802"/>
            <a:ext cx="1062046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	</a:t>
            </a:r>
            <a:r>
              <a:rPr lang="ru-RU" b="1" dirty="0" smtClean="0">
                <a:solidFill>
                  <a:srgbClr val="C00000"/>
                </a:solidFill>
              </a:rPr>
              <a:t>Структура организации определяет степень вовлеченности работников в дела предприятия, типы и принципы формирования рабочих групп и управленческих команд, особенности построения сетей коммуникации </a:t>
            </a:r>
            <a:r>
              <a:rPr lang="ru-RU" b="1" dirty="0" smtClean="0">
                <a:solidFill>
                  <a:srgbClr val="000000"/>
                </a:solidFill>
              </a:rPr>
              <a:t>(и. в конечном счете, ту метафору, в соответствии с которой и построена организация).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1982</Words>
  <Application>Microsoft Office PowerPoint</Application>
  <PresentationFormat>Экран (4:3)</PresentationFormat>
  <Paragraphs>299</Paragraphs>
  <Slides>56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Тема Office</vt:lpstr>
      <vt:lpstr>Психологические аспекты проектирования  работы</vt:lpstr>
      <vt:lpstr>Тематический план лекции:</vt:lpstr>
      <vt:lpstr> Определения: </vt:lpstr>
      <vt:lpstr>Слайд 4</vt:lpstr>
      <vt:lpstr>Слайд 5</vt:lpstr>
      <vt:lpstr>Проектирование работы –</vt:lpstr>
      <vt:lpstr>Слайд 7</vt:lpstr>
      <vt:lpstr>Слайд 8</vt:lpstr>
      <vt:lpstr>Слайд 9</vt:lpstr>
      <vt:lpstr>Проектирование оргструктуры</vt:lpstr>
      <vt:lpstr>Факторы выбора орг. структуры :</vt:lpstr>
      <vt:lpstr>Факторы выбора орг. структуры :</vt:lpstr>
      <vt:lpstr>К факторам внешней среды относятся:</vt:lpstr>
      <vt:lpstr>Влияние ситуации на проектирование организации</vt:lpstr>
      <vt:lpstr>Слайд 15</vt:lpstr>
      <vt:lpstr>Слайд 16</vt:lpstr>
      <vt:lpstr>Слайд 17</vt:lpstr>
      <vt:lpstr>Слайд 18</vt:lpstr>
      <vt:lpstr>Слайд 19</vt:lpstr>
      <vt:lpstr>Влияние технологии на проектирование организации</vt:lpstr>
      <vt:lpstr>Слайд 21</vt:lpstr>
      <vt:lpstr>Слайд 22</vt:lpstr>
      <vt:lpstr>Слайд 23</vt:lpstr>
      <vt:lpstr>Слайд 24</vt:lpstr>
      <vt:lpstr>Слайд 25</vt:lpstr>
      <vt:lpstr>Слайд 26</vt:lpstr>
      <vt:lpstr> тип управленческой роли</vt:lpstr>
      <vt:lpstr>Слайд 28</vt:lpstr>
      <vt:lpstr>Слайд 29</vt:lpstr>
      <vt:lpstr>Влияние типа оргкультуры на структуру организации </vt:lpstr>
      <vt:lpstr>Этапы проектирования организации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Этапы реорганизационных изменений</vt:lpstr>
      <vt:lpstr>Стадии анализа и проектирования рабочего места</vt:lpstr>
      <vt:lpstr>Слайд 43</vt:lpstr>
      <vt:lpstr>Слайд 44</vt:lpstr>
      <vt:lpstr>Деление задачи на рабочие функции должно учитывать: </vt:lpstr>
      <vt:lpstr>Слайд 46</vt:lpstr>
      <vt:lpstr>Анализ работы </vt:lpstr>
      <vt:lpstr>Слайд 48</vt:lpstr>
      <vt:lpstr>Слайд 49</vt:lpstr>
      <vt:lpstr>Работы  Узкоспециаизированные  Широкоспециалзированные </vt:lpstr>
      <vt:lpstr>Слайд 51</vt:lpstr>
      <vt:lpstr>Характеристики работы  (Р. Хакман и Э. Лоулер) </vt:lpstr>
      <vt:lpstr>Модели проектирования работы:</vt:lpstr>
      <vt:lpstr>Контрольные вопросы по теме:</vt:lpstr>
      <vt:lpstr>Библиографический список:</vt:lpstr>
      <vt:lpstr>Слайд 56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Samsung</cp:lastModifiedBy>
  <cp:revision>98</cp:revision>
  <dcterms:created xsi:type="dcterms:W3CDTF">2010-10-11T16:56:03Z</dcterms:created>
  <dcterms:modified xsi:type="dcterms:W3CDTF">2018-11-26T16:05:07Z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