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4"/>
  </p:notesMasterIdLst>
  <p:handoutMasterIdLst>
    <p:handoutMasterId r:id="rId75"/>
  </p:handoutMasterIdLst>
  <p:sldIdLst>
    <p:sldId id="258" r:id="rId2"/>
    <p:sldId id="346" r:id="rId3"/>
    <p:sldId id="271" r:id="rId4"/>
    <p:sldId id="329" r:id="rId5"/>
    <p:sldId id="331" r:id="rId6"/>
    <p:sldId id="330" r:id="rId7"/>
    <p:sldId id="328" r:id="rId8"/>
    <p:sldId id="268" r:id="rId9"/>
    <p:sldId id="332" r:id="rId10"/>
    <p:sldId id="273" r:id="rId11"/>
    <p:sldId id="286" r:id="rId12"/>
    <p:sldId id="274" r:id="rId13"/>
    <p:sldId id="287" r:id="rId14"/>
    <p:sldId id="275" r:id="rId15"/>
    <p:sldId id="289" r:id="rId16"/>
    <p:sldId id="291" r:id="rId17"/>
    <p:sldId id="333" r:id="rId18"/>
    <p:sldId id="292" r:id="rId19"/>
    <p:sldId id="290" r:id="rId20"/>
    <p:sldId id="294" r:id="rId21"/>
    <p:sldId id="293" r:id="rId22"/>
    <p:sldId id="335" r:id="rId23"/>
    <p:sldId id="278" r:id="rId24"/>
    <p:sldId id="280" r:id="rId25"/>
    <p:sldId id="281" r:id="rId26"/>
    <p:sldId id="345" r:id="rId27"/>
    <p:sldId id="279" r:id="rId28"/>
    <p:sldId id="285" r:id="rId29"/>
    <p:sldId id="284" r:id="rId30"/>
    <p:sldId id="283" r:id="rId31"/>
    <p:sldId id="282" r:id="rId32"/>
    <p:sldId id="298" r:id="rId33"/>
    <p:sldId id="299" r:id="rId34"/>
    <p:sldId id="297" r:id="rId35"/>
    <p:sldId id="300" r:id="rId36"/>
    <p:sldId id="296" r:id="rId37"/>
    <p:sldId id="301" r:id="rId38"/>
    <p:sldId id="303" r:id="rId39"/>
    <p:sldId id="304" r:id="rId40"/>
    <p:sldId id="302" r:id="rId41"/>
    <p:sldId id="305" r:id="rId42"/>
    <p:sldId id="306" r:id="rId43"/>
    <p:sldId id="267" r:id="rId44"/>
    <p:sldId id="338" r:id="rId45"/>
    <p:sldId id="339" r:id="rId46"/>
    <p:sldId id="270" r:id="rId47"/>
    <p:sldId id="340" r:id="rId48"/>
    <p:sldId id="308" r:id="rId49"/>
    <p:sldId id="341" r:id="rId50"/>
    <p:sldId id="310" r:id="rId51"/>
    <p:sldId id="342" r:id="rId52"/>
    <p:sldId id="311" r:id="rId53"/>
    <p:sldId id="312" r:id="rId54"/>
    <p:sldId id="314" r:id="rId55"/>
    <p:sldId id="315" r:id="rId56"/>
    <p:sldId id="313" r:id="rId57"/>
    <p:sldId id="344" r:id="rId58"/>
    <p:sldId id="343" r:id="rId59"/>
    <p:sldId id="320" r:id="rId60"/>
    <p:sldId id="316" r:id="rId61"/>
    <p:sldId id="336" r:id="rId62"/>
    <p:sldId id="317" r:id="rId63"/>
    <p:sldId id="337" r:id="rId64"/>
    <p:sldId id="318" r:id="rId65"/>
    <p:sldId id="319" r:id="rId66"/>
    <p:sldId id="321" r:id="rId67"/>
    <p:sldId id="326" r:id="rId68"/>
    <p:sldId id="322" r:id="rId69"/>
    <p:sldId id="324" r:id="rId70"/>
    <p:sldId id="348" r:id="rId71"/>
    <p:sldId id="347" r:id="rId72"/>
    <p:sldId id="327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8" autoAdjust="0"/>
    <p:restoredTop sz="94400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36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37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38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39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40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41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42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19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36B55-7DB9-453C-A2CC-306EA452A9C3}" type="slidenum">
              <a:rPr lang="ru-RU"/>
              <a:pPr/>
              <a:t>20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32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34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35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9181-D93F-441C-98D6-ECA9CB6D5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B8C6-74DF-40EA-B541-9955751BC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D5BB-8C4B-40AE-BE37-8B35622E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1C1-5FEE-465E-A02F-CA164862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2169-E2D1-4C0C-974B-F9915F8D7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A53A-33D0-4221-85F4-83D15C14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FC0-A5F5-46A0-8C48-9A6390FF1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908F-22D2-4A74-A1D0-2DB37D702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686-6EB7-46D8-A32D-D7EF2BAD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EF52-E6EB-4093-BF4A-2EB4A2E0B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1E68-F20A-4504-BBB1-FABE16D04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205B-79AB-427E-A954-D1C45873B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3" Type="http://schemas.openxmlformats.org/officeDocument/2006/relationships/slide" Target="slide13.xml"/><Relationship Id="rId7" Type="http://schemas.openxmlformats.org/officeDocument/2006/relationships/slide" Target="slide4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71.xml"/><Relationship Id="rId5" Type="http://schemas.openxmlformats.org/officeDocument/2006/relationships/slide" Target="slide20.xml"/><Relationship Id="rId10" Type="http://schemas.openxmlformats.org/officeDocument/2006/relationships/slide" Target="slide70.xml"/><Relationship Id="rId4" Type="http://schemas.openxmlformats.org/officeDocument/2006/relationships/slide" Target="slide15.xml"/><Relationship Id="rId9" Type="http://schemas.openxmlformats.org/officeDocument/2006/relationships/slide" Target="slide6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Психологические аспекты </a:t>
            </a:r>
            <a:r>
              <a:rPr lang="ru-RU" dirty="0" err="1" smtClean="0"/>
              <a:t>целеполагания</a:t>
            </a:r>
            <a:endParaRPr lang="ru-RU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28670"/>
            <a:ext cx="6400800" cy="928694"/>
          </a:xfrm>
        </p:spPr>
        <p:txBody>
          <a:bodyPr/>
          <a:lstStyle/>
          <a:p>
            <a:r>
              <a:rPr lang="ru-RU" dirty="0" smtClean="0"/>
              <a:t>Лекция 7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ru-RU" b="1" dirty="0" smtClean="0"/>
              <a:t>Цель </a:t>
            </a:r>
            <a:r>
              <a:rPr lang="ru-RU" dirty="0" smtClean="0"/>
              <a:t>конкретизирует  миссию организации в доступной для управления процессом  реализации форме.</a:t>
            </a:r>
          </a:p>
          <a:p>
            <a:pPr algn="just"/>
            <a:r>
              <a:rPr lang="ru-RU" b="1" dirty="0" smtClean="0"/>
              <a:t>Цели </a:t>
            </a:r>
            <a:r>
              <a:rPr lang="ru-RU" dirty="0" smtClean="0"/>
              <a:t>— это конкретное состояние отдельных характеристик организации( образ результата), достижение которых является для нее желательным и на достижение которых направлена ее деятельность.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r>
              <a:rPr lang="ru-RU" b="1" dirty="0" smtClean="0"/>
              <a:t> Долгосрочные цели - ц</a:t>
            </a:r>
            <a:r>
              <a:rPr lang="ru-RU" dirty="0" smtClean="0"/>
              <a:t>ели, достижение которых предполагается к концу производственного цикла. </a:t>
            </a:r>
            <a:br>
              <a:rPr lang="ru-RU" dirty="0" smtClean="0"/>
            </a:br>
            <a:r>
              <a:rPr lang="ru-RU" dirty="0" smtClean="0"/>
              <a:t>                                </a:t>
            </a:r>
            <a:r>
              <a:rPr lang="ru-RU" sz="2000" dirty="0" smtClean="0"/>
              <a:t>(согласно </a:t>
            </a:r>
            <a:r>
              <a:rPr lang="ru-RU" sz="2000" dirty="0" err="1" smtClean="0"/>
              <a:t>Виханскому</a:t>
            </a:r>
            <a:r>
              <a:rPr lang="ru-RU" sz="2000" dirty="0" smtClean="0"/>
              <a:t> и Наумову)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Общий имидж организации </a:t>
            </a:r>
            <a:br>
              <a:rPr lang="ru-RU" b="1" dirty="0" smtClean="0"/>
            </a:br>
            <a:r>
              <a:rPr lang="ru-RU" b="1" dirty="0" smtClean="0"/>
              <a:t>зависит </a:t>
            </a:r>
            <a:br>
              <a:rPr lang="ru-RU" b="1" dirty="0" smtClean="0"/>
            </a:br>
            <a:r>
              <a:rPr lang="ru-RU" b="1" dirty="0" smtClean="0"/>
              <a:t>от характера ее целей.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96974"/>
          </a:xfrm>
        </p:spPr>
        <p:txBody>
          <a:bodyPr/>
          <a:lstStyle/>
          <a:p>
            <a:r>
              <a:rPr lang="ru-RU" sz="3200" b="1" dirty="0" smtClean="0"/>
              <a:t>Выделяются четыре сферы, применительно к которым организации устанавливают цели: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695804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1. </a:t>
            </a:r>
            <a:r>
              <a:rPr lang="ru-RU" sz="2400" dirty="0" smtClean="0"/>
              <a:t>доходы организации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работа с клиентами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потребности и благосостояние сотрудников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4. </a:t>
            </a:r>
            <a:r>
              <a:rPr lang="ru-RU" sz="2400" dirty="0" smtClean="0"/>
              <a:t>социальная ответственность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выделить следующие виды целей: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Цель быстрого роста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Цель стабильного роста (</a:t>
            </a:r>
            <a:r>
              <a:rPr lang="ru-RU" dirty="0" smtClean="0"/>
              <a:t>организация развивается таким же темпом, как и отрасль в целом).</a:t>
            </a:r>
          </a:p>
          <a:p>
            <a:pPr algn="just"/>
            <a:r>
              <a:rPr lang="ru-RU" b="1" dirty="0" smtClean="0"/>
              <a:t>Цель сокращения </a:t>
            </a:r>
            <a:r>
              <a:rPr lang="ru-RU" dirty="0" smtClean="0"/>
              <a:t>ставится когда организация вынуждена развиваться более медленными темпами, чем отрасль в целом, либо в абсолютном выражении сокращать свое присутствие на рынке.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96974"/>
          </a:xfrm>
        </p:spPr>
        <p:txBody>
          <a:bodyPr/>
          <a:lstStyle/>
          <a:p>
            <a:r>
              <a:rPr lang="ru-RU" sz="3200" b="1" dirty="0" smtClean="0"/>
              <a:t>Правильно поставленные цели должны быть: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714480" y="2000240"/>
            <a:ext cx="695804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1. </a:t>
            </a:r>
            <a:r>
              <a:rPr lang="ru-RU" sz="2400" i="1" dirty="0" smtClean="0"/>
              <a:t>Достижимыми</a:t>
            </a:r>
            <a:endParaRPr lang="ru-RU" sz="2400" i="1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714480" y="2786058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2. </a:t>
            </a:r>
            <a:r>
              <a:rPr lang="ru-RU" sz="2400" i="1" dirty="0" smtClean="0"/>
              <a:t>Гибкими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785918" y="3643314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i="1" dirty="0" smtClean="0"/>
              <a:t>Измеримыми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57356" y="450057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4. </a:t>
            </a:r>
            <a:r>
              <a:rPr lang="ru-RU" sz="2400" i="1" dirty="0" smtClean="0"/>
              <a:t>Конкретными</a:t>
            </a:r>
            <a:endParaRPr lang="ru-RU" sz="24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1928794" y="5929330"/>
            <a:ext cx="695804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6</a:t>
            </a:r>
            <a:r>
              <a:rPr lang="ru-RU" sz="2400" b="1" dirty="0" smtClean="0"/>
              <a:t>. </a:t>
            </a:r>
            <a:r>
              <a:rPr lang="ru-RU" sz="2400" i="1" dirty="0" smtClean="0"/>
              <a:t>Совместимыми</a:t>
            </a:r>
            <a:endParaRPr lang="ru-RU" sz="2400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1857356" y="5214950"/>
            <a:ext cx="688660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5. </a:t>
            </a:r>
            <a:r>
              <a:rPr lang="ru-RU" sz="2400" i="1" dirty="0" smtClean="0"/>
              <a:t>Приемлемыми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13321" grpId="0" animBg="1"/>
      <p:bldP spid="13321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Штриховая стрелка вправо 7"/>
          <p:cNvSpPr/>
          <p:nvPr/>
        </p:nvSpPr>
        <p:spPr>
          <a:xfrm rot="5400000" flipH="1" flipV="1">
            <a:off x="5357818" y="571480"/>
            <a:ext cx="2428892" cy="38576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1285852" y="785794"/>
            <a:ext cx="2571768" cy="35719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5697559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установление целей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установление целей</a:t>
            </a:r>
            <a:r>
              <a:rPr lang="ru-RU" dirty="0" smtClean="0"/>
              <a:t> 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      сверху вниз              </a:t>
            </a:r>
            <a:r>
              <a:rPr lang="ru-RU" b="1" dirty="0" smtClean="0"/>
              <a:t>снизу вверх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1142976" y="571480"/>
            <a:ext cx="6958042" cy="57150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Децентрализованное установление целей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3" grpId="0" build="p"/>
      <p:bldP spid="3" grpId="1" build="p"/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5054617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каждый из нижестоящих уровней в организации определяет свои цели,</a:t>
            </a:r>
          </a:p>
          <a:p>
            <a:pPr algn="just"/>
            <a:r>
              <a:rPr lang="ru-RU" dirty="0" smtClean="0"/>
              <a:t> исходя из того, какие цели были установлены для более высокого уровня. </a:t>
            </a:r>
            <a:endParaRPr lang="ru-RU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571472" y="571480"/>
            <a:ext cx="821537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Декомпозиция целей «сверху вниз»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нижестоящие звенья устанавливают себе цели, </a:t>
            </a:r>
          </a:p>
          <a:p>
            <a:pPr algn="just"/>
            <a:r>
              <a:rPr lang="ru-RU" dirty="0" smtClean="0"/>
              <a:t>которые служат основой для установления целей последующего, более высокого уровня. </a:t>
            </a:r>
          </a:p>
          <a:p>
            <a:pPr algn="ctr">
              <a:spcBef>
                <a:spcPts val="420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Решающая роль во всех случаях должна принадлежать высшему руководству во всех случаях!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571472" y="571480"/>
            <a:ext cx="821537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Декомпозиция целей «снизу вверх»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96974"/>
          </a:xfrm>
        </p:spPr>
        <p:txBody>
          <a:bodyPr/>
          <a:lstStyle/>
          <a:p>
            <a:r>
              <a:rPr lang="ru-RU" sz="3200" b="1" dirty="0" smtClean="0"/>
              <a:t>Процесс </a:t>
            </a:r>
            <a:r>
              <a:rPr lang="ru-RU" sz="3200" b="1" dirty="0" err="1" smtClean="0"/>
              <a:t>целеполагания</a:t>
            </a:r>
            <a:r>
              <a:rPr lang="ru-RU" sz="3200" b="1" dirty="0" smtClean="0"/>
              <a:t> в организации состоит из трех последовательных стадий. 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142976" y="1981200"/>
            <a:ext cx="7643866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1. </a:t>
            </a:r>
            <a:r>
              <a:rPr lang="ru-RU" sz="2400" dirty="0" smtClean="0"/>
              <a:t>осмысление результатов анализа среды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142976" y="2895600"/>
            <a:ext cx="7572428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выработка соответствующей миссии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142976" y="3810000"/>
            <a:ext cx="7572428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непосредственно выработка целей организации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2162"/>
          </a:xfrm>
        </p:spPr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358246" cy="5411807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hlinkClick r:id="rId2" action="ppaction://hlinksldjump"/>
              </a:rPr>
              <a:t>Психологические определение цели;</a:t>
            </a:r>
            <a:endParaRPr lang="ru-RU" sz="2800" dirty="0" smtClean="0"/>
          </a:p>
          <a:p>
            <a:r>
              <a:rPr lang="ru-RU" sz="2800" dirty="0" smtClean="0">
                <a:hlinkClick r:id="rId3" action="ppaction://hlinksldjump"/>
              </a:rPr>
              <a:t>Виды целей;</a:t>
            </a:r>
            <a:endParaRPr lang="ru-RU" sz="2800" dirty="0" smtClean="0"/>
          </a:p>
          <a:p>
            <a:r>
              <a:rPr lang="ru-RU" sz="2800" dirty="0" smtClean="0">
                <a:hlinkClick r:id="rId4" action="ppaction://hlinksldjump"/>
              </a:rPr>
              <a:t>Критерии правильно поставленной цели;</a:t>
            </a:r>
            <a:endParaRPr lang="ru-RU" sz="2800" dirty="0" smtClean="0"/>
          </a:p>
          <a:p>
            <a:r>
              <a:rPr lang="ru-RU" sz="2800" dirty="0" smtClean="0">
                <a:hlinkClick r:id="rId5" action="ppaction://hlinksldjump"/>
              </a:rPr>
              <a:t>Процесс выработки целей</a:t>
            </a:r>
            <a:r>
              <a:rPr lang="ru-RU" sz="2800" b="1" dirty="0" smtClean="0">
                <a:hlinkClick r:id="rId5" action="ppaction://hlinksldjump"/>
              </a:rPr>
              <a:t>;</a:t>
            </a:r>
            <a:endParaRPr lang="ru-RU" sz="2800" b="1" dirty="0" smtClean="0"/>
          </a:p>
          <a:p>
            <a:r>
              <a:rPr lang="ru-RU" sz="2800" dirty="0" smtClean="0">
                <a:hlinkClick r:id="rId6" action="ppaction://hlinksldjump"/>
              </a:rPr>
              <a:t>Психологическое содержание функции </a:t>
            </a:r>
            <a:r>
              <a:rPr lang="ru-RU" sz="2800" dirty="0" err="1" smtClean="0">
                <a:hlinkClick r:id="rId6" action="ppaction://hlinksldjump"/>
              </a:rPr>
              <a:t>целеполагания</a:t>
            </a:r>
            <a:r>
              <a:rPr lang="ru-RU" sz="2800" dirty="0" smtClean="0">
                <a:hlinkClick r:id="rId6" action="ppaction://hlinksldjump"/>
              </a:rPr>
              <a:t>;</a:t>
            </a:r>
            <a:endParaRPr lang="ru-RU" sz="2800" dirty="0" smtClean="0"/>
          </a:p>
          <a:p>
            <a:r>
              <a:rPr lang="ru-RU" sz="2800" dirty="0" smtClean="0">
                <a:hlinkClick r:id="rId7" action="ppaction://hlinksldjump"/>
              </a:rPr>
              <a:t>Постановка целей с учетом их мотивационного потенциала; </a:t>
            </a:r>
            <a:endParaRPr lang="ru-RU" sz="2800" dirty="0" smtClean="0"/>
          </a:p>
          <a:p>
            <a:r>
              <a:rPr lang="ru-RU" sz="2800" dirty="0" smtClean="0">
                <a:hlinkClick r:id="rId8" action="ppaction://hlinksldjump"/>
              </a:rPr>
              <a:t>Управление по целям</a:t>
            </a:r>
            <a:r>
              <a:rPr lang="ru-RU" sz="2800" dirty="0" smtClean="0"/>
              <a:t>;</a:t>
            </a:r>
          </a:p>
          <a:p>
            <a:r>
              <a:rPr lang="ru-RU" sz="2800" dirty="0" smtClean="0">
                <a:hlinkClick r:id="rId9" action="ppaction://hlinksldjump"/>
              </a:rPr>
              <a:t>Теория </a:t>
            </a:r>
            <a:r>
              <a:rPr lang="ru-RU" sz="2800" dirty="0" err="1" smtClean="0">
                <a:hlinkClick r:id="rId9" action="ppaction://hlinksldjump"/>
              </a:rPr>
              <a:t>целеполагания</a:t>
            </a:r>
            <a:r>
              <a:rPr lang="ru-RU" sz="2800" dirty="0" smtClean="0">
                <a:hlinkClick r:id="rId9" action="ppaction://hlinksldjump"/>
              </a:rPr>
              <a:t> Эдвина Локка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hlinkClick r:id="rId10" action="ppaction://hlinksldjump"/>
              </a:rPr>
              <a:t>Контрольные вопросы по теме.</a:t>
            </a:r>
            <a:endParaRPr lang="ru-RU" sz="2800" dirty="0" smtClean="0"/>
          </a:p>
          <a:p>
            <a:r>
              <a:rPr lang="ru-RU" sz="2800" dirty="0" smtClean="0">
                <a:hlinkClick r:id="rId11" action="ppaction://hlinksldjump"/>
              </a:rPr>
              <a:t>Библиографический список.</a:t>
            </a:r>
            <a:r>
              <a:rPr lang="ru-RU" sz="2800" b="1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715436" cy="792162"/>
          </a:xfrm>
        </p:spPr>
        <p:txBody>
          <a:bodyPr/>
          <a:lstStyle/>
          <a:p>
            <a:r>
              <a:rPr lang="ru-RU" sz="2800" b="1" dirty="0" smtClean="0"/>
              <a:t>Процесс выработки целей предполагает прохождение четырех фаз</a:t>
            </a:r>
            <a:endParaRPr lang="ru-RU" sz="2800" b="1" dirty="0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gray">
          <a:xfrm>
            <a:off x="285720" y="2643182"/>
            <a:ext cx="2214578" cy="1107996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ru-RU" sz="1100" b="1" dirty="0" smtClean="0"/>
              <a:t>выявление и анализ тех тенденций, которые наблюдаются в окружении</a:t>
            </a:r>
            <a:endParaRPr lang="ru-RU" sz="1100" b="1" dirty="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gray">
          <a:xfrm>
            <a:off x="714348" y="1785926"/>
            <a:ext cx="1143008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/>
              <a:t>Фаза 1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gray">
          <a:xfrm>
            <a:off x="2428860" y="1857364"/>
            <a:ext cx="15430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000" b="1" dirty="0"/>
              <a:t>Фаза 2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gray">
          <a:xfrm>
            <a:off x="6500826" y="1857364"/>
            <a:ext cx="1571636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000" b="1" dirty="0"/>
              <a:t>Фаза </a:t>
            </a:r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gray">
          <a:xfrm>
            <a:off x="4357686" y="1857364"/>
            <a:ext cx="1633558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sz="2000" b="1" dirty="0"/>
              <a:t>Фаза 3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gray">
          <a:xfrm>
            <a:off x="2500298" y="2714620"/>
            <a:ext cx="1857388" cy="1169551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ru-RU" sz="1400" b="1" dirty="0" smtClean="0"/>
              <a:t>установление целей для организации в целом</a:t>
            </a:r>
            <a:endParaRPr lang="ru-RU" sz="1400" b="1" dirty="0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gray">
          <a:xfrm>
            <a:off x="4572000" y="2714620"/>
            <a:ext cx="1785950" cy="738664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r>
              <a:rPr lang="ru-RU" sz="1400" b="1" dirty="0" smtClean="0"/>
              <a:t>Построение иерархии целей</a:t>
            </a:r>
            <a:endParaRPr lang="ru-RU" sz="1400" b="1" dirty="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gray">
          <a:xfrm>
            <a:off x="6500826" y="2786058"/>
            <a:ext cx="1857388" cy="646331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Установление индивидуальных целей</a:t>
            </a:r>
            <a:endParaRPr lang="ru-RU" sz="1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74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74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74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 animBg="1"/>
      <p:bldP spid="17415" grpId="1" animBg="1"/>
      <p:bldP spid="17416" grpId="0" animBg="1"/>
      <p:bldP spid="17417" grpId="0" animBg="1"/>
      <p:bldP spid="17418" grpId="0" animBg="1"/>
      <p:bldP spid="9" grpId="0" animBg="1"/>
      <p:bldP spid="17414" grpId="0" animBg="1"/>
      <p:bldP spid="17414" grpId="1" animBg="1"/>
      <p:bldP spid="10" grpId="0" animBg="1"/>
      <p:bldP spid="10" grpId="1" animBg="1"/>
      <p:bldP spid="17413" grpId="0" animBg="1"/>
      <p:bldP spid="174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50085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500034" y="928670"/>
            <a:ext cx="7643866" cy="485778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600" dirty="0" smtClean="0"/>
              <a:t>Каждый работник </a:t>
            </a:r>
          </a:p>
          <a:p>
            <a:pPr algn="ctr"/>
            <a:r>
              <a:rPr lang="ru-RU" sz="3600" dirty="0" smtClean="0"/>
              <a:t>включается </a:t>
            </a:r>
          </a:p>
          <a:p>
            <a:pPr algn="ctr"/>
            <a:r>
              <a:rPr lang="ru-RU" sz="3600" dirty="0" smtClean="0"/>
              <a:t>через свои персональные цели </a:t>
            </a:r>
          </a:p>
          <a:p>
            <a:pPr algn="ctr"/>
            <a:r>
              <a:rPr lang="ru-RU" sz="3600" dirty="0" smtClean="0"/>
              <a:t>в процесс </a:t>
            </a:r>
          </a:p>
          <a:p>
            <a:pPr algn="ctr"/>
            <a:r>
              <a:rPr lang="ru-RU" sz="3600" dirty="0" smtClean="0"/>
              <a:t>совместного достижения </a:t>
            </a:r>
          </a:p>
          <a:p>
            <a:pPr algn="ctr"/>
            <a:r>
              <a:rPr lang="ru-RU" sz="3600" dirty="0" smtClean="0"/>
              <a:t>конечных целей организации.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50085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214282" y="285728"/>
            <a:ext cx="8286808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Сотрудники организации </a:t>
            </a:r>
          </a:p>
          <a:p>
            <a:pPr algn="ctr"/>
            <a:r>
              <a:rPr lang="ru-RU" sz="3200" b="1" dirty="0" smtClean="0"/>
              <a:t>в такой ситуации </a:t>
            </a:r>
          </a:p>
          <a:p>
            <a:pPr algn="ctr"/>
            <a:r>
              <a:rPr lang="ru-RU" sz="3200" b="1" dirty="0" smtClean="0"/>
              <a:t>получают представление: 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285720" y="2428868"/>
            <a:ext cx="7072362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о том, что им предстоит достичь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1214414" y="3643314"/>
            <a:ext cx="8286808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и как результаты их труда </a:t>
            </a:r>
          </a:p>
          <a:p>
            <a:pPr algn="ctr"/>
            <a:r>
              <a:rPr lang="ru-RU" sz="3200" b="1" dirty="0" smtClean="0"/>
              <a:t>скажутся на конечных результатах </a:t>
            </a:r>
          </a:p>
          <a:p>
            <a:pPr algn="ctr"/>
            <a:r>
              <a:rPr lang="ru-RU" sz="3200" b="1" dirty="0" smtClean="0"/>
              <a:t>функционирования организации.</a:t>
            </a:r>
            <a:r>
              <a:rPr lang="ru-RU" sz="3600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Целеполагание</a:t>
            </a:r>
            <a:r>
              <a:rPr lang="ru-RU" dirty="0" smtClean="0"/>
              <a:t> служит примером того, как в сфере организационного поведения происходит переход от четких теоретических оснований к глубоким исследованиям, а от них – к практическому применению наиболее эффективных управленческих решений.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8"/>
          </a:xfrm>
        </p:spPr>
        <p:txBody>
          <a:bodyPr/>
          <a:lstStyle/>
          <a:p>
            <a:r>
              <a:rPr lang="ru-RU" b="1" dirty="0" smtClean="0"/>
              <a:t>Психологическое содержание функции </a:t>
            </a:r>
            <a:r>
              <a:rPr lang="ru-RU" b="1" dirty="0" err="1" smtClean="0"/>
              <a:t>целеполагания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Реализация функции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начинается с определения общей цели организации, являющейся основой ее деятельности.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0" y="285728"/>
            <a:ext cx="8501090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</a:t>
            </a:r>
          </a:p>
          <a:p>
            <a:pPr algn="ctr"/>
            <a:r>
              <a:rPr lang="ru-RU" sz="2000" b="1" dirty="0" smtClean="0"/>
              <a:t>отражается в таких документах как:</a:t>
            </a:r>
          </a:p>
          <a:p>
            <a:pPr algn="ctr"/>
            <a:r>
              <a:rPr lang="ru-RU" sz="3200" b="1" dirty="0" smtClean="0"/>
              <a:t> «философия компании», </a:t>
            </a:r>
          </a:p>
          <a:p>
            <a:pPr algn="ctr"/>
            <a:r>
              <a:rPr lang="ru-RU" sz="3200" b="1" dirty="0" smtClean="0"/>
              <a:t>«политика фирмы»,</a:t>
            </a:r>
          </a:p>
          <a:p>
            <a:pPr algn="ctr"/>
            <a:r>
              <a:rPr lang="ru-RU" sz="3200" b="1" dirty="0" smtClean="0"/>
              <a:t> «миссия организации».</a:t>
            </a:r>
            <a:r>
              <a:rPr lang="ru-RU" sz="3200" dirty="0" smtClean="0"/>
              <a:t> 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428596" y="2285992"/>
            <a:ext cx="8429684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sz="3200" dirty="0" smtClean="0"/>
          </a:p>
          <a:p>
            <a:pPr algn="ctr"/>
            <a:r>
              <a:rPr lang="ru-RU" sz="3200" b="1" dirty="0" smtClean="0"/>
              <a:t>Миссия определяет </a:t>
            </a:r>
          </a:p>
          <a:p>
            <a:pPr algn="ctr"/>
            <a:r>
              <a:rPr lang="ru-RU" sz="3200" b="1" dirty="0" smtClean="0"/>
              <a:t>главные задачи организации, </a:t>
            </a:r>
          </a:p>
          <a:p>
            <a:pPr algn="ctr"/>
            <a:r>
              <a:rPr lang="ru-RU" sz="3200" b="1" dirty="0" smtClean="0"/>
              <a:t>направления ее деятельности </a:t>
            </a:r>
          </a:p>
          <a:p>
            <a:pPr algn="ctr"/>
            <a:r>
              <a:rPr lang="ru-RU" sz="3200" b="1" dirty="0" smtClean="0"/>
              <a:t>и руководства ею. </a:t>
            </a:r>
          </a:p>
          <a:p>
            <a:pPr algn="ctr"/>
            <a:endParaRPr lang="ru-RU" sz="3200" dirty="0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1214414" y="4429132"/>
            <a:ext cx="8286808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Свобода в выборе миссии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является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залогом эффективности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экономики в целом.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0" y="357166"/>
            <a:ext cx="8501090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</a:t>
            </a:r>
          </a:p>
          <a:p>
            <a:pPr algn="ctr"/>
            <a:r>
              <a:rPr lang="ru-RU" sz="2000" b="1" dirty="0" smtClean="0"/>
              <a:t>отражается в таких документах как:</a:t>
            </a:r>
          </a:p>
          <a:p>
            <a:pPr algn="ctr"/>
            <a:r>
              <a:rPr lang="ru-RU" sz="3200" b="1" dirty="0" smtClean="0"/>
              <a:t> «философия компании», </a:t>
            </a:r>
          </a:p>
          <a:p>
            <a:pPr algn="ctr"/>
            <a:r>
              <a:rPr lang="ru-RU" sz="3200" b="1" dirty="0" smtClean="0"/>
              <a:t>«политика фирмы»,</a:t>
            </a:r>
          </a:p>
          <a:p>
            <a:pPr algn="ctr"/>
            <a:r>
              <a:rPr lang="ru-RU" sz="3200" b="1" dirty="0" smtClean="0"/>
              <a:t> «миссия организации». 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gray">
          <a:xfrm>
            <a:off x="714316" y="2428868"/>
            <a:ext cx="8429684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sz="3200" dirty="0" smtClean="0"/>
          </a:p>
          <a:p>
            <a:pPr algn="ctr"/>
            <a:r>
              <a:rPr lang="ru-RU" sz="3200" b="1" dirty="0" smtClean="0"/>
              <a:t>Миссия определяет </a:t>
            </a:r>
          </a:p>
          <a:p>
            <a:pPr algn="ctr"/>
            <a:r>
              <a:rPr lang="ru-RU" sz="3200" b="1" dirty="0" smtClean="0"/>
              <a:t>главные задачи организации, </a:t>
            </a:r>
          </a:p>
          <a:p>
            <a:pPr algn="ctr"/>
            <a:r>
              <a:rPr lang="ru-RU" sz="3200" b="1" dirty="0" smtClean="0"/>
              <a:t>направления ее деятельности </a:t>
            </a:r>
          </a:p>
          <a:p>
            <a:pPr algn="ctr"/>
            <a:r>
              <a:rPr lang="ru-RU" sz="3200" b="1" dirty="0" smtClean="0"/>
              <a:t>и руководства ею. </a:t>
            </a:r>
          </a:p>
          <a:p>
            <a:pPr algn="ctr"/>
            <a:endParaRPr lang="ru-RU" sz="3200" dirty="0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1500166" y="4571984"/>
            <a:ext cx="8286808" cy="2286016"/>
          </a:xfrm>
          <a:prstGeom prst="roundRect">
            <a:avLst>
              <a:gd name="adj" fmla="val 49106"/>
            </a:avLst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Свобода в выборе миссии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является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залогом эффективности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экономики в целом.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теории управления трактовка функции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неоднозначна:</a:t>
            </a:r>
          </a:p>
          <a:p>
            <a:pPr algn="just"/>
            <a:r>
              <a:rPr lang="ru-RU" dirty="0" smtClean="0"/>
              <a:t> с одной стороны, ей отдается главенствующая роль в управленческой деятельности и общем функционировании организации, </a:t>
            </a:r>
          </a:p>
          <a:p>
            <a:pPr algn="just"/>
            <a:r>
              <a:rPr lang="ru-RU" dirty="0" smtClean="0"/>
              <a:t>с другой — функция </a:t>
            </a:r>
            <a:r>
              <a:rPr lang="ru-RU" dirty="0" err="1" smtClean="0"/>
              <a:t>целеполгания</a:t>
            </a:r>
            <a:r>
              <a:rPr lang="ru-RU" dirty="0" smtClean="0"/>
              <a:t> часто не выделяется в качестве самостоятельной, рассматриваясь как часть функции планирования.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Функция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по своему содержанию —сложна и развернута во времени, имеет специфические закономерности, не свойственные другим управленческим функциям.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- исходная стадия всего управленческого цикла. </a:t>
            </a:r>
          </a:p>
          <a:p>
            <a:pPr algn="just"/>
            <a:r>
              <a:rPr lang="ru-RU" dirty="0" err="1" smtClean="0"/>
              <a:t>Целеполагание</a:t>
            </a:r>
            <a:r>
              <a:rPr lang="ru-RU" dirty="0" smtClean="0"/>
              <a:t> стоит «вне и выше» других функций.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Целеполагание</a:t>
            </a:r>
            <a:r>
              <a:rPr lang="ru-RU" dirty="0" smtClean="0"/>
              <a:t> это не только начальный этап управления, в ходе последующей деятельности имеет место формулировка новых целей, если выясняется неэффективность изначальных.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64320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Когда  человек не знает к какой пристани он держит путь, для него ни один ветер не будет попутным.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0"/>
              </a:spcBef>
              <a:buNone/>
            </a:pPr>
            <a:endParaRPr lang="ru-RU" b="1" dirty="0" smtClean="0"/>
          </a:p>
          <a:p>
            <a:pPr indent="0" algn="just">
              <a:spcBef>
                <a:spcPts val="0"/>
              </a:spcBef>
              <a:buNone/>
            </a:pPr>
            <a:endParaRPr lang="ru-RU" b="1" dirty="0" smtClean="0"/>
          </a:p>
          <a:p>
            <a:pPr indent="0" algn="just">
              <a:spcBef>
                <a:spcPts val="0"/>
              </a:spcBef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Сенека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Целеполагание</a:t>
            </a:r>
            <a:r>
              <a:rPr lang="ru-RU" dirty="0" smtClean="0"/>
              <a:t> выступает следствием иных управленческих функций, а не первым этапом управления. </a:t>
            </a:r>
          </a:p>
          <a:p>
            <a:pPr algn="just"/>
            <a:r>
              <a:rPr lang="ru-RU" dirty="0" smtClean="0"/>
              <a:t>Специфическая обязанность руководителя — постановка целей перед исполнителями </a:t>
            </a:r>
            <a:r>
              <a:rPr lang="ru-RU" dirty="0" err="1" smtClean="0"/>
              <a:t>неотьемлемо</a:t>
            </a:r>
            <a:r>
              <a:rPr lang="ru-RU" dirty="0" smtClean="0"/>
              <a:t> входит в процесс функционирования организации.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857388"/>
          </a:xfrm>
        </p:spPr>
        <p:txBody>
          <a:bodyPr/>
          <a:lstStyle/>
          <a:p>
            <a:pPr algn="l"/>
            <a:r>
              <a:rPr lang="ru-RU" b="1" dirty="0" smtClean="0"/>
              <a:t>Неотъемлемой часть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 является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r">
              <a:spcBef>
                <a:spcPct val="0"/>
              </a:spcBef>
              <a:buNone/>
            </a:pPr>
            <a:r>
              <a:rPr lang="ru-RU" dirty="0" smtClean="0"/>
              <a:t>	</a:t>
            </a: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формулирование миссии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b="1" dirty="0" smtClean="0"/>
              <a:t>Правила формулирования миссии </a:t>
            </a:r>
            <a:endParaRPr lang="ru-RU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214282" y="1785926"/>
            <a:ext cx="8643998" cy="400052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457200" indent="-457200" algn="ctr"/>
            <a:r>
              <a:rPr lang="ru-RU" sz="2800" b="1" dirty="0" smtClean="0"/>
              <a:t>Получение организацией прибыли </a:t>
            </a:r>
          </a:p>
          <a:p>
            <a:pPr marL="457200" indent="-457200" algn="ctr"/>
            <a:r>
              <a:rPr lang="ru-RU" sz="2800" b="1" dirty="0" smtClean="0"/>
              <a:t>не должно выделяться в качестве ее миссии,</a:t>
            </a:r>
          </a:p>
          <a:p>
            <a:pPr marL="457200" indent="-457200" algn="ctr"/>
            <a:r>
              <a:rPr lang="ru-RU" sz="2800" b="1" dirty="0" smtClean="0"/>
              <a:t> поскольку организация является социальной </a:t>
            </a:r>
          </a:p>
          <a:p>
            <a:pPr marL="457200" indent="-457200" algn="ctr"/>
            <a:r>
              <a:rPr lang="ru-RU" sz="2800" b="1" dirty="0" smtClean="0"/>
              <a:t>и открытой системой, она сможет выжить, </a:t>
            </a:r>
          </a:p>
          <a:p>
            <a:pPr marL="457200" indent="-457200" algn="ctr"/>
            <a:r>
              <a:rPr lang="ru-RU" sz="2800" b="1" dirty="0" smtClean="0"/>
              <a:t>удовлетворяя какую-нибудь потребность, </a:t>
            </a:r>
          </a:p>
          <a:p>
            <a:pPr marL="457200" indent="-457200" algn="ctr"/>
            <a:r>
              <a:rPr lang="ru-RU" sz="2800" b="1" dirty="0" smtClean="0"/>
              <a:t>находящуюся вне ее.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4500594"/>
          </a:xfrm>
        </p:spPr>
        <p:txBody>
          <a:bodyPr/>
          <a:lstStyle/>
          <a:p>
            <a:r>
              <a:rPr lang="ru-RU" b="1" dirty="0" smtClean="0"/>
              <a:t>Миссия является базисом последующей реализации функции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4786346"/>
          </a:xfrm>
        </p:spPr>
        <p:txBody>
          <a:bodyPr/>
          <a:lstStyle/>
          <a:p>
            <a:r>
              <a:rPr lang="ru-RU" b="1" dirty="0" smtClean="0"/>
              <a:t>Типология целей организации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sz="3200" b="1" dirty="0" smtClean="0"/>
              <a:t>По иерархическому статусу цели дифференцируются на: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</a:t>
            </a:r>
            <a:r>
              <a:rPr lang="ru-RU" sz="2400" dirty="0" smtClean="0"/>
              <a:t>цели руководства высшего звена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цели руководства среднего звена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цели руководства низшего звена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4. </a:t>
            </a:r>
            <a:r>
              <a:rPr lang="ru-RU" sz="2400" dirty="0" smtClean="0"/>
              <a:t>индивидуальные цели исполнителей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13321" grpId="0" animBg="1"/>
      <p:bldP spid="13321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857224" y="285728"/>
            <a:ext cx="7072362" cy="215267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Цели среднего уровня</a:t>
            </a:r>
          </a:p>
          <a:p>
            <a:pPr algn="ctr"/>
            <a:r>
              <a:rPr lang="ru-RU" sz="2400" dirty="0" smtClean="0"/>
              <a:t>ранжируются </a:t>
            </a:r>
            <a:r>
              <a:rPr lang="ru-RU" sz="2400" i="1" dirty="0" smtClean="0"/>
              <a:t>по признаку </a:t>
            </a:r>
          </a:p>
          <a:p>
            <a:pPr algn="ctr"/>
            <a:r>
              <a:rPr lang="ru-RU" sz="2400" i="1" dirty="0" smtClean="0"/>
              <a:t>отнесенности к основным </a:t>
            </a:r>
          </a:p>
          <a:p>
            <a:pPr algn="ctr"/>
            <a:r>
              <a:rPr lang="ru-RU" sz="2400" i="1" dirty="0" smtClean="0"/>
              <a:t>структурным подразделениям</a:t>
            </a:r>
            <a:endParaRPr lang="ru-RU" sz="2400" b="1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500034" y="3071810"/>
            <a:ext cx="2928958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Подразделение 1</a:t>
            </a:r>
          </a:p>
          <a:p>
            <a:pPr algn="ctr"/>
            <a:r>
              <a:rPr lang="ru-RU" sz="2400" dirty="0" smtClean="0"/>
              <a:t>Цель 1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5429256" y="3071810"/>
            <a:ext cx="285752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Подразделение 2</a:t>
            </a:r>
          </a:p>
          <a:p>
            <a:pPr algn="ctr"/>
            <a:r>
              <a:rPr lang="ru-RU" sz="2400" dirty="0" smtClean="0"/>
              <a:t>Цель 2 </a:t>
            </a:r>
            <a:endParaRPr lang="ru-RU" sz="2400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2571736" y="4429132"/>
            <a:ext cx="3886208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Подразделение 3</a:t>
            </a:r>
          </a:p>
          <a:p>
            <a:pPr algn="ctr"/>
            <a:r>
              <a:rPr lang="ru-RU" sz="2400" b="1" dirty="0" smtClean="0"/>
              <a:t>Цель 3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285728"/>
            <a:ext cx="8858312" cy="1000132"/>
          </a:xfrm>
        </p:spPr>
        <p:txBody>
          <a:bodyPr/>
          <a:lstStyle/>
          <a:p>
            <a:r>
              <a:rPr lang="ru-RU" sz="3200" dirty="0" smtClean="0"/>
              <a:t>По критерию временной перспективы цели классифицируются:</a:t>
            </a:r>
            <a:endParaRPr lang="ru-RU" sz="3200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</a:t>
            </a:r>
            <a:r>
              <a:rPr lang="ru-RU" sz="2400" dirty="0" smtClean="0"/>
              <a:t> долгосрочные (перспективные)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среднесрочные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краткосрочные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214446"/>
          </a:xfrm>
        </p:spPr>
        <p:txBody>
          <a:bodyPr/>
          <a:lstStyle/>
          <a:p>
            <a:r>
              <a:rPr lang="ru-RU" sz="2800" dirty="0" smtClean="0"/>
              <a:t>Временная классификация целей тесно связана с классификацией целей по критерию их значимости</a:t>
            </a:r>
            <a:endParaRPr lang="ru-RU" sz="28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</a:t>
            </a:r>
            <a:r>
              <a:rPr lang="ru-RU" sz="2400" i="1" dirty="0" smtClean="0"/>
              <a:t>стратегические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i="1" dirty="0" smtClean="0"/>
              <a:t>тактические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i="1" dirty="0" smtClean="0"/>
              <a:t>оперативные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571636"/>
          </a:xfrm>
        </p:spPr>
        <p:txBody>
          <a:bodyPr/>
          <a:lstStyle/>
          <a:p>
            <a:r>
              <a:rPr lang="ru-RU" sz="3200" b="1" dirty="0" smtClean="0"/>
              <a:t>Цели подразделяются на две обобщающие группы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071538" y="2500306"/>
            <a:ext cx="2643206" cy="164307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Внешние</a:t>
            </a:r>
            <a:endParaRPr lang="ru-RU" sz="2400" b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5357818" y="2643182"/>
            <a:ext cx="2571768" cy="150019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Внутренние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err="1" smtClean="0"/>
              <a:t>Целеполагание</a:t>
            </a:r>
            <a:r>
              <a:rPr lang="ru-RU" sz="3600" b="1" dirty="0" smtClean="0"/>
              <a:t>. Психологическое определение: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2000240"/>
            <a:ext cx="8358278" cy="278608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формирование цели как </a:t>
            </a:r>
          </a:p>
          <a:p>
            <a:pPr algn="ctr"/>
            <a:r>
              <a:rPr lang="ru-RU" sz="3200" b="1" dirty="0" smtClean="0"/>
              <a:t>субъективного идеального образа.</a:t>
            </a:r>
            <a:endParaRPr lang="ru-RU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sz="3200" i="1" dirty="0" smtClean="0"/>
              <a:t>По признаку очередности их реализации: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</a:t>
            </a:r>
            <a:r>
              <a:rPr lang="ru-RU" sz="2400" dirty="0" smtClean="0"/>
              <a:t>неотложные (особо приоритетные)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886472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2. </a:t>
            </a:r>
            <a:r>
              <a:rPr lang="ru-RU" sz="2400" dirty="0" smtClean="0"/>
              <a:t>первоочередные (приоритетные)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815034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/>
              <a:t>3. </a:t>
            </a:r>
            <a:r>
              <a:rPr lang="ru-RU" sz="2400" dirty="0" smtClean="0"/>
              <a:t>отсроченные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792162"/>
          </a:xfrm>
        </p:spPr>
        <p:txBody>
          <a:bodyPr/>
          <a:lstStyle/>
          <a:p>
            <a:r>
              <a:rPr lang="ru-RU" sz="3200" i="1" dirty="0" smtClean="0"/>
              <a:t>Цели</a:t>
            </a:r>
            <a:endParaRPr lang="ru-RU" sz="3200" b="1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714348" y="1357298"/>
            <a:ext cx="2743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количественные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5357818" y="1428736"/>
            <a:ext cx="3000396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качественные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428596" y="2571744"/>
            <a:ext cx="3386142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повторяющиеся </a:t>
            </a:r>
          </a:p>
          <a:p>
            <a:pPr algn="ctr"/>
            <a:r>
              <a:rPr lang="ru-RU" sz="2400" i="1" dirty="0" smtClean="0"/>
              <a:t>(стереотипные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5072066" y="2643182"/>
            <a:ext cx="3386142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Разовые </a:t>
            </a:r>
          </a:p>
          <a:p>
            <a:pPr algn="ctr"/>
            <a:r>
              <a:rPr lang="ru-RU" sz="2400" dirty="0" smtClean="0"/>
              <a:t>(адаптационные)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9" grpId="0" animBg="1"/>
      <p:bldP spid="13319" grpId="1" animBg="1"/>
      <p:bldP spid="13320" grpId="0" animBg="1"/>
      <p:bldP spid="13320" grpId="1" animBg="1"/>
      <p:bldP spid="8" grpId="0" animBg="1"/>
      <p:bldP spid="8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785950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по признаку приуроченности к определенным стадиям существования организации </a:t>
            </a:r>
            <a:r>
              <a:rPr lang="ru-RU" sz="2400" b="1" dirty="0" smtClean="0">
                <a:solidFill>
                  <a:schemeClr val="tx1"/>
                </a:solidFill>
              </a:rPr>
              <a:t>включает в себя четыре категории целей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357158" y="2214554"/>
            <a:ext cx="3857652" cy="171451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с проектированием </a:t>
            </a:r>
          </a:p>
          <a:p>
            <a:pPr algn="ctr"/>
            <a:r>
              <a:rPr lang="ru-RU" sz="2400" dirty="0" smtClean="0"/>
              <a:t>и созданием </a:t>
            </a:r>
          </a:p>
          <a:p>
            <a:pPr algn="ctr"/>
            <a:r>
              <a:rPr lang="ru-RU" sz="2400" dirty="0" smtClean="0"/>
              <a:t>системы управления</a:t>
            </a:r>
            <a:endParaRPr lang="ru-RU" sz="2400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4929190" y="2143116"/>
            <a:ext cx="3857652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с развитием</a:t>
            </a:r>
          </a:p>
          <a:p>
            <a:pPr algn="ctr"/>
            <a:r>
              <a:rPr lang="ru-RU" sz="2400" dirty="0" smtClean="0"/>
              <a:t>системы управления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428596" y="4429132"/>
            <a:ext cx="3857652" cy="185738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FFFF00"/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устойчивым, зрелым </a:t>
            </a:r>
          </a:p>
          <a:p>
            <a:pPr algn="ctr"/>
            <a:r>
              <a:rPr lang="ru-RU" sz="2400" dirty="0" smtClean="0"/>
              <a:t>функционированием  </a:t>
            </a:r>
          </a:p>
          <a:p>
            <a:pPr algn="ctr"/>
            <a:r>
              <a:rPr lang="ru-RU" sz="2400" dirty="0" smtClean="0"/>
              <a:t>системы управления</a:t>
            </a:r>
            <a:endParaRPr lang="ru-RU" sz="24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4857752" y="4500570"/>
            <a:ext cx="3857652" cy="1857388"/>
          </a:xfrm>
          <a:prstGeom prst="roundRect">
            <a:avLst>
              <a:gd name="adj" fmla="val 49106"/>
            </a:avLst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Цели, связанные </a:t>
            </a:r>
          </a:p>
          <a:p>
            <a:pPr algn="ctr"/>
            <a:r>
              <a:rPr lang="ru-RU" sz="2400" dirty="0" smtClean="0"/>
              <a:t>с завершением </a:t>
            </a:r>
          </a:p>
          <a:p>
            <a:pPr algn="ctr"/>
            <a:r>
              <a:rPr lang="ru-RU" sz="2400" dirty="0" smtClean="0"/>
              <a:t>жизненного цикла </a:t>
            </a:r>
          </a:p>
          <a:p>
            <a:pPr algn="ctr"/>
            <a:r>
              <a:rPr lang="ru-RU" sz="2400" dirty="0" smtClean="0"/>
              <a:t>системы </a:t>
            </a:r>
            <a:r>
              <a:rPr lang="ru-RU" sz="2400" dirty="0" err="1" smtClean="0"/>
              <a:t>управлен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3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33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3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18" grpId="1" animBg="1"/>
      <p:bldP spid="13318" grpId="2" animBg="1"/>
      <p:bldP spid="13319" grpId="0" animBg="1"/>
      <p:bldP spid="13319" grpId="1" animBg="1"/>
      <p:bldP spid="13319" grpId="2" animBg="1"/>
      <p:bldP spid="13320" grpId="0" animBg="1"/>
      <p:bldP spid="13320" grpId="1" animBg="1"/>
      <p:bldP spid="13320" grpId="2" animBg="1"/>
      <p:bldP spid="8" grpId="0" animBg="1"/>
      <p:bldP spid="8" grpId="1" animBg="1"/>
      <p:bldP spid="8" grpId="2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576899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gray">
          <a:xfrm>
            <a:off x="1142976" y="214290"/>
            <a:ext cx="6357982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Психологические критерии </a:t>
            </a:r>
          </a:p>
          <a:p>
            <a:pPr algn="ctr"/>
            <a:r>
              <a:rPr lang="ru-RU" sz="3200" b="1" dirty="0" smtClean="0"/>
              <a:t>классификации целей:</a:t>
            </a:r>
            <a:endParaRPr lang="ru-RU" sz="2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142976" y="1714488"/>
            <a:ext cx="3000396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i="1" dirty="0" smtClean="0"/>
              <a:t>Индивидуальные 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500298" y="2643182"/>
            <a:ext cx="3929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i="1" dirty="0" smtClean="0"/>
              <a:t>Глобальные</a:t>
            </a:r>
          </a:p>
          <a:p>
            <a:pPr algn="ctr"/>
            <a:r>
              <a:rPr lang="ru-RU" sz="2400" dirty="0" smtClean="0"/>
              <a:t>(общеорганизационные)</a:t>
            </a:r>
            <a:endParaRPr lang="ru-RU" sz="2400" i="1" dirty="0" smtClean="0"/>
          </a:p>
          <a:p>
            <a:endParaRPr lang="ru-RU" sz="24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857884" y="1928802"/>
            <a:ext cx="290991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i="1" dirty="0" smtClean="0"/>
              <a:t>Локальные </a:t>
            </a:r>
          </a:p>
          <a:p>
            <a:pPr algn="ctr"/>
            <a:r>
              <a:rPr lang="ru-RU" sz="2400" dirty="0" smtClean="0"/>
              <a:t>(групповые)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  <p:bldP spid="5" grpId="0" animBg="1"/>
      <p:bldP spid="5" grpId="1" animBg="1"/>
      <p:bldP spid="5" grpId="2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576899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gray">
          <a:xfrm>
            <a:off x="1142976" y="214290"/>
            <a:ext cx="6357982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Психологические критерии </a:t>
            </a:r>
          </a:p>
          <a:p>
            <a:pPr algn="ctr"/>
            <a:r>
              <a:rPr lang="ru-RU" sz="3200" b="1" dirty="0" smtClean="0"/>
              <a:t>классификации целей</a:t>
            </a:r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по четкости их постановки </a:t>
            </a:r>
            <a:r>
              <a:rPr lang="ru-RU" sz="3200" b="1" dirty="0" smtClean="0"/>
              <a:t>:</a:t>
            </a:r>
            <a:endParaRPr lang="ru-RU" sz="2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2000240"/>
            <a:ext cx="3714776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i="1" dirty="0" smtClean="0"/>
              <a:t>Структурированные</a:t>
            </a:r>
          </a:p>
          <a:p>
            <a:r>
              <a:rPr lang="ru-RU" sz="2400" dirty="0" smtClean="0"/>
              <a:t>(</a:t>
            </a:r>
            <a:r>
              <a:rPr lang="en-US" sz="2400" dirty="0" smtClean="0"/>
              <a:t>well</a:t>
            </a:r>
            <a:r>
              <a:rPr lang="ru-RU" sz="2400" dirty="0" smtClean="0"/>
              <a:t>-</a:t>
            </a:r>
            <a:r>
              <a:rPr lang="en-US" sz="2400" dirty="0" err="1" smtClean="0"/>
              <a:t>defmited</a:t>
            </a:r>
            <a:r>
              <a:rPr lang="en-US" sz="2400" dirty="0" smtClean="0"/>
              <a:t> goals</a:t>
            </a:r>
            <a:r>
              <a:rPr lang="ru-RU" sz="2400" dirty="0" smtClean="0"/>
              <a:t>)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357686" y="2643182"/>
            <a:ext cx="3929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i="1" dirty="0" smtClean="0"/>
              <a:t>неструктурированные </a:t>
            </a:r>
          </a:p>
          <a:p>
            <a:pPr algn="ctr"/>
            <a:r>
              <a:rPr lang="ru-RU" sz="2400" dirty="0" smtClean="0"/>
              <a:t>(</a:t>
            </a:r>
            <a:r>
              <a:rPr lang="en-US" sz="2400" dirty="0" smtClean="0"/>
              <a:t>n</a:t>
            </a:r>
            <a:r>
              <a:rPr lang="ru-RU" sz="2400" dirty="0" smtClean="0"/>
              <a:t>о</a:t>
            </a:r>
            <a:r>
              <a:rPr lang="en-US" sz="2400" dirty="0" smtClean="0"/>
              <a:t>n</a:t>
            </a:r>
            <a:r>
              <a:rPr lang="ru-RU" sz="2400" dirty="0" smtClean="0"/>
              <a:t>-</a:t>
            </a:r>
            <a:r>
              <a:rPr lang="en-US" sz="2400" dirty="0" err="1" smtClean="0"/>
              <a:t>structurited</a:t>
            </a:r>
            <a:r>
              <a:rPr lang="en-US" sz="2400" dirty="0" smtClean="0"/>
              <a:t> goals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576899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gray">
          <a:xfrm>
            <a:off x="714348" y="214290"/>
            <a:ext cx="7143800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Психологические критерии </a:t>
            </a:r>
          </a:p>
          <a:p>
            <a:pPr algn="ctr"/>
            <a:r>
              <a:rPr lang="ru-RU" sz="3200" b="1" dirty="0" smtClean="0"/>
              <a:t>классификации целей</a:t>
            </a:r>
            <a:r>
              <a:rPr lang="ru-RU" sz="3200" dirty="0" smtClean="0"/>
              <a:t> (Ч. </a:t>
            </a:r>
            <a:r>
              <a:rPr lang="ru-RU" sz="3200" dirty="0" err="1" smtClean="0"/>
              <a:t>Барнард</a:t>
            </a:r>
            <a:r>
              <a:rPr lang="ru-RU" sz="3200" dirty="0" smtClean="0"/>
              <a:t>)</a:t>
            </a:r>
            <a:r>
              <a:rPr lang="ru-RU" sz="3200" b="1" dirty="0" smtClean="0"/>
              <a:t>:</a:t>
            </a:r>
            <a:endParaRPr lang="ru-RU" sz="2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00034" y="1857364"/>
            <a:ext cx="4500594" cy="257176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Формальные цели</a:t>
            </a:r>
          </a:p>
          <a:p>
            <a:pPr algn="ctr"/>
            <a:r>
              <a:rPr lang="ru-RU" sz="2000" dirty="0" smtClean="0"/>
              <a:t>индивидов и групп, </a:t>
            </a:r>
          </a:p>
          <a:p>
            <a:pPr algn="ctr"/>
            <a:r>
              <a:rPr lang="ru-RU" sz="2000" dirty="0" smtClean="0"/>
              <a:t>входящих </a:t>
            </a:r>
          </a:p>
          <a:p>
            <a:pPr algn="ctr"/>
            <a:r>
              <a:rPr lang="ru-RU" sz="2000" dirty="0" smtClean="0"/>
              <a:t>в организацию</a:t>
            </a:r>
            <a:r>
              <a:rPr lang="ru-RU" sz="2000" b="1" i="1" dirty="0" smtClean="0"/>
              <a:t> </a:t>
            </a:r>
            <a:endParaRPr lang="ru-RU" sz="20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214810" y="2643182"/>
            <a:ext cx="4357718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Реальные </a:t>
            </a:r>
            <a:r>
              <a:rPr lang="ru-RU" sz="3200" b="1" dirty="0" smtClean="0"/>
              <a:t>цели</a:t>
            </a:r>
          </a:p>
          <a:p>
            <a:pPr algn="ctr"/>
            <a:r>
              <a:rPr lang="ru-RU" sz="2000" dirty="0" smtClean="0"/>
              <a:t>индивидов и групп, </a:t>
            </a:r>
          </a:p>
          <a:p>
            <a:pPr algn="ctr"/>
            <a:r>
              <a:rPr lang="ru-RU" sz="2000" dirty="0" smtClean="0"/>
              <a:t>входящих </a:t>
            </a:r>
          </a:p>
          <a:p>
            <a:pPr algn="ctr"/>
            <a:r>
              <a:rPr lang="ru-RU" sz="2000" dirty="0" smtClean="0"/>
              <a:t>в организацию</a:t>
            </a:r>
            <a:endParaRPr lang="ru-RU" sz="2000" b="1" i="1" dirty="0" smtClean="0"/>
          </a:p>
          <a:p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l"/>
            <a:r>
              <a:rPr lang="ru-RU" b="1" dirty="0" smtClean="0"/>
              <a:t>Требования к реализации функции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9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214282" y="5214950"/>
            <a:ext cx="4829180" cy="1071559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just"/>
            <a:r>
              <a:rPr lang="ru-RU" sz="3200" b="1" dirty="0" smtClean="0"/>
              <a:t>Контролируемость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1714488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Четкий временной интервал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82" y="3357562"/>
            <a:ext cx="4500594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err="1" smtClean="0"/>
              <a:t>Адресность</a:t>
            </a:r>
            <a:r>
              <a:rPr lang="ru-RU" sz="3200" b="1" dirty="0" smtClean="0"/>
              <a:t>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429124" y="4214818"/>
            <a:ext cx="4500594" cy="178595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Согласованность</a:t>
            </a:r>
          </a:p>
          <a:p>
            <a:pPr lvl="0" algn="ctr"/>
            <a:r>
              <a:rPr lang="ru-RU" sz="3200" b="1" dirty="0" smtClean="0"/>
              <a:t> с другими целями </a:t>
            </a:r>
          </a:p>
          <a:p>
            <a:pPr lvl="0" algn="ctr"/>
            <a:r>
              <a:rPr lang="ru-RU" sz="3200" b="1" dirty="0" smtClean="0"/>
              <a:t>и ресурсами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4429124" y="2714620"/>
            <a:ext cx="4500594" cy="12763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Конкретность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  <p:bldP spid="9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l"/>
            <a:r>
              <a:rPr lang="ru-RU" b="1" dirty="0" smtClean="0"/>
              <a:t>Требования к реализации функции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9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0" y="5286388"/>
            <a:ext cx="4829180" cy="1071559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just"/>
            <a:r>
              <a:rPr lang="ru-RU" sz="3200" b="1" dirty="0" smtClean="0"/>
              <a:t>Контролируемость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1714488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Четкий временной интервал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82" y="3357562"/>
            <a:ext cx="4500594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err="1" smtClean="0"/>
              <a:t>Адресность</a:t>
            </a:r>
            <a:r>
              <a:rPr lang="ru-RU" sz="3200" b="1" dirty="0" smtClean="0"/>
              <a:t>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4429124" y="4214818"/>
            <a:ext cx="4500594" cy="178595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Согласованность</a:t>
            </a:r>
          </a:p>
          <a:p>
            <a:pPr lvl="0" algn="ctr"/>
            <a:r>
              <a:rPr lang="ru-RU" sz="3200" b="1" dirty="0" smtClean="0"/>
              <a:t> с другими целями </a:t>
            </a:r>
          </a:p>
          <a:p>
            <a:pPr lvl="0" algn="ctr"/>
            <a:r>
              <a:rPr lang="ru-RU" sz="3200" b="1" dirty="0" smtClean="0"/>
              <a:t>и ресурсами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4429124" y="2714620"/>
            <a:ext cx="4500594" cy="12763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3200" b="1" dirty="0" smtClean="0"/>
              <a:t>Конкретность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126163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Постановка целей </a:t>
            </a:r>
            <a:br>
              <a:rPr lang="ru-RU" sz="2800" b="1" dirty="0" smtClean="0"/>
            </a:br>
            <a:r>
              <a:rPr lang="ru-RU" sz="2800" b="1" dirty="0" smtClean="0"/>
              <a:t>с учетом их мотивационного потенциала </a:t>
            </a:r>
          </a:p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1214422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Определенность цели в объективном плане:</a:t>
            </a:r>
            <a:endParaRPr lang="ru-RU" sz="2800" b="1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50" y="4286256"/>
            <a:ext cx="8929750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dirty="0" smtClean="0"/>
              <a:t>конкретность в способах ее задания и содержания.</a:t>
            </a:r>
            <a:endParaRPr lang="ru-RU" sz="2800" b="1" dirty="0" smtClean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571472" y="2714620"/>
            <a:ext cx="807249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dirty="0" smtClean="0"/>
              <a:t>четкость формулировки цели</a:t>
            </a:r>
            <a:endParaRPr lang="ru-RU" sz="2800" b="1" dirty="0" smtClean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428596" y="2357430"/>
            <a:ext cx="8072494" cy="314327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dirty="0" smtClean="0"/>
              <a:t>Представление цели </a:t>
            </a:r>
          </a:p>
          <a:p>
            <a:pPr lvl="0" algn="ctr"/>
            <a:r>
              <a:rPr lang="ru-RU" sz="2800" dirty="0" smtClean="0"/>
              <a:t>в качественном и количественном виде </a:t>
            </a:r>
          </a:p>
          <a:p>
            <a:pPr lvl="0" algn="ctr"/>
            <a:r>
              <a:rPr lang="ru-RU" sz="2800" dirty="0" smtClean="0"/>
              <a:t>(требование измеримости цели)  </a:t>
            </a:r>
          </a:p>
          <a:p>
            <a:pPr lvl="0" algn="ctr"/>
            <a:r>
              <a:rPr lang="ru-RU" sz="2800" dirty="0" smtClean="0"/>
              <a:t>обеспечивает объективность</a:t>
            </a:r>
          </a:p>
          <a:p>
            <a:pPr lvl="0" algn="ctr"/>
            <a:r>
              <a:rPr lang="ru-RU" sz="2800" dirty="0" smtClean="0"/>
              <a:t> проверки степени достижимости цели.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126163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Постановка целей </a:t>
            </a:r>
            <a:br>
              <a:rPr lang="ru-RU" sz="2800" b="1" dirty="0" smtClean="0"/>
            </a:br>
            <a:r>
              <a:rPr lang="ru-RU" sz="2800" b="1" dirty="0" smtClean="0"/>
              <a:t>с учетом их мотивационного потенциала </a:t>
            </a:r>
          </a:p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71472" y="1571612"/>
            <a:ext cx="8072494" cy="35004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Субъективно определенность </a:t>
            </a:r>
          </a:p>
          <a:p>
            <a:pPr algn="ctr"/>
            <a:r>
              <a:rPr lang="ru-RU" sz="2800" dirty="0" smtClean="0"/>
              <a:t>означает точное восприятие цели </a:t>
            </a:r>
          </a:p>
          <a:p>
            <a:pPr algn="ctr"/>
            <a:r>
              <a:rPr lang="ru-RU" sz="2800" dirty="0" smtClean="0"/>
              <a:t>исполнителями</a:t>
            </a:r>
          </a:p>
          <a:p>
            <a:pPr algn="ctr"/>
            <a:r>
              <a:rPr lang="ru-RU" sz="2800" dirty="0" smtClean="0"/>
              <a:t> именно в том смысле,</a:t>
            </a:r>
          </a:p>
          <a:p>
            <a:pPr algn="ctr"/>
            <a:r>
              <a:rPr lang="ru-RU" sz="2800" dirty="0" smtClean="0"/>
              <a:t> в каком она была первоначально </a:t>
            </a:r>
          </a:p>
          <a:p>
            <a:pPr algn="ctr"/>
            <a:r>
              <a:rPr lang="ru-RU" sz="2800" dirty="0" smtClean="0"/>
              <a:t>сформулирована.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sz="3600" b="1" dirty="0" err="1" smtClean="0"/>
              <a:t>Целеполагание</a:t>
            </a:r>
            <a:r>
              <a:rPr lang="ru-RU" sz="3600" b="1" dirty="0" smtClean="0"/>
              <a:t> -  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643042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выбор цели </a:t>
            </a:r>
          </a:p>
          <a:p>
            <a:pPr algn="ctr"/>
            <a:r>
              <a:rPr lang="ru-RU" sz="3200" b="1" dirty="0" smtClean="0"/>
              <a:t>функционирования </a:t>
            </a:r>
          </a:p>
          <a:p>
            <a:pPr algn="ctr"/>
            <a:r>
              <a:rPr lang="ru-RU" sz="3200" b="1" dirty="0" smtClean="0"/>
              <a:t>организации.</a:t>
            </a:r>
            <a:endParaRPr lang="ru-RU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 animBg="1"/>
      <p:bldP spid="4" grpId="1" animBg="1"/>
      <p:bldP spid="4" grpId="2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1714488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800" dirty="0" smtClean="0"/>
              <a:t>Руководитель, будучи заинтересован</a:t>
            </a:r>
          </a:p>
          <a:p>
            <a:pPr algn="just"/>
            <a:r>
              <a:rPr lang="ru-RU" sz="2800" dirty="0" smtClean="0"/>
              <a:t> в максимизации и усложнении целей, </a:t>
            </a:r>
          </a:p>
          <a:p>
            <a:pPr algn="just"/>
            <a:r>
              <a:rPr lang="ru-RU" sz="2800" dirty="0" smtClean="0"/>
              <a:t>должен знать и уметь </a:t>
            </a:r>
            <a:r>
              <a:rPr lang="ru-RU" sz="2800" b="1" dirty="0" smtClean="0">
                <a:solidFill>
                  <a:srgbClr val="FF0000"/>
                </a:solidFill>
              </a:rPr>
              <a:t>учитывать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реальные возможности исполнителей.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714348" y="57148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Реалистичность  (достижимость) </a:t>
            </a:r>
          </a:p>
          <a:p>
            <a:pPr algn="ctr"/>
            <a:r>
              <a:rPr lang="ru-RU" sz="2800" dirty="0" smtClean="0"/>
              <a:t>— важная психологическая характеристика </a:t>
            </a:r>
          </a:p>
          <a:p>
            <a:pPr algn="ctr"/>
            <a:r>
              <a:rPr lang="ru-RU" sz="2800" dirty="0" smtClean="0"/>
              <a:t>целей.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571472" y="342900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/>
              <a:t>Психологически важно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восприятие цели</a:t>
            </a:r>
            <a:r>
              <a:rPr lang="ru-RU" sz="2800" dirty="0" smtClean="0"/>
              <a:t>: </a:t>
            </a:r>
          </a:p>
          <a:p>
            <a:pPr algn="ctr"/>
            <a:r>
              <a:rPr lang="ru-RU" sz="2800" dirty="0" smtClean="0"/>
              <a:t>не </a:t>
            </a:r>
            <a:r>
              <a:rPr lang="ru-RU" sz="2800" dirty="0" smtClean="0">
                <a:solidFill>
                  <a:srgbClr val="FF0000"/>
                </a:solidFill>
              </a:rPr>
              <a:t>как</a:t>
            </a:r>
            <a:r>
              <a:rPr lang="ru-RU" sz="2800" dirty="0" smtClean="0"/>
              <a:t> формального показателя, </a:t>
            </a:r>
          </a:p>
          <a:p>
            <a:pPr algn="ctr"/>
            <a:r>
              <a:rPr lang="ru-RU" sz="2800" dirty="0" smtClean="0"/>
              <a:t>а </a:t>
            </a:r>
            <a:r>
              <a:rPr lang="ru-RU" sz="2800" b="1" dirty="0" smtClean="0">
                <a:solidFill>
                  <a:srgbClr val="FF0000"/>
                </a:solidFill>
              </a:rPr>
              <a:t>реального обоснованного показателя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  <a:p>
            <a:pPr algn="just"/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642910" y="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Взаимно-поддерживающий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характер целей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подразделений, целевое единство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571472" y="3786190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Доступность целей контролю </a:t>
            </a:r>
          </a:p>
          <a:p>
            <a:pPr algn="ctr"/>
            <a:r>
              <a:rPr lang="ru-RU" sz="2800" dirty="0" smtClean="0"/>
              <a:t>(</a:t>
            </a:r>
            <a:r>
              <a:rPr lang="ru-RU" sz="2800" dirty="0" err="1" smtClean="0"/>
              <a:t>проверяемость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71472" y="1714488"/>
            <a:ext cx="8072494" cy="285752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Баланс</a:t>
            </a:r>
            <a:r>
              <a:rPr lang="ru-RU" sz="2800" b="1" dirty="0" smtClean="0"/>
              <a:t> между общеорганизационными </a:t>
            </a:r>
          </a:p>
          <a:p>
            <a:pPr lvl="0" algn="ctr"/>
            <a:r>
              <a:rPr lang="ru-RU" sz="2800" b="1" dirty="0" smtClean="0"/>
              <a:t>и индивидуальными интересами.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4" grpId="0" animBg="1"/>
      <p:bldP spid="4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5768997"/>
          </a:xfrm>
        </p:spPr>
        <p:txBody>
          <a:bodyPr/>
          <a:lstStyle/>
          <a:p>
            <a:pPr lvl="0" algn="just"/>
            <a:r>
              <a:rPr lang="ru-RU" dirty="0" smtClean="0"/>
              <a:t>Цель по степени сложности должна быть чуть выше реальных возможностей исполнителей, что способствует развитию профессиональных качеств исполнителей.</a:t>
            </a:r>
          </a:p>
          <a:p>
            <a:pPr algn="just"/>
            <a:r>
              <a:rPr lang="ru-RU" dirty="0" smtClean="0"/>
              <a:t>Очень отдаленные</a:t>
            </a:r>
            <a:br>
              <a:rPr lang="ru-RU" dirty="0" smtClean="0"/>
            </a:br>
            <a:r>
              <a:rPr lang="ru-RU" dirty="0" smtClean="0"/>
              <a:t>по времени цели обладают малым мотивационным потенциалом, слишком близкие — тоже неэффективны.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Временной оптимум составляет 1 год.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Оптимальное число одновременно выполняемых целей  4—5.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Общеорганизационные 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95400"/>
            <a:ext cx="8715436" cy="4830763"/>
          </a:xfrm>
        </p:spPr>
        <p:txBody>
          <a:bodyPr/>
          <a:lstStyle/>
          <a:p>
            <a:pPr lvl="0" algn="just"/>
            <a:r>
              <a:rPr lang="ru-RU" sz="2800" dirty="0" smtClean="0"/>
              <a:t>Цель организации должна содержать детальное описание конечного результата ее функционирования.</a:t>
            </a:r>
          </a:p>
          <a:p>
            <a:pPr lvl="0" algn="just"/>
            <a:r>
              <a:rPr lang="ru-RU" sz="2800" dirty="0" smtClean="0"/>
              <a:t>Необходимым условием достижения целей вышележащего уровня является реализация целей каждого из нижележащих уровней.</a:t>
            </a:r>
          </a:p>
          <a:p>
            <a:pPr lvl="0" algn="just"/>
            <a:r>
              <a:rPr lang="ru-RU" sz="2800" dirty="0" smtClean="0"/>
              <a:t>Формулируя цели разных уровней, надо описывать желаемые результаты, а не способы их получения.</a:t>
            </a:r>
          </a:p>
          <a:p>
            <a:pPr algn="just"/>
            <a:r>
              <a:rPr lang="ru-RU" sz="2800" dirty="0" smtClean="0"/>
              <a:t>При согласованности в общем виде подцели каждого уровня должны быть независимы друг от друга.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Общеорганизационные 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Основой нижнего уровня иерархии целей являются задачи (работы) для исполнителей.  </a:t>
            </a:r>
          </a:p>
          <a:p>
            <a:pPr algn="just"/>
            <a:r>
              <a:rPr lang="ru-RU" dirty="0" smtClean="0"/>
              <a:t>Эти задачи должны быть выполнены определенным способом и в установленные сроки.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792162"/>
          </a:xfrm>
        </p:spPr>
        <p:txBody>
          <a:bodyPr/>
          <a:lstStyle/>
          <a:p>
            <a:r>
              <a:rPr lang="ru-RU" dirty="0" smtClean="0"/>
              <a:t>Управление по целям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Management by Objectives</a:t>
            </a:r>
            <a:r>
              <a:rPr lang="ru-RU" sz="3600" dirty="0" smtClean="0"/>
              <a:t> — МВО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95400"/>
            <a:ext cx="8643998" cy="4830763"/>
          </a:xfrm>
        </p:spPr>
        <p:txBody>
          <a:bodyPr/>
          <a:lstStyle/>
          <a:p>
            <a:endParaRPr lang="ru-RU" sz="2800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58" y="2000240"/>
            <a:ext cx="8358246" cy="13573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dirty="0" smtClean="0"/>
              <a:t>МВО — «ориентированная на результаты </a:t>
            </a:r>
          </a:p>
          <a:p>
            <a:r>
              <a:rPr lang="ru-RU" sz="2800" dirty="0" smtClean="0"/>
              <a:t>философия управления» </a:t>
            </a:r>
          </a:p>
          <a:p>
            <a:pPr algn="r">
              <a:buNone/>
            </a:pPr>
            <a:r>
              <a:rPr lang="ru-RU" sz="2800" dirty="0" smtClean="0"/>
              <a:t>А. </a:t>
            </a:r>
            <a:r>
              <a:rPr lang="ru-RU" sz="2800" dirty="0" err="1" smtClean="0"/>
              <a:t>Райа</a:t>
            </a:r>
            <a:endParaRPr lang="en-US" sz="28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71472" y="3286124"/>
            <a:ext cx="8072494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dirty="0" smtClean="0"/>
              <a:t>Основоположником можно назвать  П. </a:t>
            </a:r>
            <a:r>
              <a:rPr lang="ru-RU" sz="2800" dirty="0" err="1" smtClean="0"/>
              <a:t>Друкера</a:t>
            </a:r>
            <a:r>
              <a:rPr lang="ru-RU" sz="2800" dirty="0" smtClean="0"/>
              <a:t>.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42844" y="1285860"/>
            <a:ext cx="8786874" cy="400052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800" dirty="0" smtClean="0"/>
              <a:t>МВО  -  децентрализация всех управленческих </a:t>
            </a:r>
          </a:p>
          <a:p>
            <a:pPr algn="just"/>
            <a:r>
              <a:rPr lang="ru-RU" sz="2800" dirty="0" smtClean="0"/>
              <a:t>функций по основным уровням иерархии </a:t>
            </a:r>
          </a:p>
          <a:p>
            <a:pPr algn="just"/>
            <a:r>
              <a:rPr lang="ru-RU" sz="2800" dirty="0" smtClean="0"/>
              <a:t>организации и способ создания высокой </a:t>
            </a:r>
          </a:p>
          <a:p>
            <a:pPr algn="just"/>
            <a:r>
              <a:rPr lang="ru-RU" sz="2800" dirty="0" smtClean="0"/>
              <a:t>мотивации, преодолевающий отрицательные </a:t>
            </a:r>
          </a:p>
          <a:p>
            <a:pPr algn="just"/>
            <a:r>
              <a:rPr lang="ru-RU" sz="2800" dirty="0" smtClean="0"/>
              <a:t>последствия слишком жесткого контроля</a:t>
            </a:r>
          </a:p>
          <a:p>
            <a:pPr algn="just"/>
            <a:r>
              <a:rPr lang="ru-RU" sz="2800" dirty="0" smtClean="0"/>
              <a:t> над исполнителями.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2143116"/>
            <a:ext cx="8786874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800" dirty="0" smtClean="0"/>
              <a:t>Возможны два варианта осуществления МВО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428728" y="357166"/>
            <a:ext cx="6000792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dirty="0" smtClean="0"/>
              <a:t>Четкая формулировка целей, </a:t>
            </a:r>
          </a:p>
          <a:p>
            <a:pPr algn="ctr"/>
            <a:r>
              <a:rPr lang="ru-RU" sz="2800" dirty="0" smtClean="0"/>
              <a:t>выработка реальных</a:t>
            </a:r>
          </a:p>
          <a:p>
            <a:pPr algn="ctr"/>
            <a:r>
              <a:rPr lang="ru-RU" sz="2800" dirty="0" smtClean="0"/>
              <a:t> планов их достижения</a:t>
            </a:r>
            <a:endParaRPr lang="ru-RU" sz="2800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428728" y="4071942"/>
            <a:ext cx="6000792" cy="200026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dirty="0" smtClean="0"/>
              <a:t>Определение полномочий </a:t>
            </a:r>
          </a:p>
          <a:p>
            <a:pPr algn="ctr"/>
            <a:r>
              <a:rPr lang="ru-RU" sz="2400" dirty="0" smtClean="0"/>
              <a:t>всех  руководителей организации,</a:t>
            </a:r>
          </a:p>
          <a:p>
            <a:pPr algn="ctr"/>
            <a:r>
              <a:rPr lang="ru-RU" sz="2400" dirty="0" smtClean="0"/>
              <a:t>разработка целей управления </a:t>
            </a:r>
          </a:p>
          <a:p>
            <a:pPr algn="ctr"/>
            <a:r>
              <a:rPr lang="ru-RU" sz="2400" dirty="0" smtClean="0"/>
              <a:t>в рамках установленных обязанностей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Первый вариант:</a:t>
            </a:r>
          </a:p>
          <a:p>
            <a:pPr lvl="0"/>
            <a:r>
              <a:rPr lang="ru-RU" dirty="0" smtClean="0"/>
              <a:t>четкие и краткие формулировки целей;</a:t>
            </a:r>
          </a:p>
          <a:p>
            <a:pPr lvl="0"/>
            <a:r>
              <a:rPr lang="ru-RU" dirty="0" smtClean="0"/>
              <a:t>выработка реальных планов их достижения;</a:t>
            </a:r>
          </a:p>
          <a:p>
            <a:pPr lvl="0"/>
            <a:r>
              <a:rPr lang="ru-RU" dirty="0" smtClean="0"/>
              <a:t>контроль и оценка работы и результатов;</a:t>
            </a:r>
          </a:p>
          <a:p>
            <a:r>
              <a:rPr lang="ru-RU" dirty="0" smtClean="0"/>
              <a:t>коррекция для достижения планируемых результатов.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911741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Второй вариант:</a:t>
            </a:r>
          </a:p>
          <a:p>
            <a:pPr lvl="0"/>
            <a:r>
              <a:rPr lang="ru-RU" dirty="0" smtClean="0"/>
              <a:t>определение полномочий всех  руководителей организации;</a:t>
            </a:r>
          </a:p>
          <a:p>
            <a:pPr lvl="0"/>
            <a:r>
              <a:rPr lang="ru-RU" dirty="0" smtClean="0"/>
              <a:t>разработка целей управления в рамках установленных обязанностей;</a:t>
            </a:r>
          </a:p>
          <a:p>
            <a:pPr lvl="0"/>
            <a:r>
              <a:rPr lang="ru-RU" dirty="0" smtClean="0"/>
              <a:t>реальное планирование достижения сформулированных целей;</a:t>
            </a:r>
          </a:p>
          <a:p>
            <a:pPr lvl="0"/>
            <a:r>
              <a:rPr lang="ru-RU" dirty="0" smtClean="0"/>
              <a:t>контроль, оценка работы и результатов, полученных каждым руководителем.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sz="3600" b="1" dirty="0" smtClean="0"/>
              <a:t>Функция </a:t>
            </a:r>
            <a:r>
              <a:rPr lang="ru-RU" sz="3600" b="1" dirty="0" err="1" smtClean="0"/>
              <a:t>целеполагания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Функция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 -</a:t>
            </a:r>
            <a:r>
              <a:rPr lang="ru-RU" b="1" i="1" dirty="0" smtClean="0"/>
              <a:t> в</a:t>
            </a:r>
            <a:r>
              <a:rPr lang="ru-RU" b="1" dirty="0" smtClean="0"/>
              <a:t>ажнейшая в управленческой деятельности и общем функционировании организации</a:t>
            </a:r>
            <a:r>
              <a:rPr lang="ru-RU" b="1" i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недостаткам метода управления по целям относится его большая трудоемкость; частая неспособность руководителей низшего звена к самостоятельной и грамотной постановке целей; объективные трудности постановки целей, особенно качественных.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Одна из наиболее известных теорий </a:t>
            </a:r>
            <a:r>
              <a:rPr lang="ru-RU" sz="3200" b="1" dirty="0" err="1" smtClean="0">
                <a:solidFill>
                  <a:schemeClr val="tx1"/>
                </a:solidFill>
              </a:rPr>
              <a:t>целеполагания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642910" y="2500306"/>
            <a:ext cx="8501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теория Эдвина Локка </a:t>
            </a:r>
          </a:p>
          <a:p>
            <a:pPr algn="ctr"/>
            <a:r>
              <a:rPr lang="ru-RU" b="1" dirty="0" smtClean="0"/>
              <a:t>(разработана в когнитивной ориентации).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84030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562612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 algn="just"/>
            <a:r>
              <a:rPr lang="ru-RU" sz="2800" dirty="0" err="1" smtClean="0"/>
              <a:t>Целеполагание</a:t>
            </a:r>
            <a:r>
              <a:rPr lang="ru-RU" sz="2800" dirty="0" smtClean="0"/>
              <a:t> не является единственным или обязательно наиболее важным понятием в трудовой мотивации. </a:t>
            </a:r>
          </a:p>
          <a:p>
            <a:pPr algn="just"/>
            <a:r>
              <a:rPr lang="ru-RU" sz="2800" dirty="0" smtClean="0"/>
              <a:t>Понятия потребностей и ценностей являются более фундаментальными в трудовой мотивации и наряду со знаниями и установками личности – это как раз те факторы, которые определяют цели.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5911873"/>
          </a:xfrm>
        </p:spPr>
        <p:txBody>
          <a:bodyPr/>
          <a:lstStyle/>
          <a:p>
            <a:pPr algn="just"/>
            <a:r>
              <a:rPr lang="ru-RU" sz="2800" i="1" dirty="0" smtClean="0"/>
              <a:t>Ценности (</a:t>
            </a:r>
            <a:r>
              <a:rPr lang="ru-RU" sz="2800" dirty="0" smtClean="0"/>
              <a:t> нечто, что индивид стремится получить и/или удержать)  являются важными когнитивными детерминантами поведения. </a:t>
            </a:r>
          </a:p>
          <a:p>
            <a:pPr algn="just"/>
            <a:r>
              <a:rPr lang="ru-RU" sz="2800" dirty="0" smtClean="0"/>
              <a:t>Индивидуум воспринимает эти ценности посредством эмоций или желания.</a:t>
            </a:r>
          </a:p>
          <a:p>
            <a:pPr algn="just"/>
            <a:r>
              <a:rPr lang="ru-RU" sz="2800" dirty="0" smtClean="0"/>
              <a:t>Помимо ценностей важную роль в качестве когнитивных детерминантов поведения играют </a:t>
            </a:r>
            <a:r>
              <a:rPr lang="ru-RU" sz="2800" i="1" dirty="0" smtClean="0"/>
              <a:t>стремления</a:t>
            </a:r>
            <a:r>
              <a:rPr lang="ru-RU" sz="2800" dirty="0" smtClean="0"/>
              <a:t>, или </a:t>
            </a:r>
            <a:r>
              <a:rPr lang="ru-RU" sz="2800" i="1" dirty="0" smtClean="0"/>
              <a:t>цели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Люди стремятся достичь цели для удовлетворения своих эмоций или желаний.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Цели придают направленный характер человеческому поведению и ориентируют мысли и действия человека на достижение определенного результата. </a:t>
            </a:r>
          </a:p>
          <a:p>
            <a:pPr algn="just"/>
            <a:r>
              <a:rPr lang="ru-RU" dirty="0" smtClean="0"/>
              <a:t>В дальнейшем индивидуум реагирует и действует в соответствии с этими намерениями или целями, даже если они не достигаются. </a:t>
            </a:r>
          </a:p>
          <a:p>
            <a:pPr algn="just"/>
            <a:r>
              <a:rPr lang="ru-RU" dirty="0" smtClean="0"/>
              <a:t>Результатом реакций являются последствия, обратная связь или подкрепление.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Э. Локк обратил внимание на роль преданности: в отсутствие преданности конкретным целям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не будет работать. </a:t>
            </a:r>
          </a:p>
          <a:p>
            <a:pPr algn="just"/>
            <a:r>
              <a:rPr lang="ru-RU" dirty="0" smtClean="0"/>
              <a:t>Преданность согласно Э. Локку "приверженность или намерение личности достичь цели независимо от ее происхождения" </a:t>
            </a:r>
          </a:p>
          <a:p>
            <a:pPr algn="just"/>
            <a:r>
              <a:rPr lang="ru-RU" dirty="0" smtClean="0"/>
              <a:t>Преданность является посредником в отношениях между целью и деятельностью.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:\Base\Images\Image338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Практические рекомендации, как посредством </a:t>
            </a:r>
            <a:r>
              <a:rPr lang="ru-RU" dirty="0" err="1" smtClean="0">
                <a:solidFill>
                  <a:srgbClr val="FF0000"/>
                </a:solidFill>
              </a:rPr>
              <a:t>целеполагания</a:t>
            </a:r>
            <a:r>
              <a:rPr lang="ru-RU" dirty="0" smtClean="0">
                <a:solidFill>
                  <a:srgbClr val="FF0000"/>
                </a:solidFill>
              </a:rPr>
              <a:t> повысить эффективность трудовой деятельности (по Э. Локку)</a:t>
            </a:r>
          </a:p>
          <a:p>
            <a:pPr algn="just"/>
            <a:r>
              <a:rPr lang="ru-RU" i="1" dirty="0" smtClean="0"/>
              <a:t>Конкретные цели</a:t>
            </a:r>
            <a:r>
              <a:rPr lang="ru-RU" dirty="0" smtClean="0"/>
              <a:t> лучше, чем туманные или общие задачи, </a:t>
            </a:r>
          </a:p>
          <a:p>
            <a:pPr algn="just">
              <a:buNone/>
            </a:pPr>
            <a:r>
              <a:rPr lang="ru-RU" dirty="0" smtClean="0"/>
              <a:t>   Стиль менеджмента, основанный на поддержке работника, оказывает важное опосредующее воздействие. Общая целевая установка "делайте как можно лучше» тоже играет позитивную роль.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just"/>
            <a:r>
              <a:rPr lang="ru-RU" sz="2800" i="1" dirty="0" smtClean="0"/>
              <a:t>Трудные</a:t>
            </a:r>
            <a:r>
              <a:rPr lang="ru-RU" sz="2800" dirty="0" smtClean="0"/>
              <a:t>,</a:t>
            </a:r>
            <a:r>
              <a:rPr lang="ru-RU" sz="2800" i="1" dirty="0" smtClean="0"/>
              <a:t> проблемные цели</a:t>
            </a:r>
            <a:r>
              <a:rPr lang="ru-RU" sz="2800" dirty="0" smtClean="0"/>
              <a:t> лучше относительно легких и обыденных. Однако эти цели должны быть достижимы и не настолько трудны, чтобы вызывать фрустрацию. </a:t>
            </a:r>
          </a:p>
          <a:p>
            <a:pPr algn="just"/>
            <a:r>
              <a:rPr lang="ru-RU" sz="2800" i="1" dirty="0" smtClean="0"/>
              <a:t>Собственные цели и цели</a:t>
            </a:r>
            <a:r>
              <a:rPr lang="ru-RU" sz="2800" dirty="0" smtClean="0"/>
              <a:t>,</a:t>
            </a:r>
            <a:r>
              <a:rPr lang="ru-RU" sz="2800" i="1" dirty="0" smtClean="0"/>
              <a:t> сознательно принятые на себя</a:t>
            </a:r>
            <a:r>
              <a:rPr lang="ru-RU" sz="2800" dirty="0" smtClean="0"/>
              <a:t> вследствие участия в их выработке, по-видимому, предпочтительнее целей, поставленных другими.</a:t>
            </a:r>
          </a:p>
          <a:p>
            <a:pPr algn="just"/>
            <a:r>
              <a:rPr lang="ru-RU" sz="2800" i="1" dirty="0" smtClean="0"/>
              <a:t>Объективная</a:t>
            </a:r>
            <a:r>
              <a:rPr lang="ru-RU" sz="2800" dirty="0" smtClean="0"/>
              <a:t>,</a:t>
            </a:r>
            <a:r>
              <a:rPr lang="ru-RU" sz="2800" i="1" dirty="0" smtClean="0"/>
              <a:t> своевременная обратная связь</a:t>
            </a:r>
            <a:r>
              <a:rPr lang="ru-RU" sz="2800" dirty="0" smtClean="0"/>
              <a:t>,</a:t>
            </a:r>
            <a:r>
              <a:rPr lang="ru-RU" sz="2800" i="1" dirty="0" smtClean="0"/>
              <a:t> информирующая о продвижении к цели</a:t>
            </a:r>
            <a:r>
              <a:rPr lang="ru-RU" sz="2800" dirty="0" smtClean="0"/>
              <a:t>, предпочтительнее, чем ее отсутствие.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92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Цель.   </a:t>
            </a:r>
            <a:br>
              <a:rPr lang="ru-RU" sz="3600" b="1" dirty="0" smtClean="0"/>
            </a:br>
            <a:r>
              <a:rPr lang="ru-RU" sz="3600" b="1" dirty="0" smtClean="0"/>
              <a:t>Психологическое определение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1428736"/>
            <a:ext cx="8786874" cy="49292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Психологическая модель </a:t>
            </a:r>
          </a:p>
          <a:p>
            <a:pPr algn="ctr"/>
            <a:r>
              <a:rPr lang="ru-RU" sz="3200" b="1" dirty="0" smtClean="0"/>
              <a:t>(осознанный образ) </a:t>
            </a:r>
          </a:p>
          <a:p>
            <a:pPr algn="ctr"/>
            <a:r>
              <a:rPr lang="ru-RU" sz="3200" b="1" dirty="0" smtClean="0"/>
              <a:t>возможного и необходимого будущего </a:t>
            </a:r>
          </a:p>
          <a:p>
            <a:pPr algn="ctr"/>
            <a:r>
              <a:rPr lang="ru-RU" sz="3200" b="1" dirty="0" smtClean="0"/>
              <a:t>результата действий, </a:t>
            </a:r>
          </a:p>
          <a:p>
            <a:pPr algn="ctr"/>
            <a:r>
              <a:rPr lang="ru-RU" sz="3200" b="1" dirty="0" smtClean="0"/>
              <a:t>предвосхищаемый полезный итог </a:t>
            </a:r>
          </a:p>
          <a:p>
            <a:pPr algn="ctr"/>
            <a:r>
              <a:rPr lang="ru-RU" sz="3200" b="1" dirty="0" smtClean="0"/>
              <a:t>деятельности, определяющий </a:t>
            </a:r>
          </a:p>
          <a:p>
            <a:pPr algn="ctr"/>
            <a:r>
              <a:rPr lang="ru-RU" sz="3200" b="1" dirty="0" smtClean="0"/>
              <a:t>поведение человека,</a:t>
            </a:r>
          </a:p>
          <a:p>
            <a:pPr algn="ctr"/>
            <a:r>
              <a:rPr lang="ru-RU" sz="3200" b="1" dirty="0" smtClean="0"/>
              <a:t> регулирующий его программу </a:t>
            </a:r>
          </a:p>
          <a:p>
            <a:pPr algn="ctr"/>
            <a:r>
              <a:rPr lang="ru-RU" sz="3200" b="1" dirty="0" smtClean="0"/>
              <a:t>и текущую коррекцию. </a:t>
            </a:r>
          </a:p>
          <a:p>
            <a:pPr algn="ctr"/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dirty="0" smtClean="0"/>
              <a:t>Охарактеризуйте психологические аспекты </a:t>
            </a:r>
            <a:r>
              <a:rPr lang="ru-RU" sz="2000" dirty="0" err="1" smtClean="0"/>
              <a:t>целеполагания</a:t>
            </a:r>
            <a:r>
              <a:rPr lang="ru-RU" sz="2000" dirty="0" smtClean="0"/>
              <a:t>.</a:t>
            </a:r>
          </a:p>
          <a:p>
            <a:pPr lvl="0" algn="just"/>
            <a:r>
              <a:rPr lang="ru-RU" sz="2000" dirty="0" smtClean="0"/>
              <a:t>Дайте психологическое определение цели. </a:t>
            </a:r>
          </a:p>
          <a:p>
            <a:pPr lvl="0" algn="just"/>
            <a:r>
              <a:rPr lang="ru-RU" sz="2000" dirty="0" smtClean="0"/>
              <a:t>Каковы критерии правильно поставленной цели и  психологическое значение соблюдения этих критериев.</a:t>
            </a:r>
          </a:p>
          <a:p>
            <a:pPr lvl="0" algn="just"/>
            <a:r>
              <a:rPr lang="ru-RU" sz="2000" dirty="0" smtClean="0"/>
              <a:t>В чем заключается мотивирующая / </a:t>
            </a:r>
            <a:r>
              <a:rPr lang="ru-RU" sz="2000" dirty="0" err="1" smtClean="0"/>
              <a:t>демотивирующая</a:t>
            </a:r>
            <a:r>
              <a:rPr lang="ru-RU" sz="2000" dirty="0" smtClean="0"/>
              <a:t>  роль </a:t>
            </a:r>
            <a:r>
              <a:rPr lang="ru-RU" sz="2000" dirty="0" err="1" smtClean="0"/>
              <a:t>целеполагания</a:t>
            </a:r>
            <a:r>
              <a:rPr lang="ru-RU" sz="2000" dirty="0" smtClean="0"/>
              <a:t>? </a:t>
            </a:r>
          </a:p>
          <a:p>
            <a:pPr lvl="0" algn="just"/>
            <a:r>
              <a:rPr lang="ru-RU" sz="2000" dirty="0" smtClean="0"/>
              <a:t> Что  представляет собой подход «управление по целям».</a:t>
            </a:r>
          </a:p>
          <a:p>
            <a:pPr lvl="0" algn="just"/>
            <a:r>
              <a:rPr lang="ru-RU" sz="2000" dirty="0" smtClean="0"/>
              <a:t>Дайте сравнительную характеристику командного (прямого)  менеджмента и управления по целям.</a:t>
            </a:r>
          </a:p>
          <a:p>
            <a:pPr algn="just"/>
            <a:endParaRPr lang="ru-RU" sz="2000" dirty="0" smtClean="0">
              <a:hlinkClick r:id="rId2" action="ppaction://hlinksldjump"/>
            </a:endParaRPr>
          </a:p>
          <a:p>
            <a:pPr algn="just">
              <a:buNone/>
            </a:pPr>
            <a:r>
              <a:rPr lang="ru-RU" sz="2000" dirty="0" smtClean="0">
                <a:hlinkClick r:id="rId2" action="ppaction://hlinksldjump"/>
              </a:rPr>
              <a:t>Перейти к тематическому плану лекции</a:t>
            </a:r>
            <a:endParaRPr lang="ru-RU" sz="2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Акофф</a:t>
            </a:r>
            <a:r>
              <a:rPr lang="ru-RU" sz="2000" dirty="0" smtClean="0"/>
              <a:t> Р. Планирование будущего корпорации. - Пер. с англ. - М.: Прогресс, 1985. - 327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Аксеновская</a:t>
            </a:r>
            <a:r>
              <a:rPr lang="ru-RU" sz="2000" dirty="0" smtClean="0"/>
              <a:t> Л. Н. Ордерная модель организационной культуры. М.: Академический проект. 2007. – 303 с.</a:t>
            </a: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Армстр</a:t>
            </a:r>
            <a:r>
              <a:rPr lang="en-US" sz="2000" dirty="0" smtClean="0"/>
              <a:t>o</a:t>
            </a:r>
            <a:r>
              <a:rPr lang="ru-RU" sz="2000" dirty="0" err="1" smtClean="0"/>
              <a:t>нг</a:t>
            </a:r>
            <a:r>
              <a:rPr lang="en-US" sz="2000" dirty="0" smtClean="0"/>
              <a:t>, </a:t>
            </a:r>
            <a:r>
              <a:rPr lang="ru-RU" sz="2000" dirty="0" smtClean="0"/>
              <a:t>М</a:t>
            </a:r>
            <a:r>
              <a:rPr lang="en-US" sz="2000" dirty="0" smtClean="0"/>
              <a:t>, </a:t>
            </a:r>
            <a:r>
              <a:rPr lang="ru-RU" sz="2000" dirty="0" smtClean="0"/>
              <a:t>Практика управления человеческими ресурсами</a:t>
            </a:r>
            <a:r>
              <a:rPr lang="en-US" sz="2000" dirty="0" smtClean="0"/>
              <a:t> A Handbook of Human Resource Management Practice. -  8-</a:t>
            </a:r>
            <a:r>
              <a:rPr lang="ru-RU" sz="2000" dirty="0" smtClean="0"/>
              <a:t>е издание</a:t>
            </a:r>
            <a:r>
              <a:rPr lang="en-US" sz="2000" dirty="0" smtClean="0"/>
              <a:t>, </a:t>
            </a:r>
            <a:r>
              <a:rPr lang="ru-RU" sz="2000" dirty="0" smtClean="0"/>
              <a:t>СПб</a:t>
            </a:r>
            <a:r>
              <a:rPr lang="en-US" sz="2000" dirty="0" smtClean="0"/>
              <a:t>.: </a:t>
            </a:r>
            <a:r>
              <a:rPr lang="ru-RU" sz="2000" dirty="0" smtClean="0"/>
              <a:t>ПИТЕР</a:t>
            </a:r>
            <a:r>
              <a:rPr lang="en-US" sz="2000" dirty="0" smtClean="0"/>
              <a:t>, 2008. - 832 </a:t>
            </a:r>
            <a:r>
              <a:rPr lang="ru-RU" sz="2000" dirty="0" smtClean="0"/>
              <a:t>с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/>
              <a:t>Виханский</a:t>
            </a:r>
            <a:r>
              <a:rPr lang="ru-RU" sz="2000" dirty="0" smtClean="0"/>
              <a:t>, О. С. Менеджмент: учебник для вузов / О. С. </a:t>
            </a:r>
            <a:r>
              <a:rPr lang="ru-RU" sz="2000" dirty="0" err="1" smtClean="0"/>
              <a:t>Виханский</a:t>
            </a:r>
            <a:r>
              <a:rPr lang="ru-RU" sz="2000" dirty="0" smtClean="0"/>
              <a:t>. – 3-е   изд. – М.: </a:t>
            </a:r>
            <a:r>
              <a:rPr lang="ru-RU" sz="2000" dirty="0" err="1" smtClean="0"/>
              <a:t>Экономистъ</a:t>
            </a:r>
            <a:r>
              <a:rPr lang="ru-RU" sz="2000" dirty="0" smtClean="0"/>
              <a:t>, 2004. – 528 с.</a:t>
            </a:r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Перейти к тематическому плану лекции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785918" y="2857496"/>
            <a:ext cx="5429288" cy="157163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- это</a:t>
            </a:r>
            <a:endParaRPr lang="ru-RU" sz="32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95400"/>
            <a:ext cx="8786874" cy="4830763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42844" y="714356"/>
            <a:ext cx="8786874" cy="157163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err="1" smtClean="0"/>
              <a:t>системообразующий</a:t>
            </a:r>
            <a:r>
              <a:rPr lang="ru-RU" sz="3200" b="1" dirty="0" smtClean="0"/>
              <a:t> </a:t>
            </a:r>
          </a:p>
          <a:p>
            <a:pPr algn="ctr"/>
            <a:r>
              <a:rPr lang="ru-RU" sz="3200" b="1" dirty="0" smtClean="0"/>
              <a:t>фактор организации. </a:t>
            </a:r>
            <a:endParaRPr lang="ru-RU" sz="32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357126" y="5000636"/>
            <a:ext cx="8644030" cy="157163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основа стратегических решений </a:t>
            </a:r>
          </a:p>
          <a:p>
            <a:pPr algn="ctr"/>
            <a:r>
              <a:rPr lang="ru-RU" sz="3200" b="1" dirty="0" smtClean="0"/>
              <a:t>и планирования в организации. 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определяет: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/>
          <a:lstStyle/>
          <a:p>
            <a:pPr algn="just"/>
            <a:r>
              <a:rPr lang="ru-RU" sz="2800" b="1" dirty="0" smtClean="0"/>
              <a:t>общую направленность деятельности организации, </a:t>
            </a:r>
          </a:p>
          <a:p>
            <a:pPr algn="just"/>
            <a:r>
              <a:rPr lang="ru-RU" sz="2800" b="1" dirty="0" smtClean="0"/>
              <a:t>структуру организации, </a:t>
            </a:r>
          </a:p>
          <a:p>
            <a:pPr algn="just"/>
            <a:r>
              <a:rPr lang="ru-RU" sz="2800" b="1" dirty="0" smtClean="0"/>
              <a:t>регуляцию связей между компонентами </a:t>
            </a:r>
            <a:r>
              <a:rPr lang="ru-RU" sz="2800" b="1" dirty="0" err="1" smtClean="0"/>
              <a:t>оргструктуры</a:t>
            </a:r>
            <a:r>
              <a:rPr lang="ru-RU" sz="2800" b="1" dirty="0" smtClean="0"/>
              <a:t>, интегрирует их в согласованную систему.</a:t>
            </a:r>
          </a:p>
          <a:p>
            <a:pPr algn="just"/>
            <a:endParaRPr lang="ru-RU" b="1" dirty="0" smtClean="0"/>
          </a:p>
          <a:p>
            <a:pPr algn="just"/>
            <a:endParaRPr lang="ru-RU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4000504"/>
            <a:ext cx="8644030" cy="235745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цель  конкретизирует </a:t>
            </a:r>
          </a:p>
          <a:p>
            <a:pPr algn="ctr"/>
            <a:r>
              <a:rPr lang="ru-RU" sz="3200" b="1" dirty="0" smtClean="0"/>
              <a:t>желательное состояние объекта </a:t>
            </a:r>
          </a:p>
          <a:p>
            <a:pPr algn="ctr"/>
            <a:r>
              <a:rPr lang="ru-RU" sz="3200" b="1" dirty="0" smtClean="0"/>
              <a:t>Управления (организации) </a:t>
            </a:r>
          </a:p>
          <a:p>
            <a:pPr algn="ctr"/>
            <a:r>
              <a:rPr lang="ru-RU" sz="3200" b="1" dirty="0" smtClean="0"/>
              <a:t>через определенный</a:t>
            </a:r>
          </a:p>
          <a:p>
            <a:pPr algn="ctr"/>
            <a:r>
              <a:rPr lang="ru-RU" sz="3200" b="1" dirty="0" smtClean="0"/>
              <a:t> временной период.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2040</Words>
  <Application>Microsoft Office PowerPoint</Application>
  <PresentationFormat>Экран (4:3)</PresentationFormat>
  <Paragraphs>438</Paragraphs>
  <Slides>72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3" baseType="lpstr">
      <vt:lpstr>Тема Office</vt:lpstr>
      <vt:lpstr>Психологические аспекты целеполагания</vt:lpstr>
      <vt:lpstr>Тематический план лекции:</vt:lpstr>
      <vt:lpstr>Когда  человек не знает к какой пристани он держит путь, для него ни один ветер не будет попутным. </vt:lpstr>
      <vt:lpstr>Целеполагание. Психологическое определение:</vt:lpstr>
      <vt:lpstr>Целеполагание -  </vt:lpstr>
      <vt:lpstr>Функция целеполагания</vt:lpstr>
      <vt:lpstr>Цель.    Психологическое определение</vt:lpstr>
      <vt:lpstr>Слайд 8</vt:lpstr>
      <vt:lpstr>Цель определяет: </vt:lpstr>
      <vt:lpstr>Слайд 10</vt:lpstr>
      <vt:lpstr>Слайд 11</vt:lpstr>
      <vt:lpstr>Слайд 12</vt:lpstr>
      <vt:lpstr>Выделяются четыре сферы, применительно к которым организации устанавливают цели:</vt:lpstr>
      <vt:lpstr>Можно выделить следующие виды целей:</vt:lpstr>
      <vt:lpstr>Правильно поставленные цели должны быть:</vt:lpstr>
      <vt:lpstr>Слайд 16</vt:lpstr>
      <vt:lpstr>Слайд 17</vt:lpstr>
      <vt:lpstr>Слайд 18</vt:lpstr>
      <vt:lpstr>Процесс целеполагания в организации состоит из трех последовательных стадий. </vt:lpstr>
      <vt:lpstr>Процесс выработки целей предполагает прохождение четырех фаз</vt:lpstr>
      <vt:lpstr>Слайд 21</vt:lpstr>
      <vt:lpstr>Слайд 22</vt:lpstr>
      <vt:lpstr>Слайд 23</vt:lpstr>
      <vt:lpstr>Психологическое содержание функции целеполагания </vt:lpstr>
      <vt:lpstr>Слайд 25</vt:lpstr>
      <vt:lpstr>Слайд 26</vt:lpstr>
      <vt:lpstr>Слайд 27</vt:lpstr>
      <vt:lpstr>Слайд 28</vt:lpstr>
      <vt:lpstr>Слайд 29</vt:lpstr>
      <vt:lpstr>Слайд 30</vt:lpstr>
      <vt:lpstr>Неотъемлемой часть целеполагания является</vt:lpstr>
      <vt:lpstr>Правила формулирования миссии </vt:lpstr>
      <vt:lpstr>Миссия является базисом последующей реализации функции целеполагания.</vt:lpstr>
      <vt:lpstr>Типология целей организации</vt:lpstr>
      <vt:lpstr>По иерархическому статусу цели дифференцируются на:</vt:lpstr>
      <vt:lpstr>Слайд 36</vt:lpstr>
      <vt:lpstr>По критерию временной перспективы цели классифицируются:</vt:lpstr>
      <vt:lpstr>Временная классификация целей тесно связана с классификацией целей по критерию их значимости</vt:lpstr>
      <vt:lpstr>Цели подразделяются на две обобщающие группы</vt:lpstr>
      <vt:lpstr>По признаку очередности их реализации:</vt:lpstr>
      <vt:lpstr>Цели</vt:lpstr>
      <vt:lpstr>по признаку приуроченности к определенным стадиям существования организации включает в себя четыре категории целей</vt:lpstr>
      <vt:lpstr>Слайд 43</vt:lpstr>
      <vt:lpstr>Слайд 44</vt:lpstr>
      <vt:lpstr>Слайд 45</vt:lpstr>
      <vt:lpstr>Требования к реализации функции целеполагания:</vt:lpstr>
      <vt:lpstr>Требования к реализации функции целеполагания:</vt:lpstr>
      <vt:lpstr>Слайд 48</vt:lpstr>
      <vt:lpstr>Слайд 49</vt:lpstr>
      <vt:lpstr>Слайд 50</vt:lpstr>
      <vt:lpstr>Слайд 51</vt:lpstr>
      <vt:lpstr>Слайд 52</vt:lpstr>
      <vt:lpstr>Общеорганизационные правила</vt:lpstr>
      <vt:lpstr>Общеорганизационные правила</vt:lpstr>
      <vt:lpstr>Управление по целям Management by Objectives — МВО</vt:lpstr>
      <vt:lpstr>Слайд 56</vt:lpstr>
      <vt:lpstr>Слайд 57</vt:lpstr>
      <vt:lpstr>Слайд 58</vt:lpstr>
      <vt:lpstr> </vt:lpstr>
      <vt:lpstr>Слайд 60</vt:lpstr>
      <vt:lpstr>Одна из наиболее известных теорий целеполагания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Контрольные вопросы по теме:</vt:lpstr>
      <vt:lpstr>Библиографический список:</vt:lpstr>
      <vt:lpstr>Слайд 72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Samsung</cp:lastModifiedBy>
  <cp:revision>89</cp:revision>
  <dcterms:created xsi:type="dcterms:W3CDTF">2010-10-11T16:56:03Z</dcterms:created>
  <dcterms:modified xsi:type="dcterms:W3CDTF">2018-11-26T15:58:41Z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