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4" r:id="rId2"/>
    <p:sldId id="340" r:id="rId3"/>
    <p:sldId id="297" r:id="rId4"/>
    <p:sldId id="331" r:id="rId5"/>
    <p:sldId id="339" r:id="rId6"/>
    <p:sldId id="296" r:id="rId7"/>
    <p:sldId id="335" r:id="rId8"/>
    <p:sldId id="326" r:id="rId9"/>
    <p:sldId id="295" r:id="rId10"/>
    <p:sldId id="294" r:id="rId11"/>
    <p:sldId id="332" r:id="rId12"/>
    <p:sldId id="330" r:id="rId13"/>
    <p:sldId id="329" r:id="rId14"/>
    <p:sldId id="343" r:id="rId15"/>
    <p:sldId id="292" r:id="rId16"/>
    <p:sldId id="336" r:id="rId17"/>
    <p:sldId id="337" r:id="rId18"/>
    <p:sldId id="338" r:id="rId19"/>
    <p:sldId id="301" r:id="rId20"/>
    <p:sldId id="291" r:id="rId21"/>
    <p:sldId id="290" r:id="rId22"/>
    <p:sldId id="289" r:id="rId23"/>
    <p:sldId id="302" r:id="rId24"/>
    <p:sldId id="288" r:id="rId25"/>
    <p:sldId id="287" r:id="rId26"/>
    <p:sldId id="341" r:id="rId27"/>
    <p:sldId id="342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>
        <p:scale>
          <a:sx n="70" d="100"/>
          <a:sy n="70" d="100"/>
        </p:scale>
        <p:origin x="-2730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11/26/2018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hyperlink" Target="http://www.google.ru/imgres?imgurl=http://www.12manage.com/images/picture_frederick_winslow_taylor.jpg&amp;imgrefurl=http://www.12manage.com/methods_taylor_scientific_management_ru.html&amp;h=853&amp;w=559&amp;sz=23&amp;tbnid=shYfNmslcIK3hM:&amp;tbnh=277&amp;tbnw=182&amp;prev=/images?q=%D0%A4%D1%80%D0%B5%D0%B4%D0%B5%D1%80%D0%B8%D0%BA+%D0%A3%D0%B8%D0%BD%D1%81%D0%BB%D0%BE%D1%83+%D0%A2%D0%B5%D0%B9%D0%BB%D0%BE%D1%80+%D1%84%D0%BE%D1%82%D0%BE&amp;zoom=1&amp;q=%D0%A4%D1%80%D0%B5%D0%B4%D0%B5%D1%80%D0%B8%D0%BA+%D0%A3%D0%B8%D0%BD%D1%81%D0%BB%D0%BE%D1%83+%D0%A2%D0%B5%D0%B9%D0%BB%D0%BE%D1%80+%D1%84%D0%BE%D1%82%D0%BE&amp;hl=ru&amp;usg=__N-nRH4U0RnhcrUFPuZRYtVytL_g=&amp;sa=X&amp;ei=PvYlTbzXFZCSswb-iIWwAg&amp;sqi=2&amp;ved=0CBsQ9QEwA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google.ru/imgres?imgurl=http://www.sisterflo.ru/images/Abraham_maslow.jpg&amp;imgrefurl=http://www.sisterflo.ru/nursing/maslow.php&amp;h=330&amp;w=260&amp;sz=15&amp;tbnid=NIdv2FdQ1qvbpM:&amp;tbnh=253&amp;tbnw=199&amp;prev=/images?q=%D0%B0%D0%B1%D1%80%D0%B0%D1%85%D0%B0%D0%BC+%D0%9C%D0%B0%D1%81%D0%BB%D0%BE%D1%83+%D1%84%D0%BE%D1%82%D0%BE&amp;zoom=1&amp;q=%D0%B0%D0%B1%D1%80%D0%B0%D1%85%D0%B0%D0%BC+%D0%9C%D0%B0%D1%81%D0%BB%D0%BE%D1%83+%D1%84%D0%BE%D1%82%D0%BE&amp;hl=ru&amp;usg=__UVLHBxSSTpWezXyJ0KfKeXrEgv4=&amp;sa=X&amp;ei=jvolTfOWIsWUswap2ZS2Ag&amp;sqi=2&amp;ved=0CBsQ9QEwAg" TargetMode="Externa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www.sisterflo.ru/images/Abraham_maslow.jpg&amp;imgrefurl=http://www.sisterflo.ru/nursing/maslow.php&amp;h=330&amp;w=260&amp;sz=15&amp;tbnid=NIdv2FdQ1qvbpM:&amp;tbnh=253&amp;tbnw=199&amp;prev=/images?q=%D0%B0%D0%B1%D1%80%D0%B0%D1%85%D0%B0%D0%BC+%D0%9C%D0%B0%D1%81%D0%BB%D0%BE%D1%83+%D1%84%D0%BE%D1%82%D0%BE&amp;zoom=1&amp;q=%D0%B0%D0%B1%D1%80%D0%B0%D1%85%D0%B0%D0%BC+%D0%9C%D0%B0%D1%81%D0%BB%D0%BE%D1%83+%D1%84%D0%BE%D1%82%D0%BE&amp;hl=ru&amp;usg=__UVLHBxSSTpWezXyJ0KfKeXrEgv4=&amp;sa=X&amp;ei=jvolTfOWIsWUswap2ZS2Ag&amp;sqi=2&amp;ved=0CBsQ9QEwAg" TargetMode="External"/><Relationship Id="rId2" Type="http://schemas.openxmlformats.org/officeDocument/2006/relationships/hyperlink" Target="http://www.google.ru/imgres?imgurl=http://www.12manage.com/images/picture_frederick_winslow_taylor.jpg&amp;imgrefurl=http://www.12manage.com/methods_taylor_scientific_management_ru.html&amp;h=853&amp;w=559&amp;sz=23&amp;tbnid=shYfNmslcIK3hM:&amp;tbnh=277&amp;tbnw=182&amp;prev=/images?q=%D0%A4%D1%80%D0%B5%D0%B4%D0%B5%D1%80%D0%B8%D0%BA+%D0%A3%D0%B8%D0%BD%D1%81%D0%BB%D0%BE%D1%83+%D0%A2%D0%B5%D0%B9%D0%BB%D0%BE%D1%80+%D1%84%D0%BE%D1%82%D0%BE&amp;zoom=1&amp;q=%D0%A4%D1%80%D0%B5%D0%B4%D0%B5%D1%80%D0%B8%D0%BA+%D0%A3%D0%B8%D0%BD%D1%81%D0%BB%D0%BE%D1%83+%D0%A2%D0%B5%D0%B9%D0%BB%D0%BE%D1%80+%D1%84%D0%BE%D1%82%D0%BE&amp;hl=ru&amp;usg=__N-nRH4U0RnhcrUFPuZRYtVytL_g=&amp;sa=X&amp;ei=PvYlTbzXFZCSswb-iIWwAg&amp;sqi=2&amp;ved=0CBsQ9QEwA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www.sisterflo.ru/images/Abraham_maslow.jpg&amp;imgrefurl=http://www.sisterflo.ru/nursing/maslow.php&amp;h=330&amp;w=260&amp;sz=15&amp;tbnid=NIdv2FdQ1qvbpM:&amp;tbnh=253&amp;tbnw=199&amp;prev=/images?q=%D0%B0%D0%B1%D1%80%D0%B0%D1%85%D0%B0%D0%BC+%D0%9C%D0%B0%D1%81%D0%BB%D0%BE%D1%83+%D1%84%D0%BE%D1%82%D0%BE&amp;zoom=1&amp;q=%D0%B0%D0%B1%D1%80%D0%B0%D1%85%D0%B0%D0%BC+%D0%9C%D0%B0%D1%81%D0%BB%D0%BE%D1%83+%D1%84%D0%BE%D1%82%D0%BE&amp;hl=ru&amp;usg=__UVLHBxSSTpWezXyJ0KfKeXrEgv4=&amp;sa=X&amp;ei=jvolTfOWIsWUswap2ZS2Ag&amp;sqi=2&amp;ved=0CBsQ9QEwAg" TargetMode="External"/><Relationship Id="rId2" Type="http://schemas.openxmlformats.org/officeDocument/2006/relationships/hyperlink" Target="http://www.google.ru/imgres?imgurl=http://www.12manage.com/images/picture_frederick_winslow_taylor.jpg&amp;imgrefurl=http://www.12manage.com/methods_taylor_scientific_management_ru.html&amp;h=853&amp;w=559&amp;sz=23&amp;tbnid=shYfNmslcIK3hM:&amp;tbnh=277&amp;tbnw=182&amp;prev=/images?q=%D0%A4%D1%80%D0%B5%D0%B4%D0%B5%D1%80%D0%B8%D0%BA+%D0%A3%D0%B8%D0%BD%D1%81%D0%BB%D0%BE%D1%83+%D0%A2%D0%B5%D0%B9%D0%BB%D0%BE%D1%80+%D1%84%D0%BE%D1%82%D0%BE&amp;zoom=1&amp;q=%D0%A4%D1%80%D0%B5%D0%B4%D0%B5%D1%80%D0%B8%D0%BA+%D0%A3%D0%B8%D0%BD%D1%81%D0%BB%D0%BE%D1%83+%D0%A2%D0%B5%D0%B9%D0%BB%D0%BE%D1%80+%D1%84%D0%BE%D1%82%D0%BE&amp;hl=ru&amp;usg=__N-nRH4U0RnhcrUFPuZRYtVytL_g=&amp;sa=X&amp;ei=PvYlTbzXFZCSswb-iIWwAg&amp;sqi=2&amp;ved=0CBsQ9QEwA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Лекция 6</a:t>
            </a:r>
            <a:br>
              <a:rPr lang="ru-RU" b="1" dirty="0" smtClean="0"/>
            </a:br>
            <a:r>
              <a:rPr lang="ru-RU" b="1" dirty="0" smtClean="0"/>
              <a:t>Психологическое содержание </a:t>
            </a:r>
            <a:r>
              <a:rPr lang="ru-RU" b="1" dirty="0" smtClean="0"/>
              <a:t>управленческих функций</a:t>
            </a:r>
            <a:endParaRPr lang="ru-RU" b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1752600"/>
          </a:xfrm>
        </p:spPr>
        <p:txBody>
          <a:bodyPr/>
          <a:lstStyle/>
          <a:p>
            <a:endParaRPr lang="ru-RU" b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 </a:t>
            </a:r>
            <a:r>
              <a:rPr lang="ru-RU" sz="29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Файоль</a:t>
            </a: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разработал управленческие принципы, получившие широкую известность как </a:t>
            </a:r>
            <a:endParaRPr lang="ru-RU" sz="29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10158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57158" y="1428736"/>
            <a:ext cx="8501090" cy="4429156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«Четырнадцать принципов управления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А. Файоля»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Четырнадцать принципов управления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А. Файоля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10158"/>
          </a:xfrm>
        </p:spPr>
        <p:txBody>
          <a:bodyPr>
            <a:normAutofit/>
          </a:bodyPr>
          <a:lstStyle/>
          <a:p>
            <a:pPr lvl="0" algn="just"/>
            <a:r>
              <a:rPr lang="ru-RU" i="1" dirty="0" smtClean="0"/>
              <a:t>Разделение труда; </a:t>
            </a:r>
            <a:endParaRPr lang="ru-RU" dirty="0" smtClean="0"/>
          </a:p>
          <a:p>
            <a:pPr lvl="0" algn="just"/>
            <a:r>
              <a:rPr lang="ru-RU" i="1" dirty="0" smtClean="0"/>
              <a:t>Власть;</a:t>
            </a:r>
            <a:endParaRPr lang="ru-RU" dirty="0" smtClean="0"/>
          </a:p>
          <a:p>
            <a:pPr lvl="0" algn="just"/>
            <a:r>
              <a:rPr lang="ru-RU" i="1" dirty="0" smtClean="0"/>
              <a:t>Дисциплина;</a:t>
            </a:r>
            <a:endParaRPr lang="ru-RU" dirty="0" smtClean="0"/>
          </a:p>
          <a:p>
            <a:pPr algn="just"/>
            <a:r>
              <a:rPr lang="ru-RU" i="1" dirty="0" smtClean="0"/>
              <a:t>Единство распорядительства; </a:t>
            </a:r>
          </a:p>
          <a:p>
            <a:pPr algn="just"/>
            <a:r>
              <a:rPr lang="ru-RU" i="1" dirty="0" smtClean="0"/>
              <a:t>Единство руководства;</a:t>
            </a:r>
          </a:p>
          <a:p>
            <a:pPr algn="just"/>
            <a:r>
              <a:rPr lang="ru-RU" i="1" dirty="0" smtClean="0"/>
              <a:t>Подчинение индивидуальных интересов общим интересам;</a:t>
            </a:r>
          </a:p>
          <a:p>
            <a:pPr algn="just"/>
            <a:r>
              <a:rPr lang="ru-RU" i="1" dirty="0" smtClean="0"/>
              <a:t>Материальное вознаграждение;</a:t>
            </a:r>
          </a:p>
          <a:p>
            <a:pPr algn="just"/>
            <a:r>
              <a:rPr lang="ru-RU" i="1" dirty="0" smtClean="0"/>
              <a:t>Централизация;</a:t>
            </a:r>
          </a:p>
          <a:p>
            <a:pPr algn="just"/>
            <a:r>
              <a:rPr lang="ru-RU" i="1" dirty="0" smtClean="0"/>
              <a:t>Цепи взаимодействия;</a:t>
            </a:r>
          </a:p>
          <a:p>
            <a:pPr algn="just"/>
            <a:endParaRPr lang="ru-RU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285852" y="2071678"/>
            <a:ext cx="6357982" cy="192880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Дисциплина –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это уважение к существующим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в организации соглашениям и правилам,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Что предопределяет и взаимопонимание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между менеджерами и рабочими.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1214414" y="2285992"/>
            <a:ext cx="6357982" cy="192880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Власть согласно А. </a:t>
            </a:r>
            <a:r>
              <a:rPr lang="ru-RU" sz="2400" dirty="0" err="1" smtClean="0">
                <a:solidFill>
                  <a:schemeClr val="bg1"/>
                </a:solidFill>
              </a:rPr>
              <a:t>Файолю</a:t>
            </a:r>
            <a:r>
              <a:rPr lang="ru-RU" sz="2400" dirty="0" smtClean="0">
                <a:solidFill>
                  <a:schemeClr val="bg1"/>
                </a:solidFill>
              </a:rPr>
              <a:t> –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это возможность отдавать приказы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и нести ответственность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за результаты действий подчиненных.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1142976" y="2071678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Согласно данному принципу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распоряжения работнику должны поступать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только от одного руководителя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Отчитываться работник также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должен только перед одним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руководителем.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gray">
          <a:xfrm>
            <a:off x="1071538" y="2786058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Четкое построение коммуникативных сетей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(цепей взаимодействия для доведения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приказов от руководства к подчиненным).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1214414" y="2500306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Оплата труда работников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должна выполнять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мотивирующую функцию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285852" y="1785926"/>
            <a:ext cx="6357982" cy="278608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Разделение труда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Способствует  повышению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производительности труда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 повышению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квалификации работников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в выполняемой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ими деятельности.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gray">
          <a:xfrm>
            <a:off x="1142976" y="2500306"/>
            <a:ext cx="6886620" cy="3000396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Уровень централизации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организации должен </a:t>
            </a:r>
          </a:p>
          <a:p>
            <a:pPr algn="ctr"/>
            <a:r>
              <a:rPr lang="ru-RU" sz="2400" dirty="0" err="1" smtClean="0">
                <a:solidFill>
                  <a:schemeClr val="bg1"/>
                </a:solidFill>
              </a:rPr>
              <a:t>кореллировать</a:t>
            </a:r>
            <a:r>
              <a:rPr lang="ru-RU" sz="2400" dirty="0" smtClean="0">
                <a:solidFill>
                  <a:schemeClr val="bg1"/>
                </a:solidFill>
              </a:rPr>
              <a:t> с  характером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выполняемых задач и другими 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внутриорганизационными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условиями, и приносить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максимальные результаты.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214414" y="2214554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дополнение к единству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распорядительства: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единые цели,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единые действия 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по их достижению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gray">
          <a:xfrm>
            <a:off x="1071538" y="2357430"/>
            <a:ext cx="6886620" cy="314327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Данный принцип предполагает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личную вовлеченность менеджера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достижение 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общих целей организации,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последние рассматриваются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как более важные,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чем интересы индивидов,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групп и подразделений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4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6" grpId="1" animBg="1"/>
      <p:bldP spid="6" grpId="2" animBg="1"/>
      <p:bldP spid="5" grpId="0" animBg="1"/>
      <p:bldP spid="5" grpId="1" animBg="1"/>
      <p:bldP spid="5" grpId="2" animBg="1"/>
      <p:bldP spid="7" grpId="0" animBg="1"/>
      <p:bldP spid="7" grpId="1" animBg="1"/>
      <p:bldP spid="7" grpId="2" animBg="1"/>
      <p:bldP spid="14" grpId="0" animBg="1"/>
      <p:bldP spid="14" grpId="1" animBg="1"/>
      <p:bldP spid="14" grpId="2" animBg="1"/>
      <p:bldP spid="10" grpId="0" animBg="1"/>
      <p:bldP spid="10" grpId="1" animBg="1"/>
      <p:bldP spid="10" grpId="2" animBg="1"/>
      <p:bldP spid="4" grpId="0" animBg="1"/>
      <p:bldP spid="4" grpId="1" animBg="1"/>
      <p:bldP spid="4" grpId="2" animBg="1"/>
      <p:bldP spid="11" grpId="0" animBg="1"/>
      <p:bldP spid="11" grpId="1" animBg="1"/>
      <p:bldP spid="11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Четырнадцать принципов управления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А. Файоля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7758138" cy="4572000"/>
          </a:xfrm>
        </p:spPr>
        <p:txBody>
          <a:bodyPr>
            <a:normAutofit/>
          </a:bodyPr>
          <a:lstStyle/>
          <a:p>
            <a:pPr lvl="0" algn="just"/>
            <a:r>
              <a:rPr lang="ru-RU" i="1" dirty="0" smtClean="0"/>
              <a:t>Порядок;</a:t>
            </a:r>
            <a:endParaRPr lang="ru-RU" dirty="0" smtClean="0"/>
          </a:p>
          <a:p>
            <a:pPr lvl="0" algn="just"/>
            <a:r>
              <a:rPr lang="ru-RU" i="1" dirty="0" smtClean="0"/>
              <a:t>Равенство;</a:t>
            </a:r>
            <a:endParaRPr lang="ru-RU" dirty="0" smtClean="0"/>
          </a:p>
          <a:p>
            <a:pPr algn="just"/>
            <a:r>
              <a:rPr lang="ru-RU" i="1" dirty="0" smtClean="0"/>
              <a:t>Стабильность персонала;</a:t>
            </a:r>
            <a:endParaRPr lang="ru-RU" dirty="0" smtClean="0"/>
          </a:p>
          <a:p>
            <a:pPr lvl="0" algn="just"/>
            <a:r>
              <a:rPr lang="ru-RU" i="1" dirty="0" smtClean="0"/>
              <a:t>Инициатива;</a:t>
            </a:r>
            <a:endParaRPr lang="ru-RU" dirty="0" smtClean="0"/>
          </a:p>
          <a:p>
            <a:pPr algn="just"/>
            <a:r>
              <a:rPr lang="ru-RU" i="1" dirty="0" smtClean="0"/>
              <a:t>Корпоративный дух.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1000100" y="2071678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Объективное (справедливое)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и гуманное отношение к персоналу.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152500" y="2224078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Стабильность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кадрового состава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  стабильность организационной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среды для персонала.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1357290" y="2357430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Руководители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должны мотивировать работников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предлагать новые идеи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071538" y="1928802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Каждый должен знать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свою роль в организации.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509690" y="2509830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Совместная деятельность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(бригадная форма работы),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развитие единства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трудовом коллективе.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4" grpId="0" animBg="1"/>
      <p:bldP spid="4" grpId="1" animBg="1"/>
      <p:bldP spid="4" grpId="2" animBg="1"/>
      <p:bldP spid="8" grpId="0" animBg="1"/>
      <p:bldP spid="8" grpId="1" animBg="1"/>
      <p:bldP spid="8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	</a:t>
            </a:r>
            <a:r>
              <a:rPr lang="ru-RU" sz="3200" b="1" dirty="0" smtClean="0">
                <a:solidFill>
                  <a:srgbClr val="C00000"/>
                </a:solidFill>
              </a:rPr>
              <a:t>Применение данных принципов </a:t>
            </a:r>
          </a:p>
          <a:p>
            <a:pPr lvl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в управленческой практике </a:t>
            </a:r>
          </a:p>
          <a:p>
            <a:pPr lvl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должно быть гибким, </a:t>
            </a:r>
          </a:p>
          <a:p>
            <a:pPr lvl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релевантным ситуации управления.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Основные функций управления (по О.С. </a:t>
            </a:r>
            <a:r>
              <a:rPr lang="ru-RU" dirty="0" err="1" smtClean="0">
                <a:hlinkClick r:id="rId2" action="ppaction://hlinksldjump"/>
              </a:rPr>
              <a:t>Виханскому</a:t>
            </a:r>
            <a:r>
              <a:rPr lang="ru-RU" dirty="0" smtClean="0">
                <a:hlinkClick r:id="rId2" action="ppaction://hlinksldjump"/>
              </a:rPr>
              <a:t> и А.И. Наумову).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Алгоритм управленческой деятельности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4" action="ppaction://hlinksldjump"/>
              </a:rPr>
              <a:t>Виды деятельности организации (по А. </a:t>
            </a:r>
            <a:r>
              <a:rPr lang="ru-RU" dirty="0" err="1" smtClean="0">
                <a:hlinkClick r:id="rId4" action="ppaction://hlinksldjump"/>
              </a:rPr>
              <a:t>Файолю</a:t>
            </a:r>
            <a:r>
              <a:rPr lang="ru-RU" dirty="0" smtClean="0">
                <a:hlinkClick r:id="rId4" action="ppaction://hlinksldjump"/>
              </a:rPr>
              <a:t>).</a:t>
            </a:r>
            <a:endParaRPr lang="ru-RU" dirty="0" smtClean="0"/>
          </a:p>
          <a:p>
            <a:r>
              <a:rPr lang="ru-RU" sz="2800" dirty="0" smtClean="0">
                <a:hlinkClick r:id="rId5" action="ppaction://hlinksldjump"/>
              </a:rPr>
              <a:t>14 управленческих принципов  А. </a:t>
            </a:r>
            <a:r>
              <a:rPr lang="ru-RU" sz="2800" dirty="0" err="1" smtClean="0">
                <a:hlinkClick r:id="rId5" action="ppaction://hlinksldjump"/>
              </a:rPr>
              <a:t>Файоля</a:t>
            </a:r>
            <a:r>
              <a:rPr lang="ru-RU" sz="2800" dirty="0" smtClean="0">
                <a:hlinkClick r:id="rId5" action="ppaction://hlinksldjump"/>
              </a:rPr>
              <a:t>?</a:t>
            </a:r>
            <a:endParaRPr lang="ru-RU" sz="2800" dirty="0" smtClean="0"/>
          </a:p>
          <a:p>
            <a:r>
              <a:rPr lang="ru-RU" sz="2800" dirty="0" smtClean="0">
                <a:hlinkClick r:id="rId6" action="ppaction://hlinksldjump"/>
              </a:rPr>
              <a:t>Эволюция представлений о менеджменте и психологическом содержании  управленческих функций</a:t>
            </a:r>
            <a:r>
              <a:rPr lang="ru-RU" sz="2800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914400" y="1785926"/>
            <a:ext cx="7772400" cy="42338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После Анри Файоля предпринималось еще много попыток  теоретического осмысления.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Однако, во многом последователи лишь развивают  изложенные положения.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600" dirty="0" smtClean="0"/>
              <a:t>Теорию А. Файоля современные исследователи* относят  к «одномерным теориям менеджмента».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600" dirty="0" smtClean="0"/>
              <a:t>К данным «одномерным» теориям также относятся:</a:t>
            </a:r>
            <a:br>
              <a:rPr lang="ru-RU" sz="2600" dirty="0" smtClean="0"/>
            </a:br>
            <a:endParaRPr lang="ru-RU" sz="26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ru-RU" sz="26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600" dirty="0" smtClean="0"/>
              <a:t>                                                                           </a:t>
            </a:r>
            <a:r>
              <a:rPr lang="ru-RU" sz="1200" dirty="0" smtClean="0"/>
              <a:t>О.С. </a:t>
            </a:r>
            <a:r>
              <a:rPr lang="ru-RU" sz="1200" dirty="0" err="1" smtClean="0"/>
              <a:t>Виханский</a:t>
            </a:r>
            <a:r>
              <a:rPr lang="ru-RU" sz="1200" dirty="0" smtClean="0"/>
              <a:t> и А.И. Наумов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85720" y="357166"/>
            <a:ext cx="8643998" cy="100013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lv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Эволюция представлений о менеджменте </a:t>
            </a:r>
          </a:p>
          <a:p>
            <a:pPr lv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и психологическом содержании  менеджерских функций 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  <p:sp>
        <p:nvSpPr>
          <p:cNvPr id="28674" name="AutoShape 2" descr="data:image/jpg;base64,/9j/4AAQSkZJRgABAQAAAQABAAD/2wBDAAkGBwgHBgkIBwgKCgkLDRYPDQwMDRsUFRAWIB0iIiAdHx8kKDQsJCYxJx8fLT0tMTU3Ojo6Iys/RD84QzQ5Ojf/2wBDAQoKCg0MDRoPDxo3JR8lNzc3Nzc3Nzc3Nzc3Nzc3Nzc3Nzc3Nzc3Nzc3Nzc3Nzc3Nzc3Nzc3Nzc3Nzc3Nzc3Nzf/wAARCADEAIADASIAAhEBAxEB/8QAHAAAAQUBAQEAAAAAAAAAAAAAAwECBAUGAAcI/8QAPhAAAQMDAgQDBAcHBAIDAAAAAQACAwQRIQUxBhJBURMiYTJxgdIHFCNSYpGSM0NTscHR4RUWQqEkNHKC8P/EABQBAQAAAAAAAAAAAAAAAAAAAAD/xAAUEQEAAAAAAAAAAAAAAAAAAAAA/9oADAMBAAIRAxEAPwBHGMtsGMBvnyhRX+H9xl79gldI0g2z5kFz7ONh1QMma0O9hu/ZR3ct7Bjd+yPLKME73UYyXt1N0DXHA8revRCJ/CNuysaLT5qqRjWscAfw3utZRcH07ImSVbOYdWuNygwd+a/LGDts0I7aaZxuynda/wDD/wAL0CShjp3BtOORg2a0WHxTa6u+qUgLGte8jqgwbIyxwD4uU72c3/CKOS/sN27BW9bxBPIPDqaeGRh+8wf9KofLTzNLovsyc8u4/NBIbyNYPIw4+6FKppYmmzo2ED8AVQ2U59BsjRym+D+SC2dLDzWEMe/3AigRuP7KPP4Qq6KQB/MT6XupInvgZF90BnCNrrCNmfwBTaNsNgDCw3GDyBQw69jg2PRSIpg0X/ogy5lI+LkQSNPtOG6hvJuR6pRfPvQSBG6V/KwFzi7AGVrdE4O52B1XczX5vDvhnv8AVVXCEJl1MOa0FzASAe+AP5r1rT6VsEPLu4+07qSgqNN4eippA/FwBnurGqpiWub07KxDLZASSNDmkFBkK5gj8xa4hv3eyy2t10JZgEDYXFrj3r0LUaMPa53sO+8OvvWJ1ygZNzt5eV2xfF5gfe1BipnkHykOY43P/wC6FQySTfOAVIqqeSkkIB5oy7Ybf4S0sD5hlhuAb4QDhkJIHXlUtj+YHrtsoYjMbiLEEBEhc4H4ILGA82OoKnRsAbzOGL7qDAPISMZUpk3I2xxYoDOuAAEx8+Q0G2EF8/a+9kF55SL3ugq3X5nbbp4JscdU02znqnRuyfQoNnwFQSSTTVQHlZj3leoQYjF99ysfwDAI9JDwbukcXFbBgIG6B/NhNe4WSOIykO2yCPUPADri/bCoqtkTnHmY3PoruZvNfCp62LzDGB1QUOo0lPyj7FhN+yjNfHDAfIAAM42VhXcwcSLWVVqEkQp8nJ6BBntShYXF7evUBQA03x0Cmgvke5rX2BBt2QZYzGNjtnGEBaSwe65PRSpRc3t5b5UKmcBN5juLKW48xNji6AEp5Ta9xdMB5iAnyYIyN0LN2u2tdBWuOXW7rgSD8V2OY9RdI9+XbYOEHq/0cStl0Qi+Y5XA/wAwte6VjBlwHxWB+jqoEejVVtxPc29wVTxJxBWOqz4FTysjdbw25PvKD081LSRYhK+qa0EkjCwXCfER1KZlK932ovnuo/Gup1tFIadr3AOySEG7NXG8+WRv5oNQGyi4IK8X0/UdQkrYxFUvBcerj3W2PEBonOppJLzAAuDha35oLnUoG8mbELOVUQJPlaT67IdXxCZbNc4NN8kIENWZXOcDcAfBBT1kD4nlzLgb2UdsnO0Xvt32VvVWk5Wg2OclU72ckrmvuHDBHZBJpqWonPiRRFzBjmGAi8zmk4sQcoBl8SldkhrT5bOwB3XQOc5gLt77lATxLkXHVMLr2PvFk5++3/JMGSLeqCpfLl2c3Q+ffJ3Q5nAF3e6Zzb5KD0f6NnPqaPUKVhDbkWcBkEg5WnZwhpkWnvphG9732L5XO8xPf09yxn0V1zY6+rgdhz2Bw+G/816o2z2gnKDPaDwvRafWOrIgfEtygdGhV3HEcVXUxwOtzEYvutqGgYaABZeb8TuedZkkLrAGwugncJcM0VE5tTLH4lW0+VxOG+5X+oaDQVjpJJKVhkk9p3cqDwtOZYg1zg4jcgrTmzWk9igwE3A45gIpi5oNzzbD0UGsoY9Ms1zmnsOy1ev66yhZysy44XnmqalLVyh7j1sEAK2cySh1yT6ITKeWqpZprnyMu4ndAaXFwJ9VZafE+cfV4n8glZZz7XsL5QQ9JpnubM5zfsyOQD7zjgAKXUMEUsjWeyHWBPotRW0tLR00M1rSRR8kTDtzH/ksxUFoaQPegiSE3OMX7pjDYi99yldcm4z5l1i0gYyUGdeSS7ObpM5v3SvvzOPRde5Pp3QW/CdY6i4go5L2BkDHeodhe4tq2wQc0nRfPUb3MeHggOaQR7wvdIHx1VNTucbtkaH++4v/AFQTjqkMNH49S8M5gSA7C801biKml1d0gs6NrrZGF6XqNPR19IIauJskYFwD0t2XkmuaJDK902nBzGNJaY39wc2QWvDGsSu115pGB0LmkvaMddwvRnVPPT8wNrryzhSKfS6gyOYLSDLriwHvWvh1ZlQ18UZIda/fHvQU3EDi+VwceqzE4scd8Kbq08n1h/iOzfFyqaoqbuy4gg7IDc4FhtbuiUWoz01Ux9M+xLSDi6qnTOJG+6LQu5p99m4CDRSVc1U8Pne57uXr0UepffmuMJsTjyjbZMqnYPbCALZBdxHdFBBtfvhR4zvf7yLgOBzZBRPtclMGx9U6QeYphH8kDsXK9Y4VrnVehUfglvixDwjfoRj+Vl5JnNlqOC9Ybp1eYJnWhmsLnZrhsf6IPTYNKqvBH1nVag3ufI1u3bZUOqabRwcwdrb42gm7RG2+d1rqV8c0LSXAiyrazQdJlLmvZdxycoPMH0Bqp3xUVTM8OJ8zhYf9K60zS6nT5RLVVQ8KME+U+16K6rNN07T6dzopOXfAKyGq6wCXMYTa1soIWq1ni1khBuL4Kq5XkvN7brnyOkeSOvotLw7whUag9s1eXQU5yBs939ggzsEUs8jY4Y3Pe4+VrRclehcLcDPp4X1eqtHjujIjh+5fqfVafRtGoNLbaip2McRmQi7j8VbVE8NLA+ad4jijF3PcbAIPHfKwllweW4P5oM8uSHWUXUKyN2rVM9OCIJJXOA/CSllcJGkt2IwgVsjQ4j8SI597Z6qM24uCOqcTYgHugq5SLlDL7A9ynynzZsgk72QOa6xXB5uSUxzrJGm/XCD1/gxlZUcKRVEbnSyB72hhOS0HFlU1Ws6nS1cjaiCWPmwBI22Fa8M61S6HwZp0k5J8YvsGnrzHf8t1IrNdp9WdHTVkUcVLI7w/rAfzWda9tvhfogwtb/qtddzY3Fpv16J2n8KVNU8OqJWxC23tH8l6p/olB9WEUMQjaBgt3PvWB1niJmiajV0cdL4pify8xda+yCz07QKDTTzMi8SUf835PwGwVsKyKnHPO9rGDdzjYBeZ1vGWp1BLYvDgb+AXP5lUVTXVNUS+pmfId/M66D1PU/pA0+iYWULTVy7XHlZ+fVYXW+KdR1p16uf7MezE3DR8P7rPhxLt0odYAlBIMl7XRqepLCWuJ5Tt6KID2XBxKC0dKckHqE3xeZ/bNrqGyY2se4Rg/It1KAM4PMfQIQGDlHkNyc9N0K17+5AO3/QSOyLBOebCyuuENHfqeoMJEbmsdiOQ2Ehte39Sg0vDWkCjpWirDjO8G7XHmbynYBN1dsMcT20j/CLb85vcAne46pmvai6KgjNOSxhJ9l1y349lmPFqtQljgiDnuc6zQN3lBvuAeL2FkelanKecHlgnccEfdJ79lieKpDJruoP35qiTb/5Fbvh36O4mRNm1eV5kdY+DG7lDfeeqv3cF8PsBe+iDrZJkkcQEHhBjIJJuE0s5cuGfet5xlqmmRtfp+i0cEUINnzNYLv8AQHeyw0l3OJ/JAMAcye1u1zdK0W7p3uQIQBtdI0XO6aCXFEaD3QKQA090+MEWSA2HqiN6e9Aswu427Jh8o3tZEl3Poo0h9c2QFo6SXUKtlPALveceg7rV1eny6RRxVtLUFjIgWMAFvbuC436m/wAETgrTIxStrTK5sshIsOjf8ofHlW6N8VM15sWlxHxQVOsVEMn1SkopHSiJgY78Tib29V6TwHws3SqdlbWsDq2RtwD+6HYeqyf0XaVTVupS1dSOZ1OAY2Hqe/wXrb3sijL5HBjGC7nE2ACBxc2NjnPcGtaLknAAC85414vFTG+joX2p88zx+9/x/NQuMuL3ahKaWjcWUbCbkHMvv9PRYKsqjK690HTzGaTJxdCda5sNkIOJKe5wDb2PuQLzf4K645bi5Qi/AslYS4oCxtHLfqUYNFvUJGDGNrJCTkoHOb1XNHmx3THuCdGbkBvdA+ocASb7qGTcokz7ushx+0cXwg1nCNXPM76rG8B8YHL7rkn+ii8Yytl1d4L8taGE+qXhVghbJXN5gY+cHtgX/oqqKnqNSri43LnuL3uPQbkoN39FnKa2se02jhhay5xkkklN474v+uvdQae//wAZjrPeP3h/ssXBrM9Dp9VQ0h8NtRJzSPb7TmjAHoOqheIbEk7oHVExd17qGSSnzPBwENuQSgUG1s2Tw7JFrIbSL5S8wBJ7IO2OfyT2G1ihA8xFkZjbkA59yArXYwQmyOPou2x2QicG6DnvtsUeI8oHdRmtxzEYCcxxLslA+X9oSlY3y3CWQXdf1SkYx2QaaKop6XgwiNwMzzZ1t7uP9gs42rmYx0bXkBwyB2T3TN/0pkPNd3jFxb2FgB/VRLdSUCM85Nyiut8RsmtFhtkpH4BsEAnkEpRYbJhunYxhB1gD70gyfRdm9wMBOAKB8bRfPRFYADcoTfVLdA9xFjkoTxdoA3JXO23SswS4jA2QOewNbYnZMFri219kh55Lm+NykYbG2/XKDef7ToCQTNU/qb8qUcJUHm+2qf1N+VcuQI3hDTyf21V+pvyrhwfp/wDGqv1M+VcuQO/2hQX/AG9V+pvypr+D9PsT49V+pvyrlyBrODtOcLmeq/U35UQ8F6d/Hq9/vM+VcuQOHBWm/wAer/Uz5Up4K029/Hq/1M+VcuQEbwTppP7er/Uz5Uo4I0zlP29Xv95nyrlyBW8DaWf39X+pnyp54E0stP29Zv8AfZ8q5cgcOBdL5LCerH/2Z8q5vAGlX/8AYrf1s+VcuQ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1219200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428728" y="642918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Теория </a:t>
            </a:r>
          </a:p>
          <a:p>
            <a:pPr lvl="0" algn="r">
              <a:buNone/>
            </a:pPr>
            <a:r>
              <a:rPr lang="ru-RU" sz="1200" dirty="0" err="1" smtClean="0">
                <a:solidFill>
                  <a:schemeClr val="bg1"/>
                </a:solidFill>
              </a:rPr>
              <a:t>Элтона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Мэйо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9" name="il_fi" descr="http://persona.rin.ru/images/3637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785794"/>
            <a:ext cx="150019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2714612" y="3071810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Мари </a:t>
            </a:r>
            <a:r>
              <a:rPr lang="ru-RU" sz="1200" dirty="0" err="1" smtClean="0">
                <a:solidFill>
                  <a:schemeClr val="bg1"/>
                </a:solidFill>
              </a:rPr>
              <a:t>Паркер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Фоллет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(1868—1933)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акцентировавшая 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роль  лидерства, а 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не формального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 руководства.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11" name="Рисунок 10" descr="http://www.top-personal.ru/pict/I1455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357562"/>
            <a:ext cx="1429923" cy="150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7"/>
          <p:cNvSpPr>
            <a:spLocks noChangeArrowheads="1"/>
          </p:cNvSpPr>
          <p:nvPr/>
        </p:nvSpPr>
        <p:spPr bwMode="gray">
          <a:xfrm>
            <a:off x="642910" y="4429132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r">
              <a:buNone/>
            </a:pPr>
            <a:r>
              <a:rPr lang="ru-RU" sz="1200" dirty="0" err="1" smtClean="0"/>
              <a:t>Абрахам</a:t>
            </a:r>
            <a:r>
              <a:rPr lang="ru-RU" sz="1200" dirty="0" smtClean="0"/>
              <a:t> </a:t>
            </a:r>
            <a:r>
              <a:rPr lang="ru-RU" sz="1200" dirty="0" err="1" smtClean="0"/>
              <a:t>Маслоу</a:t>
            </a:r>
            <a:r>
              <a:rPr lang="ru-RU" sz="1200" dirty="0" smtClean="0"/>
              <a:t> </a:t>
            </a:r>
          </a:p>
          <a:p>
            <a:pPr lvl="0" algn="r">
              <a:buNone/>
            </a:pPr>
            <a:r>
              <a:rPr lang="ru-RU" sz="1200" dirty="0" smtClean="0"/>
              <a:t>(1908—1970) 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Теория мотивации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 которого активно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применяется 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в менеджменте</a:t>
            </a:r>
          </a:p>
        </p:txBody>
      </p:sp>
      <p:sp>
        <p:nvSpPr>
          <p:cNvPr id="28676" name="AutoShape 4" descr="data:image/jpg;base64,/9j/4AAQSkZJRgABAQAAAQABAAD/2wBDAAkGBwgHBgkIBwgKCgkLDRYPDQwMDRsUFRAWIB0iIiAdHx8kKDQsJCYxJx8fLT0tMTU3Ojo6Iys/RD84QzQ5Ojf/2wBDAQoKCg0MDRoPDxo3JR8lNzc3Nzc3Nzc3Nzc3Nzc3Nzc3Nzc3Nzc3Nzc3Nzc3Nzc3Nzc3Nzc3Nzc3Nzc3Nzc3Nzf/wAARCADEAJoDASIAAhEBAxEB/8QAHAAAAgIDAQEAAAAAAAAAAAAABQYDBAABBwII/8QAQhAAAgEDAgQEAgcECAUFAAAAAQIDAAQRBSEGEjFBEyJRYXGBFCMyUpGhsQcVQsEWJDM0U2Jy8FWC0eHxQ5KTlLL/xAAUAQEAAAAAAAAAAAAAAAAAAAAA/8QAFBEBAAAAAAAAAAAAAAAAAAAAAP/aAAwDAQACEQMRAD8A7DcyyJOyq5A9BUXjy/4jfjW7w/1lh/voKioJPHl/xG/GtieX/Eaoj0rBQTiaT75rfjSH+NqhFegaCXxZMfbb8azxpPvmo80C4j4p0/QFVbkvJM3SOPGcep9KBhEz4+2TWeNJ2Zq47q/7SNVurgjS0FnEuxDAOx98ml+/4x4hu1jW5uZPqjnMeU5vZsdaD6CE0n3zWeM/3z+Ncg4d4lvJ9PMkVxKhjYBgz5C/D5Z2o4ON7yKSJXijIeHOT6+v4UHRRK/3jXrxX+8aWtH4qs9SlgjAKPOSI98hsDNMOd6CTxH+8azxW+8ajzXnNBKZX+8a0ZX+8ajzWUEolbIyxq4M4ocOooiOlAKvf703++1RZqW8/vL/AC/SoqDK2K1XoUHoVlec1Xv72KwtnuJzhF/WgF8UcQLo0ASEK1y4yOY4Cj1NcxfWItQvCdQH0mVzkFYixH49qn1jUZNf1WRvFIyeVUjyQoHcmm3hfheKyi8aR2aRt2LEEk0CcdAvJZysVv4kROxZeUgVNLwLr2DLaSKQ2Pq39B611eNI0XAG3pVleUjY0HBbnTdZsnayksmhJx51Bwcf+TVqFEtrQR6gz+K5AHl3C4OQPfYCu3SAMMOFb4ig2rcP6fqEbeNbqrEbOo3FBytbieyvIUACThV3XBC56Y+A9PeuocOcR2FykNmLsyyABVaTIJPodqQNS4Wn0S7+krN41uzbkjONqHTN41wstsw8bm8u+APh/vag7tmtZzQHhO9up9IgW/jYTIoUud+cDoc0czQe60K0M1ug2DvRIdBQzuKJjoKAVef3l/l+lQ5qa9OLl/l+lQZzQbrYryTWA5oNknrSZx/cPMY7FBzKIzI47HJwB+tORIAJPQdaU9ft21XV4obRcq8Y8RwMYAPr86Bf4X0OWWVTH5FOCzV0KNFt4AiEkL1JqDTreKytFjQAHH41T1TULeDC3N2luhPKBnzMfYUBBbiH+JgPiasAgfYbPzpSuLnSXi5o9RcZ2V23XPvjNRaNqsyXclk7eJJGM5DZDL6g+lA7ZbYnqagkmI25aoPq6WuWmwoA6mqT8WaYzBWmQE0Fq65LiJo5gOU9a5ZxXpradeJcwArAzYYrnIrpFzcxTxeLbkNkb8velTiW/gWyaOReYkbZoCP7OtR+kO1qkkjMgyRIx9e2a6Lntg1w7g/UlsuILaSF3VXblMbdDnbau3o/MitgjI6HtQSA1ma8A1maD0D5hRUdKEDqPjRcdBQCb7+9P8v0qDYVNfH+tP8AL9KgzQb61uvIr1mgpazG0uk3kaEhnhZQR2JFCbd1simnW7q0ngjb0AwDmj845o2A9KBwQGO+ln5fK4ADH0HagIxEMAD6Y+FQXOmQSg8lrayuftCRcH5Ng4qSFhH5mwCahvNbt7FXaVlAG+T2oFmXgi1nunlhsbiyZ887x3KlT8s7/hRPS+FbTTL2G5jlmeWNeUczbYqPSOIrjiC8lTT1EdpD9uYjPMfRaY2R2HlOSOuO9AkftEtb29MMFjGzoCWlCHzYHoO9LulyaRpbqNX0l1JHWfnz+OAtPmpS+BeQyzNhc8rZFetS0a4nBaxuIZIn+3b3WWT/AJWxkfnQLj6jYiFLrRnH0bmwydCvsR2oVxZAJNPNwhyEfB9s0Ul4SW2uDPBLDbkjllgiYsj/ABz+teLqIXdlJatygkHIUk9P/FArcDwPd8RWsSc27g/Ibmu8qOVQB2rnv7KNEVYp9XmRTklIDnYfexXQ80GZrAa0cVgoN82CKMDOKCZ81G6ARff3l/l+lV8GrN8P60/y/SoqDyBtW62a1ig11oVcRi2m5Qp5WJbOdqJTypBE0shIRRlmAJwPXAoVq15DLb209vMksRcjnjYMDtQV7qVm8qnJzSBe2Op67rn0BDyxDzSMDgKuf1p4LrI4JOFApW1ZNXgvbi70FvM3mkGMggDAx8s0DC2nXfD9jGugJEeT7cUnRx659c/rS/q/H11ZMIpLbwp/442OOU/zqnacdatAJfpttC4GQ0RPK6k4G4PXrSzrWqQapdPNOrBmGMnonsPagZLXjWC9uSl8gCMpHKd8nHSjHDev3MEU1tcE4jbCB/tcvakrRE0hZrfxGTmDDmfOMenX260Rv3P7w8Sz5SjRb8p6YO35GgZda1QvCzQEBsYJHrQOK9EXjh+YzTR8qk9BsCx9tv1qlaXDlJTMRnl2FMHCOhNq+qQyXKj6KiFmXH2h6H47UDd+zyyuLLheI3S8jXDGVI8Y5EP2fx6/OmHO9STcq4VQAoAAA6ACos0GE+9Zmt7Vo4oM7ijdBB1Hxo3QAtSvreO/khd8OMZGPasilSVeaNww9jSXxtfva8TXKMcKypy9uw7140zVB4YZJGBGx+NA9Gt+3rSqb+SeMhJ2Rx0INRWutT6XfINQeRraXys5BYIezZx0oG7p8M7ikzVeG00i7m1HT0YW1wQbiBfsxH7yj0J606ZB39vxHtW8qV5WGVPQGgS1DEMquuCuR6gVcsWitYCXHXeqPEttNpEyXVsheBW2x0UHqp9vQ1ct5odQgULIPOMhsbUFPVIdH1KJllW3Dv8AxMgJzSZrnBnKwk06aII3YSEgdPame/4VRi00HmkIJAD4pS1C1120uDBCrqh+7vQL02hXEcmHdWI+7RiKCHRLUhp2luplA5MbIKnlK6ZZGS7bnuG3Cnff1NUuGtIvOKtbECsVT7c0h6Ig6/PO1Ad4W4ZvOI7a5nglSFUICNIDyyNkErkdsd66loGmLpGnpCeQzsAZmToT7ewqWwtLbTLKGys0CQRLyqvf4n1OamL5oPUj5NeM1pzvXnm3oJK0TtWuavJO9B6B3FHvlQEfaFHx0oOW8d2TS69dyMOcYXlX/lFKiXFzbSRqVVYy2N9zgfOn/itD++bhhvkL/wDkUoatYRzRswVOYb7bUFyCZFJOTyn3oj46yQGOYAxuvQ0q6XqKO6hpcSHYo3VTRed/qgY3fCAk7HYUDXoGoRLEljJMGMe0DE78o6A+49aN5Yb5G/2j6VweLXJUv/qnIXm+znpvXUuE+IUvYkt7h+ZsYRm2z8aBkmiS4gaGRQUYYI+8K5nr9pecJTCREeTTGJEcg3aLPZvb0NdPIKnb8fSo7pLaW1lW8CGDkPimTZeXvn0oONTcf3AlxFFGUxjmB3NafjhzCcKrOeuR0oPxDp+nT6hcT8Pc66cJORXlOAWPp3APbNBbm2ltJjFcIUcb4Pf3HrQXr69m1OcySbAnOBtXX/2aaV+6+H/pUgHjXvnz6INlH6muO6NavqN6turiMYy8jdFA6nrv8Kb9J4uudFsTpumf1sWjtzidSCVz1XB6A/rQdbLDmNaLb1zC2/abcu4E9jH/AJuU4pt0Lim01YhAPClP2VY5zQMJYnvWA5qIvgHt8ayJwwyCCPY0EwNbFeAa3mglB3FMA6UuocsKYh0oEXibI1ucsBjC4J/0ig0sCSKcMfhRniYZ1yckdl77dBQ2QYGWxj8MUCJxRphtpDd2wOOrD2rek62JwFmbz9B/OnG8tUuIGjcKwI+Irmms6bNot9zb8rHIIFB617T/AKJfm5t1L20xyrY6H0orpd81sql4+UDcEHcVPpd1Bqdo9vO68rgDmYdD7UC1US6fM1uw5WT+IdH9Dmg7PwvrianY8srqHiXJJ2yvqc0hftG4y/eyPo+hyc9tn66dM4lxnyj/AC56+u1UeG5wYWjuTkSLykMTgg9R1ojHpWn2ZIjhXl6g5zQc3c3MK+C4cKDnlbpUgkaVY/pKOyICFI2OP+ldOk02xvAFkjDFe4GCKB3+ii2yEU8pJ6dKBWk1Hw0EVoxhiXB5QAeZsdSe53P8qr6O7pqcDJn+0GfcHrRaTRGkztsf8tQ6VYy2eswRzDCFsk46jr/Kg3c26TRm6icfaxIqjoR3q1pF49pMjqSCpyCDVTSZjY3ctvcAEMcEtkA71LeWr2t3y4JUnmBG4IoH6fWLrULWJ0lVUAHMO+fevCatcaddQurgxPs/oaWNLmZBy74otcIZrBkBGVPOu1A6Jr6MqkRbEbnm6VMuuRk8oiYt6ZpCtr4xIOU9t+b+VXra6eUGRuUDtjrQNkfEMX0lY2UHJxsafhnA3/KuPaejXN0uIy7E9FB2rsSnyjJA2oEjiUD98TkqCfL3/wAoocz5UKVHTcYojxKobVp8rk+Xcf6RQ2MENg4XPVQaCMjzHwxkDrjtVPU9OTULV4pUAJG2d96uNKwyFVY+U+bfevQdXX6zG+2QelBzD6NcaNqHhzhioOFI6GjWr2i6vp4ljwJrccw3zle4o/xDpMd5CJQDIy/xDuKWrGSS1k8NM53+rA2HzoNaZCyRoWJCnpt3o68Blt1OclevwoaxAkcL0ByF9BRS0mLgZK82MEUFYM6Lhecb9ScUStb9GUiWMOBscmo5kdkyMDG/TNDGkk8Tl5WVl3wxFAZZLN94gEP+npQrWYFgeIqo5pA6LnpkqcfmKsWskgbMkSgAbHOAak1C2jv4uSUcjKeYLjOfhQJWsWjrFbXyLuPI7AdfQ0WhhXUdKAQc00S+Uk9R3opcWQm0xoWDcuMjbpj0odoK/RZvC3AU7b79aCnpZfxMSEEg4xjfFHTH4SjspGOnaqmo2X0S8EsRzFIeZdt19RVl3EliSmSykEBR1+VAJ5wbgxs45lOBge9NOg6VLqc55fJFGMNLj8h71mgcFXt1cPdakTbW7kFU2MjbflT5b20FnCsFqgjjXsPX39aCOzsbewiEdtGFHdu7fGmkUtvMqEEnpTGAMUCTxKo/e03MWGQvTvsKEq5YDwg/LnqaL8SAfviX1wuD8hQ2KM55cAButBXdST4kjYb1AqoOdnLRc6Y7kUbW3jOOYAk+1YYEUEkUFOISjGOXJG++xoff6OJy0sIVZG/h96MSvFEoAwrnpmlXiPiIaaV5CHJOwB60AnVDJDqNuQw53XlIAONvaitqvOmVyCDucUNnu0121t7uHAnikIYHvkVetGATErgFdwPf0oL5YoeXm2brnavEsDSHMWd98HoK9NiaDBCk9QSKjgy/1fOxOcHK0G5m8KPmUZ5dnwOteIblFl5BIVHYYxn4miaaK0nnkuxC/ZcZA+Na/cLwOG8UNH1LKCce+KCE20hOQUwPTr/2rzb8Py3F19IDiKMd2B60dhFrAqEK07EeXuT/ACFR3d6WjL3DIiDfkB2Hz70FZeHJtRhaCR1VUORMpx+VMGi6DYaQq+GPFlH/AKjgfkOgoFpWryRXQZxmFvKwP5H/ALUWvtUjjUhWA75zQFpbnB5c4oTq2qLbR4jYFj19aVdZ16WJGMUnUYyG6GlSPU7hp2bneR2OMk0Dhd8SzI6qV6kA11tTlR16V813mqz/AEpPEjK5YDftvX0mhPIu3YUChxDzDVJsb9Mbd+UVQs08Q5ffHbHeiXEGRqMxGFGF3xv0qpY4cklycDAFBMU5QM7Ch2oXsUKlQwB/zGrWrXiWkBfGT7nY1yziniEzO0cXKcnbB6UBTV+LI45mi8rD1G9LN5aX2uTiSz+tB2VAcGrGh8Ly6gfHv3aNDuFHVqfdB0Sz06MzxW/Kyjys3Wgo8M8O2+ixKb36yaRfrAW8q+wozJpFnhjHNy53VW7UN1qaWQL9Gky43IHcVLZXasvnblXpk9jQS22mzYY8qAdjnrVmPTZBnEgQ92AyRVOW/aANgcy9jmvUepCV8BTt2JoLstmsA5obiRmP8J6Gqk9xICscshiQ9SDjGKhvLmSEEtzlcbb9KD/vOIMTPKObspGdqC5c36afdh4riULcZH1hyi/P5dKiubuO0AnvXV2IyuTt8hVbU5Jr2ylgjtsjAZHGwyOmaAJe2kcP0y7Z5rliV8NxnBHfHegJzaleXeHhX6Nbg7SON2+HtVu6vjJCqJLnChWOc4PvSfqF9c3LF7mRolPRR1IqKwnkmje0gQjJ5l5clifSgOyyac7lby7dQT/DvVeXVbCzjaOxWSVuzOMCvd1w7LY6Y9/qD+DhMrFyliSRhQ2OmTQFUATbJ6Z2oPYlmu7qNpGz5gcD419XIRyL8BXypaoRIrdPMNvXcV9VRjyL16CgU+IW5NSmO+6r037VT09h4LvgjGxyOtXeIV5r+Ub5YLg+m1CtP5uV/MeXOMZoA/Fl0ot5GI8y5KhjXOdIsJtV1QSTjAY5O1dQ1CCK6meKUeUHGetas9ItLAs8LMW645e3xoPVraQxRqoGQNsD1FV9U1BoCIQvNze/f0q+068shjTBUdCcZpVvLxxeLkebP2aAiuTbsCCzHsNhUUDIOfw0GSpPKd63HfwAKAsrIDuQv41O93aGIyLGVQjACr5m3oKl46vabApNjKjHf0pYbV/CkTxJWDps7EgZ+FEr3WDDcqTaTcvQczYqjq2lnVRJdWgzuC8YGcH1oCVhxNayvyYIGcF3IwavXMFtcgy26hmxkhR+dc0lhaCVo26qcEVZstTurTBR2yNhv29KBvc3UUThb0C3wfLIdx8qT/pZhupURjICTytjv61ae9lvnHiPgNsRVVNOuZrrktoXY8wXKjYZ96CrKWZyZDzNnf2py4F4X1E6jb6rcRNBbReZC4wznoMDr86ceEeCNO0uBLm+CXd6wzuMpH8PU+9MF46HZWwy+u21Ancbq50G5EQwfKW65YcwJNc1K+RMbfOulcVLJNY3CqQRyEFmOMbdPyrm8any9cfpQTW4IeMg/wASj8xX1TH/AGa/AV8sqD9UAAfrB5lFfUiHyL8KCOS0tpJPEkgjZztzMuTUS6ZYKTy2cAzucIKysoNjTLEbi0h/9grf7vs+n0WHH+gVlZQeH0rT2GGsoD8UFQHQNHaTxG0y0Ln+LwhmsrKCQaNpiDC2FsB1/sxWNoultkNp9sc9cxjesrKCtJwtoD/b0eyb4wg17h4d0WA5h0qzQkYJWIDasrKCKXhLhyRi0mh6exPUm3X/AKVH/Q3hj/gGnf8A11rKyg2vCHDafZ0LTx8IFq1Bw/o0AIg0u0jB68kQGaysoLS6dZL9m1hHbZBWn02xY+a0hPxQVlZQVpOH9Hk5hJplowbqGiBzVb+iPDf/AAPT/wD4FrKyg9Lwrw+uAui2A3HSAUZ8Nff8aysoP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1466850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gray">
          <a:xfrm>
            <a:off x="2500298" y="1571612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Дуглас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 Мак-Грегор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(1906—1964) , социальный психолог,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автор  ≪X-Y≫ теории. 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3143240" y="4500570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Фредерик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Уинслоу</a:t>
            </a:r>
            <a:r>
              <a:rPr lang="ru-RU" sz="1200" dirty="0" smtClean="0">
                <a:solidFill>
                  <a:schemeClr val="bg1"/>
                </a:solidFill>
              </a:rPr>
              <a:t>  Тейлор</a:t>
            </a:r>
            <a:r>
              <a:rPr lang="ru-RU" sz="1200" b="1" dirty="0" smtClean="0">
                <a:solidFill>
                  <a:schemeClr val="bg1"/>
                </a:solidFill>
              </a:rPr>
              <a:t>, 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во многом схож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 и в чем-то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 предвосхитил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 в своих взглядах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 А. </a:t>
            </a:r>
            <a:r>
              <a:rPr lang="ru-RU" sz="1200" b="1" dirty="0" err="1" smtClean="0">
                <a:solidFill>
                  <a:schemeClr val="bg1"/>
                </a:solidFill>
              </a:rPr>
              <a:t>Файолем</a:t>
            </a:r>
            <a:endParaRPr lang="ru-RU" sz="1200" b="1" dirty="0" smtClean="0">
              <a:solidFill>
                <a:schemeClr val="bg1"/>
              </a:solidFill>
            </a:endParaRPr>
          </a:p>
          <a:p>
            <a:pPr lvl="0" algn="r">
              <a:buNone/>
            </a:pPr>
            <a:endParaRPr lang="ru-RU" sz="1200" dirty="0" smtClean="0">
              <a:solidFill>
                <a:schemeClr val="bg1"/>
              </a:solidFill>
            </a:endParaRPr>
          </a:p>
        </p:txBody>
      </p:sp>
      <p:pic>
        <p:nvPicPr>
          <p:cNvPr id="14" name="il_fi" descr="http://www.sisterflo.ru/images/Abraham_maslow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480" y="4572008"/>
            <a:ext cx="13573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www.12manage.com/images/picture_frederick_winslow_taylor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4810" y="4643446"/>
            <a:ext cx="121444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60722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7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1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7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  <p:bldP spid="8" grpId="0" animBg="1"/>
      <p:bldP spid="8" grpId="1" animBg="1"/>
      <p:bldP spid="8" grpId="2" animBg="1"/>
      <p:bldP spid="10" grpId="0" animBg="1"/>
      <p:bldP spid="10" grpId="1" animBg="1"/>
      <p:bldP spid="10" grpId="2" animBg="1"/>
      <p:bldP spid="12" grpId="0" animBg="1"/>
      <p:bldP spid="12" grpId="1" animBg="1"/>
      <p:bldP spid="12" grpId="2" animBg="1"/>
      <p:bldP spid="15" grpId="0" animBg="1"/>
      <p:bldP spid="15" grpId="1" animBg="1"/>
      <p:bldP spid="15" grpId="2" animBg="1"/>
      <p:bldP spid="6" grpId="0" animBg="1"/>
      <p:bldP spid="6" grpId="1" animBg="1"/>
      <p:bldP spid="6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60722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14400" y="1785926"/>
            <a:ext cx="7772400" cy="42338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85720" y="357166"/>
            <a:ext cx="8643998" cy="100013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lv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Эволюция представлений о менеджменте </a:t>
            </a:r>
          </a:p>
          <a:p>
            <a:pPr lv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и психологическом содержании  менеджерских функций 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  <p:sp>
        <p:nvSpPr>
          <p:cNvPr id="28674" name="AutoShape 2" descr="data:image/jpg;base64,/9j/4AAQSkZJRgABAQAAAQABAAD/2wBDAAkGBwgHBgkIBwgKCgkLDRYPDQwMDRsUFRAWIB0iIiAdHx8kKDQsJCYxJx8fLT0tMTU3Ojo6Iys/RD84QzQ5Ojf/2wBDAQoKCg0MDRoPDxo3JR8lNzc3Nzc3Nzc3Nzc3Nzc3Nzc3Nzc3Nzc3Nzc3Nzc3Nzc3Nzc3Nzc3Nzc3Nzc3Nzc3Nzf/wAARCADEAIADASIAAhEBAxEB/8QAHAAAAQUBAQEAAAAAAAAAAAAAAwECBAUGAAcI/8QAPhAAAQMDAgQDBAcHBAIDAAAAAQACAwQRIQUxBhJBURMiYTJxgdIHFCNSYpGSM0NTscHR4RUWQqEkNHKC8P/EABQBAQAAAAAAAAAAAAAAAAAAAAD/xAAUEQEAAAAAAAAAAAAAAAAAAAAA/9oADAMBAAIRAxEAPwBHGMtsGMBvnyhRX+H9xl79gldI0g2z5kFz7ONh1QMma0O9hu/ZR3ct7Bjd+yPLKME73UYyXt1N0DXHA8revRCJ/CNuysaLT5qqRjWscAfw3utZRcH07ImSVbOYdWuNygwd+a/LGDts0I7aaZxuynda/wDD/wAL0CShjp3BtOORg2a0WHxTa6u+qUgLGte8jqgwbIyxwD4uU72c3/CKOS/sN27BW9bxBPIPDqaeGRh+8wf9KofLTzNLovsyc8u4/NBIbyNYPIw4+6FKppYmmzo2ED8AVQ2U59BsjRym+D+SC2dLDzWEMe/3AigRuP7KPP4Qq6KQB/MT6XupInvgZF90BnCNrrCNmfwBTaNsNgDCw3GDyBQw69jg2PRSIpg0X/ogy5lI+LkQSNPtOG6hvJuR6pRfPvQSBG6V/KwFzi7AGVrdE4O52B1XczX5vDvhnv8AVVXCEJl1MOa0FzASAe+AP5r1rT6VsEPLu4+07qSgqNN4eippA/FwBnurGqpiWub07KxDLZASSNDmkFBkK5gj8xa4hv3eyy2t10JZgEDYXFrj3r0LUaMPa53sO+8OvvWJ1ygZNzt5eV2xfF5gfe1BipnkHykOY43P/wC6FQySTfOAVIqqeSkkIB5oy7Ybf4S0sD5hlhuAb4QDhkJIHXlUtj+YHrtsoYjMbiLEEBEhc4H4ILGA82OoKnRsAbzOGL7qDAPISMZUpk3I2xxYoDOuAAEx8+Q0G2EF8/a+9kF55SL3ugq3X5nbbp4JscdU02znqnRuyfQoNnwFQSSTTVQHlZj3leoQYjF99ysfwDAI9JDwbukcXFbBgIG6B/NhNe4WSOIykO2yCPUPADri/bCoqtkTnHmY3PoruZvNfCp62LzDGB1QUOo0lPyj7FhN+yjNfHDAfIAAM42VhXcwcSLWVVqEkQp8nJ6BBntShYXF7evUBQA03x0Cmgvke5rX2BBt2QZYzGNjtnGEBaSwe65PRSpRc3t5b5UKmcBN5juLKW48xNji6AEp5Ta9xdMB5iAnyYIyN0LN2u2tdBWuOXW7rgSD8V2OY9RdI9+XbYOEHq/0cStl0Qi+Y5XA/wAwte6VjBlwHxWB+jqoEejVVtxPc29wVTxJxBWOqz4FTysjdbw25PvKD081LSRYhK+qa0EkjCwXCfER1KZlK932ovnuo/Gup1tFIadr3AOySEG7NXG8+WRv5oNQGyi4IK8X0/UdQkrYxFUvBcerj3W2PEBonOppJLzAAuDha35oLnUoG8mbELOVUQJPlaT67IdXxCZbNc4NN8kIENWZXOcDcAfBBT1kD4nlzLgb2UdsnO0Xvt32VvVWk5Wg2OclU72ckrmvuHDBHZBJpqWonPiRRFzBjmGAi8zmk4sQcoBl8SldkhrT5bOwB3XQOc5gLt77lATxLkXHVMLr2PvFk5++3/JMGSLeqCpfLl2c3Q+ffJ3Q5nAF3e6Zzb5KD0f6NnPqaPUKVhDbkWcBkEg5WnZwhpkWnvphG9732L5XO8xPf09yxn0V1zY6+rgdhz2Bw+G/816o2z2gnKDPaDwvRafWOrIgfEtygdGhV3HEcVXUxwOtzEYvutqGgYaABZeb8TuedZkkLrAGwugncJcM0VE5tTLH4lW0+VxOG+5X+oaDQVjpJJKVhkk9p3cqDwtOZYg1zg4jcgrTmzWk9igwE3A45gIpi5oNzzbD0UGsoY9Ms1zmnsOy1ev66yhZysy44XnmqalLVyh7j1sEAK2cySh1yT6ITKeWqpZprnyMu4ndAaXFwJ9VZafE+cfV4n8glZZz7XsL5QQ9JpnubM5zfsyOQD7zjgAKXUMEUsjWeyHWBPotRW0tLR00M1rSRR8kTDtzH/ksxUFoaQPegiSE3OMX7pjDYi99yldcm4z5l1i0gYyUGdeSS7ObpM5v3SvvzOPRde5Pp3QW/CdY6i4go5L2BkDHeodhe4tq2wQc0nRfPUb3MeHggOaQR7wvdIHx1VNTucbtkaH++4v/AFQTjqkMNH49S8M5gSA7C801biKml1d0gs6NrrZGF6XqNPR19IIauJskYFwD0t2XkmuaJDK902nBzGNJaY39wc2QWvDGsSu115pGB0LmkvaMddwvRnVPPT8wNrryzhSKfS6gyOYLSDLriwHvWvh1ZlQ18UZIda/fHvQU3EDi+VwceqzE4scd8Kbq08n1h/iOzfFyqaoqbuy4gg7IDc4FhtbuiUWoz01Ux9M+xLSDi6qnTOJG+6LQu5p99m4CDRSVc1U8Pne57uXr0UepffmuMJsTjyjbZMqnYPbCALZBdxHdFBBtfvhR4zvf7yLgOBzZBRPtclMGx9U6QeYphH8kDsXK9Y4VrnVehUfglvixDwjfoRj+Vl5JnNlqOC9Ybp1eYJnWhmsLnZrhsf6IPTYNKqvBH1nVag3ufI1u3bZUOqabRwcwdrb42gm7RG2+d1rqV8c0LSXAiyrazQdJlLmvZdxycoPMH0Bqp3xUVTM8OJ8zhYf9K60zS6nT5RLVVQ8KME+U+16K6rNN07T6dzopOXfAKyGq6wCXMYTa1soIWq1ni1khBuL4Kq5XkvN7brnyOkeSOvotLw7whUag9s1eXQU5yBs939ggzsEUs8jY4Y3Pe4+VrRclehcLcDPp4X1eqtHjujIjh+5fqfVafRtGoNLbaip2McRmQi7j8VbVE8NLA+ad4jijF3PcbAIPHfKwllweW4P5oM8uSHWUXUKyN2rVM9OCIJJXOA/CSllcJGkt2IwgVsjQ4j8SI597Z6qM24uCOqcTYgHugq5SLlDL7A9ynynzZsgk72QOa6xXB5uSUxzrJGm/XCD1/gxlZUcKRVEbnSyB72hhOS0HFlU1Ws6nS1cjaiCWPmwBI22Fa8M61S6HwZp0k5J8YvsGnrzHf8t1IrNdp9WdHTVkUcVLI7w/rAfzWda9tvhfogwtb/qtddzY3Fpv16J2n8KVNU8OqJWxC23tH8l6p/olB9WEUMQjaBgt3PvWB1niJmiajV0cdL4pify8xda+yCz07QKDTTzMi8SUf835PwGwVsKyKnHPO9rGDdzjYBeZ1vGWp1BLYvDgb+AXP5lUVTXVNUS+pmfId/M66D1PU/pA0+iYWULTVy7XHlZ+fVYXW+KdR1p16uf7MezE3DR8P7rPhxLt0odYAlBIMl7XRqepLCWuJ5Tt6KID2XBxKC0dKckHqE3xeZ/bNrqGyY2se4Rg/It1KAM4PMfQIQGDlHkNyc9N0K17+5AO3/QSOyLBOebCyuuENHfqeoMJEbmsdiOQ2Ehte39Sg0vDWkCjpWirDjO8G7XHmbynYBN1dsMcT20j/CLb85vcAne46pmvai6KgjNOSxhJ9l1y349lmPFqtQljgiDnuc6zQN3lBvuAeL2FkelanKecHlgnccEfdJ79lieKpDJruoP35qiTb/5Fbvh36O4mRNm1eV5kdY+DG7lDfeeqv3cF8PsBe+iDrZJkkcQEHhBjIJJuE0s5cuGfet5xlqmmRtfp+i0cEUINnzNYLv8AQHeyw0l3OJ/JAMAcye1u1zdK0W7p3uQIQBtdI0XO6aCXFEaD3QKQA090+MEWSA2HqiN6e9Aswu427Jh8o3tZEl3Poo0h9c2QFo6SXUKtlPALveceg7rV1eny6RRxVtLUFjIgWMAFvbuC436m/wAETgrTIxStrTK5sshIsOjf8ofHlW6N8VM15sWlxHxQVOsVEMn1SkopHSiJgY78Tib29V6TwHws3SqdlbWsDq2RtwD+6HYeqyf0XaVTVupS1dSOZ1OAY2Hqe/wXrb3sijL5HBjGC7nE2ACBxc2NjnPcGtaLknAAC85414vFTG+joX2p88zx+9/x/NQuMuL3ahKaWjcWUbCbkHMvv9PRYKsqjK690HTzGaTJxdCda5sNkIOJKe5wDb2PuQLzf4K645bi5Qi/AslYS4oCxtHLfqUYNFvUJGDGNrJCTkoHOb1XNHmx3THuCdGbkBvdA+ocASb7qGTcokz7ushx+0cXwg1nCNXPM76rG8B8YHL7rkn+ii8Yytl1d4L8taGE+qXhVghbJXN5gY+cHtgX/oqqKnqNSri43LnuL3uPQbkoN39FnKa2se02jhhay5xkkklN474v+uvdQae//wAZjrPeP3h/ssXBrM9Dp9VQ0h8NtRJzSPb7TmjAHoOqheIbEk7oHVExd17qGSSnzPBwENuQSgUG1s2Tw7JFrIbSL5S8wBJ7IO2OfyT2G1ihA8xFkZjbkA59yArXYwQmyOPou2x2QicG6DnvtsUeI8oHdRmtxzEYCcxxLslA+X9oSlY3y3CWQXdf1SkYx2QaaKop6XgwiNwMzzZ1t7uP9gs42rmYx0bXkBwyB2T3TN/0pkPNd3jFxb2FgB/VRLdSUCM85Nyiut8RsmtFhtkpH4BsEAnkEpRYbJhunYxhB1gD70gyfRdm9wMBOAKB8bRfPRFYADcoTfVLdA9xFjkoTxdoA3JXO23SswS4jA2QOewNbYnZMFri219kh55Lm+NykYbG2/XKDef7ToCQTNU/qb8qUcJUHm+2qf1N+VcuQI3hDTyf21V+pvyrhwfp/wDGqv1M+VcuQO/2hQX/AG9V+pvypr+D9PsT49V+pvyrlyBrODtOcLmeq/U35UQ8F6d/Hq9/vM+VcuQOHBWm/wAer/Uz5Up4K029/Hq/1M+VcuQEbwTppP7er/Uz5Uo4I0zlP29Xv95nyrlyBW8DaWf39X+pnyp54E0stP29Zv8AfZ8q5cgcOBdL5LCerH/2Z8q5vAGlX/8AYrf1s+VcuQ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1219200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data:image/jpg;base64,/9j/4AAQSkZJRgABAQAAAQABAAD/2wBDAAkGBwgHBgkIBwgKCgkLDRYPDQwMDRsUFRAWIB0iIiAdHx8kKDQsJCYxJx8fLT0tMTU3Ojo6Iys/RD84QzQ5Ojf/2wBDAQoKCg0MDRoPDxo3JR8lNzc3Nzc3Nzc3Nzc3Nzc3Nzc3Nzc3Nzc3Nzc3Nzc3Nzc3Nzc3Nzc3Nzc3Nzc3Nzc3Nzf/wAARCADEAJoDASIAAhEBAxEB/8QAHAAAAgIDAQEAAAAAAAAAAAAABQYDBAABBwII/8QAQhAAAgEDAgQEAgcECAUFAAAAAQIDAAQRBSEGEjFBEyJRYXGBFCMyUpGhsQcVQsEWJDM0U2Jy8FWC0eHxQ5KTlLL/xAAUAQEAAAAAAAAAAAAAAAAAAAAA/8QAFBEBAAAAAAAAAAAAAAAAAAAAAP/aAAwDAQACEQMRAD8A7DcyyJOyq5A9BUXjy/4jfjW7w/1lh/voKioJPHl/xG/GtieX/Eaoj0rBQTiaT75rfjSH+NqhFegaCXxZMfbb8azxpPvmo80C4j4p0/QFVbkvJM3SOPGcep9KBhEz4+2TWeNJ2Zq47q/7SNVurgjS0FnEuxDAOx98ml+/4x4hu1jW5uZPqjnMeU5vZsdaD6CE0n3zWeM/3z+Ncg4d4lvJ9PMkVxKhjYBgz5C/D5Z2o4ON7yKSJXijIeHOT6+v4UHRRK/3jXrxX+8aWtH4qs9SlgjAKPOSI98hsDNMOd6CTxH+8azxW+8ajzXnNBKZX+8a0ZX+8ajzWUEolbIyxq4M4ocOooiOlAKvf703++1RZqW8/vL/AC/SoqDK2K1XoUHoVlec1Xv72KwtnuJzhF/WgF8UcQLo0ASEK1y4yOY4Cj1NcxfWItQvCdQH0mVzkFYixH49qn1jUZNf1WRvFIyeVUjyQoHcmm3hfheKyi8aR2aRt2LEEk0CcdAvJZysVv4kROxZeUgVNLwLr2DLaSKQ2Pq39B611eNI0XAG3pVleUjY0HBbnTdZsnayksmhJx51Bwcf+TVqFEtrQR6gz+K5AHl3C4OQPfYCu3SAMMOFb4ig2rcP6fqEbeNbqrEbOo3FBytbieyvIUACThV3XBC56Y+A9PeuocOcR2FykNmLsyyABVaTIJPodqQNS4Wn0S7+krN41uzbkjONqHTN41wstsw8bm8u+APh/vag7tmtZzQHhO9up9IgW/jYTIoUud+cDoc0czQe60K0M1ug2DvRIdBQzuKJjoKAVef3l/l+lQ5qa9OLl/l+lQZzQbrYryTWA5oNknrSZx/cPMY7FBzKIzI47HJwB+tORIAJPQdaU9ft21XV4obRcq8Y8RwMYAPr86Bf4X0OWWVTH5FOCzV0KNFt4AiEkL1JqDTreKytFjQAHH41T1TULeDC3N2luhPKBnzMfYUBBbiH+JgPiasAgfYbPzpSuLnSXi5o9RcZ2V23XPvjNRaNqsyXclk7eJJGM5DZDL6g+lA7ZbYnqagkmI25aoPq6WuWmwoA6mqT8WaYzBWmQE0Fq65LiJo5gOU9a5ZxXpradeJcwArAzYYrnIrpFzcxTxeLbkNkb8velTiW/gWyaOReYkbZoCP7OtR+kO1qkkjMgyRIx9e2a6Lntg1w7g/UlsuILaSF3VXblMbdDnbau3o/MitgjI6HtQSA1ma8A1maD0D5hRUdKEDqPjRcdBQCb7+9P8v0qDYVNfH+tP8AL9KgzQb61uvIr1mgpazG0uk3kaEhnhZQR2JFCbd1simnW7q0ngjb0AwDmj845o2A9KBwQGO+ln5fK4ADH0HagIxEMAD6Y+FQXOmQSg8lrayuftCRcH5Ng4qSFhH5mwCahvNbt7FXaVlAG+T2oFmXgi1nunlhsbiyZ887x3KlT8s7/hRPS+FbTTL2G5jlmeWNeUczbYqPSOIrjiC8lTT1EdpD9uYjPMfRaY2R2HlOSOuO9AkftEtb29MMFjGzoCWlCHzYHoO9LulyaRpbqNX0l1JHWfnz+OAtPmpS+BeQyzNhc8rZFetS0a4nBaxuIZIn+3b3WWT/AJWxkfnQLj6jYiFLrRnH0bmwydCvsR2oVxZAJNPNwhyEfB9s0Ul4SW2uDPBLDbkjllgiYsj/ABz+teLqIXdlJatygkHIUk9P/FArcDwPd8RWsSc27g/Ibmu8qOVQB2rnv7KNEVYp9XmRTklIDnYfexXQ80GZrAa0cVgoN82CKMDOKCZ81G6ARff3l/l+lV8GrN8P60/y/SoqDyBtW62a1ig11oVcRi2m5Qp5WJbOdqJTypBE0shIRRlmAJwPXAoVq15DLb209vMksRcjnjYMDtQV7qVm8qnJzSBe2Op67rn0BDyxDzSMDgKuf1p4LrI4JOFApW1ZNXgvbi70FvM3mkGMggDAx8s0DC2nXfD9jGugJEeT7cUnRx659c/rS/q/H11ZMIpLbwp/442OOU/zqnacdatAJfpttC4GQ0RPK6k4G4PXrSzrWqQapdPNOrBmGMnonsPagZLXjWC9uSl8gCMpHKd8nHSjHDev3MEU1tcE4jbCB/tcvakrRE0hZrfxGTmDDmfOMenX260Rv3P7w8Sz5SjRb8p6YO35GgZda1QvCzQEBsYJHrQOK9EXjh+YzTR8qk9BsCx9tv1qlaXDlJTMRnl2FMHCOhNq+qQyXKj6KiFmXH2h6H47UDd+zyyuLLheI3S8jXDGVI8Y5EP2fx6/OmHO9STcq4VQAoAAA6ACos0GE+9Zmt7Vo4oM7ijdBB1Hxo3QAtSvreO/khd8OMZGPasilSVeaNww9jSXxtfva8TXKMcKypy9uw7140zVB4YZJGBGx+NA9Gt+3rSqb+SeMhJ2Rx0INRWutT6XfINQeRraXys5BYIezZx0oG7p8M7ikzVeG00i7m1HT0YW1wQbiBfsxH7yj0J606ZB39vxHtW8qV5WGVPQGgS1DEMquuCuR6gVcsWitYCXHXeqPEttNpEyXVsheBW2x0UHqp9vQ1ct5odQgULIPOMhsbUFPVIdH1KJllW3Dv8AxMgJzSZrnBnKwk06aII3YSEgdPame/4VRi00HmkIJAD4pS1C1120uDBCrqh+7vQL02hXEcmHdWI+7RiKCHRLUhp2luplA5MbIKnlK6ZZGS7bnuG3Cnff1NUuGtIvOKtbECsVT7c0h6Ig6/PO1Ad4W4ZvOI7a5nglSFUICNIDyyNkErkdsd66loGmLpGnpCeQzsAZmToT7ewqWwtLbTLKGys0CQRLyqvf4n1OamL5oPUj5NeM1pzvXnm3oJK0TtWuavJO9B6B3FHvlQEfaFHx0oOW8d2TS69dyMOcYXlX/lFKiXFzbSRqVVYy2N9zgfOn/itD++bhhvkL/wDkUoatYRzRswVOYb7bUFyCZFJOTyn3oj46yQGOYAxuvQ0q6XqKO6hpcSHYo3VTRed/qgY3fCAk7HYUDXoGoRLEljJMGMe0DE78o6A+49aN5Yb5G/2j6VweLXJUv/qnIXm+znpvXUuE+IUvYkt7h+ZsYRm2z8aBkmiS4gaGRQUYYI+8K5nr9pecJTCREeTTGJEcg3aLPZvb0NdPIKnb8fSo7pLaW1lW8CGDkPimTZeXvn0oONTcf3AlxFFGUxjmB3NafjhzCcKrOeuR0oPxDp+nT6hcT8Pc66cJORXlOAWPp3APbNBbm2ltJjFcIUcb4Pf3HrQXr69m1OcySbAnOBtXX/2aaV+6+H/pUgHjXvnz6INlH6muO6NavqN6turiMYy8jdFA6nrv8Kb9J4uudFsTpumf1sWjtzidSCVz1XB6A/rQdbLDmNaLb1zC2/abcu4E9jH/AJuU4pt0Lim01YhAPClP2VY5zQMJYnvWA5qIvgHt8ayJwwyCCPY0EwNbFeAa3mglB3FMA6UuocsKYh0oEXibI1ucsBjC4J/0ig0sCSKcMfhRniYZ1yckdl77dBQ2QYGWxj8MUCJxRphtpDd2wOOrD2rek62JwFmbz9B/OnG8tUuIGjcKwI+Irmms6bNot9zb8rHIIFB617T/AKJfm5t1L20xyrY6H0orpd81sql4+UDcEHcVPpd1Bqdo9vO68rgDmYdD7UC1US6fM1uw5WT+IdH9Dmg7PwvrianY8srqHiXJJ2yvqc0hftG4y/eyPo+hyc9tn66dM4lxnyj/AC56+u1UeG5wYWjuTkSLykMTgg9R1ojHpWn2ZIjhXl6g5zQc3c3MK+C4cKDnlbpUgkaVY/pKOyICFI2OP+ldOk02xvAFkjDFe4GCKB3+ii2yEU8pJ6dKBWk1Hw0EVoxhiXB5QAeZsdSe53P8qr6O7pqcDJn+0GfcHrRaTRGkztsf8tQ6VYy2eswRzDCFsk46jr/Kg3c26TRm6icfaxIqjoR3q1pF49pMjqSCpyCDVTSZjY3ctvcAEMcEtkA71LeWr2t3y4JUnmBG4IoH6fWLrULWJ0lVUAHMO+fevCatcaddQurgxPs/oaWNLmZBy74otcIZrBkBGVPOu1A6Jr6MqkRbEbnm6VMuuRk8oiYt6ZpCtr4xIOU9t+b+VXra6eUGRuUDtjrQNkfEMX0lY2UHJxsafhnA3/KuPaejXN0uIy7E9FB2rsSnyjJA2oEjiUD98TkqCfL3/wAoocz5UKVHTcYojxKobVp8rk+Xcf6RQ2MENg4XPVQaCMjzHwxkDrjtVPU9OTULV4pUAJG2d96uNKwyFVY+U+bfevQdXX6zG+2QelBzD6NcaNqHhzhioOFI6GjWr2i6vp4ljwJrccw3zle4o/xDpMd5CJQDIy/xDuKWrGSS1k8NM53+rA2HzoNaZCyRoWJCnpt3o68Blt1OclevwoaxAkcL0ByF9BRS0mLgZK82MEUFYM6Lhecb9ScUStb9GUiWMOBscmo5kdkyMDG/TNDGkk8Tl5WVl3wxFAZZLN94gEP+npQrWYFgeIqo5pA6LnpkqcfmKsWskgbMkSgAbHOAak1C2jv4uSUcjKeYLjOfhQJWsWjrFbXyLuPI7AdfQ0WhhXUdKAQc00S+Uk9R3opcWQm0xoWDcuMjbpj0odoK/RZvC3AU7b79aCnpZfxMSEEg4xjfFHTH4SjspGOnaqmo2X0S8EsRzFIeZdt19RVl3EliSmSykEBR1+VAJ5wbgxs45lOBge9NOg6VLqc55fJFGMNLj8h71mgcFXt1cPdakTbW7kFU2MjbflT5b20FnCsFqgjjXsPX39aCOzsbewiEdtGFHdu7fGmkUtvMqEEnpTGAMUCTxKo/e03MWGQvTvsKEq5YDwg/LnqaL8SAfviX1wuD8hQ2KM55cAButBXdST4kjYb1AqoOdnLRc6Y7kUbW3jOOYAk+1YYEUEkUFOISjGOXJG++xoff6OJy0sIVZG/h96MSvFEoAwrnpmlXiPiIaaV5CHJOwB60AnVDJDqNuQw53XlIAONvaitqvOmVyCDucUNnu0121t7uHAnikIYHvkVetGATErgFdwPf0oL5YoeXm2brnavEsDSHMWd98HoK9NiaDBCk9QSKjgy/1fOxOcHK0G5m8KPmUZ5dnwOteIblFl5BIVHYYxn4miaaK0nnkuxC/ZcZA+Na/cLwOG8UNH1LKCce+KCE20hOQUwPTr/2rzb8Py3F19IDiKMd2B60dhFrAqEK07EeXuT/ACFR3d6WjL3DIiDfkB2Hz70FZeHJtRhaCR1VUORMpx+VMGi6DYaQq+GPFlH/AKjgfkOgoFpWryRXQZxmFvKwP5H/ALUWvtUjjUhWA75zQFpbnB5c4oTq2qLbR4jYFj19aVdZ16WJGMUnUYyG6GlSPU7hp2bneR2OMk0Dhd8SzI6qV6kA11tTlR16V813mqz/AEpPEjK5YDftvX0mhPIu3YUChxDzDVJsb9Mbd+UVQs08Q5ffHbHeiXEGRqMxGFGF3xv0qpY4cklycDAFBMU5QM7Ch2oXsUKlQwB/zGrWrXiWkBfGT7nY1yziniEzO0cXKcnbB6UBTV+LI45mi8rD1G9LN5aX2uTiSz+tB2VAcGrGh8Ly6gfHv3aNDuFHVqfdB0Sz06MzxW/Kyjys3Wgo8M8O2+ixKb36yaRfrAW8q+wozJpFnhjHNy53VW7UN1qaWQL9Gky43IHcVLZXasvnblXpk9jQS22mzYY8qAdjnrVmPTZBnEgQ92AyRVOW/aANgcy9jmvUepCV8BTt2JoLstmsA5obiRmP8J6Gqk9xICscshiQ9SDjGKhvLmSEEtzlcbb9KD/vOIMTPKObspGdqC5c36afdh4riULcZH1hyi/P5dKiubuO0AnvXV2IyuTt8hVbU5Jr2ylgjtsjAZHGwyOmaAJe2kcP0y7Z5rliV8NxnBHfHegJzaleXeHhX6Nbg7SON2+HtVu6vjJCqJLnChWOc4PvSfqF9c3LF7mRolPRR1IqKwnkmje0gQjJ5l5clifSgOyyac7lby7dQT/DvVeXVbCzjaOxWSVuzOMCvd1w7LY6Y9/qD+DhMrFyliSRhQ2OmTQFUATbJ6Z2oPYlmu7qNpGz5gcD419XIRyL8BXypaoRIrdPMNvXcV9VRjyL16CgU+IW5NSmO+6r037VT09h4LvgjGxyOtXeIV5r+Ub5YLg+m1CtP5uV/MeXOMZoA/Fl0ot5GI8y5KhjXOdIsJtV1QSTjAY5O1dQ1CCK6meKUeUHGetas9ItLAs8LMW645e3xoPVraQxRqoGQNsD1FV9U1BoCIQvNze/f0q+068shjTBUdCcZpVvLxxeLkebP2aAiuTbsCCzHsNhUUDIOfw0GSpPKd63HfwAKAsrIDuQv41O93aGIyLGVQjACr5m3oKl46vabApNjKjHf0pYbV/CkTxJWDps7EgZ+FEr3WDDcqTaTcvQczYqjq2lnVRJdWgzuC8YGcH1oCVhxNayvyYIGcF3IwavXMFtcgy26hmxkhR+dc0lhaCVo26qcEVZstTurTBR2yNhv29KBvc3UUThb0C3wfLIdx8qT/pZhupURjICTytjv61ae9lvnHiPgNsRVVNOuZrrktoXY8wXKjYZ96CrKWZyZDzNnf2py4F4X1E6jb6rcRNBbReZC4wznoMDr86ceEeCNO0uBLm+CXd6wzuMpH8PU+9MF46HZWwy+u21Ancbq50G5EQwfKW65YcwJNc1K+RMbfOulcVLJNY3CqQRyEFmOMbdPyrm8any9cfpQTW4IeMg/wASj8xX1TH/AGa/AV8sqD9UAAfrB5lFfUiHyL8KCOS0tpJPEkgjZztzMuTUS6ZYKTy2cAzucIKysoNjTLEbi0h/9grf7vs+n0WHH+gVlZQeH0rT2GGsoD8UFQHQNHaTxG0y0Ln+LwhmsrKCQaNpiDC2FsB1/sxWNoultkNp9sc9cxjesrKCtJwtoD/b0eyb4wg17h4d0WA5h0qzQkYJWIDasrKCKXhLhyRi0mh6exPUm3X/AKVH/Q3hj/gGnf8A11rKyg2vCHDafZ0LTx8IFq1Bw/o0AIg0u0jB68kQGaysoLS6dZL9m1hHbZBWn02xY+a0hPxQVlZQVpOH9Hk5hJplowbqGiBzVb+iPDf/AAPT/wD4FrKyg9Lwrw+uAui2A3HSAUZ8Nff8aysoP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1466850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gray">
          <a:xfrm>
            <a:off x="2428860" y="2214554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«7-</a:t>
            </a:r>
            <a:r>
              <a:rPr lang="en-US" sz="2800" dirty="0" smtClean="0">
                <a:solidFill>
                  <a:schemeClr val="bg1"/>
                </a:solidFill>
              </a:rPr>
              <a:t>S</a:t>
            </a:r>
            <a:r>
              <a:rPr lang="ru-RU" sz="2800" dirty="0" smtClean="0">
                <a:solidFill>
                  <a:schemeClr val="bg1"/>
                </a:solidFill>
              </a:rPr>
              <a:t>»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571604" y="1357298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К «Синтетическим» теориям  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(системным и ситуационным)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 О.с. </a:t>
            </a:r>
            <a:r>
              <a:rPr lang="ru-RU" sz="1200" b="1" dirty="0" err="1" smtClean="0">
                <a:solidFill>
                  <a:schemeClr val="bg1"/>
                </a:solidFill>
              </a:rPr>
              <a:t>Виханский</a:t>
            </a:r>
            <a:r>
              <a:rPr lang="ru-RU" sz="1200" b="1" dirty="0" smtClean="0">
                <a:solidFill>
                  <a:schemeClr val="bg1"/>
                </a:solidFill>
              </a:rPr>
              <a:t>  А.И. </a:t>
            </a:r>
            <a:r>
              <a:rPr lang="ru-RU" sz="1200" b="1" dirty="0" err="1" smtClean="0">
                <a:solidFill>
                  <a:schemeClr val="bg1"/>
                </a:solidFill>
              </a:rPr>
              <a:t>Нуцмов</a:t>
            </a:r>
            <a:r>
              <a:rPr lang="ru-RU" sz="1200" b="1" dirty="0" smtClean="0">
                <a:solidFill>
                  <a:schemeClr val="bg1"/>
                </a:solidFill>
              </a:rPr>
              <a:t> относят работы:  </a:t>
            </a:r>
          </a:p>
          <a:p>
            <a:pPr lvl="0" algn="ctr">
              <a:buNone/>
            </a:pPr>
            <a:r>
              <a:rPr lang="ru-RU" sz="1200" b="1" dirty="0" err="1" smtClean="0">
                <a:solidFill>
                  <a:schemeClr val="bg1"/>
                </a:solidFill>
              </a:rPr>
              <a:t>Энтони</a:t>
            </a: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</a:rPr>
              <a:t>Атоса</a:t>
            </a:r>
            <a:r>
              <a:rPr lang="ru-RU" sz="1200" b="1" dirty="0" smtClean="0">
                <a:solidFill>
                  <a:schemeClr val="bg1"/>
                </a:solidFill>
              </a:rPr>
              <a:t>,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  Питера </a:t>
            </a:r>
            <a:r>
              <a:rPr lang="ru-RU" sz="1200" b="1" dirty="0" err="1" smtClean="0">
                <a:solidFill>
                  <a:schemeClr val="bg1"/>
                </a:solidFill>
              </a:rPr>
              <a:t>Друкера</a:t>
            </a:r>
            <a:r>
              <a:rPr lang="ru-RU" sz="1200" b="1" dirty="0" smtClean="0">
                <a:solidFill>
                  <a:schemeClr val="bg1"/>
                </a:solidFill>
              </a:rPr>
              <a:t>, 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Уильяма </a:t>
            </a:r>
            <a:r>
              <a:rPr lang="ru-RU" sz="1200" b="1" dirty="0" err="1" smtClean="0">
                <a:solidFill>
                  <a:schemeClr val="bg1"/>
                </a:solidFill>
              </a:rPr>
              <a:t>Оучи</a:t>
            </a:r>
            <a:r>
              <a:rPr lang="ru-RU" sz="1200" b="1" dirty="0" smtClean="0">
                <a:solidFill>
                  <a:schemeClr val="bg1"/>
                </a:solidFill>
              </a:rPr>
              <a:t>, 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Томаса </a:t>
            </a:r>
            <a:r>
              <a:rPr lang="ru-RU" sz="1200" b="1" dirty="0" err="1" smtClean="0">
                <a:solidFill>
                  <a:schemeClr val="bg1"/>
                </a:solidFill>
              </a:rPr>
              <a:t>Питерса</a:t>
            </a:r>
            <a:r>
              <a:rPr lang="ru-RU" sz="1200" b="1" dirty="0" smtClean="0">
                <a:solidFill>
                  <a:schemeClr val="bg1"/>
                </a:solidFill>
              </a:rPr>
              <a:t>, 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Ричарда Паскаля, 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Роберта </a:t>
            </a:r>
            <a:r>
              <a:rPr lang="ru-RU" sz="1200" b="1" dirty="0" err="1" smtClean="0">
                <a:solidFill>
                  <a:schemeClr val="bg1"/>
                </a:solidFill>
              </a:rPr>
              <a:t>Уотермана</a:t>
            </a:r>
            <a:r>
              <a:rPr lang="ru-RU" sz="12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2786050" y="2857496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Одна из самых ярких системных </a:t>
            </a:r>
          </a:p>
          <a:p>
            <a:pPr lvl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концепций  менеджмента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разработана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Томасом </a:t>
            </a:r>
            <a:r>
              <a:rPr lang="ru-RU" sz="1400" b="1" dirty="0" err="1" smtClean="0">
                <a:solidFill>
                  <a:schemeClr val="bg1"/>
                </a:solidFill>
              </a:rPr>
              <a:t>Питерсом</a:t>
            </a:r>
            <a:r>
              <a:rPr lang="ru-RU" sz="1400" b="1" dirty="0" smtClean="0">
                <a:solidFill>
                  <a:schemeClr val="bg1"/>
                </a:solidFill>
              </a:rPr>
              <a:t> и Робертом </a:t>
            </a:r>
            <a:r>
              <a:rPr lang="ru-RU" sz="1400" b="1" dirty="0" err="1" smtClean="0">
                <a:solidFill>
                  <a:schemeClr val="bg1"/>
                </a:solidFill>
              </a:rPr>
              <a:t>Уотерманом</a:t>
            </a:r>
            <a:r>
              <a:rPr lang="ru-RU" sz="1400" b="1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а также  </a:t>
            </a:r>
            <a:r>
              <a:rPr lang="ru-RU" sz="1400" b="1" dirty="0" err="1" smtClean="0"/>
              <a:t>Энтони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Атосом</a:t>
            </a:r>
            <a:r>
              <a:rPr lang="ru-RU" sz="1400" b="1" dirty="0" smtClean="0"/>
              <a:t> и Ричардом Паскалем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 1980 г. во время их работы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 « </a:t>
            </a:r>
            <a:r>
              <a:rPr lang="ru-RU" sz="1400" b="1" dirty="0" err="1" smtClean="0">
                <a:solidFill>
                  <a:schemeClr val="bg1"/>
                </a:solidFill>
              </a:rPr>
              <a:t>МакКинзи</a:t>
            </a:r>
            <a:r>
              <a:rPr lang="ru-RU" sz="1400" b="1" dirty="0" smtClean="0">
                <a:solidFill>
                  <a:schemeClr val="bg1"/>
                </a:solidFill>
              </a:rPr>
              <a:t>».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571604" y="2214554"/>
            <a:ext cx="6786610" cy="3571900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Согласно О.С. </a:t>
            </a:r>
            <a:r>
              <a:rPr lang="ru-RU" sz="1600" b="1" dirty="0" err="1" smtClean="0">
                <a:solidFill>
                  <a:schemeClr val="bg1"/>
                </a:solidFill>
              </a:rPr>
              <a:t>Виханскому</a:t>
            </a:r>
            <a:r>
              <a:rPr lang="ru-RU" sz="1600" b="1" dirty="0" smtClean="0">
                <a:solidFill>
                  <a:schemeClr val="bg1"/>
                </a:solidFill>
              </a:rPr>
              <a:t> и А.Н. Наумову,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для «синтетических» подходов 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в отличие от «одномерных»,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концентрирующих свое исследовательское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внимание только на одном факторе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(задачи,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 организация деятельности по управлению,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персонал),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свойственен подход к управлению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как комплексному системному феномену,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 детерминируемому и детерминирующему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множество внешне- и </a:t>
            </a:r>
            <a:r>
              <a:rPr lang="ru-RU" sz="1600" b="1" dirty="0" err="1" smtClean="0">
                <a:solidFill>
                  <a:schemeClr val="bg1"/>
                </a:solidFill>
              </a:rPr>
              <a:t>внутрорганизационных</a:t>
            </a:r>
            <a:r>
              <a:rPr lang="ru-RU" sz="1600" b="1" dirty="0" smtClean="0">
                <a:solidFill>
                  <a:schemeClr val="bg1"/>
                </a:solidFill>
              </a:rPr>
              <a:t> факторов.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8" grpId="0" animBg="1"/>
      <p:bldP spid="8" grpId="1" animBg="1"/>
      <p:bldP spid="8" grpId="2" animBg="1"/>
      <p:bldP spid="10" grpId="0" animBg="1"/>
      <p:bldP spid="10" grpId="1" animBg="1"/>
      <p:bldP spid="10" grpId="2" animBg="1"/>
      <p:bldP spid="6" grpId="0" animBg="1"/>
      <p:bldP spid="6" grpId="1" animBg="1"/>
      <p:bldP spid="6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7"/>
          <p:cNvSpPr>
            <a:spLocks noChangeArrowheads="1"/>
          </p:cNvSpPr>
          <p:nvPr/>
        </p:nvSpPr>
        <p:spPr bwMode="gray">
          <a:xfrm>
            <a:off x="1928794" y="2285992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«Внутренняя композиция организации,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отражающая распадение организации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на подразделения, иерархическую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субординацию этих подразделений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и распределение власти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между ними*».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066800" y="1785926"/>
            <a:ext cx="7772400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2800" dirty="0" smtClean="0"/>
              <a:t>Согласно данной теории для эффективного менеджмента нужно контролировать семь </a:t>
            </a:r>
          </a:p>
          <a:p>
            <a:r>
              <a:rPr lang="ru-RU" sz="2800" dirty="0" smtClean="0"/>
              <a:t>взаимосвязанных составляющих: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стратегия;</a:t>
            </a:r>
            <a:r>
              <a:rPr lang="ru-RU" sz="2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структура;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системы;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штат;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стиль;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квалификация;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разделенные ценности. </a:t>
            </a:r>
          </a:p>
          <a:p>
            <a:pPr algn="r"/>
            <a:r>
              <a:rPr lang="ru-RU" sz="1200" b="1" dirty="0" smtClean="0"/>
              <a:t>*</a:t>
            </a:r>
            <a:r>
              <a:rPr lang="ru-RU" sz="2800" i="1" dirty="0" smtClean="0"/>
              <a:t>  </a:t>
            </a:r>
            <a:r>
              <a:rPr lang="ru-RU" sz="1200" i="1" dirty="0" smtClean="0"/>
              <a:t>О.С. </a:t>
            </a:r>
            <a:r>
              <a:rPr lang="ru-RU" sz="1200" i="1" dirty="0" err="1" smtClean="0"/>
              <a:t>Виханский</a:t>
            </a:r>
            <a:r>
              <a:rPr lang="ru-RU" sz="1200" i="1" dirty="0" smtClean="0"/>
              <a:t> и А.И. Наумов «Менеджмент», С.  54</a:t>
            </a:r>
          </a:p>
          <a:p>
            <a:endParaRPr lang="ru-RU" sz="2800" i="1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14400" y="1785926"/>
            <a:ext cx="7772400" cy="42338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85720" y="357166"/>
            <a:ext cx="8643998" cy="100013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lv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Эволюция представлений о менеджменте </a:t>
            </a:r>
          </a:p>
          <a:p>
            <a:pPr lv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и психологическом содержании  менеджерских функций 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  <p:sp>
        <p:nvSpPr>
          <p:cNvPr id="28674" name="AutoShape 2" descr="data:image/jpg;base64,/9j/4AAQSkZJRgABAQAAAQABAAD/2wBDAAkGBwgHBgkIBwgKCgkLDRYPDQwMDRsUFRAWIB0iIiAdHx8kKDQsJCYxJx8fLT0tMTU3Ojo6Iys/RD84QzQ5Ojf/2wBDAQoKCg0MDRoPDxo3JR8lNzc3Nzc3Nzc3Nzc3Nzc3Nzc3Nzc3Nzc3Nzc3Nzc3Nzc3Nzc3Nzc3Nzc3Nzc3Nzc3Nzf/wAARCADEAIADASIAAhEBAxEB/8QAHAAAAQUBAQEAAAAAAAAAAAAAAwECBAUGAAcI/8QAPhAAAQMDAgQDBAcHBAIDAAAAAQACAwQRIQUxBhJBURMiYTJxgdIHFCNSYpGSM0NTscHR4RUWQqEkNHKC8P/EABQBAQAAAAAAAAAAAAAAAAAAAAD/xAAUEQEAAAAAAAAAAAAAAAAAAAAA/9oADAMBAAIRAxEAPwBHGMtsGMBvnyhRX+H9xl79gldI0g2z5kFz7ONh1QMma0O9hu/ZR3ct7Bjd+yPLKME73UYyXt1N0DXHA8revRCJ/CNuysaLT5qqRjWscAfw3utZRcH07ImSVbOYdWuNygwd+a/LGDts0I7aaZxuynda/wDD/wAL0CShjp3BtOORg2a0WHxTa6u+qUgLGte8jqgwbIyxwD4uU72c3/CKOS/sN27BW9bxBPIPDqaeGRh+8wf9KofLTzNLovsyc8u4/NBIbyNYPIw4+6FKppYmmzo2ED8AVQ2U59BsjRym+D+SC2dLDzWEMe/3AigRuP7KPP4Qq6KQB/MT6XupInvgZF90BnCNrrCNmfwBTaNsNgDCw3GDyBQw69jg2PRSIpg0X/ogy5lI+LkQSNPtOG6hvJuR6pRfPvQSBG6V/KwFzi7AGVrdE4O52B1XczX5vDvhnv8AVVXCEJl1MOa0FzASAe+AP5r1rT6VsEPLu4+07qSgqNN4eippA/FwBnurGqpiWub07KxDLZASSNDmkFBkK5gj8xa4hv3eyy2t10JZgEDYXFrj3r0LUaMPa53sO+8OvvWJ1ygZNzt5eV2xfF5gfe1BipnkHykOY43P/wC6FQySTfOAVIqqeSkkIB5oy7Ybf4S0sD5hlhuAb4QDhkJIHXlUtj+YHrtsoYjMbiLEEBEhc4H4ILGA82OoKnRsAbzOGL7qDAPISMZUpk3I2xxYoDOuAAEx8+Q0G2EF8/a+9kF55SL3ugq3X5nbbp4JscdU02znqnRuyfQoNnwFQSSTTVQHlZj3leoQYjF99ysfwDAI9JDwbukcXFbBgIG6B/NhNe4WSOIykO2yCPUPADri/bCoqtkTnHmY3PoruZvNfCp62LzDGB1QUOo0lPyj7FhN+yjNfHDAfIAAM42VhXcwcSLWVVqEkQp8nJ6BBntShYXF7evUBQA03x0Cmgvke5rX2BBt2QZYzGNjtnGEBaSwe65PRSpRc3t5b5UKmcBN5juLKW48xNji6AEp5Ta9xdMB5iAnyYIyN0LN2u2tdBWuOXW7rgSD8V2OY9RdI9+XbYOEHq/0cStl0Qi+Y5XA/wAwte6VjBlwHxWB+jqoEejVVtxPc29wVTxJxBWOqz4FTysjdbw25PvKD081LSRYhK+qa0EkjCwXCfER1KZlK932ovnuo/Gup1tFIadr3AOySEG7NXG8+WRv5oNQGyi4IK8X0/UdQkrYxFUvBcerj3W2PEBonOppJLzAAuDha35oLnUoG8mbELOVUQJPlaT67IdXxCZbNc4NN8kIENWZXOcDcAfBBT1kD4nlzLgb2UdsnO0Xvt32VvVWk5Wg2OclU72ckrmvuHDBHZBJpqWonPiRRFzBjmGAi8zmk4sQcoBl8SldkhrT5bOwB3XQOc5gLt77lATxLkXHVMLr2PvFk5++3/JMGSLeqCpfLl2c3Q+ffJ3Q5nAF3e6Zzb5KD0f6NnPqaPUKVhDbkWcBkEg5WnZwhpkWnvphG9732L5XO8xPf09yxn0V1zY6+rgdhz2Bw+G/816o2z2gnKDPaDwvRafWOrIgfEtygdGhV3HEcVXUxwOtzEYvutqGgYaABZeb8TuedZkkLrAGwugncJcM0VE5tTLH4lW0+VxOG+5X+oaDQVjpJJKVhkk9p3cqDwtOZYg1zg4jcgrTmzWk9igwE3A45gIpi5oNzzbD0UGsoY9Ms1zmnsOy1ev66yhZysy44XnmqalLVyh7j1sEAK2cySh1yT6ITKeWqpZprnyMu4ndAaXFwJ9VZafE+cfV4n8glZZz7XsL5QQ9JpnubM5zfsyOQD7zjgAKXUMEUsjWeyHWBPotRW0tLR00M1rSRR8kTDtzH/ksxUFoaQPegiSE3OMX7pjDYi99yldcm4z5l1i0gYyUGdeSS7ObpM5v3SvvzOPRde5Pp3QW/CdY6i4go5L2BkDHeodhe4tq2wQc0nRfPUb3MeHggOaQR7wvdIHx1VNTucbtkaH++4v/AFQTjqkMNH49S8M5gSA7C801biKml1d0gs6NrrZGF6XqNPR19IIauJskYFwD0t2XkmuaJDK902nBzGNJaY39wc2QWvDGsSu115pGB0LmkvaMddwvRnVPPT8wNrryzhSKfS6gyOYLSDLriwHvWvh1ZlQ18UZIda/fHvQU3EDi+VwceqzE4scd8Kbq08n1h/iOzfFyqaoqbuy4gg7IDc4FhtbuiUWoz01Ux9M+xLSDi6qnTOJG+6LQu5p99m4CDRSVc1U8Pne57uXr0UepffmuMJsTjyjbZMqnYPbCALZBdxHdFBBtfvhR4zvf7yLgOBzZBRPtclMGx9U6QeYphH8kDsXK9Y4VrnVehUfglvixDwjfoRj+Vl5JnNlqOC9Ybp1eYJnWhmsLnZrhsf6IPTYNKqvBH1nVag3ufI1u3bZUOqabRwcwdrb42gm7RG2+d1rqV8c0LSXAiyrazQdJlLmvZdxycoPMH0Bqp3xUVTM8OJ8zhYf9K60zS6nT5RLVVQ8KME+U+16K6rNN07T6dzopOXfAKyGq6wCXMYTa1soIWq1ni1khBuL4Kq5XkvN7brnyOkeSOvotLw7whUag9s1eXQU5yBs939ggzsEUs8jY4Y3Pe4+VrRclehcLcDPp4X1eqtHjujIjh+5fqfVafRtGoNLbaip2McRmQi7j8VbVE8NLA+ad4jijF3PcbAIPHfKwllweW4P5oM8uSHWUXUKyN2rVM9OCIJJXOA/CSllcJGkt2IwgVsjQ4j8SI597Z6qM24uCOqcTYgHugq5SLlDL7A9ynynzZsgk72QOa6xXB5uSUxzrJGm/XCD1/gxlZUcKRVEbnSyB72hhOS0HFlU1Ws6nS1cjaiCWPmwBI22Fa8M61S6HwZp0k5J8YvsGnrzHf8t1IrNdp9WdHTVkUcVLI7w/rAfzWda9tvhfogwtb/qtddzY3Fpv16J2n8KVNU8OqJWxC23tH8l6p/olB9WEUMQjaBgt3PvWB1niJmiajV0cdL4pify8xda+yCz07QKDTTzMi8SUf835PwGwVsKyKnHPO9rGDdzjYBeZ1vGWp1BLYvDgb+AXP5lUVTXVNUS+pmfId/M66D1PU/pA0+iYWULTVy7XHlZ+fVYXW+KdR1p16uf7MezE3DR8P7rPhxLt0odYAlBIMl7XRqepLCWuJ5Tt6KID2XBxKC0dKckHqE3xeZ/bNrqGyY2se4Rg/It1KAM4PMfQIQGDlHkNyc9N0K17+5AO3/QSOyLBOebCyuuENHfqeoMJEbmsdiOQ2Ehte39Sg0vDWkCjpWirDjO8G7XHmbynYBN1dsMcT20j/CLb85vcAne46pmvai6KgjNOSxhJ9l1y349lmPFqtQljgiDnuc6zQN3lBvuAeL2FkelanKecHlgnccEfdJ79lieKpDJruoP35qiTb/5Fbvh36O4mRNm1eV5kdY+DG7lDfeeqv3cF8PsBe+iDrZJkkcQEHhBjIJJuE0s5cuGfet5xlqmmRtfp+i0cEUINnzNYLv8AQHeyw0l3OJ/JAMAcye1u1zdK0W7p3uQIQBtdI0XO6aCXFEaD3QKQA090+MEWSA2HqiN6e9Aswu427Jh8o3tZEl3Poo0h9c2QFo6SXUKtlPALveceg7rV1eny6RRxVtLUFjIgWMAFvbuC436m/wAETgrTIxStrTK5sshIsOjf8ofHlW6N8VM15sWlxHxQVOsVEMn1SkopHSiJgY78Tib29V6TwHws3SqdlbWsDq2RtwD+6HYeqyf0XaVTVupS1dSOZ1OAY2Hqe/wXrb3sijL5HBjGC7nE2ACBxc2NjnPcGtaLknAAC85414vFTG+joX2p88zx+9/x/NQuMuL3ahKaWjcWUbCbkHMvv9PRYKsqjK690HTzGaTJxdCda5sNkIOJKe5wDb2PuQLzf4K645bi5Qi/AslYS4oCxtHLfqUYNFvUJGDGNrJCTkoHOb1XNHmx3THuCdGbkBvdA+ocASb7qGTcokz7ushx+0cXwg1nCNXPM76rG8B8YHL7rkn+ii8Yytl1d4L8taGE+qXhVghbJXN5gY+cHtgX/oqqKnqNSri43LnuL3uPQbkoN39FnKa2se02jhhay5xkkklN474v+uvdQae//wAZjrPeP3h/ssXBrM9Dp9VQ0h8NtRJzSPb7TmjAHoOqheIbEk7oHVExd17qGSSnzPBwENuQSgUG1s2Tw7JFrIbSL5S8wBJ7IO2OfyT2G1ihA8xFkZjbkA59yArXYwQmyOPou2x2QicG6DnvtsUeI8oHdRmtxzEYCcxxLslA+X9oSlY3y3CWQXdf1SkYx2QaaKop6XgwiNwMzzZ1t7uP9gs42rmYx0bXkBwyB2T3TN/0pkPNd3jFxb2FgB/VRLdSUCM85Nyiut8RsmtFhtkpH4BsEAnkEpRYbJhunYxhB1gD70gyfRdm9wMBOAKB8bRfPRFYADcoTfVLdA9xFjkoTxdoA3JXO23SswS4jA2QOewNbYnZMFri219kh55Lm+NykYbG2/XKDef7ToCQTNU/qb8qUcJUHm+2qf1N+VcuQI3hDTyf21V+pvyrhwfp/wDGqv1M+VcuQO/2hQX/AG9V+pvypr+D9PsT49V+pvyrlyBrODtOcLmeq/U35UQ8F6d/Hq9/vM+VcuQOHBWm/wAer/Uz5Up4K029/Hq/1M+VcuQEbwTppP7er/Uz5Uo4I0zlP29Xv95nyrlyBW8DaWf39X+pnyp54E0stP29Zv8AfZ8q5cgcOBdL5LCerH/2Z8q5vAGlX/8AYrf1s+VcuQ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1219200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data:image/jpg;base64,/9j/4AAQSkZJRgABAQAAAQABAAD/2wBDAAkGBwgHBgkIBwgKCgkLDRYPDQwMDRsUFRAWIB0iIiAdHx8kKDQsJCYxJx8fLT0tMTU3Ojo6Iys/RD84QzQ5Ojf/2wBDAQoKCg0MDRoPDxo3JR8lNzc3Nzc3Nzc3Nzc3Nzc3Nzc3Nzc3Nzc3Nzc3Nzc3Nzc3Nzc3Nzc3Nzc3Nzc3Nzc3Nzf/wAARCADEAJoDASIAAhEBAxEB/8QAHAAAAgIDAQEAAAAAAAAAAAAABQYDBAABBwII/8QAQhAAAgEDAgQEAgcECAUFAAAAAQIDAAQRBSEGEjFBEyJRYXGBFCMyUpGhsQcVQsEWJDM0U2Jy8FWC0eHxQ5KTlLL/xAAUAQEAAAAAAAAAAAAAAAAAAAAA/8QAFBEBAAAAAAAAAAAAAAAAAAAAAP/aAAwDAQACEQMRAD8A7DcyyJOyq5A9BUXjy/4jfjW7w/1lh/voKioJPHl/xG/GtieX/Eaoj0rBQTiaT75rfjSH+NqhFegaCXxZMfbb8azxpPvmo80C4j4p0/QFVbkvJM3SOPGcep9KBhEz4+2TWeNJ2Zq47q/7SNVurgjS0FnEuxDAOx98ml+/4x4hu1jW5uZPqjnMeU5vZsdaD6CE0n3zWeM/3z+Ncg4d4lvJ9PMkVxKhjYBgz5C/D5Z2o4ON7yKSJXijIeHOT6+v4UHRRK/3jXrxX+8aWtH4qs9SlgjAKPOSI98hsDNMOd6CTxH+8azxW+8ajzXnNBKZX+8a0ZX+8ajzWUEolbIyxq4M4ocOooiOlAKvf703++1RZqW8/vL/AC/SoqDK2K1XoUHoVlec1Xv72KwtnuJzhF/WgF8UcQLo0ASEK1y4yOY4Cj1NcxfWItQvCdQH0mVzkFYixH49qn1jUZNf1WRvFIyeVUjyQoHcmm3hfheKyi8aR2aRt2LEEk0CcdAvJZysVv4kROxZeUgVNLwLr2DLaSKQ2Pq39B611eNI0XAG3pVleUjY0HBbnTdZsnayksmhJx51Bwcf+TVqFEtrQR6gz+K5AHl3C4OQPfYCu3SAMMOFb4ig2rcP6fqEbeNbqrEbOo3FBytbieyvIUACThV3XBC56Y+A9PeuocOcR2FykNmLsyyABVaTIJPodqQNS4Wn0S7+krN41uzbkjONqHTN41wstsw8bm8u+APh/vag7tmtZzQHhO9up9IgW/jYTIoUud+cDoc0czQe60K0M1ug2DvRIdBQzuKJjoKAVef3l/l+lQ5qa9OLl/l+lQZzQbrYryTWA5oNknrSZx/cPMY7FBzKIzI47HJwB+tORIAJPQdaU9ft21XV4obRcq8Y8RwMYAPr86Bf4X0OWWVTH5FOCzV0KNFt4AiEkL1JqDTreKytFjQAHH41T1TULeDC3N2luhPKBnzMfYUBBbiH+JgPiasAgfYbPzpSuLnSXi5o9RcZ2V23XPvjNRaNqsyXclk7eJJGM5DZDL6g+lA7ZbYnqagkmI25aoPq6WuWmwoA6mqT8WaYzBWmQE0Fq65LiJo5gOU9a5ZxXpradeJcwArAzYYrnIrpFzcxTxeLbkNkb8velTiW/gWyaOReYkbZoCP7OtR+kO1qkkjMgyRIx9e2a6Lntg1w7g/UlsuILaSF3VXblMbdDnbau3o/MitgjI6HtQSA1ma8A1maD0D5hRUdKEDqPjRcdBQCb7+9P8v0qDYVNfH+tP8AL9KgzQb61uvIr1mgpazG0uk3kaEhnhZQR2JFCbd1simnW7q0ngjb0AwDmj845o2A9KBwQGO+ln5fK4ADH0HagIxEMAD6Y+FQXOmQSg8lrayuftCRcH5Ng4qSFhH5mwCahvNbt7FXaVlAG+T2oFmXgi1nunlhsbiyZ887x3KlT8s7/hRPS+FbTTL2G5jlmeWNeUczbYqPSOIrjiC8lTT1EdpD9uYjPMfRaY2R2HlOSOuO9AkftEtb29MMFjGzoCWlCHzYHoO9LulyaRpbqNX0l1JHWfnz+OAtPmpS+BeQyzNhc8rZFetS0a4nBaxuIZIn+3b3WWT/AJWxkfnQLj6jYiFLrRnH0bmwydCvsR2oVxZAJNPNwhyEfB9s0Ul4SW2uDPBLDbkjllgiYsj/ABz+teLqIXdlJatygkHIUk9P/FArcDwPd8RWsSc27g/Ibmu8qOVQB2rnv7KNEVYp9XmRTklIDnYfexXQ80GZrAa0cVgoN82CKMDOKCZ81G6ARff3l/l+lV8GrN8P60/y/SoqDyBtW62a1ig11oVcRi2m5Qp5WJbOdqJTypBE0shIRRlmAJwPXAoVq15DLb209vMksRcjnjYMDtQV7qVm8qnJzSBe2Op67rn0BDyxDzSMDgKuf1p4LrI4JOFApW1ZNXgvbi70FvM3mkGMggDAx8s0DC2nXfD9jGugJEeT7cUnRx659c/rS/q/H11ZMIpLbwp/442OOU/zqnacdatAJfpttC4GQ0RPK6k4G4PXrSzrWqQapdPNOrBmGMnonsPagZLXjWC9uSl8gCMpHKd8nHSjHDev3MEU1tcE4jbCB/tcvakrRE0hZrfxGTmDDmfOMenX260Rv3P7w8Sz5SjRb8p6YO35GgZda1QvCzQEBsYJHrQOK9EXjh+YzTR8qk9BsCx9tv1qlaXDlJTMRnl2FMHCOhNq+qQyXKj6KiFmXH2h6H47UDd+zyyuLLheI3S8jXDGVI8Y5EP2fx6/OmHO9STcq4VQAoAAA6ACos0GE+9Zmt7Vo4oM7ijdBB1Hxo3QAtSvreO/khd8OMZGPasilSVeaNww9jSXxtfva8TXKMcKypy9uw7140zVB4YZJGBGx+NA9Gt+3rSqb+SeMhJ2Rx0INRWutT6XfINQeRraXys5BYIezZx0oG7p8M7ikzVeG00i7m1HT0YW1wQbiBfsxH7yj0J606ZB39vxHtW8qV5WGVPQGgS1DEMquuCuR6gVcsWitYCXHXeqPEttNpEyXVsheBW2x0UHqp9vQ1ct5odQgULIPOMhsbUFPVIdH1KJllW3Dv8AxMgJzSZrnBnKwk06aII3YSEgdPame/4VRi00HmkIJAD4pS1C1120uDBCrqh+7vQL02hXEcmHdWI+7RiKCHRLUhp2luplA5MbIKnlK6ZZGS7bnuG3Cnff1NUuGtIvOKtbECsVT7c0h6Ig6/PO1Ad4W4ZvOI7a5nglSFUICNIDyyNkErkdsd66loGmLpGnpCeQzsAZmToT7ewqWwtLbTLKGys0CQRLyqvf4n1OamL5oPUj5NeM1pzvXnm3oJK0TtWuavJO9B6B3FHvlQEfaFHx0oOW8d2TS69dyMOcYXlX/lFKiXFzbSRqVVYy2N9zgfOn/itD++bhhvkL/wDkUoatYRzRswVOYb7bUFyCZFJOTyn3oj46yQGOYAxuvQ0q6XqKO6hpcSHYo3VTRed/qgY3fCAk7HYUDXoGoRLEljJMGMe0DE78o6A+49aN5Yb5G/2j6VweLXJUv/qnIXm+znpvXUuE+IUvYkt7h+ZsYRm2z8aBkmiS4gaGRQUYYI+8K5nr9pecJTCREeTTGJEcg3aLPZvb0NdPIKnb8fSo7pLaW1lW8CGDkPimTZeXvn0oONTcf3AlxFFGUxjmB3NafjhzCcKrOeuR0oPxDp+nT6hcT8Pc66cJORXlOAWPp3APbNBbm2ltJjFcIUcb4Pf3HrQXr69m1OcySbAnOBtXX/2aaV+6+H/pUgHjXvnz6INlH6muO6NavqN6turiMYy8jdFA6nrv8Kb9J4uudFsTpumf1sWjtzidSCVz1XB6A/rQdbLDmNaLb1zC2/abcu4E9jH/AJuU4pt0Lim01YhAPClP2VY5zQMJYnvWA5qIvgHt8ayJwwyCCPY0EwNbFeAa3mglB3FMA6UuocsKYh0oEXibI1ucsBjC4J/0ig0sCSKcMfhRniYZ1yckdl77dBQ2QYGWxj8MUCJxRphtpDd2wOOrD2rek62JwFmbz9B/OnG8tUuIGjcKwI+Irmms6bNot9zb8rHIIFB617T/AKJfm5t1L20xyrY6H0orpd81sql4+UDcEHcVPpd1Bqdo9vO68rgDmYdD7UC1US6fM1uw5WT+IdH9Dmg7PwvrianY8srqHiXJJ2yvqc0hftG4y/eyPo+hyc9tn66dM4lxnyj/AC56+u1UeG5wYWjuTkSLykMTgg9R1ojHpWn2ZIjhXl6g5zQc3c3MK+C4cKDnlbpUgkaVY/pKOyICFI2OP+ldOk02xvAFkjDFe4GCKB3+ii2yEU8pJ6dKBWk1Hw0EVoxhiXB5QAeZsdSe53P8qr6O7pqcDJn+0GfcHrRaTRGkztsf8tQ6VYy2eswRzDCFsk46jr/Kg3c26TRm6icfaxIqjoR3q1pF49pMjqSCpyCDVTSZjY3ctvcAEMcEtkA71LeWr2t3y4JUnmBG4IoH6fWLrULWJ0lVUAHMO+fevCatcaddQurgxPs/oaWNLmZBy74otcIZrBkBGVPOu1A6Jr6MqkRbEbnm6VMuuRk8oiYt6ZpCtr4xIOU9t+b+VXra6eUGRuUDtjrQNkfEMX0lY2UHJxsafhnA3/KuPaejXN0uIy7E9FB2rsSnyjJA2oEjiUD98TkqCfL3/wAoocz5UKVHTcYojxKobVp8rk+Xcf6RQ2MENg4XPVQaCMjzHwxkDrjtVPU9OTULV4pUAJG2d96uNKwyFVY+U+bfevQdXX6zG+2QelBzD6NcaNqHhzhioOFI6GjWr2i6vp4ljwJrccw3zle4o/xDpMd5CJQDIy/xDuKWrGSS1k8NM53+rA2HzoNaZCyRoWJCnpt3o68Blt1OclevwoaxAkcL0ByF9BRS0mLgZK82MEUFYM6Lhecb9ScUStb9GUiWMOBscmo5kdkyMDG/TNDGkk8Tl5WVl3wxFAZZLN94gEP+npQrWYFgeIqo5pA6LnpkqcfmKsWskgbMkSgAbHOAak1C2jv4uSUcjKeYLjOfhQJWsWjrFbXyLuPI7AdfQ0WhhXUdKAQc00S+Uk9R3opcWQm0xoWDcuMjbpj0odoK/RZvC3AU7b79aCnpZfxMSEEg4xjfFHTH4SjspGOnaqmo2X0S8EsRzFIeZdt19RVl3EliSmSykEBR1+VAJ5wbgxs45lOBge9NOg6VLqc55fJFGMNLj8h71mgcFXt1cPdakTbW7kFU2MjbflT5b20FnCsFqgjjXsPX39aCOzsbewiEdtGFHdu7fGmkUtvMqEEnpTGAMUCTxKo/e03MWGQvTvsKEq5YDwg/LnqaL8SAfviX1wuD8hQ2KM55cAButBXdST4kjYb1AqoOdnLRc6Y7kUbW3jOOYAk+1YYEUEkUFOISjGOXJG++xoff6OJy0sIVZG/h96MSvFEoAwrnpmlXiPiIaaV5CHJOwB60AnVDJDqNuQw53XlIAONvaitqvOmVyCDucUNnu0121t7uHAnikIYHvkVetGATErgFdwPf0oL5YoeXm2brnavEsDSHMWd98HoK9NiaDBCk9QSKjgy/1fOxOcHK0G5m8KPmUZ5dnwOteIblFl5BIVHYYxn4miaaK0nnkuxC/ZcZA+Na/cLwOG8UNH1LKCce+KCE20hOQUwPTr/2rzb8Py3F19IDiKMd2B60dhFrAqEK07EeXuT/ACFR3d6WjL3DIiDfkB2Hz70FZeHJtRhaCR1VUORMpx+VMGi6DYaQq+GPFlH/AKjgfkOgoFpWryRXQZxmFvKwP5H/ALUWvtUjjUhWA75zQFpbnB5c4oTq2qLbR4jYFj19aVdZ16WJGMUnUYyG6GlSPU7hp2bneR2OMk0Dhd8SzI6qV6kA11tTlR16V813mqz/AEpPEjK5YDftvX0mhPIu3YUChxDzDVJsb9Mbd+UVQs08Q5ffHbHeiXEGRqMxGFGF3xv0qpY4cklycDAFBMU5QM7Ch2oXsUKlQwB/zGrWrXiWkBfGT7nY1yziniEzO0cXKcnbB6UBTV+LI45mi8rD1G9LN5aX2uTiSz+tB2VAcGrGh8Ly6gfHv3aNDuFHVqfdB0Sz06MzxW/Kyjys3Wgo8M8O2+ixKb36yaRfrAW8q+wozJpFnhjHNy53VW7UN1qaWQL9Gky43IHcVLZXasvnblXpk9jQS22mzYY8qAdjnrVmPTZBnEgQ92AyRVOW/aANgcy9jmvUepCV8BTt2JoLstmsA5obiRmP8J6Gqk9xICscshiQ9SDjGKhvLmSEEtzlcbb9KD/vOIMTPKObspGdqC5c36afdh4riULcZH1hyi/P5dKiubuO0AnvXV2IyuTt8hVbU5Jr2ylgjtsjAZHGwyOmaAJe2kcP0y7Z5rliV8NxnBHfHegJzaleXeHhX6Nbg7SON2+HtVu6vjJCqJLnChWOc4PvSfqF9c3LF7mRolPRR1IqKwnkmje0gQjJ5l5clifSgOyyac7lby7dQT/DvVeXVbCzjaOxWSVuzOMCvd1w7LY6Y9/qD+DhMrFyliSRhQ2OmTQFUATbJ6Z2oPYlmu7qNpGz5gcD419XIRyL8BXypaoRIrdPMNvXcV9VRjyL16CgU+IW5NSmO+6r037VT09h4LvgjGxyOtXeIV5r+Ub5YLg+m1CtP5uV/MeXOMZoA/Fl0ot5GI8y5KhjXOdIsJtV1QSTjAY5O1dQ1CCK6meKUeUHGetas9ItLAs8LMW645e3xoPVraQxRqoGQNsD1FV9U1BoCIQvNze/f0q+068shjTBUdCcZpVvLxxeLkebP2aAiuTbsCCzHsNhUUDIOfw0GSpPKd63HfwAKAsrIDuQv41O93aGIyLGVQjACr5m3oKl46vabApNjKjHf0pYbV/CkTxJWDps7EgZ+FEr3WDDcqTaTcvQczYqjq2lnVRJdWgzuC8YGcH1oCVhxNayvyYIGcF3IwavXMFtcgy26hmxkhR+dc0lhaCVo26qcEVZstTurTBR2yNhv29KBvc3UUThb0C3wfLIdx8qT/pZhupURjICTytjv61ae9lvnHiPgNsRVVNOuZrrktoXY8wXKjYZ96CrKWZyZDzNnf2py4F4X1E6jb6rcRNBbReZC4wznoMDr86ceEeCNO0uBLm+CXd6wzuMpH8PU+9MF46HZWwy+u21Ancbq50G5EQwfKW65YcwJNc1K+RMbfOulcVLJNY3CqQRyEFmOMbdPyrm8any9cfpQTW4IeMg/wASj8xX1TH/AGa/AV8sqD9UAAfrB5lFfUiHyL8KCOS0tpJPEkgjZztzMuTUS6ZYKTy2cAzucIKysoNjTLEbi0h/9grf7vs+n0WHH+gVlZQeH0rT2GGsoD8UFQHQNHaTxG0y0Ln+LwhmsrKCQaNpiDC2FsB1/sxWNoultkNp9sc9cxjesrKCtJwtoD/b0eyb4wg17h4d0WA5h0qzQkYJWIDasrKCKXhLhyRi0mh6exPUm3X/AKVH/Q3hj/gGnf8A11rKyg2vCHDafZ0LTx8IFq1Bw/o0AIg0u0jB68kQGaysoLS6dZL9m1hHbZBWn02xY+a0hPxQVlZQVpOH9Hk5hJplowbqGiBzVb+iPDf/AAPT/wD4FrKyg9Lwrw+uAui2A3HSAUZ8Nff8aysoP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1466850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gray">
          <a:xfrm>
            <a:off x="1857356" y="2571744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«Ключевые группы персонала,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существующие в организации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и охарактеризованные по возрасту,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 полу, образованию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и т.п.*».</a:t>
            </a: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gray">
          <a:xfrm>
            <a:off x="1928794" y="2714620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Организационная культура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и методы управления,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применяемые в организации.*</a:t>
            </a: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gray">
          <a:xfrm>
            <a:off x="1928794" y="2857496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«Квалификационные возможности ключевых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работников в организации».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gray">
          <a:xfrm>
            <a:off x="1857356" y="3071810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«Смысл и содержание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 основных принципов и целей деятельности,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которые организация*»</a:t>
            </a: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gray">
          <a:xfrm>
            <a:off x="1714480" y="2428868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«Процедуры и рутинные процессы,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протекающие в организации*».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gray">
          <a:xfrm>
            <a:off x="1714480" y="1571612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«Планы и направления действий,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 определяющие распределение ресурсов,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фиксирующие обязательства по осуществлению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определенных действий во времени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для достижения поставленных целей*».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5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9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3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17" grpId="0" animBg="1"/>
      <p:bldP spid="17" grpId="1" animBg="1"/>
      <p:bldP spid="17" grpId="2" animBg="1"/>
      <p:bldP spid="14" grpId="0" animBg="1"/>
      <p:bldP spid="14" grpId="1" animBg="1"/>
      <p:bldP spid="14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Резюме: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47800"/>
            <a:ext cx="8572560" cy="5124472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ru-RU" dirty="0" smtClean="0"/>
              <a:t>Понимание функций менеджмента  эволюционирует от механистической в сторону повышения внимания именно к психологической составляющей функций менеджмента, повышения значимости личностных качеств менеджера   отдельных работников, а также организационной культуры в эффективной реализации  управленческих функций.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Функции управления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	это обособленные специализированные элементы управленческой деятельности, каждый из  которых имеет::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содержание</a:t>
            </a:r>
            <a:r>
              <a:rPr lang="ru-RU" i="1" dirty="0" smtClean="0"/>
              <a:t>,</a:t>
            </a:r>
          </a:p>
          <a:p>
            <a:r>
              <a:rPr lang="ru-RU" b="1" i="1" dirty="0" smtClean="0"/>
              <a:t>процесс</a:t>
            </a:r>
            <a:r>
              <a:rPr lang="ru-RU" dirty="0" smtClean="0"/>
              <a:t> осуществления; </a:t>
            </a:r>
          </a:p>
          <a:p>
            <a:r>
              <a:rPr lang="ru-RU" b="1" i="1" dirty="0" smtClean="0"/>
              <a:t>структуру</a:t>
            </a:r>
            <a:r>
              <a:rPr lang="ru-RU" i="1" dirty="0" smtClean="0"/>
              <a:t>,</a:t>
            </a:r>
            <a:r>
              <a:rPr lang="ru-RU" dirty="0" smtClean="0"/>
              <a:t> в рамках которой завершается их организационное обособление.</a:t>
            </a:r>
            <a:endParaRPr lang="ru-RU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214414" y="2071678"/>
            <a:ext cx="7286676" cy="17145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Содержание </a:t>
            </a:r>
          </a:p>
          <a:p>
            <a:pPr lvl="0" algn="ctr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функции управления</a:t>
            </a:r>
          </a:p>
          <a:p>
            <a:pPr lvl="0" algn="ctr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отвечает на вопрос </a:t>
            </a:r>
          </a:p>
          <a:p>
            <a:pPr lvl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«Какие действия (набор действий) </a:t>
            </a:r>
          </a:p>
          <a:p>
            <a:pPr lvl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осуществляются в рамках данной функции?»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643042" y="2643182"/>
            <a:ext cx="7286676" cy="17145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Структура </a:t>
            </a:r>
            <a:r>
              <a:rPr lang="ru-RU" b="1" dirty="0" smtClean="0">
                <a:solidFill>
                  <a:schemeClr val="bg1"/>
                </a:solidFill>
              </a:rPr>
              <a:t>функции отвечает на вопрос: </a:t>
            </a:r>
          </a:p>
          <a:p>
            <a:pPr lvl="0"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«Как или каким образом формально </a:t>
            </a:r>
          </a:p>
          <a:p>
            <a:pPr lvl="0"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связаны между собой действия, </a:t>
            </a:r>
          </a:p>
          <a:p>
            <a:pPr lvl="0"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составляющие данную функцию?»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1643042" y="2357430"/>
            <a:ext cx="6500858" cy="18669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Процесс</a:t>
            </a:r>
            <a:r>
              <a:rPr lang="ru-RU" sz="1600" b="1" i="1" dirty="0" smtClean="0">
                <a:solidFill>
                  <a:schemeClr val="bg1"/>
                </a:solidFill>
              </a:rPr>
              <a:t> реализации функции</a:t>
            </a:r>
            <a:r>
              <a:rPr lang="ru-RU" sz="1600" b="1" dirty="0" smtClean="0">
                <a:solidFill>
                  <a:schemeClr val="bg1"/>
                </a:solidFill>
              </a:rPr>
              <a:t> отвечает на вопрос: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1. </a:t>
            </a:r>
            <a:r>
              <a:rPr lang="ru-RU" sz="1600" dirty="0" smtClean="0">
                <a:solidFill>
                  <a:schemeClr val="bg1"/>
                </a:solidFill>
              </a:rPr>
              <a:t>«Какова логическая</a:t>
            </a:r>
            <a:r>
              <a:rPr lang="ru-RU" sz="1600" i="1" dirty="0" smtClean="0">
                <a:solidFill>
                  <a:schemeClr val="bg1"/>
                </a:solidFill>
              </a:rPr>
              <a:t> последовательность</a:t>
            </a:r>
            <a:br>
              <a:rPr lang="ru-RU" sz="1600" i="1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 осуществляемых в рамках функции</a:t>
            </a:r>
            <a:r>
              <a:rPr lang="ru-RU" sz="1600" i="1" dirty="0" smtClean="0">
                <a:solidFill>
                  <a:schemeClr val="bg1"/>
                </a:solidFill>
              </a:rPr>
              <a:t> действий?»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2. «Что за чем должно следовать, 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чтобы функция выполнялась?»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animBg="1"/>
      <p:bldP spid="6" grpId="1" animBg="1"/>
      <p:bldP spid="6" grpId="2" animBg="1"/>
      <p:bldP spid="4" grpId="3" animBg="1"/>
      <p:bldP spid="4" grpId="4" animBg="1"/>
      <p:bldP spid="4" grpId="5" animBg="1"/>
      <p:bldP spid="5" grpId="0" animBg="1"/>
      <p:bldP spid="5" grpId="1" animBg="1"/>
      <p:bldP spid="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hlinkClick r:id="rId2" action="ppaction://hlinksldjump"/>
              </a:rPr>
              <a:t>Основные функций управления (по О.С. </a:t>
            </a:r>
            <a:r>
              <a:rPr lang="ru-RU" dirty="0" err="1" smtClean="0">
                <a:hlinkClick r:id="rId2" action="ppaction://hlinksldjump"/>
              </a:rPr>
              <a:t>Виханскому</a:t>
            </a:r>
            <a:r>
              <a:rPr lang="ru-RU" dirty="0" smtClean="0">
                <a:hlinkClick r:id="rId2" action="ppaction://hlinksldjump"/>
              </a:rPr>
              <a:t> и А.И. Наумову).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Алгоритм управленческой деятельности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4" action="ppaction://hlinksldjump"/>
              </a:rPr>
              <a:t>Виды деятельности организации (по А. </a:t>
            </a:r>
            <a:r>
              <a:rPr lang="ru-RU" dirty="0" err="1" smtClean="0">
                <a:hlinkClick r:id="rId4" action="ppaction://hlinksldjump"/>
              </a:rPr>
              <a:t>Файолю</a:t>
            </a:r>
            <a:r>
              <a:rPr lang="ru-RU" dirty="0" smtClean="0">
                <a:hlinkClick r:id="rId4" action="ppaction://hlinksldjump"/>
              </a:rPr>
              <a:t>).</a:t>
            </a:r>
            <a:endParaRPr lang="ru-RU" dirty="0" smtClean="0"/>
          </a:p>
          <a:p>
            <a:r>
              <a:rPr lang="ru-RU" sz="2800" dirty="0" smtClean="0">
                <a:hlinkClick r:id="rId5" action="ppaction://hlinksldjump"/>
              </a:rPr>
              <a:t>14 управленческих принципов  А. </a:t>
            </a:r>
            <a:r>
              <a:rPr lang="ru-RU" sz="2800" dirty="0" err="1" smtClean="0">
                <a:hlinkClick r:id="rId5" action="ppaction://hlinksldjump"/>
              </a:rPr>
              <a:t>Файоля</a:t>
            </a:r>
            <a:r>
              <a:rPr lang="ru-RU" sz="2800" dirty="0" smtClean="0">
                <a:hlinkClick r:id="rId5" action="ppaction://hlinksldjump"/>
              </a:rPr>
              <a:t>?</a:t>
            </a:r>
            <a:endParaRPr lang="ru-RU" sz="2800" dirty="0" smtClean="0"/>
          </a:p>
          <a:p>
            <a:r>
              <a:rPr lang="ru-RU" sz="2800" dirty="0" smtClean="0">
                <a:hlinkClick r:id="rId6" action="ppaction://hlinksldjump"/>
              </a:rPr>
              <a:t>Эволюция представлений о менеджменте и психологическом содержании  управленческих функций</a:t>
            </a:r>
            <a:r>
              <a:rPr lang="ru-RU" sz="2800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Функции управления:</a:t>
            </a:r>
            <a:r>
              <a:rPr lang="ru-RU" b="1" dirty="0" smtClean="0"/>
              <a:t> </a:t>
            </a:r>
            <a:r>
              <a:rPr lang="ru-RU" sz="1600" b="1" dirty="0" smtClean="0"/>
              <a:t>(по О.С. </a:t>
            </a:r>
            <a:r>
              <a:rPr lang="ru-RU" sz="1600" b="1" dirty="0" err="1" smtClean="0"/>
              <a:t>Виханскому</a:t>
            </a:r>
            <a:r>
              <a:rPr lang="ru-RU" sz="1600" b="1" dirty="0" smtClean="0"/>
              <a:t> и А.И.Наумову)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47800"/>
            <a:ext cx="8572560" cy="51244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Постановка цели (определение будущего состояния организации.</a:t>
            </a:r>
          </a:p>
          <a:p>
            <a:pPr lvl="0"/>
            <a:r>
              <a:rPr lang="ru-RU" dirty="0" smtClean="0"/>
              <a:t>Разработка стратегии (определение способов достижения цели.</a:t>
            </a:r>
          </a:p>
          <a:p>
            <a:pPr lvl="0"/>
            <a:r>
              <a:rPr lang="ru-RU" dirty="0" smtClean="0"/>
              <a:t>Планирование работы (определение задач конкретным исполнителем.</a:t>
            </a:r>
          </a:p>
          <a:p>
            <a:pPr lvl="0"/>
            <a:r>
              <a:rPr lang="ru-RU" dirty="0" smtClean="0"/>
              <a:t>Проектирование работы (определение рабочих функций исполнителей.</a:t>
            </a:r>
          </a:p>
          <a:p>
            <a:pPr lvl="0"/>
            <a:r>
              <a:rPr lang="ru-RU" dirty="0" smtClean="0"/>
              <a:t>Мотивирование к работе (целенаправленное воздействие на исполнителей).</a:t>
            </a:r>
          </a:p>
          <a:p>
            <a:pPr lvl="0"/>
            <a:r>
              <a:rPr lang="ru-RU" dirty="0" smtClean="0"/>
              <a:t>Координация работы (согласование усилий исполнителей).</a:t>
            </a:r>
          </a:p>
          <a:p>
            <a:pPr lvl="0"/>
            <a:r>
              <a:rPr lang="ru-RU" dirty="0" smtClean="0"/>
              <a:t>Учёт и оценка работы (измерение результатов и их анализ).</a:t>
            </a:r>
          </a:p>
          <a:p>
            <a:pPr lvl="0"/>
            <a:r>
              <a:rPr lang="ru-RU" dirty="0" smtClean="0"/>
              <a:t>Контроль выполнения работы (сопоставление результатов с целями.</a:t>
            </a:r>
          </a:p>
          <a:p>
            <a:pPr lvl="0"/>
            <a:r>
              <a:rPr lang="ru-RU" dirty="0" smtClean="0"/>
              <a:t>Обратная связь (корректировка).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Эти управленческие функции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Постановка цели</a:t>
            </a:r>
          </a:p>
          <a:p>
            <a:pPr lvl="0"/>
            <a:r>
              <a:rPr lang="ru-RU" dirty="0" smtClean="0"/>
              <a:t>Разработка стратегии </a:t>
            </a:r>
          </a:p>
          <a:p>
            <a:pPr lvl="0"/>
            <a:r>
              <a:rPr lang="ru-RU" dirty="0" smtClean="0"/>
              <a:t>Планирование работы</a:t>
            </a:r>
          </a:p>
          <a:p>
            <a:pPr lvl="0"/>
            <a:r>
              <a:rPr lang="ru-RU" dirty="0" smtClean="0"/>
              <a:t>Проектирование работы</a:t>
            </a:r>
          </a:p>
          <a:p>
            <a:pPr lvl="0"/>
            <a:r>
              <a:rPr lang="ru-RU" dirty="0" smtClean="0"/>
              <a:t>Мотивирование к работе</a:t>
            </a:r>
          </a:p>
          <a:p>
            <a:pPr lvl="0"/>
            <a:r>
              <a:rPr lang="ru-RU" dirty="0" smtClean="0"/>
              <a:t>Координация работы</a:t>
            </a:r>
          </a:p>
          <a:p>
            <a:pPr lvl="0"/>
            <a:r>
              <a:rPr lang="ru-RU" dirty="0" smtClean="0"/>
              <a:t>Учёт и оценка работы</a:t>
            </a:r>
          </a:p>
          <a:p>
            <a:pPr lvl="0"/>
            <a:r>
              <a:rPr lang="ru-RU" dirty="0" smtClean="0"/>
              <a:t>Контроль выполнения работы</a:t>
            </a:r>
          </a:p>
          <a:p>
            <a:pPr lvl="0"/>
            <a:r>
              <a:rPr lang="ru-RU" dirty="0" smtClean="0"/>
              <a:t>Обратная связь</a:t>
            </a:r>
          </a:p>
          <a:p>
            <a:pPr algn="just">
              <a:buNone/>
            </a:pPr>
            <a:r>
              <a:rPr lang="ru-RU" dirty="0" smtClean="0"/>
              <a:t>	образуют </a:t>
            </a:r>
            <a:r>
              <a:rPr lang="ru-RU" dirty="0" smtClean="0">
                <a:solidFill>
                  <a:srgbClr val="C00000"/>
                </a:solidFill>
              </a:rPr>
              <a:t>алгоритм перевод организационной системы из существующего в желательное состояние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92935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		</a:t>
            </a:r>
            <a:r>
              <a:rPr lang="ru-RU" b="1" dirty="0" smtClean="0"/>
              <a:t>Пример: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Содержание функции</a:t>
            </a:r>
            <a:r>
              <a:rPr lang="ru-RU" b="1" dirty="0" smtClean="0">
                <a:solidFill>
                  <a:srgbClr val="C00000"/>
                </a:solidFill>
              </a:rPr>
              <a:t> планирования</a:t>
            </a:r>
          </a:p>
          <a:p>
            <a:pPr algn="just">
              <a:buNone/>
            </a:pPr>
            <a:r>
              <a:rPr lang="ru-RU" dirty="0" smtClean="0"/>
              <a:t>	Функция планирования предполагает выполнение в организации следующие действия:</a:t>
            </a:r>
          </a:p>
          <a:p>
            <a:pPr lvl="0" algn="just"/>
            <a:r>
              <a:rPr lang="ru-RU" dirty="0" smtClean="0"/>
              <a:t>Анализ внешней среды:</a:t>
            </a:r>
          </a:p>
          <a:p>
            <a:pPr lvl="0" algn="just"/>
            <a:r>
              <a:rPr lang="ru-RU" dirty="0" smtClean="0"/>
              <a:t>Формулирование миссии организации;</a:t>
            </a:r>
          </a:p>
          <a:p>
            <a:pPr lvl="0" algn="just"/>
            <a:r>
              <a:rPr lang="ru-RU" dirty="0" smtClean="0"/>
              <a:t>Установление целей организации;</a:t>
            </a:r>
          </a:p>
          <a:p>
            <a:pPr lvl="0" algn="just"/>
            <a:r>
              <a:rPr lang="ru-RU" dirty="0" smtClean="0"/>
              <a:t>Анализ возможностей организации и выработка альтернативных стратегий;</a:t>
            </a:r>
          </a:p>
          <a:p>
            <a:pPr lvl="0" algn="just"/>
            <a:r>
              <a:rPr lang="ru-RU" dirty="0" smtClean="0"/>
              <a:t>Разрабатываются политик и процедур, устанавливающих стандарты и нормы действий работников;</a:t>
            </a:r>
          </a:p>
          <a:p>
            <a:pPr algn="just"/>
            <a:r>
              <a:rPr lang="ru-RU" dirty="0" smtClean="0"/>
              <a:t>Разработка оперативных планов для работы </a:t>
            </a:r>
            <a:r>
              <a:rPr lang="ru-RU" dirty="0" err="1" smtClean="0"/>
              <a:t>подраздлений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428860" y="1785926"/>
            <a:ext cx="6429388" cy="17145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Содержание </a:t>
            </a:r>
          </a:p>
          <a:p>
            <a:pPr lvl="0" algn="ctr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функции управления</a:t>
            </a:r>
          </a:p>
          <a:p>
            <a:pPr lvl="0" algn="ctr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отвечает на вопрос </a:t>
            </a:r>
          </a:p>
          <a:p>
            <a:pPr lvl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«Какие действия (набор действий) </a:t>
            </a:r>
          </a:p>
          <a:p>
            <a:pPr lvl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осуществляются в рамках данной функции?»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4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Пример: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реализация функции планирования: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09099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Создание рабочей группы или подразделения для анализа внешней среды: определения миссии и установления стратегических целей организации;</a:t>
            </a:r>
          </a:p>
          <a:p>
            <a:pPr lvl="0" algn="just"/>
            <a:r>
              <a:rPr lang="ru-RU" dirty="0" smtClean="0"/>
              <a:t>Разработка среднесрочного плана и политик и процедур, устанавливающих стандарты и нормы действий работников;</a:t>
            </a:r>
          </a:p>
          <a:p>
            <a:pPr lvl="0" algn="just"/>
            <a:r>
              <a:rPr lang="ru-RU" dirty="0" smtClean="0"/>
              <a:t>Периодическое текущее планирование.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928794" y="1785926"/>
            <a:ext cx="6929454" cy="17145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Процесс</a:t>
            </a:r>
            <a:r>
              <a:rPr lang="ru-RU" b="1" i="1" dirty="0" smtClean="0">
                <a:solidFill>
                  <a:schemeClr val="bg1"/>
                </a:solidFill>
              </a:rPr>
              <a:t> реализации функции</a:t>
            </a:r>
            <a:r>
              <a:rPr lang="ru-RU" b="1" dirty="0" smtClean="0">
                <a:solidFill>
                  <a:schemeClr val="bg1"/>
                </a:solidFill>
              </a:rPr>
              <a:t> отвечает на вопрос: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1. </a:t>
            </a:r>
            <a:r>
              <a:rPr lang="ru-RU" dirty="0" smtClean="0">
                <a:solidFill>
                  <a:schemeClr val="bg1"/>
                </a:solidFill>
              </a:rPr>
              <a:t>«Какова логическая</a:t>
            </a:r>
            <a:r>
              <a:rPr lang="ru-RU" i="1" dirty="0" smtClean="0">
                <a:solidFill>
                  <a:schemeClr val="bg1"/>
                </a:solidFill>
              </a:rPr>
              <a:t> последовательность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осуществляемых в рамках функции</a:t>
            </a:r>
            <a:r>
              <a:rPr lang="ru-RU" i="1" dirty="0" smtClean="0">
                <a:solidFill>
                  <a:schemeClr val="bg1"/>
                </a:solidFill>
              </a:rPr>
              <a:t> действий?»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 «Что за чем должно следовать,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чтобы функция выполнялась?»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4" grpId="1" animBg="1"/>
      <p:bldP spid="4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Пример: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структура функции планирования: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/>
              <a:t>		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		Функция планирования выполняется несколькими подразделениями:</a:t>
            </a:r>
            <a:br>
              <a:rPr lang="ru-RU" dirty="0" smtClean="0"/>
            </a:br>
            <a:r>
              <a:rPr lang="ru-RU" dirty="0" smtClean="0"/>
              <a:t> отделом маркетинга;</a:t>
            </a:r>
            <a:br>
              <a:rPr lang="ru-RU" dirty="0" smtClean="0"/>
            </a:br>
            <a:r>
              <a:rPr lang="ru-RU" dirty="0" smtClean="0"/>
              <a:t>планово-экономической, </a:t>
            </a:r>
            <a:br>
              <a:rPr lang="ru-RU" dirty="0" smtClean="0"/>
            </a:br>
            <a:r>
              <a:rPr lang="ru-RU" dirty="0" smtClean="0"/>
              <a:t>финансовым отделом, </a:t>
            </a:r>
            <a:br>
              <a:rPr lang="ru-RU" dirty="0" smtClean="0"/>
            </a:br>
            <a:r>
              <a:rPr lang="ru-RU" dirty="0" smtClean="0"/>
              <a:t>бухгалтерией и тр.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643042" y="1571612"/>
            <a:ext cx="6500858" cy="18669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b="1" i="1" dirty="0" smtClean="0">
                <a:solidFill>
                  <a:schemeClr val="bg1"/>
                </a:solidFill>
              </a:rPr>
              <a:t>Структура </a:t>
            </a:r>
            <a:r>
              <a:rPr lang="ru-RU" sz="1600" b="1" dirty="0" smtClean="0">
                <a:solidFill>
                  <a:schemeClr val="bg1"/>
                </a:solidFill>
              </a:rPr>
              <a:t>функции отвечает на вопрос: </a:t>
            </a:r>
          </a:p>
          <a:p>
            <a:pPr lvl="0" algn="ctr">
              <a:buNone/>
            </a:pPr>
            <a:r>
              <a:rPr lang="ru-RU" sz="1600" b="1" i="1" dirty="0" smtClean="0">
                <a:solidFill>
                  <a:schemeClr val="bg1"/>
                </a:solidFill>
              </a:rPr>
              <a:t>«Как или каким образом формально </a:t>
            </a:r>
          </a:p>
          <a:p>
            <a:pPr lvl="0" algn="ctr">
              <a:buNone/>
            </a:pPr>
            <a:r>
              <a:rPr lang="ru-RU" sz="1600" b="1" i="1" dirty="0" smtClean="0">
                <a:solidFill>
                  <a:schemeClr val="bg1"/>
                </a:solidFill>
              </a:rPr>
              <a:t>связаны между собой действия, </a:t>
            </a:r>
          </a:p>
          <a:p>
            <a:pPr lvl="0" algn="ctr">
              <a:buNone/>
            </a:pPr>
            <a:r>
              <a:rPr lang="ru-RU" sz="1600" b="1" i="1" dirty="0" smtClean="0">
                <a:solidFill>
                  <a:schemeClr val="bg1"/>
                </a:solidFill>
              </a:rPr>
              <a:t>составляющие данную функцию?»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4" grpId="1" animBg="1"/>
      <p:bldP spid="4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500042"/>
            <a:ext cx="7772400" cy="55197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000" dirty="0" smtClean="0"/>
              <a:t>Таким образом, </a:t>
            </a:r>
            <a:br>
              <a:rPr lang="ru-RU" sz="3000" dirty="0" smtClean="0"/>
            </a:br>
            <a:r>
              <a:rPr lang="ru-RU" sz="3000" b="1" dirty="0" smtClean="0">
                <a:solidFill>
                  <a:srgbClr val="C00000"/>
                </a:solidFill>
              </a:rPr>
              <a:t>содержание, </a:t>
            </a:r>
            <a:br>
              <a:rPr lang="ru-RU" sz="3000" b="1" dirty="0" smtClean="0">
                <a:solidFill>
                  <a:srgbClr val="C00000"/>
                </a:solidFill>
              </a:rPr>
            </a:br>
            <a:r>
              <a:rPr lang="ru-RU" sz="3000" b="1" dirty="0" smtClean="0">
                <a:solidFill>
                  <a:srgbClr val="C00000"/>
                </a:solidFill>
              </a:rPr>
              <a:t>процесс и </a:t>
            </a:r>
            <a:br>
              <a:rPr lang="ru-RU" sz="3000" b="1" dirty="0" smtClean="0">
                <a:solidFill>
                  <a:srgbClr val="C00000"/>
                </a:solidFill>
              </a:rPr>
            </a:br>
            <a:r>
              <a:rPr lang="ru-RU" sz="3000" b="1" dirty="0" smtClean="0">
                <a:solidFill>
                  <a:srgbClr val="C00000"/>
                </a:solidFill>
              </a:rPr>
              <a:t>структура функции </a:t>
            </a:r>
            <a:br>
              <a:rPr lang="ru-RU" sz="3000" b="1" dirty="0" smtClean="0">
                <a:solidFill>
                  <a:srgbClr val="C00000"/>
                </a:solidFill>
              </a:rPr>
            </a:br>
            <a:r>
              <a:rPr lang="ru-RU" sz="3000" b="1" dirty="0" smtClean="0">
                <a:solidFill>
                  <a:srgbClr val="C00000"/>
                </a:solidFill>
              </a:rPr>
              <a:t>являются теми направлениями, по которым проводится ее анализ.</a:t>
            </a:r>
            <a:r>
              <a:rPr lang="ru-RU" sz="3000" dirty="0" smtClean="0"/>
              <a:t> </a:t>
            </a:r>
          </a:p>
          <a:p>
            <a:pPr algn="just">
              <a:buNone/>
            </a:pPr>
            <a:r>
              <a:rPr lang="ru-RU" sz="3000" dirty="0" smtClean="0"/>
              <a:t>		Результаты этого анализа могут являются базисом для развития функции:</a:t>
            </a:r>
          </a:p>
          <a:p>
            <a:pPr algn="just"/>
            <a:r>
              <a:rPr lang="ru-RU" sz="3000" dirty="0" smtClean="0"/>
              <a:t> выделение из нее новой функции </a:t>
            </a:r>
          </a:p>
          <a:p>
            <a:pPr algn="just"/>
            <a:r>
              <a:rPr lang="ru-RU" sz="3000" dirty="0" smtClean="0"/>
              <a:t>или изъятие за ненадобностью данной функции из организации. </a:t>
            </a:r>
          </a:p>
          <a:p>
            <a:pPr algn="just">
              <a:buNone/>
            </a:pPr>
            <a:r>
              <a:rPr lang="ru-RU" sz="3000" dirty="0" smtClean="0"/>
              <a:t>		Результаты управленческих функций используются для проектирования </a:t>
            </a:r>
            <a:r>
              <a:rPr lang="ru-RU" sz="3000" dirty="0" err="1" smtClean="0"/>
              <a:t>оргструктуры</a:t>
            </a:r>
            <a:r>
              <a:rPr lang="ru-RU" sz="3000" dirty="0" smtClean="0"/>
              <a:t> и дизайна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 по теме: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Каков алгоритм управленческой деятельности?</a:t>
            </a:r>
          </a:p>
          <a:p>
            <a:r>
              <a:rPr lang="ru-RU" dirty="0" smtClean="0"/>
              <a:t>Дайте определения основных функций менеджмента (по О.С. </a:t>
            </a:r>
            <a:r>
              <a:rPr lang="ru-RU" dirty="0" err="1" smtClean="0"/>
              <a:t>Виханскому</a:t>
            </a:r>
            <a:r>
              <a:rPr lang="ru-RU" dirty="0" smtClean="0"/>
              <a:t> и А.И. Наумову).</a:t>
            </a:r>
          </a:p>
          <a:p>
            <a:r>
              <a:rPr lang="ru-RU" sz="2800" dirty="0" smtClean="0"/>
              <a:t>Опишите эволюцию представлений о менеджменте и психологическом содержании  менеджерских функций.</a:t>
            </a:r>
            <a:endParaRPr lang="ru-RU" dirty="0" smtClean="0"/>
          </a:p>
          <a:p>
            <a:r>
              <a:rPr lang="ru-RU" dirty="0" smtClean="0"/>
              <a:t>Какое понимание управленческих функций в историю научного управления внес А. </a:t>
            </a:r>
            <a:r>
              <a:rPr lang="ru-RU" dirty="0" err="1" smtClean="0"/>
              <a:t>Файоль</a:t>
            </a:r>
            <a:r>
              <a:rPr lang="ru-RU" dirty="0" smtClean="0"/>
              <a:t>? </a:t>
            </a:r>
          </a:p>
          <a:p>
            <a:r>
              <a:rPr lang="ru-RU" dirty="0" smtClean="0"/>
              <a:t>Какие управленческие принципы Вам известны?</a:t>
            </a:r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Перейти к тематическому плану лекции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Армстронг</a:t>
            </a:r>
            <a:r>
              <a:rPr lang="en-US" dirty="0" smtClean="0"/>
              <a:t> </a:t>
            </a:r>
            <a:r>
              <a:rPr lang="ru-RU" dirty="0" smtClean="0"/>
              <a:t>М.</a:t>
            </a:r>
            <a:r>
              <a:rPr lang="en-US" dirty="0" smtClean="0"/>
              <a:t> </a:t>
            </a:r>
            <a:r>
              <a:rPr lang="ru-RU" dirty="0" smtClean="0"/>
              <a:t>Практика управления человеческими ресурсами</a:t>
            </a:r>
            <a:r>
              <a:rPr lang="en-US" dirty="0" smtClean="0"/>
              <a:t> A Handbook of Human Resource Management Practice. -  8-</a:t>
            </a:r>
            <a:r>
              <a:rPr lang="ru-RU" dirty="0" smtClean="0"/>
              <a:t>е издание</a:t>
            </a:r>
            <a:r>
              <a:rPr lang="en-US" dirty="0" smtClean="0"/>
              <a:t>, </a:t>
            </a:r>
            <a:r>
              <a:rPr lang="ru-RU" dirty="0" smtClean="0"/>
              <a:t>СПб</a:t>
            </a:r>
            <a:r>
              <a:rPr lang="en-US" dirty="0" smtClean="0"/>
              <a:t>.: </a:t>
            </a:r>
            <a:r>
              <a:rPr lang="ru-RU" dirty="0" smtClean="0"/>
              <a:t>ПИТЕР</a:t>
            </a:r>
            <a:r>
              <a:rPr lang="en-US" dirty="0" smtClean="0"/>
              <a:t>, 2008. - 832 </a:t>
            </a:r>
            <a:r>
              <a:rPr lang="ru-RU" dirty="0" smtClean="0"/>
              <a:t>с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err="1" smtClean="0"/>
              <a:t>Виханский</a:t>
            </a:r>
            <a:r>
              <a:rPr lang="ru-RU" dirty="0" smtClean="0"/>
              <a:t> О. С. Менеджмент: учебник для вузов / О. С. </a:t>
            </a:r>
            <a:r>
              <a:rPr lang="ru-RU" dirty="0" err="1" smtClean="0"/>
              <a:t>Виханский</a:t>
            </a:r>
            <a:r>
              <a:rPr lang="ru-RU" dirty="0" smtClean="0"/>
              <a:t>. – 3-е   изд. – М.: </a:t>
            </a:r>
            <a:r>
              <a:rPr lang="ru-RU" dirty="0" err="1" smtClean="0"/>
              <a:t>Экономистъ</a:t>
            </a:r>
            <a:r>
              <a:rPr lang="ru-RU" dirty="0" smtClean="0"/>
              <a:t>, 2004. – 528 с.</a:t>
            </a:r>
          </a:p>
          <a:p>
            <a:r>
              <a:rPr lang="ru-RU" dirty="0" smtClean="0">
                <a:hlinkClick r:id="rId2" action="ppaction://hlinksldjump"/>
              </a:rPr>
              <a:t>Перейти к тематическому плану лекции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571504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2400"/>
              </a:spcBef>
            </a:pPr>
            <a:r>
              <a:rPr lang="ru-RU" sz="2800" b="1" dirty="0" smtClean="0"/>
              <a:t>Управление</a:t>
            </a:r>
            <a:r>
              <a:rPr lang="ru-RU" sz="2800" dirty="0" smtClean="0"/>
              <a:t>  - это особый тип взаимодействия двух или нескольких субъектов, в процессе которого осуществляется:</a:t>
            </a:r>
          </a:p>
          <a:p>
            <a:pPr algn="just">
              <a:spcBef>
                <a:spcPts val="2400"/>
              </a:spcBef>
            </a:pPr>
            <a:r>
              <a:rPr lang="ru-RU" sz="2800" dirty="0" smtClean="0"/>
              <a:t> фиксация целей действия, </a:t>
            </a:r>
          </a:p>
          <a:p>
            <a:pPr algn="just">
              <a:spcBef>
                <a:spcPts val="2400"/>
              </a:spcBef>
            </a:pPr>
            <a:r>
              <a:rPr lang="ru-RU" sz="2800" dirty="0" smtClean="0"/>
              <a:t>мотивирование на осуществление действий для достижения целей, </a:t>
            </a:r>
          </a:p>
          <a:p>
            <a:pPr algn="just">
              <a:spcBef>
                <a:spcPts val="2400"/>
              </a:spcBef>
            </a:pPr>
            <a:r>
              <a:rPr lang="ru-RU" sz="2800" dirty="0" smtClean="0"/>
              <a:t>координация в процессе достижения целей. </a:t>
            </a:r>
          </a:p>
          <a:p>
            <a:pPr algn="just">
              <a:spcBef>
                <a:spcPts val="2400"/>
              </a:spcBef>
            </a:pPr>
            <a:r>
              <a:rPr lang="ru-RU" sz="2800" b="1" dirty="0" smtClean="0"/>
              <a:t>Управленческое взаимодействие </a:t>
            </a:r>
            <a:r>
              <a:rPr lang="ru-RU" sz="2800" dirty="0" smtClean="0"/>
              <a:t>реализуется в виде управленческой связи, которая базируется на отношениях управления.</a:t>
            </a:r>
          </a:p>
          <a:p>
            <a:pPr algn="just">
              <a:spcBef>
                <a:spcPts val="2400"/>
              </a:spcBef>
            </a:pPr>
            <a:r>
              <a:rPr lang="ru-RU" sz="2800" b="1" dirty="0" smtClean="0"/>
              <a:t>Управление</a:t>
            </a:r>
            <a:r>
              <a:rPr lang="ru-RU" sz="2800" dirty="0" smtClean="0"/>
              <a:t> – это последовательная реализация управленческих функций.</a:t>
            </a:r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071802" y="642918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Управление это  всегда 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субъект - субъектные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отношения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86842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Функции управления:</a:t>
            </a:r>
            <a:r>
              <a:rPr lang="ru-RU" b="1" dirty="0" smtClean="0"/>
              <a:t> </a:t>
            </a:r>
            <a:r>
              <a:rPr lang="ru-RU" sz="1800" b="1" dirty="0" smtClean="0"/>
              <a:t>(по О.С. </a:t>
            </a:r>
            <a:r>
              <a:rPr lang="ru-RU" sz="1800" b="1" dirty="0" err="1" smtClean="0"/>
              <a:t>Виханскому</a:t>
            </a:r>
            <a:r>
              <a:rPr lang="ru-RU" sz="1800" b="1" dirty="0" smtClean="0"/>
              <a:t> и А.И.Наумову)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постановка цели;</a:t>
            </a:r>
          </a:p>
          <a:p>
            <a:pPr lvl="0"/>
            <a:r>
              <a:rPr lang="ru-RU" b="1" dirty="0" smtClean="0"/>
              <a:t>разработка стратегии;</a:t>
            </a:r>
          </a:p>
          <a:p>
            <a:pPr lvl="0"/>
            <a:r>
              <a:rPr lang="ru-RU" b="1" dirty="0" smtClean="0"/>
              <a:t>планирование работы;</a:t>
            </a:r>
          </a:p>
          <a:p>
            <a:pPr lvl="0"/>
            <a:r>
              <a:rPr lang="ru-RU" b="1" dirty="0" smtClean="0"/>
              <a:t>проектирование работы;</a:t>
            </a:r>
          </a:p>
          <a:p>
            <a:pPr lvl="0"/>
            <a:r>
              <a:rPr lang="ru-RU" b="1" dirty="0" smtClean="0"/>
              <a:t>мотивирование к работе;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143108" y="1785926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Формирование цели как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субъективного идеального образа.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1571604" y="2928934"/>
            <a:ext cx="7072362" cy="2767034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Мотивирование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как функция управления –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процесс побуждения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себя и других (сотрудников организации)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к достижению поставленных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(</a:t>
            </a:r>
            <a:r>
              <a:rPr lang="ru-RU" sz="2000" b="1" dirty="0" err="1" smtClean="0">
                <a:solidFill>
                  <a:schemeClr val="bg1"/>
                </a:solidFill>
              </a:rPr>
              <a:t>оранизационных</a:t>
            </a:r>
            <a:r>
              <a:rPr lang="ru-RU" sz="2000" b="1" dirty="0" smtClean="0">
                <a:solidFill>
                  <a:schemeClr val="bg1"/>
                </a:solidFill>
              </a:rPr>
              <a:t>) целей. 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gray">
          <a:xfrm>
            <a:off x="1500166" y="1500174"/>
            <a:ext cx="7072362" cy="2562244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Проектирование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как функция управления  -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процесс создания </a:t>
            </a:r>
            <a:r>
              <a:rPr lang="ru-RU" sz="2000" b="1" dirty="0" err="1" smtClean="0">
                <a:solidFill>
                  <a:schemeClr val="bg1"/>
                </a:solidFill>
              </a:rPr>
              <a:t>оргструктуры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а также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формальной и неформальной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спецификации выполнения задачи,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 поставленной перед работником.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643042" y="2000240"/>
            <a:ext cx="7072362" cy="2571768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«Разработка общего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направления действий и плана,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фиксирующего во времени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определенные действия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достижения поставленных целей,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а также обусловливающего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распределение ресурсов».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gray">
          <a:xfrm>
            <a:off x="857224" y="1643050"/>
            <a:ext cx="7715304" cy="392909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Планирование -  это умение предвидеть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цели организации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 результаты ее деятельности.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Планирование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как функция управления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представляет собой постоянный процесс,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состоящий из последовательных этапов,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 ходе которых  определяются: миссия,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цели организации на определенный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период времени,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определяются ресурсы,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необходимые для достижения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организационных целей.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  <p:bldP spid="5" grpId="2" animBg="1"/>
      <p:bldP spid="10" grpId="0" animBg="1"/>
      <p:bldP spid="10" grpId="1" animBg="1"/>
      <p:bldP spid="10" grpId="2" animBg="1"/>
      <p:bldP spid="9" grpId="0" animBg="1"/>
      <p:bldP spid="9" grpId="1" animBg="1"/>
      <p:bldP spid="9" grpId="2" animBg="1"/>
      <p:bldP spid="6" grpId="0" animBg="1"/>
      <p:bldP spid="6" grpId="1" animBg="1"/>
      <p:bldP spid="6" grpId="2" animBg="1"/>
      <p:bldP spid="16" grpId="0" animBg="1"/>
      <p:bldP spid="16" grpId="1" animBg="1"/>
      <p:bldP spid="16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86842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Функции управления:</a:t>
            </a:r>
            <a:r>
              <a:rPr lang="ru-RU" b="1" dirty="0" smtClean="0"/>
              <a:t> </a:t>
            </a:r>
            <a:r>
              <a:rPr lang="ru-RU" sz="1800" b="1" dirty="0" smtClean="0"/>
              <a:t>(по О.С. </a:t>
            </a:r>
            <a:r>
              <a:rPr lang="ru-RU" sz="1800" b="1" dirty="0" err="1" smtClean="0"/>
              <a:t>Виханскому</a:t>
            </a:r>
            <a:r>
              <a:rPr lang="ru-RU" sz="1800" b="1" dirty="0" smtClean="0"/>
              <a:t> и А.И.Наумову)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постановка цели;</a:t>
            </a:r>
          </a:p>
          <a:p>
            <a:pPr lvl="0"/>
            <a:r>
              <a:rPr lang="ru-RU" b="1" dirty="0" smtClean="0"/>
              <a:t>разработка стратегии;</a:t>
            </a:r>
          </a:p>
          <a:p>
            <a:pPr lvl="0"/>
            <a:r>
              <a:rPr lang="ru-RU" b="1" dirty="0" smtClean="0"/>
              <a:t>планирование работы;</a:t>
            </a:r>
          </a:p>
          <a:p>
            <a:pPr lvl="0"/>
            <a:r>
              <a:rPr lang="ru-RU" b="1" dirty="0" smtClean="0"/>
              <a:t>проектирование работы;</a:t>
            </a:r>
          </a:p>
          <a:p>
            <a:pPr lvl="0"/>
            <a:r>
              <a:rPr lang="ru-RU" b="1" dirty="0" smtClean="0"/>
              <a:t>мотивирование к работе;</a:t>
            </a:r>
          </a:p>
          <a:p>
            <a:pPr lvl="0"/>
            <a:r>
              <a:rPr lang="ru-RU" b="1" dirty="0" smtClean="0"/>
              <a:t>координация работы;</a:t>
            </a:r>
          </a:p>
          <a:p>
            <a:pPr lvl="0"/>
            <a:r>
              <a:rPr lang="ru-RU" b="1" dirty="0" smtClean="0"/>
              <a:t>учёт и оценка;</a:t>
            </a:r>
          </a:p>
          <a:p>
            <a:pPr lvl="0"/>
            <a:r>
              <a:rPr lang="ru-RU" b="1" dirty="0" smtClean="0"/>
              <a:t>контроль выполнения работы;</a:t>
            </a:r>
          </a:p>
          <a:p>
            <a:pPr lvl="0"/>
            <a:r>
              <a:rPr lang="ru-RU" b="1" dirty="0" smtClean="0"/>
              <a:t>предоставление обратной связи.</a:t>
            </a:r>
          </a:p>
          <a:p>
            <a:endParaRPr lang="ru-RU" dirty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gray">
          <a:xfrm>
            <a:off x="1285852" y="1428736"/>
            <a:ext cx="7072362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Координация работы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как функция управления –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процесс согласования действий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исполнителей, выполняющих различные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функции   для достижения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организационных целей.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gray">
          <a:xfrm>
            <a:off x="857224" y="2357430"/>
            <a:ext cx="7072362" cy="214314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Контроль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как управленческая функция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– это процесс сопоставления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полученного результата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 поставленными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перед исполнителями целями.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gray">
          <a:xfrm>
            <a:off x="1785918" y="1714488"/>
            <a:ext cx="7072362" cy="392909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Учет работы –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это контроль выполнения плана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по промежуточным результатам.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Оценка работы — это процесс,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осуществляемый организацией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определения того,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насколько удовлетворительно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ее члены выполняют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свои профессиональные обязанности.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Учет и оценка работы –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это деятельность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по</a:t>
            </a:r>
            <a:r>
              <a:rPr lang="ru-RU" sz="2000" b="1" u="sng" dirty="0" smtClean="0">
                <a:solidFill>
                  <a:srgbClr val="000000"/>
                </a:solidFill>
              </a:rPr>
              <a:t> измерению</a:t>
            </a:r>
            <a:r>
              <a:rPr lang="ru-RU" sz="2000" b="1" dirty="0" smtClean="0">
                <a:solidFill>
                  <a:srgbClr val="000000"/>
                </a:solidFill>
              </a:rPr>
              <a:t> и </a:t>
            </a:r>
            <a:r>
              <a:rPr lang="ru-RU" sz="2000" b="1" u="sng" dirty="0" smtClean="0">
                <a:solidFill>
                  <a:srgbClr val="000000"/>
                </a:solidFill>
              </a:rPr>
              <a:t>анализу</a:t>
            </a:r>
            <a:r>
              <a:rPr lang="ru-RU" sz="2000" b="1" dirty="0" smtClean="0">
                <a:solidFill>
                  <a:srgbClr val="000000"/>
                </a:solidFill>
              </a:rPr>
              <a:t> результатов.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gray">
          <a:xfrm>
            <a:off x="1428728" y="2000240"/>
            <a:ext cx="7072362" cy="3786214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Предоставление обратной связи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 менеджера к исполнителю  –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корректирующая функция управления,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предполагающая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предоставление информация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оценочного характера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 степени совпадения результата,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полученного исполнителем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с поставленной задачей,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 целью коррекции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действий подчиненного.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1" grpId="1" animBg="1"/>
      <p:bldP spid="11" grpId="2" animBg="1"/>
      <p:bldP spid="13" grpId="0" animBg="1"/>
      <p:bldP spid="13" grpId="1" animBg="1"/>
      <p:bldP spid="13" grpId="2" animBg="1"/>
      <p:bldP spid="12" grpId="0" animBg="1"/>
      <p:bldP spid="12" grpId="1" animBg="1"/>
      <p:bldP spid="12" grpId="2" animBg="1"/>
      <p:bldP spid="14" grpId="0" animBg="1"/>
      <p:bldP spid="14" grpId="1" animBg="1"/>
      <p:bldP spid="1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135732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Развитие научного управления неразрывно связано с анализом следующих аспектов: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47800"/>
            <a:ext cx="8715436" cy="52673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				</a:t>
            </a:r>
          </a:p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3143240" y="1785926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Осмысление содержания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функций менеджмента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2357422" y="2928934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Человек, его потенциал и  мотивация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071538" y="3929066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Оптимизация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организационной структуры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animBg="1"/>
      <p:bldP spid="6" grpId="1" animBg="1"/>
      <p:bldP spid="7" grpId="0" animBg="1"/>
      <p:bldP spid="7" grpId="1" animBg="1"/>
      <p:bldP spid="8" grpId="1" animBg="1"/>
      <p:bldP spid="8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5716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Осмысление функций менеджмента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и развитие научного управления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неразрывно связано с именем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47800"/>
            <a:ext cx="8715436" cy="52673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				Анри </a:t>
            </a:r>
            <a:r>
              <a:rPr lang="ru-RU" b="1" dirty="0" err="1" smtClean="0">
                <a:solidFill>
                  <a:srgbClr val="C00000"/>
                </a:solidFill>
              </a:rPr>
              <a:t>Файоль</a:t>
            </a:r>
            <a:r>
              <a:rPr lang="ru-RU" b="1" dirty="0" smtClean="0">
                <a:solidFill>
                  <a:srgbClr val="C00000"/>
                </a:solidFill>
              </a:rPr>
              <a:t> (1841—1925) </a:t>
            </a:r>
          </a:p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341216" y="1500174"/>
          <a:ext cx="6208934" cy="3706826"/>
        </p:xfrm>
        <a:graphic>
          <a:graphicData uri="http://schemas.openxmlformats.org/presentationml/2006/ole">
            <p:oleObj spid="_x0000_s17410" name="Документ" r:id="rId3" imgW="5955857" imgH="355560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Анри </a:t>
            </a:r>
            <a:r>
              <a:rPr lang="ru-RU" b="1" dirty="0" err="1" smtClean="0">
                <a:solidFill>
                  <a:srgbClr val="C00000"/>
                </a:solidFill>
              </a:rPr>
              <a:t>Файоль</a:t>
            </a:r>
            <a:r>
              <a:rPr lang="ru-RU" b="1" dirty="0" smtClean="0">
                <a:solidFill>
                  <a:srgbClr val="C00000"/>
                </a:solidFill>
              </a:rPr>
              <a:t> (1841—1925)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Его трудовая деятельность (60 лет без 2) прошла во французской компании по переработке угля и железной руды. </a:t>
            </a:r>
          </a:p>
          <a:p>
            <a:pPr algn="just">
              <a:buNone/>
            </a:pPr>
            <a:r>
              <a:rPr lang="ru-RU" dirty="0" smtClean="0"/>
              <a:t>		В фокусе научного внимания А. Файоля была деятельность по управлению, правильной организацией и выполнением которой он объяснял свой карьерный успех. </a:t>
            </a:r>
          </a:p>
          <a:p>
            <a:pPr>
              <a:buNone/>
            </a:pPr>
            <a:r>
              <a:rPr lang="ru-RU" dirty="0" smtClean="0"/>
              <a:t>		 А. </a:t>
            </a:r>
            <a:r>
              <a:rPr lang="ru-RU" dirty="0" err="1" smtClean="0"/>
              <a:t>Файоль</a:t>
            </a:r>
            <a:r>
              <a:rPr lang="ru-RU" dirty="0" smtClean="0"/>
              <a:t> считал, что подобного успеха может  достичь каждый менеджер.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112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Согласно А. </a:t>
            </a:r>
            <a:r>
              <a:rPr lang="ru-RU" sz="2800" b="1" dirty="0" err="1" smtClean="0">
                <a:solidFill>
                  <a:srgbClr val="C00000"/>
                </a:solidFill>
              </a:rPr>
              <a:t>Файолью</a:t>
            </a:r>
            <a:r>
              <a:rPr lang="ru-RU" sz="2800" b="1" dirty="0" smtClean="0">
                <a:solidFill>
                  <a:srgbClr val="C00000"/>
                </a:solidFill>
              </a:rPr>
              <a:t> 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для любой деловой организации характерно наличие следующих видов деятельности: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5926"/>
            <a:ext cx="7772400" cy="423387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управленческой (планирование, организация, координация и контроль)</a:t>
            </a:r>
          </a:p>
          <a:p>
            <a:pPr lvl="0"/>
            <a:r>
              <a:rPr lang="ru-RU" dirty="0" smtClean="0"/>
              <a:t>технической (производство);</a:t>
            </a:r>
          </a:p>
          <a:p>
            <a:pPr lvl="0"/>
            <a:r>
              <a:rPr lang="ru-RU" dirty="0" smtClean="0"/>
              <a:t>коммерческой (закупка, сбыт и обмен);</a:t>
            </a:r>
          </a:p>
          <a:p>
            <a:pPr lvl="0"/>
            <a:r>
              <a:rPr lang="ru-RU" dirty="0" smtClean="0"/>
              <a:t>финансовой (поиск и оптимальное использование капитала);</a:t>
            </a:r>
          </a:p>
          <a:p>
            <a:pPr lvl="0"/>
            <a:r>
              <a:rPr lang="ru-RU" dirty="0" smtClean="0"/>
              <a:t>учетной (</a:t>
            </a:r>
            <a:r>
              <a:rPr lang="ru-RU" dirty="0" err="1" smtClean="0"/>
              <a:t>эккаунтинг</a:t>
            </a:r>
            <a:r>
              <a:rPr lang="ru-RU" dirty="0" smtClean="0"/>
              <a:t> -деятельность по анализу, учету, статистике);</a:t>
            </a:r>
          </a:p>
          <a:p>
            <a:r>
              <a:rPr lang="ru-RU" dirty="0" smtClean="0"/>
              <a:t>защитной (защита собственности людей);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</TotalTime>
  <Words>1774</Words>
  <Application>Microsoft Office PowerPoint</Application>
  <PresentationFormat>Экран (4:3)</PresentationFormat>
  <Paragraphs>458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Документ</vt:lpstr>
      <vt:lpstr>Лекция 6 Психологическое содержание управленческих функций</vt:lpstr>
      <vt:lpstr>Тематический план лекции:</vt:lpstr>
      <vt:lpstr>Слайд 3</vt:lpstr>
      <vt:lpstr>Функции управления: (по О.С. Виханскому и А.И.Наумову) </vt:lpstr>
      <vt:lpstr>Функции управления: (по О.С. Виханскому и А.И.Наумову) </vt:lpstr>
      <vt:lpstr>Развитие научного управления неразрывно связано с анализом следующих аспектов:  </vt:lpstr>
      <vt:lpstr>Осмысление функций менеджмента  и развитие научного управления  неразрывно связано с именем</vt:lpstr>
      <vt:lpstr>Анри Файоль (1841—1925) </vt:lpstr>
      <vt:lpstr>Согласно А. Файолью   для любой деловой организации характерно наличие следующих видов деятельности:</vt:lpstr>
      <vt:lpstr>А. Файоль разработал управленческие принципы, получившие широкую известность как </vt:lpstr>
      <vt:lpstr>Четырнадцать принципов управления  А. Файоля</vt:lpstr>
      <vt:lpstr>Четырнадцать принципов управления  А. Файоля</vt:lpstr>
      <vt:lpstr>Слайд 13</vt:lpstr>
      <vt:lpstr>Тематический план лекции:</vt:lpstr>
      <vt:lpstr>Слайд 15</vt:lpstr>
      <vt:lpstr>Слайд 16</vt:lpstr>
      <vt:lpstr>Слайд 17</vt:lpstr>
      <vt:lpstr>Резюме:</vt:lpstr>
      <vt:lpstr>Функции управления</vt:lpstr>
      <vt:lpstr>Функции управления: (по О.С. Виханскому и А.И.Наумову)</vt:lpstr>
      <vt:lpstr>Эти управленческие функции</vt:lpstr>
      <vt:lpstr>Слайд 22</vt:lpstr>
      <vt:lpstr>Пример: реализация функции планирования:</vt:lpstr>
      <vt:lpstr>Пример: структура функции планирования:</vt:lpstr>
      <vt:lpstr>Слайд 25</vt:lpstr>
      <vt:lpstr>Контрольные вопросы по теме:</vt:lpstr>
      <vt:lpstr>Библиографический список: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 содержание системы управления</dc:title>
  <dc:creator>user</dc:creator>
  <cp:lastModifiedBy>Samsung</cp:lastModifiedBy>
  <cp:revision>187</cp:revision>
  <dcterms:created xsi:type="dcterms:W3CDTF">2010-10-01T16:33:08Z</dcterms:created>
  <dcterms:modified xsi:type="dcterms:W3CDTF">2018-11-26T15:56:45Z</dcterms:modified>
</cp:coreProperties>
</file>