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quickStyle9.xml" ContentType="application/vnd.openxmlformats-officedocument.drawingml.diagramStyl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diagrams/quickStyle7.xml" ContentType="application/vnd.openxmlformats-officedocument.drawingml.diagramStyl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quickStyle8.xml" ContentType="application/vnd.openxmlformats-officedocument.drawingml.diagramStyle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339" r:id="rId3"/>
    <p:sldId id="257" r:id="rId4"/>
    <p:sldId id="320" r:id="rId5"/>
    <p:sldId id="258" r:id="rId6"/>
    <p:sldId id="259" r:id="rId7"/>
    <p:sldId id="260" r:id="rId8"/>
    <p:sldId id="261" r:id="rId9"/>
    <p:sldId id="268" r:id="rId10"/>
    <p:sldId id="321" r:id="rId11"/>
    <p:sldId id="269" r:id="rId12"/>
    <p:sldId id="324" r:id="rId13"/>
    <p:sldId id="267" r:id="rId14"/>
    <p:sldId id="266" r:id="rId15"/>
    <p:sldId id="325" r:id="rId16"/>
    <p:sldId id="334" r:id="rId17"/>
    <p:sldId id="326" r:id="rId18"/>
    <p:sldId id="264" r:id="rId19"/>
    <p:sldId id="263" r:id="rId20"/>
    <p:sldId id="262" r:id="rId21"/>
    <p:sldId id="271" r:id="rId22"/>
    <p:sldId id="336" r:id="rId23"/>
    <p:sldId id="278" r:id="rId24"/>
    <p:sldId id="279" r:id="rId25"/>
    <p:sldId id="277" r:id="rId26"/>
    <p:sldId id="276" r:id="rId27"/>
    <p:sldId id="337" r:id="rId28"/>
    <p:sldId id="322" r:id="rId29"/>
    <p:sldId id="275" r:id="rId30"/>
    <p:sldId id="323" r:id="rId31"/>
    <p:sldId id="280" r:id="rId32"/>
    <p:sldId id="274" r:id="rId33"/>
    <p:sldId id="273" r:id="rId34"/>
    <p:sldId id="338" r:id="rId35"/>
    <p:sldId id="272" r:id="rId36"/>
    <p:sldId id="281" r:id="rId37"/>
    <p:sldId id="298" r:id="rId38"/>
    <p:sldId id="340" r:id="rId39"/>
    <p:sldId id="341" r:id="rId40"/>
    <p:sldId id="286" r:id="rId4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2730" y="-8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8C070BA-603C-4BE4-8726-172FBF8CBEC2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349DE31-B832-4D0A-95CA-CEAA180E5E37}">
      <dgm:prSet phldrT="[Текст]" phldr="1"/>
      <dgm:spPr>
        <a:scene3d>
          <a:camera prst="orthographicFront"/>
          <a:lightRig rig="threePt" dir="t"/>
        </a:scene3d>
        <a:sp3d>
          <a:bevelT w="114300" prst="artDeco"/>
        </a:sp3d>
      </dgm:spPr>
      <dgm:t>
        <a:bodyPr/>
        <a:lstStyle/>
        <a:p>
          <a:endParaRPr lang="ru-RU"/>
        </a:p>
      </dgm:t>
    </dgm:pt>
    <dgm:pt modelId="{476E3231-FBDF-4F8E-820B-E05C755DE218}" type="parTrans" cxnId="{E7200EC4-EA01-48FF-A0C7-A561879304F2}">
      <dgm:prSet/>
      <dgm:spPr/>
      <dgm:t>
        <a:bodyPr/>
        <a:lstStyle/>
        <a:p>
          <a:endParaRPr lang="ru-RU"/>
        </a:p>
      </dgm:t>
    </dgm:pt>
    <dgm:pt modelId="{79BC2123-5BE0-4752-943F-6DF1377A7026}" type="sibTrans" cxnId="{E7200EC4-EA01-48FF-A0C7-A561879304F2}">
      <dgm:prSet/>
      <dgm:spPr/>
      <dgm:t>
        <a:bodyPr/>
        <a:lstStyle/>
        <a:p>
          <a:endParaRPr lang="ru-RU"/>
        </a:p>
      </dgm:t>
    </dgm:pt>
    <dgm:pt modelId="{28A9C6FC-6C1D-49CF-ADC3-4EB4CF75484B}">
      <dgm:prSet phldrT="[Текст]"/>
      <dgm:spPr/>
      <dgm:t>
        <a:bodyPr/>
        <a:lstStyle/>
        <a:p>
          <a:r>
            <a:rPr lang="ru-RU" dirty="0" smtClean="0"/>
            <a:t>является частью организации</a:t>
          </a:r>
          <a:endParaRPr lang="ru-RU" dirty="0"/>
        </a:p>
      </dgm:t>
    </dgm:pt>
    <dgm:pt modelId="{68FBF65A-741F-4640-B91B-D012F37FB38A}" type="parTrans" cxnId="{9213DF0C-AA98-4AC7-B2F6-02CDF175CBC6}">
      <dgm:prSet/>
      <dgm:spPr/>
      <dgm:t>
        <a:bodyPr/>
        <a:lstStyle/>
        <a:p>
          <a:endParaRPr lang="ru-RU"/>
        </a:p>
      </dgm:t>
    </dgm:pt>
    <dgm:pt modelId="{CB2039D6-6F8D-46D0-B9BC-C269BF5E9905}" type="sibTrans" cxnId="{9213DF0C-AA98-4AC7-B2F6-02CDF175CBC6}">
      <dgm:prSet/>
      <dgm:spPr/>
      <dgm:t>
        <a:bodyPr/>
        <a:lstStyle/>
        <a:p>
          <a:endParaRPr lang="ru-RU"/>
        </a:p>
      </dgm:t>
    </dgm:pt>
    <dgm:pt modelId="{F86FAA36-9936-421F-83B6-D9EBD7063184}">
      <dgm:prSet phldrT="[Текст]" phldr="1"/>
      <dgm:spPr>
        <a:scene3d>
          <a:camera prst="orthographicFront"/>
          <a:lightRig rig="threePt" dir="t"/>
        </a:scene3d>
        <a:sp3d>
          <a:bevelT w="114300" prst="artDeco"/>
        </a:sp3d>
      </dgm:spPr>
      <dgm:t>
        <a:bodyPr/>
        <a:lstStyle/>
        <a:p>
          <a:endParaRPr lang="ru-RU"/>
        </a:p>
      </dgm:t>
    </dgm:pt>
    <dgm:pt modelId="{7384DDF4-FEDB-439D-B878-92648C4AE141}" type="parTrans" cxnId="{9698CE2C-3047-40BD-9C99-9A6E6F88B192}">
      <dgm:prSet/>
      <dgm:spPr/>
      <dgm:t>
        <a:bodyPr/>
        <a:lstStyle/>
        <a:p>
          <a:endParaRPr lang="ru-RU"/>
        </a:p>
      </dgm:t>
    </dgm:pt>
    <dgm:pt modelId="{D488A4E3-976C-4B98-A0CB-33C3652DBE1B}" type="sibTrans" cxnId="{9698CE2C-3047-40BD-9C99-9A6E6F88B192}">
      <dgm:prSet/>
      <dgm:spPr/>
      <dgm:t>
        <a:bodyPr/>
        <a:lstStyle/>
        <a:p>
          <a:endParaRPr lang="ru-RU"/>
        </a:p>
      </dgm:t>
    </dgm:pt>
    <dgm:pt modelId="{EBBA1067-CAE2-4E5B-982A-D04410D8AA8D}">
      <dgm:prSet phldrT="[Текст]"/>
      <dgm:spPr/>
      <dgm:t>
        <a:bodyPr/>
        <a:lstStyle/>
        <a:p>
          <a:r>
            <a:rPr lang="ru-RU" dirty="0" smtClean="0"/>
            <a:t>ее действиями осуществляется управление организацией </a:t>
          </a:r>
          <a:endParaRPr lang="ru-RU" dirty="0"/>
        </a:p>
      </dgm:t>
    </dgm:pt>
    <dgm:pt modelId="{ABB41D29-9055-4B89-B313-482242F83260}" type="parTrans" cxnId="{06D31CE0-A93A-4C5A-B7EA-B6E93ECC0FEA}">
      <dgm:prSet/>
      <dgm:spPr/>
      <dgm:t>
        <a:bodyPr/>
        <a:lstStyle/>
        <a:p>
          <a:endParaRPr lang="ru-RU"/>
        </a:p>
      </dgm:t>
    </dgm:pt>
    <dgm:pt modelId="{87BD8A3A-3956-4DDF-9F91-50C3A851BD58}" type="sibTrans" cxnId="{06D31CE0-A93A-4C5A-B7EA-B6E93ECC0FEA}">
      <dgm:prSet/>
      <dgm:spPr/>
      <dgm:t>
        <a:bodyPr/>
        <a:lstStyle/>
        <a:p>
          <a:endParaRPr lang="ru-RU"/>
        </a:p>
      </dgm:t>
    </dgm:pt>
    <dgm:pt modelId="{05EA4FDE-8366-4631-8AD8-F4301B6ABCB0}">
      <dgm:prSet phldrT="[Текст]" phldr="1"/>
      <dgm:spPr>
        <a:scene3d>
          <a:camera prst="orthographicFront"/>
          <a:lightRig rig="threePt" dir="t"/>
        </a:scene3d>
        <a:sp3d>
          <a:bevelT w="114300" prst="artDeco"/>
        </a:sp3d>
      </dgm:spPr>
      <dgm:t>
        <a:bodyPr/>
        <a:lstStyle/>
        <a:p>
          <a:endParaRPr lang="ru-RU" dirty="0"/>
        </a:p>
      </dgm:t>
    </dgm:pt>
    <dgm:pt modelId="{ADD56469-7BF1-4FD6-BA55-576DEA8CD60F}" type="parTrans" cxnId="{97FB3AA7-129F-45E9-9B70-572476D84881}">
      <dgm:prSet/>
      <dgm:spPr/>
      <dgm:t>
        <a:bodyPr/>
        <a:lstStyle/>
        <a:p>
          <a:endParaRPr lang="ru-RU"/>
        </a:p>
      </dgm:t>
    </dgm:pt>
    <dgm:pt modelId="{6659D66A-F268-47F3-8ACE-61A3E1A22307}" type="sibTrans" cxnId="{97FB3AA7-129F-45E9-9B70-572476D84881}">
      <dgm:prSet/>
      <dgm:spPr/>
      <dgm:t>
        <a:bodyPr/>
        <a:lstStyle/>
        <a:p>
          <a:endParaRPr lang="ru-RU"/>
        </a:p>
      </dgm:t>
    </dgm:pt>
    <dgm:pt modelId="{6723E3BE-B2E6-49F6-AFEA-59C34B3CD09E}">
      <dgm:prSet phldrT="[Текст]"/>
      <dgm:spPr/>
      <dgm:t>
        <a:bodyPr/>
        <a:lstStyle/>
        <a:p>
          <a:r>
            <a:rPr lang="ru-RU" dirty="0" smtClean="0"/>
            <a:t>она решает только управленческие задачи</a:t>
          </a:r>
          <a:endParaRPr lang="ru-RU" dirty="0"/>
        </a:p>
      </dgm:t>
    </dgm:pt>
    <dgm:pt modelId="{684A5036-7375-477A-A9C9-CEA7F8F1C1DA}" type="parTrans" cxnId="{9B6504D1-4D0F-4148-A079-2D7E5A735849}">
      <dgm:prSet/>
      <dgm:spPr/>
      <dgm:t>
        <a:bodyPr/>
        <a:lstStyle/>
        <a:p>
          <a:endParaRPr lang="ru-RU"/>
        </a:p>
      </dgm:t>
    </dgm:pt>
    <dgm:pt modelId="{F1A05E16-AB7F-49F8-8D84-3ABB62123891}" type="sibTrans" cxnId="{9B6504D1-4D0F-4148-A079-2D7E5A735849}">
      <dgm:prSet/>
      <dgm:spPr/>
      <dgm:t>
        <a:bodyPr/>
        <a:lstStyle/>
        <a:p>
          <a:endParaRPr lang="ru-RU"/>
        </a:p>
      </dgm:t>
    </dgm:pt>
    <dgm:pt modelId="{B8753792-345C-4173-AD92-37B8C8E02FCA}">
      <dgm:prSet phldrT="[Текст]"/>
      <dgm:spPr/>
      <dgm:t>
        <a:bodyPr/>
        <a:lstStyle/>
        <a:p>
          <a:r>
            <a:rPr lang="ru-RU" dirty="0" smtClean="0"/>
            <a:t> и не решает задач, отличных от управленческих, </a:t>
          </a:r>
          <a:endParaRPr lang="ru-RU" dirty="0"/>
        </a:p>
      </dgm:t>
    </dgm:pt>
    <dgm:pt modelId="{454F697C-7D22-4435-8C45-03E0D4D906FC}" type="parTrans" cxnId="{B1F6D8BA-121A-4F53-9621-D606F531E826}">
      <dgm:prSet/>
      <dgm:spPr/>
      <dgm:t>
        <a:bodyPr/>
        <a:lstStyle/>
        <a:p>
          <a:endParaRPr lang="ru-RU"/>
        </a:p>
      </dgm:t>
    </dgm:pt>
    <dgm:pt modelId="{5C539EC6-60CE-4CC5-81F7-1AA8C49DD493}" type="sibTrans" cxnId="{B1F6D8BA-121A-4F53-9621-D606F531E826}">
      <dgm:prSet/>
      <dgm:spPr/>
      <dgm:t>
        <a:bodyPr/>
        <a:lstStyle/>
        <a:p>
          <a:endParaRPr lang="ru-RU"/>
        </a:p>
      </dgm:t>
    </dgm:pt>
    <dgm:pt modelId="{52695AF7-8673-4C80-8297-16EA3E3F2FA8}" type="pres">
      <dgm:prSet presAssocID="{C8C070BA-603C-4BE4-8726-172FBF8CBEC2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CE8C3D0-2268-4291-A592-CED849AE6761}" type="pres">
      <dgm:prSet presAssocID="{F349DE31-B832-4D0A-95CA-CEAA180E5E37}" presName="composite" presStyleCnt="0"/>
      <dgm:spPr/>
    </dgm:pt>
    <dgm:pt modelId="{540FAFC5-6E03-49DC-936B-F5E85A5B374C}" type="pres">
      <dgm:prSet presAssocID="{F349DE31-B832-4D0A-95CA-CEAA180E5E37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DEB7A15-C386-49B0-A63D-DA90D405E1B9}" type="pres">
      <dgm:prSet presAssocID="{F349DE31-B832-4D0A-95CA-CEAA180E5E37}" presName="descendantText" presStyleLbl="alignAcc1" presStyleIdx="0" presStyleCnt="3" custLinFactNeighborX="-769" custLinFactNeighborY="-752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00987DE-5BD5-4F9A-8014-B6CF32900505}" type="pres">
      <dgm:prSet presAssocID="{79BC2123-5BE0-4752-943F-6DF1377A7026}" presName="sp" presStyleCnt="0"/>
      <dgm:spPr/>
    </dgm:pt>
    <dgm:pt modelId="{6F7946ED-885E-4B0D-B4F8-BF0BF89FC2FE}" type="pres">
      <dgm:prSet presAssocID="{F86FAA36-9936-421F-83B6-D9EBD7063184}" presName="composite" presStyleCnt="0"/>
      <dgm:spPr/>
    </dgm:pt>
    <dgm:pt modelId="{781196BA-94FB-4EC3-8484-5650FD237DD0}" type="pres">
      <dgm:prSet presAssocID="{F86FAA36-9936-421F-83B6-D9EBD7063184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6B42CF3-B0D3-4817-B442-E5F1A33F6077}" type="pres">
      <dgm:prSet presAssocID="{F86FAA36-9936-421F-83B6-D9EBD7063184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2E2C518-C2C4-43E8-BF5D-C96EE3E4270D}" type="pres">
      <dgm:prSet presAssocID="{D488A4E3-976C-4B98-A0CB-33C3652DBE1B}" presName="sp" presStyleCnt="0"/>
      <dgm:spPr/>
    </dgm:pt>
    <dgm:pt modelId="{AE94C78E-E2FF-4099-9442-2AD2AC2781E5}" type="pres">
      <dgm:prSet presAssocID="{05EA4FDE-8366-4631-8AD8-F4301B6ABCB0}" presName="composite" presStyleCnt="0"/>
      <dgm:spPr/>
    </dgm:pt>
    <dgm:pt modelId="{28EB8789-353B-4D10-AC75-5A7B117C588D}" type="pres">
      <dgm:prSet presAssocID="{05EA4FDE-8366-4631-8AD8-F4301B6ABCB0}" presName="parentText" presStyleLbl="alignNode1" presStyleIdx="2" presStyleCnt="3" custLinFactNeighborX="0" custLinFactNeighborY="-45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AFDEF4B-D1D8-4BC0-A1FC-C84A35679496}" type="pres">
      <dgm:prSet presAssocID="{05EA4FDE-8366-4631-8AD8-F4301B6ABCB0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213DF0C-AA98-4AC7-B2F6-02CDF175CBC6}" srcId="{F349DE31-B832-4D0A-95CA-CEAA180E5E37}" destId="{28A9C6FC-6C1D-49CF-ADC3-4EB4CF75484B}" srcOrd="0" destOrd="0" parTransId="{68FBF65A-741F-4640-B91B-D012F37FB38A}" sibTransId="{CB2039D6-6F8D-46D0-B9BC-C269BF5E9905}"/>
    <dgm:cxn modelId="{37FF7D32-7576-4187-B932-990690D0D7C6}" type="presOf" srcId="{EBBA1067-CAE2-4E5B-982A-D04410D8AA8D}" destId="{46B42CF3-B0D3-4817-B442-E5F1A33F6077}" srcOrd="0" destOrd="0" presId="urn:microsoft.com/office/officeart/2005/8/layout/chevron2"/>
    <dgm:cxn modelId="{C3BE7103-0847-41EC-8BD1-1AB9F908F2B7}" type="presOf" srcId="{C8C070BA-603C-4BE4-8726-172FBF8CBEC2}" destId="{52695AF7-8673-4C80-8297-16EA3E3F2FA8}" srcOrd="0" destOrd="0" presId="urn:microsoft.com/office/officeart/2005/8/layout/chevron2"/>
    <dgm:cxn modelId="{06D31CE0-A93A-4C5A-B7EA-B6E93ECC0FEA}" srcId="{F86FAA36-9936-421F-83B6-D9EBD7063184}" destId="{EBBA1067-CAE2-4E5B-982A-D04410D8AA8D}" srcOrd="0" destOrd="0" parTransId="{ABB41D29-9055-4B89-B313-482242F83260}" sibTransId="{87BD8A3A-3956-4DDF-9F91-50C3A851BD58}"/>
    <dgm:cxn modelId="{B1F6D8BA-121A-4F53-9621-D606F531E826}" srcId="{05EA4FDE-8366-4631-8AD8-F4301B6ABCB0}" destId="{B8753792-345C-4173-AD92-37B8C8E02FCA}" srcOrd="1" destOrd="0" parTransId="{454F697C-7D22-4435-8C45-03E0D4D906FC}" sibTransId="{5C539EC6-60CE-4CC5-81F7-1AA8C49DD493}"/>
    <dgm:cxn modelId="{97FB3AA7-129F-45E9-9B70-572476D84881}" srcId="{C8C070BA-603C-4BE4-8726-172FBF8CBEC2}" destId="{05EA4FDE-8366-4631-8AD8-F4301B6ABCB0}" srcOrd="2" destOrd="0" parTransId="{ADD56469-7BF1-4FD6-BA55-576DEA8CD60F}" sibTransId="{6659D66A-F268-47F3-8ACE-61A3E1A22307}"/>
    <dgm:cxn modelId="{D7CDA109-C72B-4E72-9F51-F280D0A0F92F}" type="presOf" srcId="{B8753792-345C-4173-AD92-37B8C8E02FCA}" destId="{4AFDEF4B-D1D8-4BC0-A1FC-C84A35679496}" srcOrd="0" destOrd="1" presId="urn:microsoft.com/office/officeart/2005/8/layout/chevron2"/>
    <dgm:cxn modelId="{E7200EC4-EA01-48FF-A0C7-A561879304F2}" srcId="{C8C070BA-603C-4BE4-8726-172FBF8CBEC2}" destId="{F349DE31-B832-4D0A-95CA-CEAA180E5E37}" srcOrd="0" destOrd="0" parTransId="{476E3231-FBDF-4F8E-820B-E05C755DE218}" sibTransId="{79BC2123-5BE0-4752-943F-6DF1377A7026}"/>
    <dgm:cxn modelId="{1D4DB4B6-A7CF-4F8B-B15F-2000E6F7D2A4}" type="presOf" srcId="{28A9C6FC-6C1D-49CF-ADC3-4EB4CF75484B}" destId="{3DEB7A15-C386-49B0-A63D-DA90D405E1B9}" srcOrd="0" destOrd="0" presId="urn:microsoft.com/office/officeart/2005/8/layout/chevron2"/>
    <dgm:cxn modelId="{9698CE2C-3047-40BD-9C99-9A6E6F88B192}" srcId="{C8C070BA-603C-4BE4-8726-172FBF8CBEC2}" destId="{F86FAA36-9936-421F-83B6-D9EBD7063184}" srcOrd="1" destOrd="0" parTransId="{7384DDF4-FEDB-439D-B878-92648C4AE141}" sibTransId="{D488A4E3-976C-4B98-A0CB-33C3652DBE1B}"/>
    <dgm:cxn modelId="{85D8BD73-3162-4E3E-B17D-748195389306}" type="presOf" srcId="{F349DE31-B832-4D0A-95CA-CEAA180E5E37}" destId="{540FAFC5-6E03-49DC-936B-F5E85A5B374C}" srcOrd="0" destOrd="0" presId="urn:microsoft.com/office/officeart/2005/8/layout/chevron2"/>
    <dgm:cxn modelId="{FB80B39D-46AA-4E66-B81F-087B3FA9A346}" type="presOf" srcId="{05EA4FDE-8366-4631-8AD8-F4301B6ABCB0}" destId="{28EB8789-353B-4D10-AC75-5A7B117C588D}" srcOrd="0" destOrd="0" presId="urn:microsoft.com/office/officeart/2005/8/layout/chevron2"/>
    <dgm:cxn modelId="{A461704E-DE12-4064-80B6-59E5CB1E07EE}" type="presOf" srcId="{6723E3BE-B2E6-49F6-AFEA-59C34B3CD09E}" destId="{4AFDEF4B-D1D8-4BC0-A1FC-C84A35679496}" srcOrd="0" destOrd="0" presId="urn:microsoft.com/office/officeart/2005/8/layout/chevron2"/>
    <dgm:cxn modelId="{9B6504D1-4D0F-4148-A079-2D7E5A735849}" srcId="{05EA4FDE-8366-4631-8AD8-F4301B6ABCB0}" destId="{6723E3BE-B2E6-49F6-AFEA-59C34B3CD09E}" srcOrd="0" destOrd="0" parTransId="{684A5036-7375-477A-A9C9-CEA7F8F1C1DA}" sibTransId="{F1A05E16-AB7F-49F8-8D84-3ABB62123891}"/>
    <dgm:cxn modelId="{0D360FBA-8D92-456F-803D-8488DDEC8DF0}" type="presOf" srcId="{F86FAA36-9936-421F-83B6-D9EBD7063184}" destId="{781196BA-94FB-4EC3-8484-5650FD237DD0}" srcOrd="0" destOrd="0" presId="urn:microsoft.com/office/officeart/2005/8/layout/chevron2"/>
    <dgm:cxn modelId="{A3CAC224-A9B3-42CC-956A-6D2A47573951}" type="presParOf" srcId="{52695AF7-8673-4C80-8297-16EA3E3F2FA8}" destId="{3CE8C3D0-2268-4291-A592-CED849AE6761}" srcOrd="0" destOrd="0" presId="urn:microsoft.com/office/officeart/2005/8/layout/chevron2"/>
    <dgm:cxn modelId="{B4569F1C-DE0D-4F4A-850F-7B17FB083BEE}" type="presParOf" srcId="{3CE8C3D0-2268-4291-A592-CED849AE6761}" destId="{540FAFC5-6E03-49DC-936B-F5E85A5B374C}" srcOrd="0" destOrd="0" presId="urn:microsoft.com/office/officeart/2005/8/layout/chevron2"/>
    <dgm:cxn modelId="{F6311656-84F9-43B6-83D8-927F26C05192}" type="presParOf" srcId="{3CE8C3D0-2268-4291-A592-CED849AE6761}" destId="{3DEB7A15-C386-49B0-A63D-DA90D405E1B9}" srcOrd="1" destOrd="0" presId="urn:microsoft.com/office/officeart/2005/8/layout/chevron2"/>
    <dgm:cxn modelId="{E9182C4A-9CAC-4267-877F-F68CC0147865}" type="presParOf" srcId="{52695AF7-8673-4C80-8297-16EA3E3F2FA8}" destId="{400987DE-5BD5-4F9A-8014-B6CF32900505}" srcOrd="1" destOrd="0" presId="urn:microsoft.com/office/officeart/2005/8/layout/chevron2"/>
    <dgm:cxn modelId="{68F36190-1178-4CA0-ADA0-D86FD5D5CB98}" type="presParOf" srcId="{52695AF7-8673-4C80-8297-16EA3E3F2FA8}" destId="{6F7946ED-885E-4B0D-B4F8-BF0BF89FC2FE}" srcOrd="2" destOrd="0" presId="urn:microsoft.com/office/officeart/2005/8/layout/chevron2"/>
    <dgm:cxn modelId="{BA4C2C21-AA58-444D-ABB2-85941F4AEFB1}" type="presParOf" srcId="{6F7946ED-885E-4B0D-B4F8-BF0BF89FC2FE}" destId="{781196BA-94FB-4EC3-8484-5650FD237DD0}" srcOrd="0" destOrd="0" presId="urn:microsoft.com/office/officeart/2005/8/layout/chevron2"/>
    <dgm:cxn modelId="{2AEDBB92-F58A-4FB3-AE56-E46AEBE16E2B}" type="presParOf" srcId="{6F7946ED-885E-4B0D-B4F8-BF0BF89FC2FE}" destId="{46B42CF3-B0D3-4817-B442-E5F1A33F6077}" srcOrd="1" destOrd="0" presId="urn:microsoft.com/office/officeart/2005/8/layout/chevron2"/>
    <dgm:cxn modelId="{3BCF6892-AA22-4A2E-89B7-E2E9766545FE}" type="presParOf" srcId="{52695AF7-8673-4C80-8297-16EA3E3F2FA8}" destId="{92E2C518-C2C4-43E8-BF5D-C96EE3E4270D}" srcOrd="3" destOrd="0" presId="urn:microsoft.com/office/officeart/2005/8/layout/chevron2"/>
    <dgm:cxn modelId="{81104736-0D21-4D20-BA44-3DAEDCBCFAA0}" type="presParOf" srcId="{52695AF7-8673-4C80-8297-16EA3E3F2FA8}" destId="{AE94C78E-E2FF-4099-9442-2AD2AC2781E5}" srcOrd="4" destOrd="0" presId="urn:microsoft.com/office/officeart/2005/8/layout/chevron2"/>
    <dgm:cxn modelId="{35161A02-67FB-4B5C-9D03-E466DE66EF63}" type="presParOf" srcId="{AE94C78E-E2FF-4099-9442-2AD2AC2781E5}" destId="{28EB8789-353B-4D10-AC75-5A7B117C588D}" srcOrd="0" destOrd="0" presId="urn:microsoft.com/office/officeart/2005/8/layout/chevron2"/>
    <dgm:cxn modelId="{CE7E3FA6-FE29-45D2-8196-C3275C5D4479}" type="presParOf" srcId="{AE94C78E-E2FF-4099-9442-2AD2AC2781E5}" destId="{4AFDEF4B-D1D8-4BC0-A1FC-C84A35679496}" srcOrd="1" destOrd="0" presId="urn:microsoft.com/office/officeart/2005/8/layout/chevron2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0573231-2204-4C6F-AD9A-D91FB6FE81A9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8BF67F85-7EDE-4CA1-980B-A92606130D87}">
      <dgm:prSet/>
      <dgm:spPr>
        <a:scene3d>
          <a:camera prst="orthographicFront"/>
          <a:lightRig rig="threePt" dir="t"/>
        </a:scene3d>
        <a:sp3d>
          <a:bevelT w="114300" prst="artDeco"/>
        </a:sp3d>
      </dgm:spPr>
      <dgm:t>
        <a:bodyPr/>
        <a:lstStyle/>
        <a:p>
          <a:r>
            <a:rPr lang="ru-RU" b="1" dirty="0" smtClean="0"/>
            <a:t>Возникновение новых задач</a:t>
          </a:r>
          <a:endParaRPr lang="ru-RU" dirty="0"/>
        </a:p>
      </dgm:t>
    </dgm:pt>
    <dgm:pt modelId="{D8F585BA-27A2-472F-B6D7-421F6E223009}" type="parTrans" cxnId="{416CE0DA-0AB4-4A92-8DB2-37A846CA5102}">
      <dgm:prSet/>
      <dgm:spPr/>
      <dgm:t>
        <a:bodyPr/>
        <a:lstStyle/>
        <a:p>
          <a:endParaRPr lang="ru-RU"/>
        </a:p>
      </dgm:t>
    </dgm:pt>
    <dgm:pt modelId="{09598BF7-B333-4676-8CB7-732AF051E107}" type="sibTrans" cxnId="{416CE0DA-0AB4-4A92-8DB2-37A846CA5102}">
      <dgm:prSet/>
      <dgm:spPr/>
      <dgm:t>
        <a:bodyPr/>
        <a:lstStyle/>
        <a:p>
          <a:endParaRPr lang="ru-RU"/>
        </a:p>
      </dgm:t>
    </dgm:pt>
    <dgm:pt modelId="{19D7AC08-A48C-45F3-9301-DEAF2DAA5132}" type="pres">
      <dgm:prSet presAssocID="{60573231-2204-4C6F-AD9A-D91FB6FE81A9}" presName="Name0" presStyleCnt="0">
        <dgm:presLayoutVars>
          <dgm:dir/>
          <dgm:animLvl val="lvl"/>
          <dgm:resizeHandles val="exact"/>
        </dgm:presLayoutVars>
      </dgm:prSet>
      <dgm:spPr/>
    </dgm:pt>
    <dgm:pt modelId="{53664E08-BFD8-4BB9-9CE0-A420D42868EA}" type="pres">
      <dgm:prSet presAssocID="{8BF67F85-7EDE-4CA1-980B-A92606130D87}" presName="parTxOnly" presStyleLbl="node1" presStyleIdx="0" presStyleCnt="1" custLinFactNeighborX="-49" custLinFactNeighborY="-370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16CE0DA-0AB4-4A92-8DB2-37A846CA5102}" srcId="{60573231-2204-4C6F-AD9A-D91FB6FE81A9}" destId="{8BF67F85-7EDE-4CA1-980B-A92606130D87}" srcOrd="0" destOrd="0" parTransId="{D8F585BA-27A2-472F-B6D7-421F6E223009}" sibTransId="{09598BF7-B333-4676-8CB7-732AF051E107}"/>
    <dgm:cxn modelId="{9210C9FC-4FE8-47C5-B911-625AC9EF4ACD}" type="presOf" srcId="{60573231-2204-4C6F-AD9A-D91FB6FE81A9}" destId="{19D7AC08-A48C-45F3-9301-DEAF2DAA5132}" srcOrd="0" destOrd="0" presId="urn:microsoft.com/office/officeart/2005/8/layout/chevron1"/>
    <dgm:cxn modelId="{736F2D98-20B4-4205-ADF9-D45E215EF7D1}" type="presOf" srcId="{8BF67F85-7EDE-4CA1-980B-A92606130D87}" destId="{53664E08-BFD8-4BB9-9CE0-A420D42868EA}" srcOrd="0" destOrd="0" presId="urn:microsoft.com/office/officeart/2005/8/layout/chevron1"/>
    <dgm:cxn modelId="{49AAA8A3-E4A1-42E3-B8AE-67D962465D07}" type="presParOf" srcId="{19D7AC08-A48C-45F3-9301-DEAF2DAA5132}" destId="{53664E08-BFD8-4BB9-9CE0-A420D42868EA}" srcOrd="0" destOrd="0" presId="urn:microsoft.com/office/officeart/2005/8/layout/chevron1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0573231-2204-4C6F-AD9A-D91FB6FE81A9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81D29F36-91FF-4762-8775-364B9B6BD5DF}">
      <dgm:prSet phldrT="[Текст]"/>
      <dgm:spPr>
        <a:solidFill>
          <a:schemeClr val="accent1">
            <a:lumMod val="60000"/>
            <a:lumOff val="40000"/>
          </a:schemeClr>
        </a:solidFill>
        <a:scene3d>
          <a:camera prst="orthographicFront"/>
          <a:lightRig rig="threePt" dir="t"/>
        </a:scene3d>
        <a:sp3d>
          <a:bevelT w="114300" prst="artDeco"/>
        </a:sp3d>
      </dgm:spPr>
      <dgm:t>
        <a:bodyPr/>
        <a:lstStyle/>
        <a:p>
          <a:r>
            <a:rPr lang="ru-RU" b="1" dirty="0" smtClean="0"/>
            <a:t>Выработка реакции  СУ </a:t>
          </a:r>
        </a:p>
        <a:p>
          <a:r>
            <a:rPr lang="ru-RU" dirty="0" smtClean="0"/>
            <a:t>на новые задачи</a:t>
          </a:r>
          <a:endParaRPr lang="ru-RU" dirty="0"/>
        </a:p>
      </dgm:t>
    </dgm:pt>
    <dgm:pt modelId="{C0746857-AB85-4525-9F82-12D0A0ED79B8}" type="parTrans" cxnId="{FAE0190D-DF95-4C43-8B5F-B688477A7851}">
      <dgm:prSet/>
      <dgm:spPr/>
      <dgm:t>
        <a:bodyPr/>
        <a:lstStyle/>
        <a:p>
          <a:endParaRPr lang="ru-RU"/>
        </a:p>
      </dgm:t>
    </dgm:pt>
    <dgm:pt modelId="{5C687590-2967-46C9-AD7A-69ECF5742D16}" type="sibTrans" cxnId="{FAE0190D-DF95-4C43-8B5F-B688477A7851}">
      <dgm:prSet/>
      <dgm:spPr/>
      <dgm:t>
        <a:bodyPr/>
        <a:lstStyle/>
        <a:p>
          <a:endParaRPr lang="ru-RU"/>
        </a:p>
      </dgm:t>
    </dgm:pt>
    <dgm:pt modelId="{19D7AC08-A48C-45F3-9301-DEAF2DAA5132}" type="pres">
      <dgm:prSet presAssocID="{60573231-2204-4C6F-AD9A-D91FB6FE81A9}" presName="Name0" presStyleCnt="0">
        <dgm:presLayoutVars>
          <dgm:dir/>
          <dgm:animLvl val="lvl"/>
          <dgm:resizeHandles val="exact"/>
        </dgm:presLayoutVars>
      </dgm:prSet>
      <dgm:spPr/>
    </dgm:pt>
    <dgm:pt modelId="{0F9F71B4-8D3E-4424-BEBA-1825EBDA58B0}" type="pres">
      <dgm:prSet presAssocID="{81D29F36-91FF-4762-8775-364B9B6BD5DF}" presName="parTxOnly" presStyleLbl="node1" presStyleIdx="0" presStyleCnt="1" custScaleX="83344" custLinFactNeighborX="-10507" custLinFactNeighborY="-370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778C4CF-9130-4AA3-948C-779D5E6A99D6}" type="presOf" srcId="{81D29F36-91FF-4762-8775-364B9B6BD5DF}" destId="{0F9F71B4-8D3E-4424-BEBA-1825EBDA58B0}" srcOrd="0" destOrd="0" presId="urn:microsoft.com/office/officeart/2005/8/layout/chevron1"/>
    <dgm:cxn modelId="{20659205-B47B-4FB2-ADBC-8D686C4D7AFB}" type="presOf" srcId="{60573231-2204-4C6F-AD9A-D91FB6FE81A9}" destId="{19D7AC08-A48C-45F3-9301-DEAF2DAA5132}" srcOrd="0" destOrd="0" presId="urn:microsoft.com/office/officeart/2005/8/layout/chevron1"/>
    <dgm:cxn modelId="{FAE0190D-DF95-4C43-8B5F-B688477A7851}" srcId="{60573231-2204-4C6F-AD9A-D91FB6FE81A9}" destId="{81D29F36-91FF-4762-8775-364B9B6BD5DF}" srcOrd="0" destOrd="0" parTransId="{C0746857-AB85-4525-9F82-12D0A0ED79B8}" sibTransId="{5C687590-2967-46C9-AD7A-69ECF5742D16}"/>
    <dgm:cxn modelId="{5DC060A1-A7EE-47ED-BF8D-8777137D42E2}" type="presParOf" srcId="{19D7AC08-A48C-45F3-9301-DEAF2DAA5132}" destId="{0F9F71B4-8D3E-4424-BEBA-1825EBDA58B0}" srcOrd="0" destOrd="0" presId="urn:microsoft.com/office/officeart/2005/8/layout/chevron1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0573231-2204-4C6F-AD9A-D91FB6FE81A9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FD207846-8A0A-4475-868A-4A21601B3DE6}">
      <dgm:prSet/>
      <dgm:spPr>
        <a:solidFill>
          <a:schemeClr val="accent1">
            <a:lumMod val="40000"/>
            <a:lumOff val="60000"/>
          </a:schemeClr>
        </a:solidFill>
        <a:scene3d>
          <a:camera prst="orthographicFront"/>
          <a:lightRig rig="threePt" dir="t"/>
        </a:scene3d>
        <a:sp3d prstMaterial="plastic">
          <a:bevelT w="114300" prst="artDeco"/>
        </a:sp3d>
      </dgm:spPr>
      <dgm:t>
        <a:bodyPr/>
        <a:lstStyle/>
        <a:p>
          <a:r>
            <a:rPr lang="ru-RU" b="1" dirty="0" smtClean="0">
              <a:solidFill>
                <a:srgbClr val="C00000"/>
              </a:solidFill>
            </a:rPr>
            <a:t>Развитие системы управления</a:t>
          </a:r>
        </a:p>
      </dgm:t>
    </dgm:pt>
    <dgm:pt modelId="{D2B70F01-A750-4123-95A8-6874486445C5}" type="parTrans" cxnId="{3F9D18C9-5E72-4D14-8FE7-F26AB6921A11}">
      <dgm:prSet/>
      <dgm:spPr/>
      <dgm:t>
        <a:bodyPr/>
        <a:lstStyle/>
        <a:p>
          <a:endParaRPr lang="ru-RU"/>
        </a:p>
      </dgm:t>
    </dgm:pt>
    <dgm:pt modelId="{05A19A76-8D7D-42EB-9E6E-9F72CF495FD5}" type="sibTrans" cxnId="{3F9D18C9-5E72-4D14-8FE7-F26AB6921A11}">
      <dgm:prSet/>
      <dgm:spPr/>
      <dgm:t>
        <a:bodyPr/>
        <a:lstStyle/>
        <a:p>
          <a:endParaRPr lang="ru-RU"/>
        </a:p>
      </dgm:t>
    </dgm:pt>
    <dgm:pt modelId="{19D7AC08-A48C-45F3-9301-DEAF2DAA5132}" type="pres">
      <dgm:prSet presAssocID="{60573231-2204-4C6F-AD9A-D91FB6FE81A9}" presName="Name0" presStyleCnt="0">
        <dgm:presLayoutVars>
          <dgm:dir/>
          <dgm:animLvl val="lvl"/>
          <dgm:resizeHandles val="exact"/>
        </dgm:presLayoutVars>
      </dgm:prSet>
      <dgm:spPr/>
    </dgm:pt>
    <dgm:pt modelId="{E6861385-5E8E-4695-B1AD-78A2D2942E77}" type="pres">
      <dgm:prSet presAssocID="{FD207846-8A0A-4475-868A-4A21601B3DE6}" presName="parTxOnly" presStyleLbl="node1" presStyleIdx="0" presStyleCnt="1" custScaleY="86450" custLinFactNeighborX="-2494" custLinFactNeighborY="2182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85D63C2-398C-4BC6-A12F-B6EFBB5276F7}" type="presOf" srcId="{60573231-2204-4C6F-AD9A-D91FB6FE81A9}" destId="{19D7AC08-A48C-45F3-9301-DEAF2DAA5132}" srcOrd="0" destOrd="0" presId="urn:microsoft.com/office/officeart/2005/8/layout/chevron1"/>
    <dgm:cxn modelId="{3F9D18C9-5E72-4D14-8FE7-F26AB6921A11}" srcId="{60573231-2204-4C6F-AD9A-D91FB6FE81A9}" destId="{FD207846-8A0A-4475-868A-4A21601B3DE6}" srcOrd="0" destOrd="0" parTransId="{D2B70F01-A750-4123-95A8-6874486445C5}" sibTransId="{05A19A76-8D7D-42EB-9E6E-9F72CF495FD5}"/>
    <dgm:cxn modelId="{21C4C113-7FD9-4061-A5D3-25681D05A44C}" type="presOf" srcId="{FD207846-8A0A-4475-868A-4A21601B3DE6}" destId="{E6861385-5E8E-4695-B1AD-78A2D2942E77}" srcOrd="0" destOrd="0" presId="urn:microsoft.com/office/officeart/2005/8/layout/chevron1"/>
    <dgm:cxn modelId="{6C3F8FF9-3952-47EA-8D23-6DFE3F6C31C4}" type="presParOf" srcId="{19D7AC08-A48C-45F3-9301-DEAF2DAA5132}" destId="{E6861385-5E8E-4695-B1AD-78A2D2942E77}" srcOrd="0" destOrd="0" presId="urn:microsoft.com/office/officeart/2005/8/layout/chevron1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0573231-2204-4C6F-AD9A-D91FB6FE81A9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8BF67F85-7EDE-4CA1-980B-A92606130D87}">
      <dgm:prSet/>
      <dgm:spPr>
        <a:scene3d>
          <a:camera prst="orthographicFront"/>
          <a:lightRig rig="balanced" dir="t"/>
        </a:scene3d>
        <a:sp3d prstMaterial="flat">
          <a:bevelT w="114300" prst="artDeco"/>
        </a:sp3d>
      </dgm:spPr>
      <dgm:t>
        <a:bodyPr/>
        <a:lstStyle/>
        <a:p>
          <a:r>
            <a:rPr lang="ru-RU" b="1" dirty="0" smtClean="0"/>
            <a:t>Возникновение новых задач</a:t>
          </a:r>
          <a:endParaRPr lang="ru-RU" dirty="0"/>
        </a:p>
      </dgm:t>
    </dgm:pt>
    <dgm:pt modelId="{D8F585BA-27A2-472F-B6D7-421F6E223009}" type="parTrans" cxnId="{416CE0DA-0AB4-4A92-8DB2-37A846CA5102}">
      <dgm:prSet/>
      <dgm:spPr/>
      <dgm:t>
        <a:bodyPr/>
        <a:lstStyle/>
        <a:p>
          <a:endParaRPr lang="ru-RU"/>
        </a:p>
      </dgm:t>
    </dgm:pt>
    <dgm:pt modelId="{09598BF7-B333-4676-8CB7-732AF051E107}" type="sibTrans" cxnId="{416CE0DA-0AB4-4A92-8DB2-37A846CA5102}">
      <dgm:prSet/>
      <dgm:spPr/>
      <dgm:t>
        <a:bodyPr/>
        <a:lstStyle/>
        <a:p>
          <a:endParaRPr lang="ru-RU"/>
        </a:p>
      </dgm:t>
    </dgm:pt>
    <dgm:pt modelId="{19D7AC08-A48C-45F3-9301-DEAF2DAA5132}" type="pres">
      <dgm:prSet presAssocID="{60573231-2204-4C6F-AD9A-D91FB6FE81A9}" presName="Name0" presStyleCnt="0">
        <dgm:presLayoutVars>
          <dgm:dir/>
          <dgm:animLvl val="lvl"/>
          <dgm:resizeHandles val="exact"/>
        </dgm:presLayoutVars>
      </dgm:prSet>
      <dgm:spPr/>
    </dgm:pt>
    <dgm:pt modelId="{53664E08-BFD8-4BB9-9CE0-A420D42868EA}" type="pres">
      <dgm:prSet presAssocID="{8BF67F85-7EDE-4CA1-980B-A92606130D87}" presName="parTxOnly" presStyleLbl="node1" presStyleIdx="0" presStyleCnt="1" custLinFactNeighborX="-49" custLinFactNeighborY="-370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16CE0DA-0AB4-4A92-8DB2-37A846CA5102}" srcId="{60573231-2204-4C6F-AD9A-D91FB6FE81A9}" destId="{8BF67F85-7EDE-4CA1-980B-A92606130D87}" srcOrd="0" destOrd="0" parTransId="{D8F585BA-27A2-472F-B6D7-421F6E223009}" sibTransId="{09598BF7-B333-4676-8CB7-732AF051E107}"/>
    <dgm:cxn modelId="{FA8CAFAF-7EC2-42F8-A8A8-87A724672E89}" type="presOf" srcId="{60573231-2204-4C6F-AD9A-D91FB6FE81A9}" destId="{19D7AC08-A48C-45F3-9301-DEAF2DAA5132}" srcOrd="0" destOrd="0" presId="urn:microsoft.com/office/officeart/2005/8/layout/chevron1"/>
    <dgm:cxn modelId="{8BBB11C3-8354-4A8C-85A3-BA8884EDA580}" type="presOf" srcId="{8BF67F85-7EDE-4CA1-980B-A92606130D87}" destId="{53664E08-BFD8-4BB9-9CE0-A420D42868EA}" srcOrd="0" destOrd="0" presId="urn:microsoft.com/office/officeart/2005/8/layout/chevron1"/>
    <dgm:cxn modelId="{03061B14-E7A7-452B-A333-0B4D5DA32639}" type="presParOf" srcId="{19D7AC08-A48C-45F3-9301-DEAF2DAA5132}" destId="{53664E08-BFD8-4BB9-9CE0-A420D42868EA}" srcOrd="0" destOrd="0" presId="urn:microsoft.com/office/officeart/2005/8/layout/chevron1"/>
  </dgm:cxnLst>
  <dgm:bg/>
  <dgm:whole/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60573231-2204-4C6F-AD9A-D91FB6FE81A9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81D29F36-91FF-4762-8775-364B9B6BD5DF}">
      <dgm:prSet phldrT="[Текст]"/>
      <dgm:spPr>
        <a:solidFill>
          <a:schemeClr val="accent1">
            <a:lumMod val="60000"/>
            <a:lumOff val="40000"/>
          </a:schemeClr>
        </a:solidFill>
        <a:scene3d>
          <a:camera prst="orthographicFront"/>
          <a:lightRig rig="threePt" dir="t"/>
        </a:scene3d>
        <a:sp3d prstMaterial="plastic">
          <a:bevelT w="114300" prst="artDeco"/>
        </a:sp3d>
      </dgm:spPr>
      <dgm:t>
        <a:bodyPr/>
        <a:lstStyle/>
        <a:p>
          <a:r>
            <a:rPr lang="ru-RU" b="1" dirty="0" smtClean="0"/>
            <a:t>Выработка реакции  СУ </a:t>
          </a:r>
        </a:p>
        <a:p>
          <a:r>
            <a:rPr lang="ru-RU" dirty="0" smtClean="0"/>
            <a:t>на новые задачи</a:t>
          </a:r>
          <a:endParaRPr lang="ru-RU" dirty="0"/>
        </a:p>
      </dgm:t>
    </dgm:pt>
    <dgm:pt modelId="{C0746857-AB85-4525-9F82-12D0A0ED79B8}" type="parTrans" cxnId="{FAE0190D-DF95-4C43-8B5F-B688477A7851}">
      <dgm:prSet/>
      <dgm:spPr/>
      <dgm:t>
        <a:bodyPr/>
        <a:lstStyle/>
        <a:p>
          <a:endParaRPr lang="ru-RU"/>
        </a:p>
      </dgm:t>
    </dgm:pt>
    <dgm:pt modelId="{5C687590-2967-46C9-AD7A-69ECF5742D16}" type="sibTrans" cxnId="{FAE0190D-DF95-4C43-8B5F-B688477A7851}">
      <dgm:prSet/>
      <dgm:spPr/>
      <dgm:t>
        <a:bodyPr/>
        <a:lstStyle/>
        <a:p>
          <a:endParaRPr lang="ru-RU"/>
        </a:p>
      </dgm:t>
    </dgm:pt>
    <dgm:pt modelId="{19D7AC08-A48C-45F3-9301-DEAF2DAA5132}" type="pres">
      <dgm:prSet presAssocID="{60573231-2204-4C6F-AD9A-D91FB6FE81A9}" presName="Name0" presStyleCnt="0">
        <dgm:presLayoutVars>
          <dgm:dir/>
          <dgm:animLvl val="lvl"/>
          <dgm:resizeHandles val="exact"/>
        </dgm:presLayoutVars>
      </dgm:prSet>
      <dgm:spPr/>
    </dgm:pt>
    <dgm:pt modelId="{0F9F71B4-8D3E-4424-BEBA-1825EBDA58B0}" type="pres">
      <dgm:prSet presAssocID="{81D29F36-91FF-4762-8775-364B9B6BD5DF}" presName="parTxOnly" presStyleLbl="node1" presStyleIdx="0" presStyleCnt="1" custScaleX="83344" custLinFactNeighborX="-10507" custLinFactNeighborY="-370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5BBC983-456E-4AB8-BCD5-64B9E7E69BD9}" type="presOf" srcId="{60573231-2204-4C6F-AD9A-D91FB6FE81A9}" destId="{19D7AC08-A48C-45F3-9301-DEAF2DAA5132}" srcOrd="0" destOrd="0" presId="urn:microsoft.com/office/officeart/2005/8/layout/chevron1"/>
    <dgm:cxn modelId="{FE621A7E-7318-45EA-B513-2C0326558BCC}" type="presOf" srcId="{81D29F36-91FF-4762-8775-364B9B6BD5DF}" destId="{0F9F71B4-8D3E-4424-BEBA-1825EBDA58B0}" srcOrd="0" destOrd="0" presId="urn:microsoft.com/office/officeart/2005/8/layout/chevron1"/>
    <dgm:cxn modelId="{FAE0190D-DF95-4C43-8B5F-B688477A7851}" srcId="{60573231-2204-4C6F-AD9A-D91FB6FE81A9}" destId="{81D29F36-91FF-4762-8775-364B9B6BD5DF}" srcOrd="0" destOrd="0" parTransId="{C0746857-AB85-4525-9F82-12D0A0ED79B8}" sibTransId="{5C687590-2967-46C9-AD7A-69ECF5742D16}"/>
    <dgm:cxn modelId="{81D82CC8-F4EE-4F83-88B3-9C1D16C8BA1C}" type="presParOf" srcId="{19D7AC08-A48C-45F3-9301-DEAF2DAA5132}" destId="{0F9F71B4-8D3E-4424-BEBA-1825EBDA58B0}" srcOrd="0" destOrd="0" presId="urn:microsoft.com/office/officeart/2005/8/layout/chevron1"/>
  </dgm:cxnLst>
  <dgm:bg/>
  <dgm:whole/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60573231-2204-4C6F-AD9A-D91FB6FE81A9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FD207846-8A0A-4475-868A-4A21601B3DE6}">
      <dgm:prSet/>
      <dgm:spPr>
        <a:solidFill>
          <a:schemeClr val="accent1">
            <a:lumMod val="40000"/>
            <a:lumOff val="60000"/>
          </a:schemeClr>
        </a:solidFill>
        <a:scene3d>
          <a:camera prst="orthographicFront"/>
          <a:lightRig rig="threePt" dir="t"/>
        </a:scene3d>
        <a:sp3d prstMaterial="plastic">
          <a:bevelT w="114300" prst="artDeco"/>
        </a:sp3d>
      </dgm:spPr>
      <dgm:t>
        <a:bodyPr/>
        <a:lstStyle/>
        <a:p>
          <a:r>
            <a:rPr lang="ru-RU" b="1" dirty="0" smtClean="0">
              <a:solidFill>
                <a:srgbClr val="C00000"/>
              </a:solidFill>
            </a:rPr>
            <a:t>Перестройка основополагающих начал, на которых строится система управления</a:t>
          </a:r>
        </a:p>
      </dgm:t>
    </dgm:pt>
    <dgm:pt modelId="{D2B70F01-A750-4123-95A8-6874486445C5}" type="parTrans" cxnId="{3F9D18C9-5E72-4D14-8FE7-F26AB6921A11}">
      <dgm:prSet/>
      <dgm:spPr/>
      <dgm:t>
        <a:bodyPr/>
        <a:lstStyle/>
        <a:p>
          <a:endParaRPr lang="ru-RU"/>
        </a:p>
      </dgm:t>
    </dgm:pt>
    <dgm:pt modelId="{05A19A76-8D7D-42EB-9E6E-9F72CF495FD5}" type="sibTrans" cxnId="{3F9D18C9-5E72-4D14-8FE7-F26AB6921A11}">
      <dgm:prSet/>
      <dgm:spPr/>
      <dgm:t>
        <a:bodyPr/>
        <a:lstStyle/>
        <a:p>
          <a:endParaRPr lang="ru-RU"/>
        </a:p>
      </dgm:t>
    </dgm:pt>
    <dgm:pt modelId="{19D7AC08-A48C-45F3-9301-DEAF2DAA5132}" type="pres">
      <dgm:prSet presAssocID="{60573231-2204-4C6F-AD9A-D91FB6FE81A9}" presName="Name0" presStyleCnt="0">
        <dgm:presLayoutVars>
          <dgm:dir/>
          <dgm:animLvl val="lvl"/>
          <dgm:resizeHandles val="exact"/>
        </dgm:presLayoutVars>
      </dgm:prSet>
      <dgm:spPr/>
    </dgm:pt>
    <dgm:pt modelId="{E6861385-5E8E-4695-B1AD-78A2D2942E77}" type="pres">
      <dgm:prSet presAssocID="{FD207846-8A0A-4475-868A-4A21601B3DE6}" presName="parTxOnly" presStyleLbl="node1" presStyleIdx="0" presStyleCnt="1" custScaleY="86450" custLinFactNeighborX="-2494" custLinFactNeighborY="2182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2FE54EB-CF34-4FEA-BDCC-510EDD2A2E2F}" type="presOf" srcId="{FD207846-8A0A-4475-868A-4A21601B3DE6}" destId="{E6861385-5E8E-4695-B1AD-78A2D2942E77}" srcOrd="0" destOrd="0" presId="urn:microsoft.com/office/officeart/2005/8/layout/chevron1"/>
    <dgm:cxn modelId="{3F9D18C9-5E72-4D14-8FE7-F26AB6921A11}" srcId="{60573231-2204-4C6F-AD9A-D91FB6FE81A9}" destId="{FD207846-8A0A-4475-868A-4A21601B3DE6}" srcOrd="0" destOrd="0" parTransId="{D2B70F01-A750-4123-95A8-6874486445C5}" sibTransId="{05A19A76-8D7D-42EB-9E6E-9F72CF495FD5}"/>
    <dgm:cxn modelId="{4B0A6706-307C-489D-9B16-B9974F787824}" type="presOf" srcId="{60573231-2204-4C6F-AD9A-D91FB6FE81A9}" destId="{19D7AC08-A48C-45F3-9301-DEAF2DAA5132}" srcOrd="0" destOrd="0" presId="urn:microsoft.com/office/officeart/2005/8/layout/chevron1"/>
    <dgm:cxn modelId="{94E68800-913A-4DDE-8B89-58DB7C81CA6B}" type="presParOf" srcId="{19D7AC08-A48C-45F3-9301-DEAF2DAA5132}" destId="{E6861385-5E8E-4695-B1AD-78A2D2942E77}" srcOrd="0" destOrd="0" presId="urn:microsoft.com/office/officeart/2005/8/layout/chevron1"/>
  </dgm:cxnLst>
  <dgm:bg/>
  <dgm:whole/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60573231-2204-4C6F-AD9A-D91FB6FE81A9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FD207846-8A0A-4475-868A-4A21601B3DE6}">
      <dgm:prSet/>
      <dgm:spPr>
        <a:solidFill>
          <a:schemeClr val="accent1">
            <a:lumMod val="60000"/>
            <a:lumOff val="40000"/>
          </a:schemeClr>
        </a:solidFill>
        <a:scene3d>
          <a:camera prst="orthographicFront"/>
          <a:lightRig rig="threePt" dir="t"/>
        </a:scene3d>
        <a:sp3d>
          <a:bevelT w="114300" prst="artDeco"/>
        </a:sp3d>
      </dgm:spPr>
      <dgm:t>
        <a:bodyPr/>
        <a:lstStyle/>
        <a:p>
          <a:r>
            <a:rPr lang="ru-RU" b="1" dirty="0" smtClean="0">
              <a:solidFill>
                <a:schemeClr val="bg1"/>
              </a:solidFill>
            </a:rPr>
            <a:t>перестройка</a:t>
          </a:r>
          <a:r>
            <a:rPr lang="ru-RU" dirty="0" smtClean="0">
              <a:solidFill>
                <a:schemeClr val="bg1"/>
              </a:solidFill>
            </a:rPr>
            <a:t> структуры и элементов системы управления</a:t>
          </a:r>
          <a:endParaRPr lang="ru-RU" b="1" dirty="0" smtClean="0">
            <a:solidFill>
              <a:schemeClr val="bg1"/>
            </a:solidFill>
          </a:endParaRPr>
        </a:p>
      </dgm:t>
    </dgm:pt>
    <dgm:pt modelId="{D2B70F01-A750-4123-95A8-6874486445C5}" type="parTrans" cxnId="{3F9D18C9-5E72-4D14-8FE7-F26AB6921A11}">
      <dgm:prSet/>
      <dgm:spPr/>
      <dgm:t>
        <a:bodyPr/>
        <a:lstStyle/>
        <a:p>
          <a:endParaRPr lang="ru-RU"/>
        </a:p>
      </dgm:t>
    </dgm:pt>
    <dgm:pt modelId="{05A19A76-8D7D-42EB-9E6E-9F72CF495FD5}" type="sibTrans" cxnId="{3F9D18C9-5E72-4D14-8FE7-F26AB6921A11}">
      <dgm:prSet/>
      <dgm:spPr/>
      <dgm:t>
        <a:bodyPr/>
        <a:lstStyle/>
        <a:p>
          <a:endParaRPr lang="ru-RU"/>
        </a:p>
      </dgm:t>
    </dgm:pt>
    <dgm:pt modelId="{19D7AC08-A48C-45F3-9301-DEAF2DAA5132}" type="pres">
      <dgm:prSet presAssocID="{60573231-2204-4C6F-AD9A-D91FB6FE81A9}" presName="Name0" presStyleCnt="0">
        <dgm:presLayoutVars>
          <dgm:dir/>
          <dgm:animLvl val="lvl"/>
          <dgm:resizeHandles val="exact"/>
        </dgm:presLayoutVars>
      </dgm:prSet>
      <dgm:spPr/>
    </dgm:pt>
    <dgm:pt modelId="{E6861385-5E8E-4695-B1AD-78A2D2942E77}" type="pres">
      <dgm:prSet presAssocID="{FD207846-8A0A-4475-868A-4A21601B3DE6}" presName="parTxOnly" presStyleLbl="node1" presStyleIdx="0" presStyleCnt="1" custScaleY="86450" custLinFactNeighborX="7481" custLinFactNeighborY="1049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28E3FC7-1958-4288-9F6D-EF17A5DB8D46}" type="presOf" srcId="{FD207846-8A0A-4475-868A-4A21601B3DE6}" destId="{E6861385-5E8E-4695-B1AD-78A2D2942E77}" srcOrd="0" destOrd="0" presId="urn:microsoft.com/office/officeart/2005/8/layout/chevron1"/>
    <dgm:cxn modelId="{3F9D18C9-5E72-4D14-8FE7-F26AB6921A11}" srcId="{60573231-2204-4C6F-AD9A-D91FB6FE81A9}" destId="{FD207846-8A0A-4475-868A-4A21601B3DE6}" srcOrd="0" destOrd="0" parTransId="{D2B70F01-A750-4123-95A8-6874486445C5}" sibTransId="{05A19A76-8D7D-42EB-9E6E-9F72CF495FD5}"/>
    <dgm:cxn modelId="{1D7DD0BE-007F-496B-AADE-6CF33B6568D7}" type="presOf" srcId="{60573231-2204-4C6F-AD9A-D91FB6FE81A9}" destId="{19D7AC08-A48C-45F3-9301-DEAF2DAA5132}" srcOrd="0" destOrd="0" presId="urn:microsoft.com/office/officeart/2005/8/layout/chevron1"/>
    <dgm:cxn modelId="{06D48D5F-95A8-4597-B8D2-6A39B49E74B5}" type="presParOf" srcId="{19D7AC08-A48C-45F3-9301-DEAF2DAA5132}" destId="{E6861385-5E8E-4695-B1AD-78A2D2942E77}" srcOrd="0" destOrd="0" presId="urn:microsoft.com/office/officeart/2005/8/layout/chevron1"/>
  </dgm:cxnLst>
  <dgm:bg/>
  <dgm:whole/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60573231-2204-4C6F-AD9A-D91FB6FE81A9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FD207846-8A0A-4475-868A-4A21601B3DE6}">
      <dgm:prSet custT="1"/>
      <dgm:spPr>
        <a:solidFill>
          <a:srgbClr val="C00000"/>
        </a:solidFill>
        <a:scene3d>
          <a:camera prst="orthographicFront"/>
          <a:lightRig rig="balanced" dir="t"/>
        </a:scene3d>
        <a:sp3d>
          <a:bevelT w="114300" prst="artDeco"/>
        </a:sp3d>
      </dgm:spPr>
      <dgm:t>
        <a:bodyPr/>
        <a:lstStyle/>
        <a:p>
          <a:r>
            <a:rPr lang="ru-RU" sz="2400" b="1" dirty="0" smtClean="0"/>
            <a:t>Закрепление в управлении новых качеств и свойств, привитых ему в процессе изменения</a:t>
          </a:r>
        </a:p>
        <a:p>
          <a:r>
            <a:rPr lang="ru-RU" sz="2200" b="0" dirty="0" smtClean="0"/>
            <a:t>(завершающий шаг</a:t>
          </a:r>
          <a:r>
            <a:rPr lang="ru-RU" sz="2200" b="1" dirty="0" smtClean="0"/>
            <a:t>)</a:t>
          </a:r>
          <a:r>
            <a:rPr lang="ru-RU" sz="2200" dirty="0" smtClean="0"/>
            <a:t> </a:t>
          </a:r>
          <a:endParaRPr lang="ru-RU" sz="2200" b="1" dirty="0" smtClean="0">
            <a:solidFill>
              <a:srgbClr val="C00000"/>
            </a:solidFill>
          </a:endParaRPr>
        </a:p>
      </dgm:t>
    </dgm:pt>
    <dgm:pt modelId="{D2B70F01-A750-4123-95A8-6874486445C5}" type="parTrans" cxnId="{3F9D18C9-5E72-4D14-8FE7-F26AB6921A11}">
      <dgm:prSet/>
      <dgm:spPr/>
      <dgm:t>
        <a:bodyPr/>
        <a:lstStyle/>
        <a:p>
          <a:endParaRPr lang="ru-RU"/>
        </a:p>
      </dgm:t>
    </dgm:pt>
    <dgm:pt modelId="{05A19A76-8D7D-42EB-9E6E-9F72CF495FD5}" type="sibTrans" cxnId="{3F9D18C9-5E72-4D14-8FE7-F26AB6921A11}">
      <dgm:prSet/>
      <dgm:spPr/>
      <dgm:t>
        <a:bodyPr/>
        <a:lstStyle/>
        <a:p>
          <a:endParaRPr lang="ru-RU"/>
        </a:p>
      </dgm:t>
    </dgm:pt>
    <dgm:pt modelId="{19D7AC08-A48C-45F3-9301-DEAF2DAA5132}" type="pres">
      <dgm:prSet presAssocID="{60573231-2204-4C6F-AD9A-D91FB6FE81A9}" presName="Name0" presStyleCnt="0">
        <dgm:presLayoutVars>
          <dgm:dir/>
          <dgm:animLvl val="lvl"/>
          <dgm:resizeHandles val="exact"/>
        </dgm:presLayoutVars>
      </dgm:prSet>
      <dgm:spPr/>
    </dgm:pt>
    <dgm:pt modelId="{E6861385-5E8E-4695-B1AD-78A2D2942E77}" type="pres">
      <dgm:prSet presAssocID="{FD207846-8A0A-4475-868A-4A21601B3DE6}" presName="parTxOnly" presStyleLbl="node1" presStyleIdx="0" presStyleCnt="1" custScaleX="100098" custScaleY="86450" custLinFactNeighborX="1200" custLinFactNeighborY="1043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F9D18C9-5E72-4D14-8FE7-F26AB6921A11}" srcId="{60573231-2204-4C6F-AD9A-D91FB6FE81A9}" destId="{FD207846-8A0A-4475-868A-4A21601B3DE6}" srcOrd="0" destOrd="0" parTransId="{D2B70F01-A750-4123-95A8-6874486445C5}" sibTransId="{05A19A76-8D7D-42EB-9E6E-9F72CF495FD5}"/>
    <dgm:cxn modelId="{90322BB8-8B7C-41FA-B3F8-EABD9284573C}" type="presOf" srcId="{FD207846-8A0A-4475-868A-4A21601B3DE6}" destId="{E6861385-5E8E-4695-B1AD-78A2D2942E77}" srcOrd="0" destOrd="0" presId="urn:microsoft.com/office/officeart/2005/8/layout/chevron1"/>
    <dgm:cxn modelId="{5C620D9B-C192-48FB-AF0E-56E99785F762}" type="presOf" srcId="{60573231-2204-4C6F-AD9A-D91FB6FE81A9}" destId="{19D7AC08-A48C-45F3-9301-DEAF2DAA5132}" srcOrd="0" destOrd="0" presId="urn:microsoft.com/office/officeart/2005/8/layout/chevron1"/>
    <dgm:cxn modelId="{52F942EA-07D4-4014-AEFD-E8AB7ED9CE08}" type="presParOf" srcId="{19D7AC08-A48C-45F3-9301-DEAF2DAA5132}" destId="{E6861385-5E8E-4695-B1AD-78A2D2942E77}" srcOrd="0" destOrd="0" presId="urn:microsoft.com/office/officeart/2005/8/layout/chevron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pPr/>
              <a:t>11/26/2018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 sz="14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pPr/>
              <a:t>11/26/2018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pPr/>
              <a:t>11/26/2018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pPr/>
              <a:t>11/26/2018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pPr/>
              <a:t>11/26/2018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pPr/>
              <a:t>11/26/2018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pPr/>
              <a:t>11/26/2018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pPr/>
              <a:t>11/26/2018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pPr/>
              <a:t>11/26/2018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pPr/>
              <a:t>11/26/2018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pPr/>
              <a:t>11/26/2018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r" eaLnBrk="1" latinLnBrk="0" hangingPunct="1"/>
            <a:fld id="{564CF2E0-CCC4-4E1E-9902-C3C36AB3FDA4}" type="datetimeFigureOut">
              <a:rPr lang="en-US" smtClean="0"/>
              <a:pPr algn="r" eaLnBrk="1" latinLnBrk="0" hangingPunct="1"/>
              <a:t>11/26/2018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ctr" eaLnBrk="1" latinLnBrk="0" hangingPunct="1"/>
            <a:fld id="{6F42FDE4-A7DD-41A7-A0A6-9B649FB43336}" type="slidenum">
              <a:rPr kumimoji="0" lang="en-US" smtClean="0"/>
              <a:pPr algn="ctr" eaLnBrk="1" latinLnBrk="0" hangingPunct="1"/>
              <a:t>‹#›</a:t>
            </a:fld>
            <a:endParaRPr kumimoji="0" lang="en-US" sz="14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slide" Target="slide11.xml"/><Relationship Id="rId7" Type="http://schemas.openxmlformats.org/officeDocument/2006/relationships/image" Target="../media/image1.jpeg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38.xml"/><Relationship Id="rId5" Type="http://schemas.openxmlformats.org/officeDocument/2006/relationships/slide" Target="slide39.xml"/><Relationship Id="rId4" Type="http://schemas.openxmlformats.org/officeDocument/2006/relationships/slide" Target="slide2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3.xml"/><Relationship Id="rId3" Type="http://schemas.openxmlformats.org/officeDocument/2006/relationships/diagramLayout" Target="../diagrams/layout2.xml"/><Relationship Id="rId7" Type="http://schemas.openxmlformats.org/officeDocument/2006/relationships/diagramLayout" Target="../diagrams/layout3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3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Relationship Id="rId9" Type="http://schemas.openxmlformats.org/officeDocument/2006/relationships/diagramColors" Target="../diagrams/colors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5.xml"/><Relationship Id="rId13" Type="http://schemas.openxmlformats.org/officeDocument/2006/relationships/diagramColors" Target="../diagrams/colors6.xml"/><Relationship Id="rId3" Type="http://schemas.openxmlformats.org/officeDocument/2006/relationships/diagramLayout" Target="../diagrams/layout4.xml"/><Relationship Id="rId7" Type="http://schemas.openxmlformats.org/officeDocument/2006/relationships/diagramLayout" Target="../diagrams/layout5.xml"/><Relationship Id="rId12" Type="http://schemas.openxmlformats.org/officeDocument/2006/relationships/diagramQuickStyle" Target="../diagrams/quickStyle6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5.xml"/><Relationship Id="rId11" Type="http://schemas.openxmlformats.org/officeDocument/2006/relationships/diagramLayout" Target="../diagrams/layout6.xml"/><Relationship Id="rId5" Type="http://schemas.openxmlformats.org/officeDocument/2006/relationships/diagramColors" Target="../diagrams/colors4.xml"/><Relationship Id="rId10" Type="http://schemas.openxmlformats.org/officeDocument/2006/relationships/diagramData" Target="../diagrams/data6.xml"/><Relationship Id="rId4" Type="http://schemas.openxmlformats.org/officeDocument/2006/relationships/diagramQuickStyle" Target="../diagrams/quickStyle4.xml"/><Relationship Id="rId9" Type="http://schemas.openxmlformats.org/officeDocument/2006/relationships/diagramColors" Target="../diagrams/colors5.xml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8.xml"/><Relationship Id="rId3" Type="http://schemas.openxmlformats.org/officeDocument/2006/relationships/diagramLayout" Target="../diagrams/layout7.xml"/><Relationship Id="rId7" Type="http://schemas.openxmlformats.org/officeDocument/2006/relationships/diagramLayout" Target="../diagrams/layout8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8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Relationship Id="rId9" Type="http://schemas.openxmlformats.org/officeDocument/2006/relationships/diagramColors" Target="../diagrams/colors8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Лекция 5</a:t>
            </a:r>
            <a:br>
              <a:rPr lang="ru-RU" b="1" dirty="0" smtClean="0"/>
            </a:br>
            <a:r>
              <a:rPr lang="ru-RU" b="1" dirty="0" smtClean="0"/>
              <a:t>Структура и содержание системы управления</a:t>
            </a:r>
            <a:endParaRPr lang="ru-RU" b="1" dirty="0"/>
          </a:p>
        </p:txBody>
      </p:sp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(по О.С. </a:t>
            </a:r>
            <a:r>
              <a:rPr lang="ru-RU" dirty="0" err="1" smtClean="0"/>
              <a:t>Виханскому</a:t>
            </a:r>
            <a:r>
              <a:rPr lang="ru-RU" dirty="0" smtClean="0"/>
              <a:t> и А.И. Наумову)</a:t>
            </a:r>
            <a:endParaRPr lang="ru-RU" dirty="0"/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85883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</p:pic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50825" y="-44450"/>
            <a:ext cx="5041900" cy="82391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200" b="1" dirty="0">
                <a:solidFill>
                  <a:srgbClr val="FFFFFF"/>
                </a:solidFill>
                <a:latin typeface="Times New Roman" pitchFamily="16" charset="0"/>
              </a:rPr>
              <a:t>САРАТОВСКИЙ НАЦИОНАЛЬНЫЙ ИССЛЕДОВАТЕЛЬСКИЙ ГОСУДАРСТВЕННЫЙ УНИВЕРСИТЕТ</a:t>
            </a: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200" b="1" dirty="0">
                <a:solidFill>
                  <a:srgbClr val="FFFFFF"/>
                </a:solidFill>
                <a:latin typeface="Times New Roman" pitchFamily="16" charset="0"/>
              </a:rPr>
              <a:t>ИМЕНИ Н.Г. ЧЕРНЫШЕВСКОГО</a:t>
            </a: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200" b="1" dirty="0">
                <a:solidFill>
                  <a:srgbClr val="FFFFFF"/>
                </a:solidFill>
                <a:latin typeface="Times New Roman" pitchFamily="16" charset="0"/>
              </a:rPr>
              <a:t>Кафедра общей и социальной психологии</a:t>
            </a: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381750"/>
            <a:ext cx="9144000" cy="47625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</p:pic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179388" y="6481763"/>
            <a:ext cx="8785225" cy="2762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200" b="1" dirty="0">
                <a:solidFill>
                  <a:srgbClr val="FFFFFF"/>
                </a:solidFill>
                <a:latin typeface="Times New Roman" pitchFamily="16" charset="0"/>
              </a:rPr>
              <a:t>САРАТОВСКИЙ ГОСУДАРСТВЕННЫЙ УНИВЕРСИТЕТ ИМЕНИ Н.Г. ЧЕРНЫШЕВСКОГО Факультет психологии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5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9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428736"/>
            <a:ext cx="8572560" cy="5072098"/>
          </a:xfrm>
        </p:spPr>
        <p:txBody>
          <a:bodyPr>
            <a:normAutofit/>
          </a:bodyPr>
          <a:lstStyle/>
          <a:p>
            <a:pPr algn="just"/>
            <a:r>
              <a:rPr lang="ru-RU" b="1" dirty="0" smtClean="0">
                <a:solidFill>
                  <a:srgbClr val="C00000"/>
                </a:solidFill>
              </a:rPr>
              <a:t>Структурно-функциональная подсистема это организационная структура, «костяк» системы управления, О.С. </a:t>
            </a:r>
            <a:r>
              <a:rPr lang="ru-RU" b="1" dirty="0" err="1" smtClean="0">
                <a:solidFill>
                  <a:srgbClr val="C00000"/>
                </a:solidFill>
              </a:rPr>
              <a:t>Виханский</a:t>
            </a:r>
            <a:r>
              <a:rPr lang="ru-RU" b="1" dirty="0" smtClean="0">
                <a:solidFill>
                  <a:srgbClr val="C00000"/>
                </a:solidFill>
              </a:rPr>
              <a:t> и А.И. Наумов называют ее «тело». </a:t>
            </a:r>
          </a:p>
          <a:p>
            <a:pPr algn="just"/>
            <a:r>
              <a:rPr lang="ru-RU" b="1" dirty="0" smtClean="0">
                <a:solidFill>
                  <a:srgbClr val="C00000"/>
                </a:solidFill>
              </a:rPr>
              <a:t>На начальном этапе развития управления «тело» системы управления эквивалентно всей системе управления в целом. </a:t>
            </a:r>
          </a:p>
          <a:p>
            <a:pPr algn="just"/>
            <a:endParaRPr lang="ru-RU" b="1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rgbClr val="C00000"/>
                </a:solidFill>
              </a:rPr>
              <a:t>		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4" name="AutoShape 7"/>
          <p:cNvSpPr>
            <a:spLocks noChangeArrowheads="1"/>
          </p:cNvSpPr>
          <p:nvPr/>
        </p:nvSpPr>
        <p:spPr bwMode="gray">
          <a:xfrm>
            <a:off x="285720" y="1357298"/>
            <a:ext cx="8501090" cy="4429156"/>
          </a:xfrm>
          <a:prstGeom prst="roundRect">
            <a:avLst>
              <a:gd name="adj" fmla="val 49106"/>
            </a:avLst>
          </a:prstGeom>
          <a:solidFill>
            <a:srgbClr val="C00000"/>
          </a:solidFill>
          <a:ln w="28575">
            <a:solidFill>
              <a:schemeClr val="bg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Но организм </a:t>
            </a:r>
          </a:p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не эквивалентен</a:t>
            </a:r>
          </a:p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 только своему телу. </a:t>
            </a:r>
          </a:p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Есть нечто более ценное, </a:t>
            </a:r>
          </a:p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исключительное, что </a:t>
            </a:r>
          </a:p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О.С. </a:t>
            </a:r>
            <a:r>
              <a:rPr lang="ru-RU" sz="2400" b="1" dirty="0" err="1" smtClean="0">
                <a:solidFill>
                  <a:schemeClr val="bg1"/>
                </a:solidFill>
              </a:rPr>
              <a:t>Виханский</a:t>
            </a:r>
            <a:r>
              <a:rPr lang="ru-RU" sz="2400" b="1" dirty="0" smtClean="0">
                <a:solidFill>
                  <a:schemeClr val="bg1"/>
                </a:solidFill>
              </a:rPr>
              <a:t> и А.И. Наумов </a:t>
            </a:r>
          </a:p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называют </a:t>
            </a:r>
          </a:p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«душой» организации. </a:t>
            </a:r>
          </a:p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Чем выше уровень развития</a:t>
            </a:r>
          </a:p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 организации, </a:t>
            </a:r>
          </a:p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тем выше значимость</a:t>
            </a:r>
          </a:p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 этой подсистемы СУ. </a:t>
            </a:r>
          </a:p>
        </p:txBody>
      </p:sp>
      <p:sp>
        <p:nvSpPr>
          <p:cNvPr id="5" name="AutoShape 7"/>
          <p:cNvSpPr>
            <a:spLocks noChangeArrowheads="1"/>
          </p:cNvSpPr>
          <p:nvPr/>
        </p:nvSpPr>
        <p:spPr bwMode="gray">
          <a:xfrm>
            <a:off x="357158" y="1428736"/>
            <a:ext cx="8501090" cy="4429156"/>
          </a:xfrm>
          <a:prstGeom prst="roundRect">
            <a:avLst>
              <a:gd name="adj" fmla="val 49106"/>
            </a:avLst>
          </a:prstGeom>
          <a:solidFill>
            <a:schemeClr val="accent1"/>
          </a:solidFill>
          <a:ln w="28575">
            <a:solidFill>
              <a:schemeClr val="bg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</a:rPr>
              <a:t>Что же </a:t>
            </a:r>
          </a:p>
          <a:p>
            <a:pPr algn="ctr"/>
            <a:r>
              <a:rPr lang="ru-RU" sz="2800" b="1" dirty="0" smtClean="0">
                <a:solidFill>
                  <a:schemeClr val="bg1"/>
                </a:solidFill>
              </a:rPr>
              <a:t>можно считать</a:t>
            </a:r>
          </a:p>
          <a:p>
            <a:pPr algn="ctr"/>
            <a:r>
              <a:rPr lang="ru-RU" sz="2800" b="1" dirty="0" smtClean="0">
                <a:solidFill>
                  <a:schemeClr val="bg1"/>
                </a:solidFill>
              </a:rPr>
              <a:t> «душой» </a:t>
            </a:r>
          </a:p>
          <a:p>
            <a:pPr algn="ctr"/>
            <a:r>
              <a:rPr lang="ru-RU" sz="2800" b="1" dirty="0" smtClean="0">
                <a:solidFill>
                  <a:schemeClr val="bg1"/>
                </a:solidFill>
              </a:rPr>
              <a:t>системы управления</a:t>
            </a:r>
          </a:p>
          <a:p>
            <a:pPr algn="ctr"/>
            <a:r>
              <a:rPr lang="ru-RU" sz="2800" b="1" dirty="0" smtClean="0">
                <a:solidFill>
                  <a:schemeClr val="bg1"/>
                </a:solidFill>
              </a:rPr>
              <a:t> и </a:t>
            </a:r>
            <a:r>
              <a:rPr lang="ru-RU" sz="2800" b="1" dirty="0" err="1" smtClean="0">
                <a:solidFill>
                  <a:schemeClr val="bg1"/>
                </a:solidFill>
              </a:rPr>
              <a:t>организаци</a:t>
            </a:r>
            <a:r>
              <a:rPr lang="ru-RU" sz="2800" b="1" dirty="0" smtClean="0">
                <a:solidFill>
                  <a:schemeClr val="bg1"/>
                </a:solidFill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3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2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1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3" grpId="1" build="p"/>
      <p:bldP spid="4" grpId="0" animBg="1"/>
      <p:bldP spid="4" grpId="1" animBg="1"/>
      <p:bldP spid="4" grpId="2" animBg="1"/>
      <p:bldP spid="5" grpId="0" animBg="1"/>
      <p:bldP spid="5" grpId="1" animBg="1"/>
      <p:bldP spid="5" grpId="2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4" name="AutoShape 7"/>
          <p:cNvSpPr>
            <a:spLocks noGrp="1" noChangeArrowheads="1"/>
          </p:cNvSpPr>
          <p:nvPr>
            <p:ph idx="1"/>
          </p:nvPr>
        </p:nvSpPr>
        <p:spPr bwMode="gray">
          <a:xfrm>
            <a:off x="285720" y="1357298"/>
            <a:ext cx="8572560" cy="4572000"/>
          </a:xfrm>
          <a:prstGeom prst="roundRect">
            <a:avLst>
              <a:gd name="adj" fmla="val 49106"/>
            </a:avLst>
          </a:prstGeom>
          <a:solidFill>
            <a:schemeClr val="accent1"/>
          </a:solidFill>
          <a:ln w="28575">
            <a:solidFill>
              <a:schemeClr val="bg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</a:rPr>
              <a:t>Информационно-поведенческая </a:t>
            </a:r>
          </a:p>
          <a:p>
            <a:pPr algn="ctr"/>
            <a:r>
              <a:rPr lang="ru-RU" sz="2800" b="1" dirty="0" smtClean="0">
                <a:solidFill>
                  <a:schemeClr val="bg1"/>
                </a:solidFill>
              </a:rPr>
              <a:t>подсистема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3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3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3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3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9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 animBg="1"/>
      <p:bldP spid="4" grpId="1" uiExpand="1" build="p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Информационно-поведенческая подсистема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b="1" dirty="0" smtClean="0"/>
              <a:t>управленческая идеология и ценностная ориентация системы управления;</a:t>
            </a:r>
          </a:p>
          <a:p>
            <a:pPr lvl="0"/>
            <a:r>
              <a:rPr lang="ru-RU" b="1" dirty="0" smtClean="0"/>
              <a:t>интересы и поведенческие нормативы участников процесса управленческой деятельности;</a:t>
            </a:r>
          </a:p>
          <a:p>
            <a:pPr lvl="0"/>
            <a:r>
              <a:rPr lang="ru-RU" b="1" dirty="0" smtClean="0"/>
              <a:t>информация и информационное обеспечение коммуникаций в системе управления.</a:t>
            </a:r>
          </a:p>
          <a:p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xit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27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9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55" presetClass="exit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32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4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55" presetClass="exit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37" dur="3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3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9" dur="3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5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" dur="3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4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7"/>
          <p:cNvSpPr txBox="1">
            <a:spLocks noChangeArrowheads="1"/>
          </p:cNvSpPr>
          <p:nvPr/>
        </p:nvSpPr>
        <p:spPr bwMode="gray">
          <a:xfrm>
            <a:off x="214282" y="1285860"/>
            <a:ext cx="8929718" cy="5429312"/>
          </a:xfrm>
          <a:prstGeom prst="roundRect">
            <a:avLst>
              <a:gd name="adj" fmla="val 49106"/>
            </a:avLst>
          </a:prstGeom>
          <a:solidFill>
            <a:schemeClr val="accent1"/>
          </a:solidFill>
          <a:ln w="28575">
            <a:solidFill>
              <a:schemeClr val="bg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vert="horz" wrap="none" anchor="ctr">
            <a:normAutofit lnSpcReduction="10000"/>
          </a:bodyPr>
          <a:lstStyle/>
          <a:p>
            <a:pPr algn="just">
              <a:buFont typeface="Arial" pitchFamily="34" charset="0"/>
              <a:buChar char="•"/>
            </a:pPr>
            <a:endParaRPr lang="ru-RU" sz="2800" b="1" dirty="0" smtClean="0">
              <a:solidFill>
                <a:schemeClr val="bg1"/>
              </a:solidFill>
            </a:endParaRPr>
          </a:p>
          <a:p>
            <a:pPr algn="just">
              <a:buFont typeface="Arial" pitchFamily="34" charset="0"/>
              <a:buChar char="•"/>
            </a:pPr>
            <a:endParaRPr lang="ru-RU" sz="2800" b="1" dirty="0" smtClean="0">
              <a:solidFill>
                <a:schemeClr val="bg1"/>
              </a:solidFill>
            </a:endParaRPr>
          </a:p>
          <a:p>
            <a:pPr algn="just">
              <a:buFont typeface="Arial" pitchFamily="34" charset="0"/>
              <a:buChar char="•"/>
            </a:pPr>
            <a:endParaRPr lang="ru-RU" sz="2800" b="1" dirty="0" smtClean="0">
              <a:solidFill>
                <a:schemeClr val="bg1"/>
              </a:solidFill>
            </a:endParaRPr>
          </a:p>
          <a:p>
            <a:pPr algn="ctr">
              <a:buFont typeface="Arial" pitchFamily="34" charset="0"/>
              <a:buChar char="•"/>
            </a:pPr>
            <a:r>
              <a:rPr lang="ru-RU" sz="3000" b="1" dirty="0" smtClean="0">
                <a:solidFill>
                  <a:schemeClr val="bg1"/>
                </a:solidFill>
              </a:rPr>
              <a:t>цели организации,</a:t>
            </a:r>
          </a:p>
          <a:p>
            <a:pPr algn="ctr">
              <a:buFont typeface="Arial" pitchFamily="34" charset="0"/>
              <a:buChar char="•"/>
            </a:pPr>
            <a:r>
              <a:rPr lang="ru-RU" sz="3000" b="1" dirty="0" smtClean="0">
                <a:solidFill>
                  <a:schemeClr val="bg1"/>
                </a:solidFill>
              </a:rPr>
              <a:t> управленческую идеологию,</a:t>
            </a:r>
          </a:p>
          <a:p>
            <a:pPr algn="ctr">
              <a:buFont typeface="Arial" pitchFamily="34" charset="0"/>
              <a:buChar char="•"/>
            </a:pPr>
            <a:r>
              <a:rPr lang="ru-RU" sz="3000" b="1" dirty="0" smtClean="0">
                <a:solidFill>
                  <a:schemeClr val="bg1"/>
                </a:solidFill>
              </a:rPr>
              <a:t> интересы и </a:t>
            </a:r>
            <a:r>
              <a:rPr lang="ru-RU" sz="3000" b="1" dirty="0" err="1" smtClean="0">
                <a:solidFill>
                  <a:schemeClr val="bg1"/>
                </a:solidFill>
              </a:rPr>
              <a:t>критериально-нормативную</a:t>
            </a:r>
            <a:r>
              <a:rPr lang="ru-RU" sz="3000" b="1" dirty="0" smtClean="0">
                <a:solidFill>
                  <a:schemeClr val="bg1"/>
                </a:solidFill>
              </a:rPr>
              <a:t> </a:t>
            </a:r>
            <a:br>
              <a:rPr lang="ru-RU" sz="3000" b="1" dirty="0" smtClean="0">
                <a:solidFill>
                  <a:schemeClr val="bg1"/>
                </a:solidFill>
              </a:rPr>
            </a:br>
            <a:r>
              <a:rPr lang="ru-RU" sz="3000" b="1" dirty="0" smtClean="0">
                <a:solidFill>
                  <a:schemeClr val="bg1"/>
                </a:solidFill>
              </a:rPr>
              <a:t>базу  работников управления,</a:t>
            </a:r>
          </a:p>
          <a:p>
            <a:pPr algn="ctr">
              <a:buFont typeface="Arial" pitchFamily="34" charset="0"/>
              <a:buChar char="•"/>
            </a:pPr>
            <a:r>
              <a:rPr lang="ru-RU" sz="3000" b="1" dirty="0" smtClean="0">
                <a:solidFill>
                  <a:schemeClr val="bg1"/>
                </a:solidFill>
              </a:rPr>
              <a:t> процедуры и организацию управленческой </a:t>
            </a:r>
            <a:br>
              <a:rPr lang="ru-RU" sz="3000" b="1" dirty="0" smtClean="0">
                <a:solidFill>
                  <a:schemeClr val="bg1"/>
                </a:solidFill>
              </a:rPr>
            </a:br>
            <a:r>
              <a:rPr lang="ru-RU" sz="3000" b="1" dirty="0" smtClean="0">
                <a:solidFill>
                  <a:schemeClr val="bg1"/>
                </a:solidFill>
              </a:rPr>
              <a:t>деятельности. </a:t>
            </a:r>
            <a:endParaRPr lang="ru-RU" sz="3000" b="1" dirty="0">
              <a:solidFill>
                <a:schemeClr val="bg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Информационно-поведенческая подсистема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	 посредством каналов коммуникации </a:t>
            </a:r>
            <a:r>
              <a:rPr lang="ru-RU" b="1" dirty="0" smtClean="0"/>
              <a:t>объединяет и «приводит к единому знаменателю»</a:t>
            </a:r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endParaRPr lang="ru-RU" dirty="0" smtClean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Информационно-поведенческая подсистема включает: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 algn="just"/>
            <a:r>
              <a:rPr lang="ru-RU" b="1" dirty="0" smtClean="0"/>
              <a:t>управленческие теории и управленческая идеология;</a:t>
            </a:r>
          </a:p>
          <a:p>
            <a:pPr lvl="0" algn="just"/>
            <a:r>
              <a:rPr lang="ru-RU" b="1" dirty="0" smtClean="0"/>
              <a:t>формальные и неформальные отношения управленческих работников с представителями внешнего окружения;</a:t>
            </a:r>
          </a:p>
          <a:p>
            <a:pPr lvl="0" algn="just"/>
            <a:r>
              <a:rPr lang="ru-RU" b="1" dirty="0" smtClean="0"/>
              <a:t>носителей информации,</a:t>
            </a:r>
          </a:p>
          <a:p>
            <a:pPr lvl="0" algn="just"/>
            <a:r>
              <a:rPr lang="ru-RU" b="1" dirty="0" smtClean="0"/>
              <a:t>методы распространения информации.</a:t>
            </a:r>
          </a:p>
          <a:p>
            <a:pPr lvl="0" algn="just"/>
            <a:r>
              <a:rPr lang="ru-RU" b="1" dirty="0" smtClean="0"/>
              <a:t>уровень организационного развития, </a:t>
            </a:r>
          </a:p>
          <a:p>
            <a:pPr lvl="0" algn="just"/>
            <a:r>
              <a:rPr lang="ru-RU" b="1" dirty="0" smtClean="0"/>
              <a:t>уровень развития каждого отдельного работника управленческого звена;</a:t>
            </a:r>
          </a:p>
          <a:p>
            <a:pPr lvl="0" algn="just"/>
            <a:r>
              <a:rPr lang="ru-RU" b="1" dirty="0" smtClean="0"/>
              <a:t>информированность работников,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0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3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5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8" dur="3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0" dur="3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3" dur="3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3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5" dur="3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8" dur="3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3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0" dur="3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3" dur="3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3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5" dur="3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8" dur="3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3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0" dur="3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5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8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Информационно-поведенческая подсистема предопределяет: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/>
            <a:r>
              <a:rPr lang="ru-RU" b="1" dirty="0" smtClean="0"/>
              <a:t>уровень организационного развития, </a:t>
            </a:r>
          </a:p>
          <a:p>
            <a:pPr lvl="0" algn="just"/>
            <a:r>
              <a:rPr lang="ru-RU" b="1" dirty="0" smtClean="0"/>
              <a:t>уровень развития каждого отдельного работника управленческого звена;</a:t>
            </a:r>
          </a:p>
          <a:p>
            <a:pPr lvl="0" algn="just"/>
            <a:r>
              <a:rPr lang="ru-RU" b="1" dirty="0" smtClean="0"/>
              <a:t>информированность работников. </a:t>
            </a:r>
          </a:p>
          <a:p>
            <a:pPr lvl="0" algn="just">
              <a:buNone/>
            </a:pPr>
            <a:endParaRPr lang="ru-RU" dirty="0" smtClean="0"/>
          </a:p>
          <a:p>
            <a:pPr lvl="0" algn="just">
              <a:buNone/>
            </a:pPr>
            <a:endParaRPr lang="ru-RU" dirty="0" smtClean="0"/>
          </a:p>
          <a:p>
            <a:endParaRPr lang="ru-RU" dirty="0"/>
          </a:p>
        </p:txBody>
      </p:sp>
      <p:sp>
        <p:nvSpPr>
          <p:cNvPr id="4" name="AutoShape 7"/>
          <p:cNvSpPr>
            <a:spLocks noChangeArrowheads="1"/>
          </p:cNvSpPr>
          <p:nvPr/>
        </p:nvSpPr>
        <p:spPr bwMode="gray">
          <a:xfrm>
            <a:off x="1071538" y="3571876"/>
            <a:ext cx="7286676" cy="2000264"/>
          </a:xfrm>
          <a:prstGeom prst="roundRect">
            <a:avLst>
              <a:gd name="adj" fmla="val 49106"/>
            </a:avLst>
          </a:prstGeom>
          <a:solidFill>
            <a:schemeClr val="accent1"/>
          </a:solidFill>
          <a:ln w="28575">
            <a:solidFill>
              <a:schemeClr val="bg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 lvl="0" algn="ctr">
              <a:buNone/>
            </a:pPr>
            <a:r>
              <a:rPr lang="ru-RU" sz="2400" dirty="0" smtClean="0"/>
              <a:t>В настоящее время </a:t>
            </a:r>
          </a:p>
          <a:p>
            <a:pPr lvl="0" algn="ctr">
              <a:buNone/>
            </a:pPr>
            <a:r>
              <a:rPr lang="ru-RU" sz="2400" dirty="0" smtClean="0"/>
              <a:t>роль информационно-поведенческой </a:t>
            </a:r>
          </a:p>
          <a:p>
            <a:pPr lvl="0" algn="ctr">
              <a:buNone/>
            </a:pPr>
            <a:r>
              <a:rPr lang="ru-RU" sz="2400" dirty="0" smtClean="0"/>
              <a:t>подсистемы резко возрастает.</a:t>
            </a:r>
            <a:endParaRPr lang="ru-RU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9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1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6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9" dur="3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3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1" dur="3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4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6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5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0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 uiExpand="1" build="p"/>
      <p:bldP spid="4" grpId="0" animBg="1"/>
      <p:bldP spid="4" grpId="1" animBg="1"/>
      <p:bldP spid="4" grpId="2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358246" cy="1714488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О.С. </a:t>
            </a:r>
            <a:r>
              <a:rPr lang="ru-RU" sz="3200" b="1" dirty="0" err="1" smtClean="0">
                <a:solidFill>
                  <a:srgbClr val="C00000"/>
                </a:solidFill>
              </a:rPr>
              <a:t>Виханский</a:t>
            </a:r>
            <a:r>
              <a:rPr lang="ru-RU" sz="3200" b="1" dirty="0" smtClean="0">
                <a:solidFill>
                  <a:srgbClr val="C00000"/>
                </a:solidFill>
              </a:rPr>
              <a:t> и А.Н. Наумов </a:t>
            </a:r>
            <a:br>
              <a:rPr lang="ru-RU" sz="3200" b="1" dirty="0" smtClean="0">
                <a:solidFill>
                  <a:srgbClr val="C00000"/>
                </a:solidFill>
              </a:rPr>
            </a:br>
            <a:r>
              <a:rPr lang="ru-RU" sz="3200" b="1" dirty="0" smtClean="0">
                <a:solidFill>
                  <a:srgbClr val="C00000"/>
                </a:solidFill>
              </a:rPr>
              <a:t>выделяют четыре типа </a:t>
            </a:r>
            <a:br>
              <a:rPr lang="ru-RU" sz="3200" b="1" dirty="0" smtClean="0">
                <a:solidFill>
                  <a:srgbClr val="C00000"/>
                </a:solidFill>
              </a:rPr>
            </a:br>
            <a:r>
              <a:rPr lang="ru-RU" sz="3200" b="1" dirty="0" err="1" smtClean="0">
                <a:solidFill>
                  <a:srgbClr val="C00000"/>
                </a:solidFill>
              </a:rPr>
              <a:t>информационо</a:t>
            </a:r>
            <a:r>
              <a:rPr lang="ru-RU" sz="3200" b="1" dirty="0" smtClean="0">
                <a:solidFill>
                  <a:srgbClr val="C00000"/>
                </a:solidFill>
              </a:rPr>
              <a:t> -поведенческих подсистем: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7" name="AutoShape 7"/>
          <p:cNvSpPr>
            <a:spLocks noGrp="1" noChangeArrowheads="1"/>
          </p:cNvSpPr>
          <p:nvPr>
            <p:ph idx="1"/>
          </p:nvPr>
        </p:nvSpPr>
        <p:spPr bwMode="gray">
          <a:xfrm>
            <a:off x="3700450" y="1785926"/>
            <a:ext cx="5443550" cy="2143128"/>
          </a:xfrm>
          <a:prstGeom prst="roundRect">
            <a:avLst>
              <a:gd name="adj" fmla="val 49106"/>
            </a:avLst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bg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>
            <a:normAutofit fontScale="25000" lnSpcReduction="20000"/>
          </a:bodyPr>
          <a:lstStyle/>
          <a:p>
            <a:pPr lvl="0" algn="ctr">
              <a:buNone/>
            </a:pPr>
            <a:endParaRPr lang="ru-RU" sz="2400" dirty="0" smtClean="0"/>
          </a:p>
          <a:p>
            <a:pPr lvl="0" algn="ctr">
              <a:buNone/>
            </a:pPr>
            <a:r>
              <a:rPr lang="ru-RU" sz="7200" dirty="0" smtClean="0"/>
              <a:t>Второй тип </a:t>
            </a:r>
          </a:p>
          <a:p>
            <a:pPr lvl="0" algn="ctr">
              <a:buNone/>
            </a:pPr>
            <a:r>
              <a:rPr lang="ru-RU" sz="7200" dirty="0" smtClean="0"/>
              <a:t>можно назвать </a:t>
            </a:r>
          </a:p>
          <a:p>
            <a:pPr lvl="0" algn="ctr">
              <a:buNone/>
            </a:pPr>
            <a:r>
              <a:rPr lang="ru-RU" sz="7200" dirty="0" smtClean="0"/>
              <a:t>«</a:t>
            </a:r>
            <a:r>
              <a:rPr lang="ru-RU" sz="7200" dirty="0" err="1" smtClean="0"/>
              <a:t>Псевдо-вовлеченным</a:t>
            </a:r>
            <a:r>
              <a:rPr lang="ru-RU" sz="7200" dirty="0" smtClean="0"/>
              <a:t>».</a:t>
            </a:r>
          </a:p>
          <a:p>
            <a:pPr lvl="0" algn="ctr">
              <a:buNone/>
            </a:pPr>
            <a:r>
              <a:rPr lang="ru-RU" sz="7200" dirty="0" smtClean="0"/>
              <a:t>Характерно наличие </a:t>
            </a:r>
          </a:p>
          <a:p>
            <a:pPr lvl="0" algn="ctr">
              <a:buNone/>
            </a:pPr>
            <a:r>
              <a:rPr lang="ru-RU" sz="7200" dirty="0" smtClean="0"/>
              <a:t>неформальных</a:t>
            </a:r>
          </a:p>
          <a:p>
            <a:pPr lvl="0" algn="ctr">
              <a:buNone/>
            </a:pPr>
            <a:r>
              <a:rPr lang="ru-RU" sz="7200" dirty="0" smtClean="0"/>
              <a:t>противоборствующих групп.</a:t>
            </a:r>
          </a:p>
          <a:p>
            <a:pPr lvl="0" algn="ctr">
              <a:buNone/>
            </a:pPr>
            <a:endParaRPr lang="ru-RU" sz="2400" b="1" dirty="0" smtClean="0"/>
          </a:p>
        </p:txBody>
      </p:sp>
      <p:sp>
        <p:nvSpPr>
          <p:cNvPr id="4" name="AutoShape 7"/>
          <p:cNvSpPr>
            <a:spLocks noChangeArrowheads="1"/>
          </p:cNvSpPr>
          <p:nvPr/>
        </p:nvSpPr>
        <p:spPr bwMode="gray">
          <a:xfrm>
            <a:off x="928662" y="1785926"/>
            <a:ext cx="4429156" cy="2214578"/>
          </a:xfrm>
          <a:prstGeom prst="roundRect">
            <a:avLst>
              <a:gd name="adj" fmla="val 49106"/>
            </a:avLst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bg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 lvl="0" algn="ctr">
              <a:buNone/>
            </a:pPr>
            <a:endParaRPr lang="ru-RU" sz="2400" dirty="0" smtClean="0"/>
          </a:p>
          <a:p>
            <a:pPr lvl="0" algn="ctr">
              <a:buNone/>
            </a:pPr>
            <a:r>
              <a:rPr lang="ru-RU" dirty="0" smtClean="0"/>
              <a:t>Первый тип </a:t>
            </a:r>
          </a:p>
          <a:p>
            <a:pPr lvl="0" algn="ctr">
              <a:buNone/>
            </a:pPr>
            <a:r>
              <a:rPr lang="ru-RU" dirty="0" smtClean="0"/>
              <a:t>можно назвать </a:t>
            </a:r>
          </a:p>
          <a:p>
            <a:pPr lvl="0" algn="ctr">
              <a:buNone/>
            </a:pPr>
            <a:r>
              <a:rPr lang="ru-RU" dirty="0" smtClean="0"/>
              <a:t>«Формальным».</a:t>
            </a:r>
          </a:p>
          <a:p>
            <a:pPr lvl="0" algn="ctr">
              <a:buNone/>
            </a:pPr>
            <a:r>
              <a:rPr lang="ru-RU" dirty="0" smtClean="0"/>
              <a:t>Характеризуется </a:t>
            </a:r>
          </a:p>
          <a:p>
            <a:pPr lvl="0" algn="ctr">
              <a:buNone/>
            </a:pPr>
            <a:r>
              <a:rPr lang="ru-RU" dirty="0" smtClean="0"/>
              <a:t>формальной организацией</a:t>
            </a:r>
          </a:p>
          <a:p>
            <a:pPr lvl="0" algn="ctr">
              <a:buNone/>
            </a:pPr>
            <a:r>
              <a:rPr lang="ru-RU" dirty="0" smtClean="0"/>
              <a:t> деятельности и отношений</a:t>
            </a:r>
          </a:p>
          <a:p>
            <a:pPr lvl="0" algn="ctr">
              <a:buNone/>
            </a:pPr>
            <a:r>
              <a:rPr lang="ru-RU" dirty="0" smtClean="0"/>
              <a:t> в СУ</a:t>
            </a:r>
            <a:endParaRPr lang="ru-RU" sz="2400" b="1" dirty="0" smtClean="0"/>
          </a:p>
        </p:txBody>
      </p:sp>
      <p:sp>
        <p:nvSpPr>
          <p:cNvPr id="9" name="AutoShape 7"/>
          <p:cNvSpPr txBox="1">
            <a:spLocks noChangeArrowheads="1"/>
          </p:cNvSpPr>
          <p:nvPr/>
        </p:nvSpPr>
        <p:spPr bwMode="gray">
          <a:xfrm>
            <a:off x="3428992" y="3929066"/>
            <a:ext cx="5443550" cy="2143128"/>
          </a:xfrm>
          <a:prstGeom prst="roundRect">
            <a:avLst>
              <a:gd name="adj" fmla="val 49106"/>
            </a:avLst>
          </a:prstGeom>
          <a:solidFill>
            <a:schemeClr val="accent2">
              <a:lumMod val="60000"/>
              <a:lumOff val="40000"/>
            </a:schemeClr>
          </a:solidFill>
          <a:ln w="28575">
            <a:solidFill>
              <a:schemeClr val="bg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vert="horz" wrap="none" anchor="ctr">
            <a:normAutofit/>
          </a:bodyPr>
          <a:lstStyle/>
          <a:p>
            <a:pPr lvl="0" algn="ctr">
              <a:buNone/>
            </a:pPr>
            <a:r>
              <a:rPr lang="ru-RU" dirty="0" smtClean="0"/>
              <a:t>Третий тип</a:t>
            </a:r>
          </a:p>
          <a:p>
            <a:pPr lvl="0" algn="ctr">
              <a:buNone/>
            </a:pPr>
            <a:r>
              <a:rPr lang="ru-RU" dirty="0" smtClean="0"/>
              <a:t>характеризуется наличием </a:t>
            </a:r>
          </a:p>
          <a:p>
            <a:pPr lvl="0" algn="ctr">
              <a:buNone/>
            </a:pPr>
            <a:r>
              <a:rPr lang="ru-RU" dirty="0" smtClean="0"/>
              <a:t>заинтересованности</a:t>
            </a:r>
          </a:p>
          <a:p>
            <a:pPr lvl="0" algn="ctr">
              <a:buNone/>
            </a:pPr>
            <a:r>
              <a:rPr lang="ru-RU" dirty="0" smtClean="0"/>
              <a:t> в конечных результатах </a:t>
            </a:r>
          </a:p>
          <a:p>
            <a:pPr lvl="0" algn="ctr">
              <a:buNone/>
            </a:pPr>
            <a:r>
              <a:rPr lang="ru-RU" dirty="0" smtClean="0"/>
              <a:t>функционирования СУ</a:t>
            </a:r>
            <a:endParaRPr kumimoji="0" lang="ru-RU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AutoShape 7"/>
          <p:cNvSpPr txBox="1">
            <a:spLocks noChangeArrowheads="1"/>
          </p:cNvSpPr>
          <p:nvPr/>
        </p:nvSpPr>
        <p:spPr bwMode="gray">
          <a:xfrm>
            <a:off x="928662" y="3857628"/>
            <a:ext cx="5443550" cy="2143128"/>
          </a:xfrm>
          <a:prstGeom prst="roundRect">
            <a:avLst>
              <a:gd name="adj" fmla="val 49106"/>
            </a:avLst>
          </a:prstGeom>
          <a:solidFill>
            <a:schemeClr val="accent1"/>
          </a:solidFill>
          <a:ln w="28575">
            <a:solidFill>
              <a:schemeClr val="bg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vert="horz" wrap="none" anchor="ctr">
            <a:normAutofit fontScale="55000" lnSpcReduction="20000"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lvl="0" indent="-274320" algn="ctr">
              <a:spcBef>
                <a:spcPts val="580"/>
              </a:spcBef>
              <a:buClr>
                <a:schemeClr val="accent1"/>
              </a:buClr>
              <a:buSzPct val="85000"/>
            </a:pPr>
            <a:r>
              <a:rPr lang="ru-RU" sz="2600" dirty="0" smtClean="0"/>
              <a:t>Четвертый тип  - оптимальный.</a:t>
            </a:r>
          </a:p>
          <a:p>
            <a:pPr marL="274320" lvl="0" indent="-274320" algn="ctr">
              <a:spcBef>
                <a:spcPts val="580"/>
              </a:spcBef>
              <a:buClr>
                <a:schemeClr val="accent1"/>
              </a:buClr>
              <a:buSzPct val="85000"/>
            </a:pPr>
            <a:r>
              <a:rPr lang="ru-RU" sz="2600" dirty="0" smtClean="0"/>
              <a:t>Характеризуется ориентацией </a:t>
            </a:r>
          </a:p>
          <a:p>
            <a:pPr marL="274320" lvl="0" indent="-274320" algn="ctr">
              <a:spcBef>
                <a:spcPts val="580"/>
              </a:spcBef>
              <a:buClr>
                <a:schemeClr val="accent1"/>
              </a:buClr>
              <a:buSzPct val="85000"/>
            </a:pPr>
            <a:r>
              <a:rPr lang="ru-RU" sz="2600" dirty="0" smtClean="0"/>
              <a:t>на конечные результаты, </a:t>
            </a:r>
          </a:p>
          <a:p>
            <a:pPr marL="274320" lvl="0" indent="-274320" algn="ctr">
              <a:spcBef>
                <a:spcPts val="580"/>
              </a:spcBef>
              <a:buClr>
                <a:schemeClr val="accent1"/>
              </a:buClr>
              <a:buSzPct val="85000"/>
            </a:pPr>
            <a:r>
              <a:rPr lang="ru-RU" sz="2600" dirty="0" err="1" smtClean="0"/>
              <a:t>самоорганизуемостью</a:t>
            </a:r>
            <a:r>
              <a:rPr lang="ru-RU" sz="2600" dirty="0" smtClean="0"/>
              <a:t> </a:t>
            </a:r>
          </a:p>
          <a:p>
            <a:pPr marL="274320" lvl="0" indent="-274320" algn="ctr">
              <a:spcBef>
                <a:spcPts val="580"/>
              </a:spcBef>
              <a:buClr>
                <a:schemeClr val="accent1"/>
              </a:buClr>
              <a:buSzPct val="85000"/>
            </a:pPr>
            <a:r>
              <a:rPr lang="ru-RU" sz="2600" dirty="0" smtClean="0"/>
              <a:t>и </a:t>
            </a:r>
            <a:r>
              <a:rPr lang="ru-RU" sz="2600" dirty="0" err="1" smtClean="0"/>
              <a:t>самонастраиваемостью</a:t>
            </a:r>
            <a:endParaRPr kumimoji="0" lang="ru-RU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ru-RU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5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1" dur="20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02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3" dur="2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04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5" dur="2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06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7" dur="2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08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9" dur="2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10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1" dur="2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12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3" dur="2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9" dur="2000" fill="hold"/>
                                        <p:tgtEl>
                                          <p:spTgt spid="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5" dur="2000" fill="hold"/>
                                        <p:tgtEl>
                                          <p:spTgt spid="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49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55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4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" presetID="55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9" dur="2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2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1" dur="2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55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4" dur="2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2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6" dur="2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" presetID="55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9" dur="2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2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1" dur="2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55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4" dur="2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2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6" dur="2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8" presetID="55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9" dur="2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2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1" dur="2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55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4" dur="20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20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6" dur="20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8" presetID="55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9" dur="20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20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1" dur="20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55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4" dur="2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2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8" presetID="55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9" dur="2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2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7" grpId="0" build="p" animBg="1"/>
      <p:bldP spid="7" grpId="1" uiExpand="1" build="p" animBg="1"/>
      <p:bldP spid="7" grpId="2" build="p" animBg="1"/>
      <p:bldP spid="4" grpId="0" animBg="1"/>
      <p:bldP spid="4" grpId="1" animBg="1"/>
      <p:bldP spid="4" grpId="2" animBg="1"/>
      <p:bldP spid="9" grpId="0" animBg="1"/>
      <p:bldP spid="9" grpId="1" animBg="1"/>
      <p:bldP spid="9" grpId="2" animBg="1"/>
      <p:bldP spid="8" grpId="0" animBg="1"/>
      <p:bldP spid="8" grpId="1" animBg="1"/>
      <p:bldP spid="8" grpId="2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74638"/>
            <a:ext cx="8358246" cy="654032"/>
          </a:xfrm>
        </p:spPr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C00000"/>
                </a:solidFill>
              </a:rPr>
              <a:t>Первый тип </a:t>
            </a:r>
            <a:r>
              <a:rPr lang="ru-RU" b="1" dirty="0" smtClean="0">
                <a:solidFill>
                  <a:srgbClr val="C00000"/>
                </a:solidFill>
              </a:rPr>
              <a:t>И-П подсистем: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928670"/>
            <a:ext cx="8429684" cy="5572164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dirty="0" smtClean="0"/>
              <a:t>формальная организация деятельности и отношений в системе управления; </a:t>
            </a:r>
          </a:p>
          <a:p>
            <a:pPr algn="just"/>
            <a:r>
              <a:rPr lang="ru-RU" dirty="0" smtClean="0"/>
              <a:t>деятельность инициируется распоряжениями и требует наличия формального контроля исполнения;</a:t>
            </a:r>
          </a:p>
          <a:p>
            <a:pPr algn="just"/>
            <a:r>
              <a:rPr lang="ru-RU" dirty="0" smtClean="0"/>
              <a:t>безразличное (безответственное и безынициативное) отношение к работе; </a:t>
            </a:r>
          </a:p>
          <a:p>
            <a:pPr algn="just"/>
            <a:r>
              <a:rPr lang="ru-RU" dirty="0" smtClean="0"/>
              <a:t>интересы работников и их умения направлены вовне организации; </a:t>
            </a:r>
          </a:p>
          <a:p>
            <a:pPr algn="just"/>
            <a:r>
              <a:rPr lang="ru-RU" dirty="0" smtClean="0"/>
              <a:t>формальные отношения между работниками по поводу работы;</a:t>
            </a:r>
          </a:p>
          <a:p>
            <a:pPr algn="just"/>
            <a:r>
              <a:rPr lang="ru-RU" dirty="0" smtClean="0"/>
              <a:t>неформальные отношения связаны с интересами, находящимися за пределами организации;</a:t>
            </a:r>
          </a:p>
          <a:p>
            <a:pPr algn="just"/>
            <a:r>
              <a:rPr lang="ru-RU" dirty="0" smtClean="0"/>
              <a:t>низкая доступность информации из-за формальных ограничений, неразвитости технической базы обращения к информации и ее распространения; </a:t>
            </a:r>
          </a:p>
          <a:p>
            <a:pPr algn="just"/>
            <a:r>
              <a:rPr lang="ru-RU" dirty="0" smtClean="0"/>
              <a:t>низкий  уровень информированности работников.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7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0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1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6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9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4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6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9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4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6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9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1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4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6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9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1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04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  <p:bldP spid="2" grpId="2"/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74638"/>
            <a:ext cx="8643998" cy="1143000"/>
          </a:xfrm>
        </p:spPr>
        <p:txBody>
          <a:bodyPr>
            <a:normAutofit/>
          </a:bodyPr>
          <a:lstStyle/>
          <a:p>
            <a:r>
              <a:rPr lang="ru-RU" b="1" i="1" dirty="0" smtClean="0">
                <a:solidFill>
                  <a:srgbClr val="C00000"/>
                </a:solidFill>
              </a:rPr>
              <a:t>Второй тип </a:t>
            </a:r>
            <a:r>
              <a:rPr lang="ru-RU" b="1" dirty="0" smtClean="0">
                <a:solidFill>
                  <a:srgbClr val="C00000"/>
                </a:solidFill>
              </a:rPr>
              <a:t>И-П подсистем:</a:t>
            </a:r>
            <a:endParaRPr lang="ru-RU" b="1" i="1" dirty="0" smtClean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447800"/>
            <a:ext cx="8358246" cy="5195910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ru-RU" dirty="0" smtClean="0"/>
              <a:t>отсутствует безразличие, характерное для первого типа, но нет и заинтересованности в реальном повышении эффективности и качества функционирования всего коллектива; </a:t>
            </a:r>
          </a:p>
          <a:p>
            <a:pPr algn="just"/>
            <a:r>
              <a:rPr lang="ru-RU" dirty="0" smtClean="0"/>
              <a:t>имеет место недоверие и конфликтность в отношениях; </a:t>
            </a:r>
          </a:p>
          <a:p>
            <a:pPr algn="just"/>
            <a:r>
              <a:rPr lang="ru-RU" dirty="0" smtClean="0"/>
              <a:t>свойственно стремление к привнесению изменений за счет других членов либо путем организационных перестроек; </a:t>
            </a:r>
          </a:p>
          <a:p>
            <a:pPr algn="just"/>
            <a:r>
              <a:rPr lang="ru-RU" dirty="0" smtClean="0"/>
              <a:t>доминируют собственные цели и интересы, находящиеся за пределами интересов организации (как и в 1 случае); </a:t>
            </a:r>
          </a:p>
          <a:p>
            <a:pPr algn="just"/>
            <a:r>
              <a:rPr lang="ru-RU" dirty="0" smtClean="0"/>
              <a:t>имеет место наличие нескольких неформальных (противоборствующих) групп; </a:t>
            </a:r>
          </a:p>
          <a:p>
            <a:pPr algn="just"/>
            <a:r>
              <a:rPr lang="ru-RU" dirty="0" smtClean="0"/>
              <a:t>официальная система информирования функционирует плохо;</a:t>
            </a:r>
          </a:p>
          <a:p>
            <a:pPr algn="just"/>
            <a:r>
              <a:rPr lang="ru-RU" dirty="0" smtClean="0"/>
              <a:t>низкий уровень доступности информации, </a:t>
            </a:r>
          </a:p>
          <a:p>
            <a:pPr algn="just"/>
            <a:r>
              <a:rPr lang="ru-RU" dirty="0" smtClean="0"/>
              <a:t>имеют  место необоснованные ограничения на получение информации, искажение информации; </a:t>
            </a:r>
          </a:p>
          <a:p>
            <a:pPr algn="just"/>
            <a:r>
              <a:rPr lang="ru-RU" dirty="0" smtClean="0"/>
              <a:t>широко практикуется неформальный сбор и распространение информации, кулуарные обсуждения.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0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5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0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5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55" presetClass="exit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10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715436" cy="796908"/>
          </a:xfrm>
        </p:spPr>
        <p:txBody>
          <a:bodyPr>
            <a:normAutofit/>
          </a:bodyPr>
          <a:lstStyle/>
          <a:p>
            <a:r>
              <a:rPr lang="ru-RU" b="1" i="1" dirty="0" smtClean="0">
                <a:solidFill>
                  <a:srgbClr val="C00000"/>
                </a:solidFill>
              </a:rPr>
              <a:t>Третий</a:t>
            </a:r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b="1" i="1" dirty="0" smtClean="0">
                <a:solidFill>
                  <a:srgbClr val="C00000"/>
                </a:solidFill>
              </a:rPr>
              <a:t>тип </a:t>
            </a:r>
            <a:r>
              <a:rPr lang="ru-RU" b="1" dirty="0" smtClean="0">
                <a:solidFill>
                  <a:srgbClr val="C00000"/>
                </a:solidFill>
              </a:rPr>
              <a:t>И-П подсистем: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447800"/>
            <a:ext cx="8643998" cy="5195910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ru-RU" dirty="0" smtClean="0"/>
              <a:t>Свойственны: заинтересованность в конечных результатах функционирования СУ; </a:t>
            </a:r>
          </a:p>
          <a:p>
            <a:pPr algn="just"/>
            <a:r>
              <a:rPr lang="ru-RU" dirty="0" smtClean="0"/>
              <a:t> стратегия сотрудничества в совместной деятельности, доброжелательность в отношениях, стремление к разрешению конфликтных ситуаций;</a:t>
            </a:r>
          </a:p>
          <a:p>
            <a:pPr algn="just"/>
            <a:r>
              <a:rPr lang="ru-RU" dirty="0" smtClean="0"/>
              <a:t>направленность на получение больших результатов посредством совершенствования отношений в совместной трудовой деятельности, развития членов организации,  качественного улучшения деятельности. </a:t>
            </a:r>
          </a:p>
          <a:p>
            <a:pPr algn="just"/>
            <a:r>
              <a:rPr lang="ru-RU" dirty="0" smtClean="0"/>
              <a:t>Характерна групповая работа, однако она часто носит формальный характер. </a:t>
            </a:r>
          </a:p>
          <a:p>
            <a:pPr algn="just"/>
            <a:r>
              <a:rPr lang="ru-RU" dirty="0" smtClean="0"/>
              <a:t>активность в осуществлении производственной деятельности, творческий подход. </a:t>
            </a:r>
          </a:p>
          <a:p>
            <a:pPr algn="just"/>
            <a:r>
              <a:rPr lang="ru-RU" dirty="0" smtClean="0"/>
              <a:t>значимость широкой информированности, </a:t>
            </a:r>
          </a:p>
          <a:p>
            <a:pPr algn="just"/>
            <a:r>
              <a:rPr lang="ru-RU" dirty="0" smtClean="0"/>
              <a:t>атмосфера гласности, открытого обсуждения и открытости в высказываниях 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4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0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9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02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857232"/>
            <a:ext cx="8229600" cy="1143000"/>
          </a:xfrm>
        </p:spPr>
        <p:txBody>
          <a:bodyPr/>
          <a:lstStyle/>
          <a:p>
            <a:r>
              <a:rPr lang="ru-RU" dirty="0" smtClean="0"/>
              <a:t>Тематический план лекции: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 algn="just"/>
            <a:r>
              <a:rPr lang="ru-RU" dirty="0" smtClean="0">
                <a:hlinkClick r:id="rId2" action="ppaction://hlinksldjump"/>
              </a:rPr>
              <a:t>Система управления организацией  (по О.С. </a:t>
            </a:r>
            <a:r>
              <a:rPr lang="ru-RU" dirty="0" err="1" smtClean="0">
                <a:hlinkClick r:id="rId2" action="ppaction://hlinksldjump"/>
              </a:rPr>
              <a:t>Виханскому</a:t>
            </a:r>
            <a:r>
              <a:rPr lang="ru-RU" dirty="0" smtClean="0">
                <a:hlinkClick r:id="rId2" action="ppaction://hlinksldjump"/>
              </a:rPr>
              <a:t> и А.И. Наумову). Основные подсистемы СУ.</a:t>
            </a:r>
            <a:endParaRPr lang="ru-RU" dirty="0" smtClean="0"/>
          </a:p>
          <a:p>
            <a:pPr lvl="0" algn="just"/>
            <a:r>
              <a:rPr lang="ru-RU" dirty="0" smtClean="0">
                <a:hlinkClick r:id="rId3" action="ppaction://hlinksldjump"/>
              </a:rPr>
              <a:t>Информационно-поведенческая подсистема СУ, типы информационно-поведенческих подсистем СУ.</a:t>
            </a:r>
            <a:endParaRPr lang="ru-RU" dirty="0" smtClean="0"/>
          </a:p>
          <a:p>
            <a:pPr lvl="0" algn="just"/>
            <a:r>
              <a:rPr lang="ru-RU" dirty="0" smtClean="0">
                <a:hlinkClick r:id="rId4" action="ppaction://hlinksldjump"/>
              </a:rPr>
              <a:t>Подсистема саморазвития системы управления. Связь с психологией и основные психологические потребности системы управления.</a:t>
            </a:r>
            <a:endParaRPr lang="ru-RU" dirty="0" smtClean="0"/>
          </a:p>
          <a:p>
            <a:pPr lvl="0" algn="just"/>
            <a:r>
              <a:rPr lang="ru-RU" dirty="0" smtClean="0">
                <a:hlinkClick r:id="rId5" action="ppaction://hlinksldjump"/>
              </a:rPr>
              <a:t>Контрольные вопросы.</a:t>
            </a:r>
            <a:endParaRPr lang="ru-RU" dirty="0" smtClean="0"/>
          </a:p>
          <a:p>
            <a:pPr lvl="0" algn="just"/>
            <a:r>
              <a:rPr lang="ru-RU" dirty="0" smtClean="0">
                <a:hlinkClick r:id="rId6" action="ppaction://hlinksldjump"/>
              </a:rPr>
              <a:t>Библиографический список.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0"/>
            <a:ext cx="9144000" cy="85883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</p:pic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50825" y="-44450"/>
            <a:ext cx="5041900" cy="82391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200" b="1" dirty="0">
                <a:solidFill>
                  <a:srgbClr val="FFFFFF"/>
                </a:solidFill>
                <a:latin typeface="Times New Roman" pitchFamily="16" charset="0"/>
              </a:rPr>
              <a:t>САРАТОВСКИЙ НАЦИОНАЛЬНЫЙ ИССЛЕДОВАТЕЛЬСКИЙ ГОСУДАРСТВЕННЫЙ УНИВЕРСИТЕТ</a:t>
            </a: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200" b="1" dirty="0">
                <a:solidFill>
                  <a:srgbClr val="FFFFFF"/>
                </a:solidFill>
                <a:latin typeface="Times New Roman" pitchFamily="16" charset="0"/>
              </a:rPr>
              <a:t>ИМЕНИ Н.Г. ЧЕРНЫШЕВСКОГО</a:t>
            </a: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200" b="1" dirty="0">
                <a:solidFill>
                  <a:srgbClr val="FFFFFF"/>
                </a:solidFill>
                <a:latin typeface="Times New Roman" pitchFamily="16" charset="0"/>
              </a:rPr>
              <a:t>Кафедра общей и социальной психологии</a:t>
            </a: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0" y="6381750"/>
            <a:ext cx="9144000" cy="47625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</p:pic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179388" y="6481763"/>
            <a:ext cx="8785225" cy="2762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200" b="1" dirty="0">
                <a:solidFill>
                  <a:srgbClr val="FFFFFF"/>
                </a:solidFill>
                <a:latin typeface="Times New Roman" pitchFamily="16" charset="0"/>
              </a:rPr>
              <a:t>САРАТОВСКИЙ ГОСУДАРСТВЕННЫЙ УНИВЕРСИТЕТ ИМЕНИ Н.Г. ЧЕРНЫШЕВСКОГО Факультет психологии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715436" cy="796908"/>
          </a:xfrm>
        </p:spPr>
        <p:txBody>
          <a:bodyPr>
            <a:normAutofit/>
          </a:bodyPr>
          <a:lstStyle/>
          <a:p>
            <a:r>
              <a:rPr lang="ru-RU" b="1" i="1" dirty="0" smtClean="0">
                <a:solidFill>
                  <a:srgbClr val="C00000"/>
                </a:solidFill>
              </a:rPr>
              <a:t>Четвертый</a:t>
            </a:r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b="1" i="1" dirty="0" smtClean="0">
                <a:solidFill>
                  <a:srgbClr val="C00000"/>
                </a:solidFill>
              </a:rPr>
              <a:t>тип </a:t>
            </a:r>
            <a:r>
              <a:rPr lang="ru-RU" b="1" dirty="0" smtClean="0">
                <a:solidFill>
                  <a:srgbClr val="C00000"/>
                </a:solidFill>
              </a:rPr>
              <a:t>И-П подсистем: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447800"/>
            <a:ext cx="8643998" cy="5124472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ru-RU" dirty="0" smtClean="0"/>
              <a:t>баланс личных интересов со стремлением к получению высоких конечных результатов функционирования организации в целом. </a:t>
            </a:r>
          </a:p>
          <a:p>
            <a:pPr algn="just"/>
            <a:r>
              <a:rPr lang="ru-RU" dirty="0" smtClean="0"/>
              <a:t>ориентация на конечный результат;</a:t>
            </a:r>
          </a:p>
          <a:p>
            <a:pPr algn="just"/>
            <a:r>
              <a:rPr lang="ru-RU" dirty="0" smtClean="0"/>
              <a:t>высокий уровень самоорганизации  и саморазвития; </a:t>
            </a:r>
          </a:p>
          <a:p>
            <a:pPr algn="just"/>
            <a:r>
              <a:rPr lang="ru-RU" dirty="0" smtClean="0"/>
              <a:t>высокий уровень межличностных отношений;</a:t>
            </a:r>
          </a:p>
          <a:p>
            <a:pPr algn="just"/>
            <a:r>
              <a:rPr lang="ru-RU" dirty="0" smtClean="0"/>
              <a:t> адаптивность подсистемы к новым задачам и условиям, </a:t>
            </a:r>
          </a:p>
          <a:p>
            <a:pPr algn="just"/>
            <a:r>
              <a:rPr lang="ru-RU" dirty="0" smtClean="0"/>
              <a:t>открытость информации,  </a:t>
            </a:r>
          </a:p>
          <a:p>
            <a:pPr algn="just"/>
            <a:r>
              <a:rPr lang="ru-RU" dirty="0" smtClean="0"/>
              <a:t>информирование являются элементом функционирования СУ;</a:t>
            </a:r>
          </a:p>
          <a:p>
            <a:pPr algn="just"/>
            <a:r>
              <a:rPr lang="ru-RU" dirty="0" smtClean="0"/>
              <a:t>применение современных быстродействующих технических средств для работы с </a:t>
            </a:r>
            <a:r>
              <a:rPr lang="ru-RU" dirty="0" err="1" smtClean="0"/>
              <a:t>информациейинформацией</a:t>
            </a:r>
            <a:r>
              <a:rPr lang="ru-RU" dirty="0" smtClean="0"/>
              <a:t>;</a:t>
            </a:r>
          </a:p>
          <a:p>
            <a:pPr algn="just"/>
            <a:r>
              <a:rPr lang="ru-RU" dirty="0" smtClean="0"/>
              <a:t>Данный тип И-П подсистемы является адекватным базисом саморазвитие системы управления.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67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6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9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4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6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9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4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6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9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1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4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6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9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1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4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6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7"/>
          <p:cNvSpPr>
            <a:spLocks noChangeArrowheads="1"/>
          </p:cNvSpPr>
          <p:nvPr/>
        </p:nvSpPr>
        <p:spPr bwMode="gray">
          <a:xfrm>
            <a:off x="428596" y="1214422"/>
            <a:ext cx="8429684" cy="4214842"/>
          </a:xfrm>
          <a:prstGeom prst="roundRect">
            <a:avLst>
              <a:gd name="adj" fmla="val 49106"/>
            </a:avLst>
          </a:prstGeom>
          <a:solidFill>
            <a:schemeClr val="accent1"/>
          </a:solidFill>
          <a:ln w="28575">
            <a:solidFill>
              <a:schemeClr val="bg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 lvl="0" algn="ctr">
              <a:buNone/>
            </a:pPr>
            <a:endParaRPr lang="ru-RU" sz="2400" dirty="0" smtClean="0"/>
          </a:p>
          <a:p>
            <a:pPr algn="ctr"/>
            <a:r>
              <a:rPr lang="ru-RU" dirty="0" smtClean="0">
                <a:solidFill>
                  <a:schemeClr val="bg1"/>
                </a:solidFill>
              </a:rPr>
              <a:t>Появление этой подсистемы в СУ </a:t>
            </a:r>
          </a:p>
          <a:p>
            <a:pPr algn="ctr"/>
            <a:r>
              <a:rPr lang="ru-RU" dirty="0" smtClean="0">
                <a:solidFill>
                  <a:schemeClr val="bg1"/>
                </a:solidFill>
              </a:rPr>
              <a:t>отражает возникновение</a:t>
            </a:r>
          </a:p>
          <a:p>
            <a:pPr algn="ctr"/>
            <a:r>
              <a:rPr lang="ru-RU" dirty="0" smtClean="0">
                <a:solidFill>
                  <a:schemeClr val="bg1"/>
                </a:solidFill>
              </a:rPr>
              <a:t> таких качеств, как:</a:t>
            </a:r>
          </a:p>
          <a:p>
            <a:pPr algn="ctr"/>
            <a:r>
              <a:rPr lang="ru-RU" sz="2400" dirty="0" smtClean="0">
                <a:solidFill>
                  <a:schemeClr val="bg1"/>
                </a:solidFill>
              </a:rPr>
              <a:t> </a:t>
            </a:r>
            <a:r>
              <a:rPr lang="ru-RU" sz="2400" b="1" dirty="0" smtClean="0">
                <a:solidFill>
                  <a:schemeClr val="bg1"/>
                </a:solidFill>
              </a:rPr>
              <a:t>стремление к самосовершенствованию, </a:t>
            </a:r>
          </a:p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гибкость и адаптивность к изменениям, </a:t>
            </a:r>
          </a:p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ориентация на новшества, </a:t>
            </a:r>
          </a:p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поиск и разработка прогрессивных идей </a:t>
            </a:r>
          </a:p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и ускоренное введение их в практику </a:t>
            </a:r>
          </a:p>
          <a:p>
            <a:pPr algn="ctr"/>
            <a:r>
              <a:rPr lang="ru-RU" dirty="0" smtClean="0">
                <a:solidFill>
                  <a:schemeClr val="bg1"/>
                </a:solidFill>
              </a:rPr>
              <a:t>функционирования системы управления.</a:t>
            </a:r>
          </a:p>
          <a:p>
            <a:pPr lvl="0" algn="ctr">
              <a:buNone/>
            </a:pPr>
            <a:endParaRPr lang="ru-RU" sz="2400" b="1" dirty="0" smtClean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447800"/>
            <a:ext cx="8286808" cy="4981596"/>
          </a:xfrm>
        </p:spPr>
        <p:txBody>
          <a:bodyPr>
            <a:normAutofit/>
          </a:bodyPr>
          <a:lstStyle/>
          <a:p>
            <a:pPr>
              <a:buNone/>
            </a:pPr>
            <a:endParaRPr lang="ru-RU" dirty="0"/>
          </a:p>
        </p:txBody>
      </p:sp>
      <p:sp>
        <p:nvSpPr>
          <p:cNvPr id="5" name="AutoShape 7"/>
          <p:cNvSpPr>
            <a:spLocks noChangeArrowheads="1"/>
          </p:cNvSpPr>
          <p:nvPr/>
        </p:nvSpPr>
        <p:spPr bwMode="gray">
          <a:xfrm>
            <a:off x="1285852" y="2143116"/>
            <a:ext cx="6858048" cy="3786214"/>
          </a:xfrm>
          <a:prstGeom prst="roundRect">
            <a:avLst>
              <a:gd name="adj" fmla="val 49106"/>
            </a:avLst>
          </a:prstGeom>
          <a:solidFill>
            <a:schemeClr val="accent1">
              <a:lumMod val="60000"/>
              <a:lumOff val="40000"/>
            </a:schemeClr>
          </a:solidFill>
          <a:ln w="28575">
            <a:solidFill>
              <a:schemeClr val="bg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 lvl="0" algn="ctr">
              <a:buNone/>
            </a:pPr>
            <a:endParaRPr lang="ru-RU" sz="2400" dirty="0" smtClean="0"/>
          </a:p>
          <a:p>
            <a:pPr algn="ctr"/>
            <a:r>
              <a:rPr lang="ru-RU" dirty="0" smtClean="0">
                <a:solidFill>
                  <a:schemeClr val="bg1"/>
                </a:solidFill>
              </a:rPr>
              <a:t>Она является генератором этих качеств, </a:t>
            </a:r>
          </a:p>
          <a:p>
            <a:pPr algn="ctr"/>
            <a:r>
              <a:rPr lang="ru-RU" dirty="0" smtClean="0">
                <a:solidFill>
                  <a:schemeClr val="bg1"/>
                </a:solidFill>
              </a:rPr>
              <a:t>а так же несет в себе механизм их воспроизводства, </a:t>
            </a:r>
          </a:p>
          <a:p>
            <a:pPr algn="ctr"/>
            <a:r>
              <a:rPr lang="ru-RU" dirty="0" smtClean="0">
                <a:solidFill>
                  <a:schemeClr val="bg1"/>
                </a:solidFill>
              </a:rPr>
              <a:t>закрепления, распространения </a:t>
            </a:r>
          </a:p>
          <a:p>
            <a:pPr algn="ctr"/>
            <a:r>
              <a:rPr lang="ru-RU" dirty="0" smtClean="0">
                <a:solidFill>
                  <a:schemeClr val="bg1"/>
                </a:solidFill>
              </a:rPr>
              <a:t>и практического воплощения.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2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55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5" grpId="1" animBg="1"/>
      <p:bldP spid="5" grpId="2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447800"/>
            <a:ext cx="8286808" cy="4981596"/>
          </a:xfrm>
        </p:spPr>
        <p:txBody>
          <a:bodyPr>
            <a:normAutofit/>
          </a:bodyPr>
          <a:lstStyle/>
          <a:p>
            <a:pPr algn="just"/>
            <a:endParaRPr lang="ru-RU" dirty="0" smtClean="0"/>
          </a:p>
          <a:p>
            <a:pPr algn="just">
              <a:buNone/>
            </a:pPr>
            <a:endParaRPr lang="ru-RU" dirty="0" smtClean="0"/>
          </a:p>
        </p:txBody>
      </p:sp>
      <p:sp>
        <p:nvSpPr>
          <p:cNvPr id="4" name="AutoShape 7"/>
          <p:cNvSpPr>
            <a:spLocks noChangeArrowheads="1"/>
          </p:cNvSpPr>
          <p:nvPr/>
        </p:nvSpPr>
        <p:spPr bwMode="gray">
          <a:xfrm>
            <a:off x="1428728" y="1714488"/>
            <a:ext cx="6643734" cy="3286148"/>
          </a:xfrm>
          <a:prstGeom prst="roundRect">
            <a:avLst>
              <a:gd name="adj" fmla="val 49106"/>
            </a:avLst>
          </a:prstGeom>
          <a:solidFill>
            <a:schemeClr val="accent1"/>
          </a:solidFill>
          <a:ln w="28575">
            <a:solidFill>
              <a:schemeClr val="bg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 lvl="0" algn="ctr">
              <a:buNone/>
            </a:pPr>
            <a:endParaRPr lang="ru-RU" sz="2400" dirty="0" smtClean="0"/>
          </a:p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Подсистема </a:t>
            </a:r>
          </a:p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саморазвития </a:t>
            </a:r>
          </a:p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системы управления</a:t>
            </a:r>
          </a:p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«дух организации»:</a:t>
            </a:r>
            <a:endParaRPr lang="ru-RU" sz="2400" dirty="0" smtClean="0">
              <a:solidFill>
                <a:schemeClr val="bg1"/>
              </a:solidFill>
            </a:endParaRPr>
          </a:p>
          <a:p>
            <a:pPr lvl="0" algn="ctr">
              <a:buNone/>
            </a:pPr>
            <a:endParaRPr lang="ru-RU" sz="2400" b="1" dirty="0" smtClean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285728"/>
            <a:ext cx="77724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Подсистема саморазвития системы управления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447800"/>
            <a:ext cx="8715436" cy="5124472"/>
          </a:xfrm>
        </p:spPr>
        <p:txBody>
          <a:bodyPr>
            <a:normAutofit fontScale="92500"/>
          </a:bodyPr>
          <a:lstStyle/>
          <a:p>
            <a:pPr marL="0">
              <a:spcBef>
                <a:spcPts val="0"/>
              </a:spcBef>
              <a:buNone/>
            </a:pPr>
            <a:endParaRPr lang="ru-RU" i="1" dirty="0" smtClean="0"/>
          </a:p>
          <a:p>
            <a:pPr marL="720000">
              <a:spcBef>
                <a:spcPts val="0"/>
              </a:spcBef>
              <a:buNone/>
            </a:pPr>
            <a:r>
              <a:rPr lang="ru-RU" i="1" dirty="0" smtClean="0"/>
              <a:t>	</a:t>
            </a:r>
            <a:r>
              <a:rPr lang="ru-RU" b="1" i="1" dirty="0" smtClean="0"/>
              <a:t>Первая</a:t>
            </a:r>
            <a:r>
              <a:rPr lang="ru-RU" b="1" dirty="0" smtClean="0"/>
              <a:t> часть ориентирует систему управления на постоянное совершенствование и развитие, обеспечивает потребность системы управления в изменении в направлении улучшения, в регулярном обновлении.</a:t>
            </a:r>
          </a:p>
          <a:p>
            <a:pPr algn="r">
              <a:buNone/>
            </a:pPr>
            <a:endParaRPr lang="ru-RU" i="1" dirty="0" smtClean="0"/>
          </a:p>
          <a:p>
            <a:pPr algn="r">
              <a:buNone/>
            </a:pPr>
            <a:endParaRPr lang="ru-RU" i="1" dirty="0" smtClean="0"/>
          </a:p>
          <a:p>
            <a:pPr algn="r">
              <a:buNone/>
            </a:pPr>
            <a:r>
              <a:rPr lang="ru-RU" b="1" i="1" dirty="0" smtClean="0"/>
              <a:t>Вторая часть</a:t>
            </a:r>
            <a:r>
              <a:rPr lang="ru-RU" b="1" dirty="0" smtClean="0"/>
              <a:t> обеспечивает</a:t>
            </a:r>
          </a:p>
          <a:p>
            <a:pPr algn="r">
              <a:buNone/>
            </a:pPr>
            <a:r>
              <a:rPr lang="ru-RU" b="1" dirty="0" smtClean="0"/>
              <a:t> развитие системы управления. 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Выгнутая влево стрелка 3"/>
          <p:cNvSpPr/>
          <p:nvPr/>
        </p:nvSpPr>
        <p:spPr>
          <a:xfrm rot="1613758">
            <a:off x="547892" y="988656"/>
            <a:ext cx="895637" cy="2636475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Выгнутая влево стрелка 4"/>
          <p:cNvSpPr/>
          <p:nvPr/>
        </p:nvSpPr>
        <p:spPr>
          <a:xfrm rot="20221738" flipH="1">
            <a:off x="7762878" y="968643"/>
            <a:ext cx="963692" cy="3734673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" name="Двойная волна 5"/>
          <p:cNvSpPr/>
          <p:nvPr/>
        </p:nvSpPr>
        <p:spPr>
          <a:xfrm>
            <a:off x="1857356" y="1285860"/>
            <a:ext cx="5429288" cy="285752"/>
          </a:xfrm>
          <a:prstGeom prst="double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250" autoRev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7" dur="250" autoRev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3" dur="250" autoRev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14" dur="250" autoRev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5" dur="250" autoRev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250" autoRev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7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8" dur="250" autoRev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19" dur="250" autoRev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0" dur="250" autoRev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" dur="250" autoRev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5" dur="3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5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3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5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5" dur="3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7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5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0" dur="3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3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2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7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9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4" dur="3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3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6" dur="3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9" dur="3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3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1" dur="3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  <p:bldP spid="6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1 часть подсистемы  выполняет функции: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447800"/>
            <a:ext cx="8715404" cy="4981596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b="1" dirty="0" smtClean="0"/>
              <a:t>анализ уровня развития СУ (сильных и слабых сторон, актуальных и потенциальных возможностей;</a:t>
            </a:r>
          </a:p>
          <a:p>
            <a:pPr algn="just"/>
            <a:r>
              <a:rPr lang="ru-RU" b="1" dirty="0" smtClean="0"/>
              <a:t>анализ изменения </a:t>
            </a:r>
            <a:r>
              <a:rPr lang="ru-RU" b="1" dirty="0" err="1" smtClean="0"/>
              <a:t>внешнеорганизацинной</a:t>
            </a:r>
            <a:r>
              <a:rPr lang="ru-RU" b="1" dirty="0" smtClean="0"/>
              <a:t> среды и динамики задач, стоящих перед СУ;</a:t>
            </a:r>
          </a:p>
          <a:p>
            <a:pPr lvl="0" algn="just"/>
            <a:r>
              <a:rPr lang="ru-RU" b="1" dirty="0" smtClean="0"/>
              <a:t>анализ тенденций и новых направлений развития СУ в мировой практике;</a:t>
            </a:r>
          </a:p>
          <a:p>
            <a:pPr lvl="0" algn="just"/>
            <a:r>
              <a:rPr lang="ru-RU" b="1" dirty="0" smtClean="0"/>
              <a:t>разработка, введение методов и поддержание стимулов, мотивирующих систему управления к самосовершенствованию;</a:t>
            </a:r>
          </a:p>
          <a:p>
            <a:pPr lvl="0" algn="just"/>
            <a:r>
              <a:rPr lang="ru-RU" b="1" dirty="0" err="1" smtClean="0"/>
              <a:t>саморефлексия</a:t>
            </a:r>
            <a:r>
              <a:rPr lang="ru-RU" b="1" dirty="0" smtClean="0"/>
              <a:t> используемых форм и методов обновления систем управления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8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3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6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8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5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1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74638"/>
            <a:ext cx="8643998" cy="65403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2 часть подсистемы выполняет функции: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000108"/>
            <a:ext cx="8643998" cy="5429288"/>
          </a:xfrm>
        </p:spPr>
        <p:txBody>
          <a:bodyPr>
            <a:normAutofit/>
          </a:bodyPr>
          <a:lstStyle/>
          <a:p>
            <a:pPr lvl="0" algn="just"/>
            <a:endParaRPr lang="ru-RU" b="1" dirty="0" smtClean="0"/>
          </a:p>
          <a:p>
            <a:pPr lvl="0" algn="just"/>
            <a:endParaRPr lang="ru-RU" b="1" dirty="0" smtClean="0"/>
          </a:p>
          <a:p>
            <a:endParaRPr lang="ru-RU" dirty="0"/>
          </a:p>
        </p:txBody>
      </p:sp>
      <p:sp>
        <p:nvSpPr>
          <p:cNvPr id="4" name="AutoShape 7"/>
          <p:cNvSpPr txBox="1">
            <a:spLocks noChangeArrowheads="1"/>
          </p:cNvSpPr>
          <p:nvPr/>
        </p:nvSpPr>
        <p:spPr bwMode="gray">
          <a:xfrm>
            <a:off x="428596" y="1214422"/>
            <a:ext cx="7643866" cy="1000132"/>
          </a:xfrm>
          <a:prstGeom prst="roundRect">
            <a:avLst>
              <a:gd name="adj" fmla="val 49106"/>
            </a:avLst>
          </a:prstGeom>
          <a:solidFill>
            <a:schemeClr val="accent1"/>
          </a:solidFill>
          <a:ln w="28575">
            <a:solidFill>
              <a:schemeClr val="bg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vert="horz" wrap="none" anchor="ctr">
            <a:normAutofit fontScale="47500" lnSpcReduction="20000"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lvl="0" algn="ctr">
              <a:lnSpc>
                <a:spcPct val="120000"/>
              </a:lnSpc>
            </a:pPr>
            <a:r>
              <a:rPr lang="ru-RU" sz="2900" b="1" dirty="0" smtClean="0">
                <a:solidFill>
                  <a:schemeClr val="bg1"/>
                </a:solidFill>
              </a:rPr>
              <a:t>разработка программ и методов саморазвития  СУ, </a:t>
            </a:r>
          </a:p>
          <a:p>
            <a:pPr lvl="0" algn="ctr">
              <a:lnSpc>
                <a:spcPct val="120000"/>
              </a:lnSpc>
            </a:pPr>
            <a:r>
              <a:rPr lang="ru-RU" sz="2900" b="1" dirty="0" smtClean="0">
                <a:solidFill>
                  <a:schemeClr val="bg1"/>
                </a:solidFill>
              </a:rPr>
              <a:t>обеспечение реализации этих программ и методов;</a:t>
            </a:r>
          </a:p>
        </p:txBody>
      </p:sp>
      <p:sp>
        <p:nvSpPr>
          <p:cNvPr id="5" name="AutoShape 7"/>
          <p:cNvSpPr txBox="1">
            <a:spLocks noChangeArrowheads="1"/>
          </p:cNvSpPr>
          <p:nvPr/>
        </p:nvSpPr>
        <p:spPr bwMode="gray">
          <a:xfrm>
            <a:off x="357158" y="2928934"/>
            <a:ext cx="7643866" cy="1000132"/>
          </a:xfrm>
          <a:prstGeom prst="roundRect">
            <a:avLst>
              <a:gd name="adj" fmla="val 49106"/>
            </a:avLst>
          </a:prstGeom>
          <a:solidFill>
            <a:schemeClr val="accent1"/>
          </a:solidFill>
          <a:ln w="28575">
            <a:solidFill>
              <a:schemeClr val="bg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vert="horz" wrap="none" anchor="ctr">
            <a:normAutofit fontScale="25000" lnSpcReduction="20000"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lvl="0" algn="ctr"/>
            <a:r>
              <a:rPr lang="ru-RU" sz="4500" b="1" dirty="0" smtClean="0">
                <a:solidFill>
                  <a:schemeClr val="bg1"/>
                </a:solidFill>
              </a:rPr>
              <a:t>организация саморазвития СУ:</a:t>
            </a:r>
          </a:p>
          <a:p>
            <a:pPr lvl="0" algn="ctr"/>
            <a:r>
              <a:rPr lang="ru-RU" sz="4500" b="1" dirty="0" smtClean="0">
                <a:solidFill>
                  <a:schemeClr val="bg1"/>
                </a:solidFill>
              </a:rPr>
              <a:t> распределение заданий и позиций между субъектами перехода,</a:t>
            </a:r>
          </a:p>
          <a:p>
            <a:pPr lvl="0" algn="ctr"/>
            <a:r>
              <a:rPr lang="ru-RU" sz="4500" b="1" dirty="0" smtClean="0">
                <a:solidFill>
                  <a:schemeClr val="bg1"/>
                </a:solidFill>
              </a:rPr>
              <a:t> распределение функций координации и корректировки </a:t>
            </a:r>
          </a:p>
          <a:p>
            <a:pPr lvl="0" algn="ctr"/>
            <a:r>
              <a:rPr lang="ru-RU" sz="4500" b="1" dirty="0" smtClean="0">
                <a:solidFill>
                  <a:schemeClr val="bg1"/>
                </a:solidFill>
              </a:rPr>
              <a:t>их деятельности в процессе перехода;</a:t>
            </a:r>
          </a:p>
        </p:txBody>
      </p:sp>
      <p:sp>
        <p:nvSpPr>
          <p:cNvPr id="6" name="AutoShape 7"/>
          <p:cNvSpPr txBox="1">
            <a:spLocks noChangeArrowheads="1"/>
          </p:cNvSpPr>
          <p:nvPr/>
        </p:nvSpPr>
        <p:spPr bwMode="gray">
          <a:xfrm>
            <a:off x="1142976" y="4786322"/>
            <a:ext cx="7643866" cy="1000132"/>
          </a:xfrm>
          <a:prstGeom prst="roundRect">
            <a:avLst>
              <a:gd name="adj" fmla="val 49106"/>
            </a:avLst>
          </a:prstGeom>
          <a:solidFill>
            <a:schemeClr val="accent1"/>
          </a:solidFill>
          <a:ln w="28575">
            <a:solidFill>
              <a:schemeClr val="bg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vert="horz" wrap="none" anchor="ctr">
            <a:normAutofit fontScale="55000" lnSpcReduction="20000"/>
          </a:bodyPr>
          <a:lstStyle/>
          <a:p>
            <a:pPr lvl="0" algn="ctr"/>
            <a:r>
              <a:rPr lang="ru-RU" b="1" dirty="0" smtClean="0">
                <a:solidFill>
                  <a:schemeClr val="bg1"/>
                </a:solidFill>
              </a:rPr>
              <a:t>анализ результатов перехода, </a:t>
            </a:r>
          </a:p>
          <a:p>
            <a:pPr lvl="0" algn="ctr"/>
            <a:r>
              <a:rPr lang="ru-RU" b="1" dirty="0" smtClean="0">
                <a:solidFill>
                  <a:schemeClr val="bg1"/>
                </a:solidFill>
              </a:rPr>
              <a:t>обобщение опыта работы </a:t>
            </a:r>
          </a:p>
          <a:p>
            <a:pPr lvl="0" algn="ctr"/>
            <a:r>
              <a:rPr lang="ru-RU" b="1" dirty="0" smtClean="0">
                <a:solidFill>
                  <a:schemeClr val="bg1"/>
                </a:solidFill>
              </a:rPr>
              <a:t>по переводу системы управления в </a:t>
            </a:r>
          </a:p>
          <a:p>
            <a:pPr lvl="0" algn="ctr"/>
            <a:r>
              <a:rPr lang="ru-RU" b="1" dirty="0" smtClean="0">
                <a:solidFill>
                  <a:schemeClr val="bg1"/>
                </a:solidFill>
              </a:rPr>
              <a:t>новое состояние, получение выводов</a:t>
            </a:r>
          </a:p>
          <a:p>
            <a:pPr lvl="0" algn="ctr"/>
            <a:r>
              <a:rPr lang="ru-RU" b="1" dirty="0" smtClean="0">
                <a:solidFill>
                  <a:schemeClr val="bg1"/>
                </a:solidFill>
              </a:rPr>
              <a:t> по развитию подсистемы саморазвития СУ.</a:t>
            </a:r>
            <a:endParaRPr lang="ru-RU" sz="4500" b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5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1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7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5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1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55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6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55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1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76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4" grpId="0" animBg="1"/>
      <p:bldP spid="4" grpId="1" animBg="1"/>
      <p:bldP spid="4" grpId="2" animBg="1"/>
      <p:bldP spid="5" grpId="0" animBg="1"/>
      <p:bldP spid="5" grpId="1" animBg="1"/>
      <p:bldP spid="5" grpId="2" animBg="1"/>
      <p:bldP spid="6" grpId="0" animBg="1"/>
      <p:bldP spid="6" grpId="1" animBg="1"/>
      <p:bldP spid="6" grpId="2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357166"/>
            <a:ext cx="8572560" cy="6215106"/>
          </a:xfrm>
        </p:spPr>
        <p:txBody>
          <a:bodyPr>
            <a:normAutofit/>
          </a:bodyPr>
          <a:lstStyle/>
          <a:p>
            <a:pPr algn="just">
              <a:lnSpc>
                <a:spcPct val="120000"/>
              </a:lnSpc>
              <a:buNone/>
            </a:pPr>
            <a:r>
              <a:rPr lang="ru-RU" b="1" dirty="0" smtClean="0"/>
              <a:t>		</a:t>
            </a:r>
            <a:endParaRPr lang="ru-RU" b="1" i="1" dirty="0" smtClean="0"/>
          </a:p>
          <a:p>
            <a:pPr algn="just">
              <a:buNone/>
            </a:pPr>
            <a:r>
              <a:rPr lang="ru-RU" b="1" dirty="0" smtClean="0"/>
              <a:t>	</a:t>
            </a:r>
            <a:endParaRPr lang="ru-RU" dirty="0"/>
          </a:p>
        </p:txBody>
      </p:sp>
      <p:sp>
        <p:nvSpPr>
          <p:cNvPr id="4" name="AutoShape 7"/>
          <p:cNvSpPr>
            <a:spLocks noChangeArrowheads="1"/>
          </p:cNvSpPr>
          <p:nvPr/>
        </p:nvSpPr>
        <p:spPr bwMode="gray">
          <a:xfrm>
            <a:off x="642910" y="1714488"/>
            <a:ext cx="8001056" cy="3286148"/>
          </a:xfrm>
          <a:prstGeom prst="roundRect">
            <a:avLst>
              <a:gd name="adj" fmla="val 49106"/>
            </a:avLst>
          </a:prstGeom>
          <a:solidFill>
            <a:schemeClr val="accent1"/>
          </a:solidFill>
          <a:ln w="28575">
            <a:solidFill>
              <a:schemeClr val="bg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 lvl="0" algn="ctr">
              <a:buNone/>
            </a:pPr>
            <a:endParaRPr lang="ru-RU" sz="2400" dirty="0" smtClean="0"/>
          </a:p>
          <a:p>
            <a:pPr algn="ctr">
              <a:lnSpc>
                <a:spcPct val="120000"/>
              </a:lnSpc>
              <a:buNone/>
            </a:pPr>
            <a:r>
              <a:rPr lang="ru-RU" sz="2800" b="1" dirty="0" smtClean="0">
                <a:solidFill>
                  <a:schemeClr val="bg1"/>
                </a:solidFill>
              </a:rPr>
              <a:t>Важнейшим направлением </a:t>
            </a:r>
          </a:p>
          <a:p>
            <a:pPr algn="ctr">
              <a:lnSpc>
                <a:spcPct val="120000"/>
              </a:lnSpc>
              <a:buNone/>
            </a:pPr>
            <a:r>
              <a:rPr lang="ru-RU" sz="2800" b="1" dirty="0" smtClean="0">
                <a:solidFill>
                  <a:schemeClr val="bg1"/>
                </a:solidFill>
              </a:rPr>
              <a:t>функционирования </a:t>
            </a:r>
          </a:p>
          <a:p>
            <a:pPr algn="ctr">
              <a:lnSpc>
                <a:spcPct val="120000"/>
              </a:lnSpc>
              <a:buNone/>
            </a:pPr>
            <a:r>
              <a:rPr lang="ru-RU" sz="2800" b="1" dirty="0" smtClean="0">
                <a:solidFill>
                  <a:schemeClr val="bg1"/>
                </a:solidFill>
              </a:rPr>
              <a:t>подсистемы развития СУ</a:t>
            </a:r>
          </a:p>
          <a:p>
            <a:pPr algn="ctr">
              <a:lnSpc>
                <a:spcPct val="120000"/>
              </a:lnSpc>
              <a:buNone/>
            </a:pPr>
            <a:r>
              <a:rPr lang="ru-RU" sz="2800" b="1" dirty="0" smtClean="0">
                <a:solidFill>
                  <a:schemeClr val="bg1"/>
                </a:solidFill>
              </a:rPr>
              <a:t> является</a:t>
            </a:r>
          </a:p>
          <a:p>
            <a:pPr algn="ctr">
              <a:lnSpc>
                <a:spcPct val="120000"/>
              </a:lnSpc>
              <a:buNone/>
            </a:pPr>
            <a:r>
              <a:rPr lang="ru-RU" sz="2800" b="1" i="1" dirty="0" smtClean="0">
                <a:solidFill>
                  <a:schemeClr val="bg1"/>
                </a:solidFill>
              </a:rPr>
              <a:t> развитие кадров СУ.</a:t>
            </a:r>
          </a:p>
          <a:p>
            <a:pPr lvl="0" algn="ctr">
              <a:buNone/>
            </a:pPr>
            <a:endParaRPr lang="ru-RU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xit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8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2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357166"/>
            <a:ext cx="8572560" cy="621510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b="1" dirty="0" smtClean="0"/>
              <a:t>	</a:t>
            </a:r>
            <a:r>
              <a:rPr lang="ru-RU" b="1" dirty="0" smtClean="0">
                <a:solidFill>
                  <a:srgbClr val="C00000"/>
                </a:solidFill>
              </a:rPr>
              <a:t>Направления карьерного движения кадров СУ: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b="1" dirty="0" smtClean="0"/>
              <a:t>по вертикали </a:t>
            </a:r>
            <a:r>
              <a:rPr lang="ru-RU" dirty="0" smtClean="0"/>
              <a:t>(должностное продвижение),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b="1" dirty="0" smtClean="0"/>
              <a:t>по горизонтали </a:t>
            </a:r>
            <a:r>
              <a:rPr lang="ru-RU" dirty="0" smtClean="0"/>
              <a:t>(смена профиля работ и рабочего места),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b="1" dirty="0" smtClean="0"/>
              <a:t> вглубь </a:t>
            </a:r>
            <a:r>
              <a:rPr lang="ru-RU" dirty="0" smtClean="0"/>
              <a:t>(улучшение поведения и способностей в общении, рост позитивного отношения к работе, повышение профессиональной квалификации, производственного кругозора и навыков работы, овладение смежными профессиями и современными средствами об­работки и передачи информации).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3" grpId="1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8086756" cy="72547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Принципы развития управления: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000108"/>
            <a:ext cx="8643998" cy="5643602"/>
          </a:xfrm>
        </p:spPr>
        <p:txBody>
          <a:bodyPr>
            <a:normAutofit/>
          </a:bodyPr>
          <a:lstStyle/>
          <a:p>
            <a:pPr marL="514350" indent="-514350" algn="just">
              <a:lnSpc>
                <a:spcPct val="120000"/>
              </a:lnSpc>
              <a:buAutoNum type="arabicPeriod"/>
            </a:pPr>
            <a:r>
              <a:rPr lang="ru-RU" b="1" dirty="0" smtClean="0"/>
              <a:t>потребность развития обусловлена возникновением новых задач или возможностей во внешней среде </a:t>
            </a:r>
            <a:r>
              <a:rPr lang="ru-RU" dirty="0" smtClean="0"/>
              <a:t>(а не несовершенством отдельных сторон управления и не возможностью повышения его эффективности);</a:t>
            </a:r>
          </a:p>
          <a:p>
            <a:pPr marL="514350" indent="-514350" algn="just">
              <a:lnSpc>
                <a:spcPct val="120000"/>
              </a:lnSpc>
              <a:buAutoNum type="arabicPeriod"/>
            </a:pPr>
            <a:r>
              <a:rPr lang="ru-RU" b="1" dirty="0" smtClean="0"/>
              <a:t>направление развития предопределяется содержанием этих новых задач</a:t>
            </a:r>
            <a:r>
              <a:rPr lang="ru-RU" dirty="0" smtClean="0"/>
              <a:t>;</a:t>
            </a:r>
          </a:p>
          <a:p>
            <a:pPr marL="514350" indent="-514350" algn="just">
              <a:lnSpc>
                <a:spcPct val="120000"/>
              </a:lnSpc>
              <a:buNone/>
            </a:pPr>
            <a:r>
              <a:rPr lang="ru-RU" dirty="0" smtClean="0"/>
              <a:t>	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8086756" cy="72547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Принципы развития управления: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000108"/>
            <a:ext cx="8643998" cy="5643602"/>
          </a:xfrm>
        </p:spPr>
        <p:txBody>
          <a:bodyPr>
            <a:normAutofit/>
          </a:bodyPr>
          <a:lstStyle/>
          <a:p>
            <a:pPr marL="514350" indent="-514350" algn="just">
              <a:lnSpc>
                <a:spcPct val="120000"/>
              </a:lnSpc>
              <a:buNone/>
            </a:pPr>
            <a:r>
              <a:rPr lang="ru-RU" dirty="0" smtClean="0">
                <a:solidFill>
                  <a:srgbClr val="C00000"/>
                </a:solidFill>
              </a:rPr>
              <a:t>3. </a:t>
            </a:r>
            <a:r>
              <a:rPr lang="ru-RU" dirty="0" smtClean="0"/>
              <a:t>вне зависимости от причин развития, инициировать его следует с преобразования элементов (исходных начал), задающих построение и осуществление управления). </a:t>
            </a:r>
          </a:p>
          <a:p>
            <a:pPr marL="514350" indent="-514350" algn="just">
              <a:lnSpc>
                <a:spcPct val="120000"/>
              </a:lnSpc>
              <a:buNone/>
            </a:pPr>
            <a:r>
              <a:rPr lang="ru-RU" dirty="0" smtClean="0">
                <a:solidFill>
                  <a:srgbClr val="C00000"/>
                </a:solidFill>
              </a:rPr>
              <a:t>4. </a:t>
            </a:r>
            <a:r>
              <a:rPr lang="ru-RU" dirty="0" smtClean="0"/>
              <a:t>дальнейшая перестройка осуществляется в целях приведения в соответствие с преобразованными исходными началами управления. </a:t>
            </a:r>
          </a:p>
          <a:p>
            <a:pPr marL="514350" indent="-514350" algn="just">
              <a:lnSpc>
                <a:spcPct val="120000"/>
              </a:lnSpc>
              <a:buNone/>
            </a:pPr>
            <a:r>
              <a:rPr lang="ru-RU" dirty="0" smtClean="0">
                <a:solidFill>
                  <a:srgbClr val="C00000"/>
                </a:solidFill>
              </a:rPr>
              <a:t>5. </a:t>
            </a:r>
            <a:r>
              <a:rPr lang="ru-RU" dirty="0" smtClean="0"/>
              <a:t>принцип повышения функциональных качеств и эффективности по сравнению с предыдущим состоянием без учета указанной причинно-следственной связности  является ошибочным.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6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sz="4000" b="1" dirty="0" smtClean="0"/>
              <a:t>Управление</a:t>
            </a:r>
            <a:r>
              <a:rPr lang="ru-RU" sz="4000" dirty="0" smtClean="0"/>
              <a:t> – это воздействие на организационную систему с целью её перевода из существующего состояния в желательное.</a:t>
            </a:r>
          </a:p>
          <a:p>
            <a:endParaRPr lang="ru-RU" dirty="0"/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85883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</p:pic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50825" y="-44450"/>
            <a:ext cx="5041900" cy="82391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200" b="1" dirty="0">
                <a:solidFill>
                  <a:srgbClr val="FFFFFF"/>
                </a:solidFill>
                <a:latin typeface="Times New Roman" pitchFamily="16" charset="0"/>
              </a:rPr>
              <a:t>САРАТОВСКИЙ НАЦИОНАЛЬНЫЙ ИССЛЕДОВАТЕЛЬСКИЙ ГОСУДАРСТВЕННЫЙ УНИВЕРСИТЕТ</a:t>
            </a: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200" b="1" dirty="0">
                <a:solidFill>
                  <a:srgbClr val="FFFFFF"/>
                </a:solidFill>
                <a:latin typeface="Times New Roman" pitchFamily="16" charset="0"/>
              </a:rPr>
              <a:t>ИМЕНИ Н.Г. ЧЕРНЫШЕВСКОГО</a:t>
            </a: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200" b="1" dirty="0">
                <a:solidFill>
                  <a:srgbClr val="FFFFFF"/>
                </a:solidFill>
                <a:latin typeface="Times New Roman" pitchFamily="16" charset="0"/>
              </a:rPr>
              <a:t>Кафедра общей и социальной психологии</a:t>
            </a: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381750"/>
            <a:ext cx="9144000" cy="47625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</p:pic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179388" y="6481763"/>
            <a:ext cx="8785225" cy="2762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200" b="1" dirty="0">
                <a:solidFill>
                  <a:srgbClr val="FFFFFF"/>
                </a:solidFill>
                <a:latin typeface="Times New Roman" pitchFamily="16" charset="0"/>
              </a:rPr>
              <a:t>САРАТОВСКИЙ ГОСУДАРСТВЕННЫЙ УНИВЕРСИТЕТ ИМЕНИ Н.Г. ЧЕРНЫШЕВСКОГО Факультет психологии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8086756" cy="72547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Принципы развития управления: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000108"/>
            <a:ext cx="8786874" cy="5643602"/>
          </a:xfrm>
        </p:spPr>
        <p:txBody>
          <a:bodyPr>
            <a:normAutofit/>
          </a:bodyPr>
          <a:lstStyle/>
          <a:p>
            <a:pPr marL="514350" indent="-514350" algn="just">
              <a:lnSpc>
                <a:spcPct val="120000"/>
              </a:lnSpc>
              <a:buNone/>
            </a:pPr>
            <a:r>
              <a:rPr lang="ru-RU" sz="2400" dirty="0" smtClean="0">
                <a:solidFill>
                  <a:srgbClr val="C00000"/>
                </a:solidFill>
              </a:rPr>
              <a:t>4.</a:t>
            </a:r>
            <a:r>
              <a:rPr lang="ru-RU" sz="2400" dirty="0" smtClean="0"/>
              <a:t> фактором, ограничивающим любое преобразование являются кадры. </a:t>
            </a:r>
          </a:p>
          <a:p>
            <a:pPr marL="514350" indent="-514350" algn="just">
              <a:lnSpc>
                <a:spcPct val="120000"/>
              </a:lnSpc>
              <a:buNone/>
            </a:pPr>
            <a:r>
              <a:rPr lang="ru-RU" sz="2400" dirty="0" smtClean="0"/>
              <a:t>	Работники инициируют, но они же и сдерживают организационное развитие. </a:t>
            </a:r>
          </a:p>
          <a:p>
            <a:pPr marL="514350" indent="-514350" algn="just">
              <a:lnSpc>
                <a:spcPct val="120000"/>
              </a:lnSpc>
              <a:buNone/>
            </a:pPr>
            <a:r>
              <a:rPr lang="ru-RU" sz="2400" dirty="0" smtClean="0"/>
              <a:t>		</a:t>
            </a:r>
          </a:p>
          <a:p>
            <a:pPr marL="514350" indent="-514350" algn="just">
              <a:lnSpc>
                <a:spcPct val="120000"/>
              </a:lnSpc>
              <a:buNone/>
            </a:pPr>
            <a:r>
              <a:rPr lang="ru-RU" sz="2400" dirty="0" smtClean="0"/>
              <a:t>		</a:t>
            </a:r>
          </a:p>
          <a:p>
            <a:pPr marL="514350" indent="-514350" algn="just">
              <a:lnSpc>
                <a:spcPct val="120000"/>
              </a:lnSpc>
              <a:buNone/>
            </a:pPr>
            <a:endParaRPr lang="ru-RU" dirty="0" smtClean="0"/>
          </a:p>
          <a:p>
            <a:pPr marL="514350" indent="-514350" algn="just">
              <a:lnSpc>
                <a:spcPct val="120000"/>
              </a:lnSpc>
              <a:buNone/>
            </a:pPr>
            <a:endParaRPr lang="ru-RU" dirty="0" smtClean="0"/>
          </a:p>
          <a:p>
            <a:pPr marL="514350" indent="-514350" algn="just">
              <a:lnSpc>
                <a:spcPct val="120000"/>
              </a:lnSpc>
              <a:buNone/>
            </a:pPr>
            <a:endParaRPr lang="ru-RU" dirty="0"/>
          </a:p>
        </p:txBody>
      </p:sp>
      <p:sp>
        <p:nvSpPr>
          <p:cNvPr id="4" name="AutoShape 7"/>
          <p:cNvSpPr>
            <a:spLocks noChangeArrowheads="1"/>
          </p:cNvSpPr>
          <p:nvPr/>
        </p:nvSpPr>
        <p:spPr bwMode="gray">
          <a:xfrm>
            <a:off x="642910" y="1714488"/>
            <a:ext cx="8001056" cy="3286148"/>
          </a:xfrm>
          <a:prstGeom prst="roundRect">
            <a:avLst>
              <a:gd name="adj" fmla="val 49106"/>
            </a:avLst>
          </a:prstGeom>
          <a:solidFill>
            <a:schemeClr val="accent1"/>
          </a:solidFill>
          <a:ln w="28575">
            <a:solidFill>
              <a:schemeClr val="bg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  <a:scene3d>
            <a:camera prst="orthographicFront"/>
            <a:lightRig rig="brightRoom" dir="t"/>
          </a:scene3d>
        </p:spPr>
        <p:txBody>
          <a:bodyPr wrap="none" anchor="ctr"/>
          <a:lstStyle/>
          <a:p>
            <a:pPr lvl="0" algn="ctr">
              <a:buNone/>
            </a:pPr>
            <a:endParaRPr lang="ru-RU" sz="2400" dirty="0" smtClean="0"/>
          </a:p>
          <a:p>
            <a:pPr marL="514350" indent="-514350" algn="ctr">
              <a:lnSpc>
                <a:spcPct val="120000"/>
              </a:lnSpc>
              <a:buNone/>
            </a:pPr>
            <a:r>
              <a:rPr lang="ru-RU" sz="2000" dirty="0" smtClean="0">
                <a:solidFill>
                  <a:schemeClr val="bg1"/>
                </a:solidFill>
              </a:rPr>
              <a:t>«Любое обеспеченное  ресурсами</a:t>
            </a:r>
          </a:p>
          <a:p>
            <a:pPr marL="514350" indent="-514350" algn="ctr">
              <a:lnSpc>
                <a:spcPct val="120000"/>
              </a:lnSpc>
              <a:buNone/>
            </a:pPr>
            <a:r>
              <a:rPr lang="ru-RU" sz="2000" dirty="0" smtClean="0">
                <a:solidFill>
                  <a:schemeClr val="bg1"/>
                </a:solidFill>
              </a:rPr>
              <a:t>преобразование в организации может быть</a:t>
            </a:r>
          </a:p>
          <a:p>
            <a:pPr marL="514350" indent="-514350" algn="ctr">
              <a:lnSpc>
                <a:spcPct val="120000"/>
              </a:lnSpc>
              <a:buNone/>
            </a:pPr>
            <a:r>
              <a:rPr lang="ru-RU" sz="2000" dirty="0" smtClean="0">
                <a:solidFill>
                  <a:schemeClr val="bg1"/>
                </a:solidFill>
              </a:rPr>
              <a:t>реализовано в той степени и форме, </a:t>
            </a:r>
          </a:p>
          <a:p>
            <a:pPr marL="514350" indent="-514350" algn="ctr">
              <a:lnSpc>
                <a:spcPct val="120000"/>
              </a:lnSpc>
              <a:buNone/>
            </a:pPr>
            <a:r>
              <a:rPr lang="ru-RU" sz="2000" dirty="0" smtClean="0">
                <a:solidFill>
                  <a:schemeClr val="bg1"/>
                </a:solidFill>
              </a:rPr>
              <a:t>в каком оно соответствует </a:t>
            </a:r>
          </a:p>
          <a:p>
            <a:pPr marL="514350" indent="-514350" algn="ctr">
              <a:lnSpc>
                <a:spcPct val="120000"/>
              </a:lnSpc>
              <a:buNone/>
            </a:pPr>
            <a:r>
              <a:rPr lang="ru-RU" sz="2000" dirty="0" smtClean="0">
                <a:solidFill>
                  <a:schemeClr val="bg1"/>
                </a:solidFill>
              </a:rPr>
              <a:t>«возможностям, </a:t>
            </a:r>
          </a:p>
          <a:p>
            <a:pPr marL="514350" indent="-514350" algn="ctr">
              <a:lnSpc>
                <a:spcPct val="120000"/>
              </a:lnSpc>
              <a:buNone/>
            </a:pPr>
            <a:r>
              <a:rPr lang="ru-RU" sz="2000" dirty="0" smtClean="0">
                <a:solidFill>
                  <a:schemeClr val="bg1"/>
                </a:solidFill>
              </a:rPr>
              <a:t>знаниям, интересам, </a:t>
            </a:r>
          </a:p>
          <a:p>
            <a:pPr marL="514350" indent="-514350" algn="ctr">
              <a:lnSpc>
                <a:spcPct val="120000"/>
              </a:lnSpc>
              <a:buNone/>
            </a:pPr>
            <a:r>
              <a:rPr lang="ru-RU" sz="2000" dirty="0" smtClean="0">
                <a:solidFill>
                  <a:schemeClr val="bg1"/>
                </a:solidFill>
              </a:rPr>
              <a:t>желаниям и потребностям людей».</a:t>
            </a:r>
            <a:endParaRPr lang="ru-RU" sz="2800" b="1" i="1" dirty="0" smtClean="0">
              <a:solidFill>
                <a:schemeClr val="bg1"/>
              </a:solidFill>
            </a:endParaRPr>
          </a:p>
          <a:p>
            <a:pPr lvl="0" algn="ctr">
              <a:buNone/>
            </a:pPr>
            <a:endParaRPr lang="ru-RU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5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xit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5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4" grpId="0" animBg="1"/>
      <p:bldP spid="4" grpId="1" animBg="1"/>
      <p:bldP spid="4" grpId="2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500042"/>
            <a:ext cx="8258204" cy="5929354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2800" b="1" dirty="0" smtClean="0"/>
              <a:t>	</a:t>
            </a:r>
          </a:p>
          <a:p>
            <a:pPr algn="just">
              <a:buNone/>
            </a:pPr>
            <a:endParaRPr lang="ru-RU" sz="2800" b="1" dirty="0" smtClean="0"/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endParaRPr lang="ru-RU" sz="2400" dirty="0" smtClean="0"/>
          </a:p>
          <a:p>
            <a:endParaRPr lang="ru-RU" sz="2400" dirty="0" smtClean="0"/>
          </a:p>
          <a:p>
            <a:pPr algn="just">
              <a:buNone/>
            </a:pPr>
            <a:r>
              <a:rPr lang="ru-RU" sz="2400" dirty="0" smtClean="0"/>
              <a:t>	</a:t>
            </a:r>
          </a:p>
          <a:p>
            <a:pPr algn="just">
              <a:buNone/>
            </a:pPr>
            <a:r>
              <a:rPr lang="ru-RU" sz="2400" b="1" dirty="0" smtClean="0"/>
              <a:t>	</a:t>
            </a:r>
          </a:p>
          <a:p>
            <a:pPr algn="just">
              <a:buNone/>
            </a:pPr>
            <a:endParaRPr lang="ru-RU" b="1" dirty="0"/>
          </a:p>
        </p:txBody>
      </p:sp>
      <p:sp>
        <p:nvSpPr>
          <p:cNvPr id="5" name="AutoShape 7"/>
          <p:cNvSpPr>
            <a:spLocks noChangeArrowheads="1"/>
          </p:cNvSpPr>
          <p:nvPr/>
        </p:nvSpPr>
        <p:spPr bwMode="gray">
          <a:xfrm>
            <a:off x="500034" y="0"/>
            <a:ext cx="8001056" cy="2786058"/>
          </a:xfrm>
          <a:prstGeom prst="roundRect">
            <a:avLst>
              <a:gd name="adj" fmla="val 49106"/>
            </a:avLst>
          </a:prstGeom>
          <a:solidFill>
            <a:schemeClr val="accent1">
              <a:lumMod val="60000"/>
              <a:lumOff val="40000"/>
            </a:schemeClr>
          </a:solidFill>
          <a:ln w="28575">
            <a:solidFill>
              <a:schemeClr val="bg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 lvl="0" algn="ctr">
              <a:buNone/>
            </a:pPr>
            <a:endParaRPr lang="ru-RU" sz="2400" dirty="0" smtClean="0"/>
          </a:p>
          <a:p>
            <a:pPr algn="ctr">
              <a:buNone/>
            </a:pPr>
            <a:r>
              <a:rPr lang="ru-RU" sz="2400" b="1" dirty="0" smtClean="0">
                <a:solidFill>
                  <a:schemeClr val="bg1"/>
                </a:solidFill>
              </a:rPr>
              <a:t>Проблема развития управления</a:t>
            </a:r>
          </a:p>
          <a:p>
            <a:pPr algn="ctr">
              <a:buNone/>
            </a:pPr>
            <a:r>
              <a:rPr lang="ru-RU" sz="2400" b="1" dirty="0" smtClean="0">
                <a:solidFill>
                  <a:schemeClr val="bg1"/>
                </a:solidFill>
              </a:rPr>
              <a:t> (управления изменениями) </a:t>
            </a:r>
          </a:p>
          <a:p>
            <a:pPr algn="ctr">
              <a:buNone/>
            </a:pPr>
            <a:r>
              <a:rPr lang="ru-RU" sz="2400" b="1" dirty="0" smtClean="0">
                <a:solidFill>
                  <a:schemeClr val="bg1"/>
                </a:solidFill>
              </a:rPr>
              <a:t>в первую очередь связана с ограничениями </a:t>
            </a:r>
          </a:p>
          <a:p>
            <a:pPr algn="ctr">
              <a:buNone/>
            </a:pPr>
            <a:r>
              <a:rPr lang="ru-RU" sz="2400" b="1" dirty="0" smtClean="0">
                <a:solidFill>
                  <a:schemeClr val="bg1"/>
                </a:solidFill>
              </a:rPr>
              <a:t>персонала  системы управления </a:t>
            </a:r>
          </a:p>
          <a:p>
            <a:pPr algn="ctr">
              <a:buNone/>
            </a:pPr>
            <a:r>
              <a:rPr lang="ru-RU" sz="2000" dirty="0" smtClean="0">
                <a:solidFill>
                  <a:schemeClr val="bg1"/>
                </a:solidFill>
              </a:rPr>
              <a:t>(а не столько с тем, что нельзя вне организации найти </a:t>
            </a:r>
          </a:p>
          <a:p>
            <a:pPr algn="ctr">
              <a:buNone/>
            </a:pPr>
            <a:r>
              <a:rPr lang="ru-RU" sz="2000" dirty="0" smtClean="0">
                <a:solidFill>
                  <a:schemeClr val="bg1"/>
                </a:solidFill>
              </a:rPr>
              <a:t>необходимых специалистов).</a:t>
            </a:r>
          </a:p>
          <a:p>
            <a:pPr lvl="0" algn="ctr">
              <a:buNone/>
            </a:pPr>
            <a:endParaRPr lang="ru-RU" sz="2400" b="1" dirty="0" smtClean="0"/>
          </a:p>
        </p:txBody>
      </p:sp>
      <p:sp>
        <p:nvSpPr>
          <p:cNvPr id="6" name="AutoShape 7"/>
          <p:cNvSpPr>
            <a:spLocks noChangeArrowheads="1"/>
          </p:cNvSpPr>
          <p:nvPr/>
        </p:nvSpPr>
        <p:spPr bwMode="gray">
          <a:xfrm>
            <a:off x="642910" y="3571876"/>
            <a:ext cx="8001056" cy="3286124"/>
          </a:xfrm>
          <a:prstGeom prst="roundRect">
            <a:avLst>
              <a:gd name="adj" fmla="val 49106"/>
            </a:avLst>
          </a:prstGeom>
          <a:solidFill>
            <a:schemeClr val="accent1"/>
          </a:solidFill>
          <a:ln w="28575">
            <a:solidFill>
              <a:schemeClr val="bg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 algn="ctr">
              <a:buNone/>
            </a:pPr>
            <a:r>
              <a:rPr lang="ru-RU" sz="2400" b="1" dirty="0" smtClean="0">
                <a:solidFill>
                  <a:schemeClr val="bg1"/>
                </a:solidFill>
              </a:rPr>
              <a:t>Развитие кадров </a:t>
            </a:r>
          </a:p>
          <a:p>
            <a:pPr algn="ctr">
              <a:buNone/>
            </a:pPr>
            <a:r>
              <a:rPr lang="ru-RU" sz="2400" b="1" dirty="0" smtClean="0">
                <a:solidFill>
                  <a:schemeClr val="bg1"/>
                </a:solidFill>
              </a:rPr>
              <a:t>должно </a:t>
            </a:r>
            <a:r>
              <a:rPr lang="ru-RU" sz="2400" b="1" dirty="0" err="1" smtClean="0">
                <a:solidFill>
                  <a:schemeClr val="bg1"/>
                </a:solidFill>
              </a:rPr>
              <a:t>предшестовать</a:t>
            </a:r>
            <a:r>
              <a:rPr lang="ru-RU" sz="2400" b="1" dirty="0" smtClean="0">
                <a:solidFill>
                  <a:schemeClr val="bg1"/>
                </a:solidFill>
              </a:rPr>
              <a:t> </a:t>
            </a:r>
          </a:p>
          <a:p>
            <a:pPr algn="ctr">
              <a:buNone/>
            </a:pPr>
            <a:r>
              <a:rPr lang="ru-RU" sz="2400" b="1" dirty="0" smtClean="0">
                <a:solidFill>
                  <a:schemeClr val="bg1"/>
                </a:solidFill>
              </a:rPr>
              <a:t>любому мероприятию </a:t>
            </a:r>
          </a:p>
          <a:p>
            <a:pPr algn="ctr">
              <a:buNone/>
            </a:pPr>
            <a:r>
              <a:rPr lang="ru-RU" sz="2400" b="1" dirty="0" smtClean="0">
                <a:solidFill>
                  <a:schemeClr val="bg1"/>
                </a:solidFill>
              </a:rPr>
              <a:t>по развитию управления, </a:t>
            </a:r>
          </a:p>
          <a:p>
            <a:pPr algn="ctr">
              <a:buNone/>
            </a:pPr>
            <a:r>
              <a:rPr lang="ru-RU" sz="2000" b="1" dirty="0" smtClean="0">
                <a:solidFill>
                  <a:schemeClr val="bg1"/>
                </a:solidFill>
              </a:rPr>
              <a:t> </a:t>
            </a:r>
            <a:r>
              <a:rPr lang="ru-RU" sz="2000" dirty="0" smtClean="0">
                <a:solidFill>
                  <a:schemeClr val="bg1"/>
                </a:solidFill>
              </a:rPr>
              <a:t>(мероприятий могут варьироваться </a:t>
            </a:r>
          </a:p>
          <a:p>
            <a:pPr algn="ctr">
              <a:buNone/>
            </a:pPr>
            <a:r>
              <a:rPr lang="ru-RU" sz="2000" dirty="0" smtClean="0">
                <a:solidFill>
                  <a:schemeClr val="bg1"/>
                </a:solidFill>
              </a:rPr>
              <a:t>от переподготовки и обучения работников СУ </a:t>
            </a:r>
          </a:p>
          <a:p>
            <a:pPr algn="ctr">
              <a:buNone/>
            </a:pPr>
            <a:r>
              <a:rPr lang="ru-RU" sz="2000" dirty="0" smtClean="0">
                <a:solidFill>
                  <a:schemeClr val="bg1"/>
                </a:solidFill>
              </a:rPr>
              <a:t>до ротации и включения в СУ новых работников)</a:t>
            </a:r>
            <a:endParaRPr lang="ru-RU" sz="2400" b="1" dirty="0" smtClean="0">
              <a:solidFill>
                <a:schemeClr val="bg1"/>
              </a:solidFill>
            </a:endParaRPr>
          </a:p>
        </p:txBody>
      </p:sp>
      <p:sp>
        <p:nvSpPr>
          <p:cNvPr id="4" name="Стрелка вниз 3"/>
          <p:cNvSpPr/>
          <p:nvPr/>
        </p:nvSpPr>
        <p:spPr>
          <a:xfrm>
            <a:off x="3357554" y="2500306"/>
            <a:ext cx="2500330" cy="1071570"/>
          </a:xfrm>
          <a:prstGeom prst="downArrow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scene3d>
            <a:camera prst="orthographicFront"/>
            <a:lightRig rig="brightRoom" dir="t"/>
          </a:scene3d>
          <a:sp3d prstMaterial="powder"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0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4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9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55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4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6" grpId="0" animBg="1"/>
      <p:bldP spid="6" grpId="1" animBg="1"/>
      <p:bldP spid="6" grpId="2" animBg="1"/>
      <p:bldP spid="4" grpId="0" animBg="1"/>
      <p:bldP spid="4" grpId="1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715436" cy="796908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Логическая схема развития управления: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Схема 3"/>
          <p:cNvGraphicFramePr/>
          <p:nvPr/>
        </p:nvGraphicFramePr>
        <p:xfrm>
          <a:off x="357158" y="1285860"/>
          <a:ext cx="5072098" cy="19288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7" name="Схема 6"/>
          <p:cNvGraphicFramePr/>
          <p:nvPr/>
        </p:nvGraphicFramePr>
        <p:xfrm>
          <a:off x="1714480" y="2571744"/>
          <a:ext cx="6715172" cy="19288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47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Graphic spid="4" grpId="0">
        <p:bldAsOne/>
      </p:bldGraphic>
      <p:bldGraphic spid="4" grpId="1">
        <p:bldAsOne/>
      </p:bldGraphic>
      <p:bldGraphic spid="7" grpId="0">
        <p:bldAsOne/>
      </p:bldGraphic>
      <p:bldGraphic spid="7" grpId="1">
        <p:bldAsOne/>
      </p:bldGraphic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786874" cy="72547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Типовые реакции СУ на новые задачи: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071546"/>
            <a:ext cx="8715436" cy="5572164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2400" dirty="0" smtClean="0">
                <a:solidFill>
                  <a:srgbClr val="C00000"/>
                </a:solidFill>
              </a:rPr>
              <a:t>1.</a:t>
            </a:r>
            <a:r>
              <a:rPr lang="ru-RU" sz="2400" dirty="0" smtClean="0"/>
              <a:t> Стремление к сохранению стабильного состояния в СУ (или провести незначительные изменения), концентрация на выявлении причин, требующих изменения, и не их ликвидации;</a:t>
            </a:r>
          </a:p>
          <a:p>
            <a:pPr algn="just">
              <a:buNone/>
            </a:pPr>
            <a:r>
              <a:rPr lang="ru-RU" sz="2400" dirty="0" smtClean="0">
                <a:solidFill>
                  <a:srgbClr val="C00000"/>
                </a:solidFill>
              </a:rPr>
              <a:t>2.</a:t>
            </a:r>
            <a:r>
              <a:rPr lang="ru-RU" sz="2400" dirty="0" smtClean="0"/>
              <a:t> Стремление решать новые управленческие задачи посредством проведенных алгоритмов безотносительно   особенностей и динамики новых запросов (создание новых административных подразделений, увеличения численности административного персонала);</a:t>
            </a:r>
          </a:p>
          <a:p>
            <a:pPr algn="just">
              <a:buNone/>
            </a:pPr>
            <a:r>
              <a:rPr lang="ru-RU" sz="2400" i="1" dirty="0" smtClean="0">
                <a:solidFill>
                  <a:srgbClr val="C00000"/>
                </a:solidFill>
              </a:rPr>
              <a:t>3.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Реинжиниринг</a:t>
            </a:r>
            <a:r>
              <a:rPr lang="ru-RU" sz="2400" i="1" dirty="0" smtClean="0"/>
              <a:t> СУ</a:t>
            </a:r>
            <a:r>
              <a:rPr lang="ru-RU" sz="2400" dirty="0" smtClean="0"/>
              <a:t> в соответствии с содержанием и сущностью новых запросов.</a:t>
            </a:r>
          </a:p>
          <a:p>
            <a:pPr algn="just">
              <a:buNone/>
            </a:pPr>
            <a:endParaRPr lang="ru-RU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checkerboard(across)">
                                      <p:cBhvr>
                                        <p:cTn id="4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715436" cy="796908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Логическая схема развития управления:</a:t>
            </a:r>
            <a:endParaRPr lang="ru-RU" b="1" dirty="0">
              <a:solidFill>
                <a:srgbClr val="C00000"/>
              </a:solidFill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2857488" y="3000372"/>
          <a:ext cx="5729302" cy="28384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4" name="Схема 3"/>
          <p:cNvGraphicFramePr/>
          <p:nvPr/>
        </p:nvGraphicFramePr>
        <p:xfrm>
          <a:off x="357158" y="1285860"/>
          <a:ext cx="5072098" cy="19288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graphicFrame>
        <p:nvGraphicFramePr>
          <p:cNvPr id="7" name="Схема 6"/>
          <p:cNvGraphicFramePr/>
          <p:nvPr/>
        </p:nvGraphicFramePr>
        <p:xfrm>
          <a:off x="1714480" y="2571744"/>
          <a:ext cx="6715172" cy="19288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0" r:lo="rId11" r:qs="rId12" r:cs="rId13"/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5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5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5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2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  <p:bldGraphic spid="6" grpId="1">
        <p:bldAsOne/>
      </p:bldGraphic>
      <p:bldGraphic spid="6" grpId="2">
        <p:bldAsOne/>
      </p:bldGraphic>
      <p:bldGraphic spid="4" grpId="0">
        <p:bldAsOne/>
      </p:bldGraphic>
      <p:bldGraphic spid="7" grpId="0">
        <p:bldAsOne/>
      </p:bldGraphic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74638"/>
            <a:ext cx="8643998" cy="796908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Логическая схема развития управления: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000108"/>
            <a:ext cx="8715436" cy="5572164"/>
          </a:xfrm>
        </p:spPr>
        <p:txBody>
          <a:bodyPr>
            <a:normAutofit fontScale="77500" lnSpcReduction="20000"/>
          </a:bodyPr>
          <a:lstStyle/>
          <a:p>
            <a:pPr algn="just">
              <a:buNone/>
            </a:pPr>
            <a:r>
              <a:rPr lang="ru-RU" dirty="0" smtClean="0"/>
              <a:t>	</a:t>
            </a:r>
          </a:p>
          <a:p>
            <a:pPr algn="just">
              <a:buNone/>
            </a:pPr>
            <a:endParaRPr lang="ru-RU" dirty="0" smtClean="0"/>
          </a:p>
          <a:p>
            <a:pPr algn="just">
              <a:buNone/>
            </a:pPr>
            <a:endParaRPr lang="ru-RU" dirty="0" smtClean="0"/>
          </a:p>
          <a:p>
            <a:pPr algn="just">
              <a:buNone/>
            </a:pPr>
            <a:endParaRPr lang="ru-RU" dirty="0" smtClean="0"/>
          </a:p>
          <a:p>
            <a:pPr algn="just">
              <a:buNone/>
            </a:pPr>
            <a:endParaRPr lang="ru-RU" dirty="0" smtClean="0"/>
          </a:p>
          <a:p>
            <a:pPr algn="just">
              <a:buNone/>
            </a:pPr>
            <a:endParaRPr lang="ru-RU" dirty="0" smtClean="0"/>
          </a:p>
          <a:p>
            <a:pPr indent="0" algn="just">
              <a:buNone/>
            </a:pPr>
            <a:r>
              <a:rPr lang="ru-RU" dirty="0" smtClean="0"/>
              <a:t>приведение базисных принципов СУ в соответствие с сущностью и содержанием  новых задач.</a:t>
            </a:r>
          </a:p>
          <a:p>
            <a:pPr algn="just">
              <a:buNone/>
            </a:pPr>
            <a:endParaRPr lang="ru-RU" dirty="0" smtClean="0"/>
          </a:p>
          <a:p>
            <a:pPr algn="just">
              <a:buNone/>
            </a:pPr>
            <a:r>
              <a:rPr lang="ru-RU" dirty="0" smtClean="0"/>
              <a:t>		</a:t>
            </a:r>
          </a:p>
          <a:p>
            <a:pPr algn="just">
              <a:buNone/>
            </a:pPr>
            <a:endParaRPr lang="ru-RU" dirty="0" smtClean="0"/>
          </a:p>
          <a:p>
            <a:pPr algn="just">
              <a:buNone/>
            </a:pPr>
            <a:endParaRPr lang="ru-RU" dirty="0" smtClean="0"/>
          </a:p>
          <a:p>
            <a:pPr algn="just">
              <a:buNone/>
            </a:pPr>
            <a:endParaRPr lang="ru-RU" dirty="0" smtClean="0"/>
          </a:p>
          <a:p>
            <a:pPr algn="just">
              <a:buNone/>
            </a:pPr>
            <a:endParaRPr lang="ru-RU" dirty="0" smtClean="0"/>
          </a:p>
          <a:p>
            <a:pPr algn="just">
              <a:buNone/>
            </a:pPr>
            <a:endParaRPr lang="ru-RU" dirty="0" smtClean="0"/>
          </a:p>
          <a:p>
            <a:pPr indent="0" algn="just">
              <a:buNone/>
            </a:pPr>
            <a:r>
              <a:rPr lang="ru-RU" dirty="0" err="1" smtClean="0"/>
              <a:t>Реинжниринг</a:t>
            </a:r>
            <a:r>
              <a:rPr lang="ru-RU" dirty="0" smtClean="0"/>
              <a:t> </a:t>
            </a:r>
            <a:r>
              <a:rPr lang="ru-RU" dirty="0" err="1" smtClean="0"/>
              <a:t>оргструктуры</a:t>
            </a:r>
            <a:r>
              <a:rPr lang="ru-RU" dirty="0" smtClean="0"/>
              <a:t>, методов управления, ротация управленческих кадров.  Если на данном этапе допущены ошибки СУ, способная к развитию, устранит их.</a:t>
            </a:r>
          </a:p>
          <a:p>
            <a:pPr algn="just">
              <a:buNone/>
            </a:pPr>
            <a:endParaRPr lang="ru-RU" dirty="0" smtClean="0"/>
          </a:p>
          <a:p>
            <a:pPr algn="just">
              <a:buNone/>
            </a:pPr>
            <a:endParaRPr lang="ru-RU" dirty="0" smtClean="0"/>
          </a:p>
          <a:p>
            <a:pPr algn="just">
              <a:buNone/>
            </a:pPr>
            <a:endParaRPr lang="ru-RU" dirty="0"/>
          </a:p>
        </p:txBody>
      </p:sp>
      <p:graphicFrame>
        <p:nvGraphicFramePr>
          <p:cNvPr id="4" name="Содержимое 5"/>
          <p:cNvGraphicFramePr>
            <a:graphicFrameLocks/>
          </p:cNvGraphicFramePr>
          <p:nvPr/>
        </p:nvGraphicFramePr>
        <p:xfrm>
          <a:off x="142844" y="428604"/>
          <a:ext cx="5729302" cy="25003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Содержимое 5"/>
          <p:cNvGraphicFramePr>
            <a:graphicFrameLocks/>
          </p:cNvGraphicFramePr>
          <p:nvPr/>
        </p:nvGraphicFramePr>
        <p:xfrm>
          <a:off x="2214546" y="3071810"/>
          <a:ext cx="5729302" cy="25003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0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5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0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5" dur="1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7" dur="1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Graphic spid="4" grpId="0">
        <p:bldAsOne/>
      </p:bldGraphic>
      <p:bldGraphic spid="4" grpId="1">
        <p:bldAsOne/>
      </p:bldGraphic>
      <p:bldGraphic spid="5" grpId="0">
        <p:bldAsOne/>
      </p:bldGraphic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74638"/>
            <a:ext cx="8401080" cy="72547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Логическая схема развития управления: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142984"/>
            <a:ext cx="8501122" cy="4876816"/>
          </a:xfrm>
        </p:spPr>
        <p:txBody>
          <a:bodyPr>
            <a:normAutofit lnSpcReduction="10000"/>
          </a:bodyPr>
          <a:lstStyle/>
          <a:p>
            <a:pPr lvl="0" algn="just"/>
            <a:endParaRPr lang="ru-RU" b="1" dirty="0" smtClean="0">
              <a:solidFill>
                <a:srgbClr val="C00000"/>
              </a:solidFill>
            </a:endParaRPr>
          </a:p>
          <a:p>
            <a:pPr lvl="0" algn="just"/>
            <a:endParaRPr lang="ru-RU" b="1" dirty="0" smtClean="0">
              <a:solidFill>
                <a:srgbClr val="C00000"/>
              </a:solidFill>
            </a:endParaRPr>
          </a:p>
          <a:p>
            <a:pPr algn="just"/>
            <a:endParaRPr lang="ru-RU" b="1" dirty="0" smtClean="0"/>
          </a:p>
          <a:p>
            <a:pPr algn="just"/>
            <a:endParaRPr lang="ru-RU" b="1" dirty="0" smtClean="0"/>
          </a:p>
          <a:p>
            <a:pPr algn="just"/>
            <a:endParaRPr lang="ru-RU" b="1" dirty="0" smtClean="0"/>
          </a:p>
          <a:p>
            <a:pPr algn="just">
              <a:buNone/>
            </a:pPr>
            <a:r>
              <a:rPr lang="ru-RU" dirty="0" smtClean="0"/>
              <a:t>		</a:t>
            </a:r>
          </a:p>
          <a:p>
            <a:pPr algn="just">
              <a:buNone/>
            </a:pPr>
            <a:r>
              <a:rPr lang="ru-RU" b="1" dirty="0" smtClean="0"/>
              <a:t>	Это предполагает</a:t>
            </a:r>
            <a:r>
              <a:rPr lang="ru-RU" dirty="0" smtClean="0"/>
              <a:t>:</a:t>
            </a:r>
          </a:p>
          <a:p>
            <a:pPr algn="just"/>
            <a:r>
              <a:rPr lang="ru-RU" dirty="0" smtClean="0"/>
              <a:t>соответствующее развитие информационно-поведенческой подсистемы. </a:t>
            </a:r>
          </a:p>
          <a:p>
            <a:pPr algn="just"/>
            <a:r>
              <a:rPr lang="ru-RU" dirty="0" smtClean="0"/>
              <a:t>Периодический мониторинг развития и анализ результатов мероприятий программы развития СУ.</a:t>
            </a:r>
            <a:endParaRPr lang="ru-RU" dirty="0"/>
          </a:p>
        </p:txBody>
      </p:sp>
      <p:graphicFrame>
        <p:nvGraphicFramePr>
          <p:cNvPr id="4" name="Содержимое 5"/>
          <p:cNvGraphicFramePr>
            <a:graphicFrameLocks/>
          </p:cNvGraphicFramePr>
          <p:nvPr/>
        </p:nvGraphicFramePr>
        <p:xfrm>
          <a:off x="1857356" y="785794"/>
          <a:ext cx="5729302" cy="25003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6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0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55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5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7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0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2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Graphic spid="4" grpId="0">
        <p:bldAsOne/>
      </p:bldGraphic>
      <p:bldGraphic spid="4" grpId="1">
        <p:bldAsOne/>
      </p:bldGraphic>
      <p:bldGraphic spid="4" grpId="2">
        <p:bldAsOne/>
      </p:bldGraphic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24" y="285728"/>
            <a:ext cx="7772400" cy="642942"/>
          </a:xfrm>
          <a:scene3d>
            <a:camera prst="orthographicFront"/>
            <a:lightRig rig="threePt" dir="t"/>
          </a:scene3d>
          <a:sp3d prstMaterial="metal">
            <a:bevelT w="114300" prst="artDeco"/>
          </a:sp3d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Мониторинг развития СУ: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500174"/>
            <a:ext cx="8358246" cy="4981596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ru-RU" b="1" dirty="0" smtClean="0"/>
              <a:t>своевременная оценка развития СУ; </a:t>
            </a:r>
          </a:p>
          <a:p>
            <a:pPr algn="just"/>
            <a:r>
              <a:rPr lang="ru-RU" b="1" dirty="0" smtClean="0"/>
              <a:t>своевременная экспликация факторов, ограничивающих  развитие СУ; </a:t>
            </a:r>
          </a:p>
          <a:p>
            <a:pPr algn="just"/>
            <a:r>
              <a:rPr lang="ru-RU" b="1" dirty="0" smtClean="0"/>
              <a:t>анализ тенденций развития управления; </a:t>
            </a:r>
          </a:p>
          <a:p>
            <a:pPr algn="just"/>
            <a:r>
              <a:rPr lang="ru-RU" b="1" dirty="0" smtClean="0"/>
              <a:t>подержание достигнутых результатов развития СУ; </a:t>
            </a:r>
          </a:p>
          <a:p>
            <a:pPr algn="just"/>
            <a:r>
              <a:rPr lang="ru-RU" b="1" dirty="0" smtClean="0"/>
              <a:t>поиск новых возможностей повышения скорости развития СУ;</a:t>
            </a:r>
          </a:p>
          <a:p>
            <a:pPr algn="just"/>
            <a:r>
              <a:rPr lang="ru-RU" b="1" dirty="0" smtClean="0"/>
              <a:t>коррекция процесса развития СУ </a:t>
            </a:r>
            <a:r>
              <a:rPr lang="ru-RU" dirty="0" smtClean="0"/>
              <a:t>(отказ от не оправдавших себя или невозможных для полноценной реализации направлений развития, проведение не предусмотренных ранее преобразований, целесообразность которых возникла в процессе).</a:t>
            </a:r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928662" y="857232"/>
            <a:ext cx="7772400" cy="571504"/>
          </a:xfrm>
          <a:prstGeom prst="rect">
            <a:avLst/>
          </a:prstGeom>
        </p:spPr>
        <p:txBody>
          <a:bodyPr bIns="91440" anchor="b" anchorCtr="0">
            <a:normAutofit fontScale="850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целесообразность</a:t>
            </a:r>
            <a:endParaRPr kumimoji="0" lang="ru-RU" sz="40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6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8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1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3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6" dur="3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3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8" dur="3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1" dur="3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3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3" dur="3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6" dur="3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3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8" dur="3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1" dur="3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3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3" dur="3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86" dur="3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3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8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1" dur="3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3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3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 build="p"/>
      <p:bldP spid="4" grpId="0"/>
      <p:bldP spid="4" grpId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Библиографический список: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err="1" smtClean="0"/>
              <a:t>Армстронг</a:t>
            </a:r>
            <a:r>
              <a:rPr lang="en-US" dirty="0" smtClean="0"/>
              <a:t> </a:t>
            </a:r>
            <a:r>
              <a:rPr lang="ru-RU" dirty="0" smtClean="0"/>
              <a:t>М.</a:t>
            </a:r>
            <a:r>
              <a:rPr lang="en-US" dirty="0" smtClean="0"/>
              <a:t> </a:t>
            </a:r>
            <a:r>
              <a:rPr lang="ru-RU" dirty="0" smtClean="0"/>
              <a:t>Практика управления человеческими ресурсами</a:t>
            </a:r>
            <a:r>
              <a:rPr lang="en-US" dirty="0" smtClean="0"/>
              <a:t> A Handbook of Human Resource Management Practice. -  8-</a:t>
            </a:r>
            <a:r>
              <a:rPr lang="ru-RU" dirty="0" smtClean="0"/>
              <a:t>е издание</a:t>
            </a:r>
            <a:r>
              <a:rPr lang="en-US" dirty="0" smtClean="0"/>
              <a:t>, </a:t>
            </a:r>
            <a:r>
              <a:rPr lang="ru-RU" dirty="0" smtClean="0"/>
              <a:t>СПб</a:t>
            </a:r>
            <a:r>
              <a:rPr lang="en-US" dirty="0" smtClean="0"/>
              <a:t>.: </a:t>
            </a:r>
            <a:r>
              <a:rPr lang="ru-RU" dirty="0" smtClean="0"/>
              <a:t>ПИТЕР</a:t>
            </a:r>
            <a:r>
              <a:rPr lang="en-US" dirty="0" smtClean="0"/>
              <a:t>, 2008. - 832 </a:t>
            </a:r>
            <a:r>
              <a:rPr lang="ru-RU" dirty="0" smtClean="0"/>
              <a:t>с</a:t>
            </a:r>
            <a:r>
              <a:rPr lang="en-US" dirty="0" smtClean="0"/>
              <a:t>.</a:t>
            </a:r>
            <a:endParaRPr lang="ru-RU" dirty="0" smtClean="0"/>
          </a:p>
          <a:p>
            <a:r>
              <a:rPr lang="ru-RU" dirty="0" err="1" smtClean="0"/>
              <a:t>Виханский</a:t>
            </a:r>
            <a:r>
              <a:rPr lang="ru-RU" dirty="0" smtClean="0"/>
              <a:t> О. С. Менеджмент: учебник для вузов / О. С. </a:t>
            </a:r>
            <a:r>
              <a:rPr lang="ru-RU" dirty="0" err="1" smtClean="0"/>
              <a:t>Виханский</a:t>
            </a:r>
            <a:r>
              <a:rPr lang="ru-RU" dirty="0" smtClean="0"/>
              <a:t>. – 3-е   изд. – М.: </a:t>
            </a:r>
            <a:r>
              <a:rPr lang="ru-RU" dirty="0" err="1" smtClean="0"/>
              <a:t>Экономистъ</a:t>
            </a:r>
            <a:r>
              <a:rPr lang="ru-RU" dirty="0" smtClean="0"/>
              <a:t>, 2004. – 528 с.</a:t>
            </a:r>
          </a:p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r>
              <a:rPr lang="ru-RU" dirty="0" smtClean="0">
                <a:hlinkClick r:id="rId2" action="ppaction://hlinksldjump"/>
              </a:rPr>
              <a:t>Перейти на тематический план лекции</a:t>
            </a:r>
            <a:endParaRPr lang="ru-RU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Контрольные вопросы: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ru-RU" dirty="0" smtClean="0"/>
              <a:t>Из каких подсистем состоит система управления организацией  (по О.С. </a:t>
            </a:r>
            <a:r>
              <a:rPr lang="ru-RU" dirty="0" err="1" smtClean="0"/>
              <a:t>Виханскому</a:t>
            </a:r>
            <a:r>
              <a:rPr lang="ru-RU" dirty="0" smtClean="0"/>
              <a:t> и А.И. Наумову)? </a:t>
            </a:r>
          </a:p>
          <a:p>
            <a:pPr lvl="0"/>
            <a:r>
              <a:rPr lang="ru-RU" dirty="0" smtClean="0"/>
              <a:t>Охарактеризуйте основные подсистемы СУ.</a:t>
            </a:r>
          </a:p>
          <a:p>
            <a:pPr lvl="0"/>
            <a:r>
              <a:rPr lang="ru-RU" dirty="0" smtClean="0"/>
              <a:t>Охарактеризуйте информационно-поведенческую подсистему СУ?</a:t>
            </a:r>
          </a:p>
          <a:p>
            <a:pPr lvl="0"/>
            <a:r>
              <a:rPr lang="ru-RU" dirty="0" smtClean="0"/>
              <a:t>Какие типы информационно-поведенческих подсистем СУ выделяют О.С. </a:t>
            </a:r>
            <a:r>
              <a:rPr lang="ru-RU" dirty="0" err="1" smtClean="0"/>
              <a:t>Виханский</a:t>
            </a:r>
            <a:r>
              <a:rPr lang="ru-RU" dirty="0" smtClean="0"/>
              <a:t> и А.И. Наумов?</a:t>
            </a:r>
          </a:p>
          <a:p>
            <a:pPr lvl="0"/>
            <a:r>
              <a:rPr lang="ru-RU" dirty="0" smtClean="0"/>
              <a:t>Какова роль подсистемы саморазвития системы управления? </a:t>
            </a:r>
          </a:p>
          <a:p>
            <a:pPr lvl="0"/>
            <a:r>
              <a:rPr lang="ru-RU" dirty="0" smtClean="0"/>
              <a:t>В чем состоят связь с психологией и основные психологические потребности системы управления?</a:t>
            </a:r>
          </a:p>
          <a:p>
            <a:pPr lvl="0">
              <a:buNone/>
            </a:pPr>
            <a:r>
              <a:rPr lang="ru-RU" dirty="0" smtClean="0">
                <a:hlinkClick r:id="rId2" action="ppaction://hlinksldjump"/>
              </a:rPr>
              <a:t>Перейти на тематический план лекции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Функции управления: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ru-RU" b="1" dirty="0" smtClean="0"/>
              <a:t>постановка цели;</a:t>
            </a:r>
          </a:p>
          <a:p>
            <a:pPr lvl="0"/>
            <a:r>
              <a:rPr lang="ru-RU" b="1" dirty="0" smtClean="0"/>
              <a:t>разработка стратегии;</a:t>
            </a:r>
          </a:p>
          <a:p>
            <a:pPr lvl="0"/>
            <a:r>
              <a:rPr lang="ru-RU" b="1" dirty="0" smtClean="0"/>
              <a:t>планирование работы;</a:t>
            </a:r>
          </a:p>
          <a:p>
            <a:pPr lvl="0"/>
            <a:r>
              <a:rPr lang="ru-RU" b="1" dirty="0" smtClean="0"/>
              <a:t>проектирование работы;</a:t>
            </a:r>
          </a:p>
          <a:p>
            <a:pPr lvl="0"/>
            <a:r>
              <a:rPr lang="ru-RU" b="1" dirty="0" smtClean="0"/>
              <a:t>мотивирование к работе;</a:t>
            </a:r>
          </a:p>
          <a:p>
            <a:pPr lvl="0"/>
            <a:r>
              <a:rPr lang="ru-RU" b="1" dirty="0" smtClean="0"/>
              <a:t>координация работы;</a:t>
            </a:r>
          </a:p>
          <a:p>
            <a:pPr lvl="0"/>
            <a:r>
              <a:rPr lang="ru-RU" b="1" dirty="0" smtClean="0"/>
              <a:t>учёт и оценка;</a:t>
            </a:r>
          </a:p>
          <a:p>
            <a:pPr lvl="0"/>
            <a:r>
              <a:rPr lang="ru-RU" b="1" dirty="0" smtClean="0"/>
              <a:t>контроль выполнения работы;</a:t>
            </a:r>
          </a:p>
          <a:p>
            <a:pPr lvl="0"/>
            <a:r>
              <a:rPr lang="ru-RU" b="1" dirty="0" smtClean="0"/>
              <a:t>обратная связь.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	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 algn="ctr">
              <a:buNone/>
            </a:pPr>
            <a:r>
              <a:rPr lang="ru-RU" sz="3600" b="1" dirty="0" smtClean="0">
                <a:solidFill>
                  <a:srgbClr val="C00000"/>
                </a:solidFill>
              </a:rPr>
              <a:t>Спасибо за внимание!</a:t>
            </a:r>
            <a:endParaRPr lang="ru-RU" sz="3600" b="1" dirty="0">
              <a:solidFill>
                <a:srgbClr val="C00000"/>
              </a:solidFill>
            </a:endParaRPr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85883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</p:pic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50825" y="-44450"/>
            <a:ext cx="5041900" cy="82391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200" b="1" dirty="0">
                <a:solidFill>
                  <a:srgbClr val="FFFFFF"/>
                </a:solidFill>
                <a:latin typeface="Times New Roman" pitchFamily="16" charset="0"/>
              </a:rPr>
              <a:t>САРАТОВСКИЙ НАЦИОНАЛЬНЫЙ ИССЛЕДОВАТЕЛЬСКИЙ ГОСУДАРСТВЕННЫЙ УНИВЕРСИТЕТ</a:t>
            </a: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200" b="1" dirty="0">
                <a:solidFill>
                  <a:srgbClr val="FFFFFF"/>
                </a:solidFill>
                <a:latin typeface="Times New Roman" pitchFamily="16" charset="0"/>
              </a:rPr>
              <a:t>ИМЕНИ Н.Г. ЧЕРНЫШЕВСКОГО</a:t>
            </a: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200" b="1" dirty="0">
                <a:solidFill>
                  <a:srgbClr val="FFFFFF"/>
                </a:solidFill>
                <a:latin typeface="Times New Roman" pitchFamily="16" charset="0"/>
              </a:rPr>
              <a:t>Кафедра общей и социальной психологии</a:t>
            </a: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381750"/>
            <a:ext cx="9144000" cy="47625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</p:pic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179388" y="6481763"/>
            <a:ext cx="8785225" cy="2762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200" b="1" dirty="0">
                <a:solidFill>
                  <a:srgbClr val="FFFFFF"/>
                </a:solidFill>
                <a:latin typeface="Times New Roman" pitchFamily="16" charset="0"/>
              </a:rPr>
              <a:t>САРАТОВСКИЙ ГОСУДАРСТВЕННЫЙ УНИВЕРСИТЕТ ИМЕНИ Н.Г. ЧЕРНЫШЕВСКОГО Факультет психологии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5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500" decel="50000">
                                          <p:stCondLst>
                                            <p:cond delay="2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500" accel="50000">
                                          <p:stCondLst>
                                            <p:cond delay="2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500" decel="50000">
                                          <p:stCondLst>
                                            <p:cond delay="2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500" accel="50000">
                                          <p:stCondLst>
                                            <p:cond delay="2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3" grpId="1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Система управления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1000108"/>
            <a:ext cx="7772400" cy="5572164"/>
          </a:xfrm>
        </p:spPr>
        <p:txBody>
          <a:bodyPr>
            <a:normAutofit/>
          </a:bodyPr>
          <a:lstStyle/>
          <a:p>
            <a:pPr algn="just"/>
            <a:endParaRPr lang="ru-RU" dirty="0" smtClean="0"/>
          </a:p>
          <a:p>
            <a:pPr algn="just"/>
            <a:endParaRPr lang="ru-RU" dirty="0" smtClean="0"/>
          </a:p>
          <a:p>
            <a:pPr algn="just"/>
            <a:endParaRPr lang="ru-RU" dirty="0" smtClean="0"/>
          </a:p>
          <a:p>
            <a:pPr algn="just"/>
            <a:endParaRPr lang="ru-RU" dirty="0" smtClean="0"/>
          </a:p>
          <a:p>
            <a:pPr algn="just"/>
            <a:endParaRPr lang="ru-RU" dirty="0" smtClean="0"/>
          </a:p>
          <a:p>
            <a:pPr algn="just"/>
            <a:r>
              <a:rPr lang="ru-RU" b="1" dirty="0" smtClean="0"/>
              <a:t>Управление может осуществляться только в том случае, когда существует реально действующая система, решающая задачи управления. </a:t>
            </a:r>
          </a:p>
          <a:p>
            <a:pPr algn="just">
              <a:buNone/>
            </a:pPr>
            <a:endParaRPr lang="ru-RU" dirty="0" smtClean="0"/>
          </a:p>
        </p:txBody>
      </p:sp>
      <p:graphicFrame>
        <p:nvGraphicFramePr>
          <p:cNvPr id="4" name="Схема 3"/>
          <p:cNvGraphicFramePr/>
          <p:nvPr/>
        </p:nvGraphicFramePr>
        <p:xfrm>
          <a:off x="1571604" y="1428736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5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5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9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3" grpId="1" build="p"/>
      <p:bldGraphic spid="4" grpId="0">
        <p:bldAsOne/>
      </p:bldGraphic>
      <p:bldGraphic spid="4" grpId="1">
        <p:bldAsOne/>
      </p:bldGraphic>
      <p:bldGraphic spid="4" grpId="2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b="1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endParaRPr lang="ru-RU" dirty="0"/>
          </a:p>
        </p:txBody>
      </p:sp>
      <p:sp>
        <p:nvSpPr>
          <p:cNvPr id="4" name="AutoShape 7"/>
          <p:cNvSpPr>
            <a:spLocks noChangeArrowheads="1"/>
          </p:cNvSpPr>
          <p:nvPr/>
        </p:nvSpPr>
        <p:spPr bwMode="gray">
          <a:xfrm>
            <a:off x="500034" y="785794"/>
            <a:ext cx="8358278" cy="1857388"/>
          </a:xfrm>
          <a:prstGeom prst="roundRect">
            <a:avLst>
              <a:gd name="adj" fmla="val 49106"/>
            </a:avLst>
          </a:prstGeom>
          <a:solidFill>
            <a:schemeClr val="accent1"/>
          </a:solidFill>
          <a:ln w="28575">
            <a:solidFill>
              <a:schemeClr val="bg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</a:rPr>
              <a:t>Система управления –</a:t>
            </a:r>
          </a:p>
          <a:p>
            <a:pPr algn="ctr"/>
            <a:r>
              <a:rPr lang="ru-RU" sz="3200" b="1" dirty="0" smtClean="0">
                <a:solidFill>
                  <a:schemeClr val="bg1"/>
                </a:solidFill>
              </a:rPr>
              <a:t> это форма реального воплощения </a:t>
            </a:r>
          </a:p>
          <a:p>
            <a:pPr algn="ctr"/>
            <a:r>
              <a:rPr lang="ru-RU" sz="3200" b="1" dirty="0" smtClean="0">
                <a:solidFill>
                  <a:schemeClr val="bg1"/>
                </a:solidFill>
              </a:rPr>
              <a:t>управленческих взаимосвязей. </a:t>
            </a:r>
          </a:p>
        </p:txBody>
      </p:sp>
      <p:sp>
        <p:nvSpPr>
          <p:cNvPr id="5" name="AutoShape 7"/>
          <p:cNvSpPr>
            <a:spLocks noChangeArrowheads="1"/>
          </p:cNvSpPr>
          <p:nvPr/>
        </p:nvSpPr>
        <p:spPr bwMode="gray">
          <a:xfrm>
            <a:off x="500034" y="3500438"/>
            <a:ext cx="8358278" cy="1857388"/>
          </a:xfrm>
          <a:prstGeom prst="roundRect">
            <a:avLst>
              <a:gd name="adj" fmla="val 49106"/>
            </a:avLst>
          </a:prstGeom>
          <a:solidFill>
            <a:schemeClr val="accent1"/>
          </a:solidFill>
          <a:ln w="28575">
            <a:solidFill>
              <a:schemeClr val="bg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</a:rPr>
              <a:t>Функционирование</a:t>
            </a:r>
          </a:p>
          <a:p>
            <a:pPr algn="ctr"/>
            <a:r>
              <a:rPr lang="ru-RU" sz="3200" b="1" dirty="0" smtClean="0">
                <a:solidFill>
                  <a:schemeClr val="bg1"/>
                </a:solidFill>
              </a:rPr>
              <a:t> системы управления —</a:t>
            </a:r>
          </a:p>
          <a:p>
            <a:pPr algn="ctr"/>
            <a:r>
              <a:rPr lang="ru-RU" sz="3200" b="1" dirty="0" smtClean="0">
                <a:solidFill>
                  <a:schemeClr val="bg1"/>
                </a:solidFill>
              </a:rPr>
              <a:t> это управленческая деятельность.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5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201135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>
                <a:solidFill>
                  <a:srgbClr val="C00000"/>
                </a:solidFill>
              </a:rPr>
              <a:t>Факторы, </a:t>
            </a:r>
            <a:br>
              <a:rPr lang="ru-RU" b="1" dirty="0" smtClean="0">
                <a:solidFill>
                  <a:srgbClr val="C00000"/>
                </a:solidFill>
              </a:rPr>
            </a:br>
            <a:r>
              <a:rPr lang="ru-RU" b="1" dirty="0" smtClean="0">
                <a:solidFill>
                  <a:srgbClr val="C00000"/>
                </a:solidFill>
              </a:rPr>
              <a:t>влияющие на формирование и функционирование системы управления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2214554"/>
            <a:ext cx="7772400" cy="3805246"/>
          </a:xfrm>
        </p:spPr>
        <p:txBody>
          <a:bodyPr>
            <a:normAutofit/>
          </a:bodyPr>
          <a:lstStyle/>
          <a:p>
            <a:pPr algn="just"/>
            <a:endParaRPr lang="ru-RU" b="1" dirty="0" smtClean="0"/>
          </a:p>
          <a:p>
            <a:endParaRPr lang="ru-RU" dirty="0"/>
          </a:p>
        </p:txBody>
      </p:sp>
      <p:sp>
        <p:nvSpPr>
          <p:cNvPr id="4" name="AutoShape 7"/>
          <p:cNvSpPr>
            <a:spLocks noChangeArrowheads="1"/>
          </p:cNvSpPr>
          <p:nvPr/>
        </p:nvSpPr>
        <p:spPr bwMode="gray">
          <a:xfrm>
            <a:off x="285720" y="642918"/>
            <a:ext cx="8358278" cy="928694"/>
          </a:xfrm>
          <a:prstGeom prst="roundRect">
            <a:avLst>
              <a:gd name="adj" fmla="val 49106"/>
            </a:avLst>
          </a:prstGeom>
          <a:solidFill>
            <a:srgbClr val="C00000"/>
          </a:solidFill>
          <a:ln w="28575">
            <a:solidFill>
              <a:schemeClr val="bg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 algn="just"/>
            <a:r>
              <a:rPr lang="ru-RU" sz="2400" b="1" dirty="0" smtClean="0">
                <a:solidFill>
                  <a:schemeClr val="bg1"/>
                </a:solidFill>
              </a:rPr>
              <a:t>отраслевая принадлежность </a:t>
            </a:r>
          </a:p>
          <a:p>
            <a:pPr algn="just"/>
            <a:r>
              <a:rPr lang="ru-RU" sz="2400" b="1" dirty="0" smtClean="0">
                <a:solidFill>
                  <a:schemeClr val="bg1"/>
                </a:solidFill>
              </a:rPr>
              <a:t>и специфика деятельности предприятия;</a:t>
            </a:r>
          </a:p>
        </p:txBody>
      </p:sp>
      <p:sp>
        <p:nvSpPr>
          <p:cNvPr id="5" name="AutoShape 7"/>
          <p:cNvSpPr>
            <a:spLocks noChangeArrowheads="1"/>
          </p:cNvSpPr>
          <p:nvPr/>
        </p:nvSpPr>
        <p:spPr bwMode="gray">
          <a:xfrm>
            <a:off x="285720" y="1714488"/>
            <a:ext cx="8358278" cy="928694"/>
          </a:xfrm>
          <a:prstGeom prst="roundRect">
            <a:avLst>
              <a:gd name="adj" fmla="val 49106"/>
            </a:avLst>
          </a:prstGeom>
          <a:solidFill>
            <a:srgbClr val="C00000"/>
          </a:solidFill>
          <a:ln w="28575">
            <a:solidFill>
              <a:schemeClr val="bg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 algn="just"/>
            <a:r>
              <a:rPr lang="ru-RU" sz="2400" b="1" dirty="0" smtClean="0">
                <a:solidFill>
                  <a:schemeClr val="bg1"/>
                </a:solidFill>
              </a:rPr>
              <a:t>содержание и специфика управленческих функций; </a:t>
            </a:r>
          </a:p>
        </p:txBody>
      </p:sp>
      <p:sp>
        <p:nvSpPr>
          <p:cNvPr id="6" name="AutoShape 7"/>
          <p:cNvSpPr>
            <a:spLocks noChangeArrowheads="1"/>
          </p:cNvSpPr>
          <p:nvPr/>
        </p:nvSpPr>
        <p:spPr bwMode="gray">
          <a:xfrm>
            <a:off x="357158" y="2786058"/>
            <a:ext cx="8358278" cy="1214446"/>
          </a:xfrm>
          <a:prstGeom prst="roundRect">
            <a:avLst>
              <a:gd name="adj" fmla="val 49106"/>
            </a:avLst>
          </a:prstGeom>
          <a:solidFill>
            <a:srgbClr val="C00000"/>
          </a:solidFill>
          <a:ln w="28575">
            <a:solidFill>
              <a:schemeClr val="bg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 algn="just"/>
            <a:r>
              <a:rPr lang="ru-RU" sz="2400" b="1" dirty="0" smtClean="0">
                <a:solidFill>
                  <a:schemeClr val="bg1"/>
                </a:solidFill>
              </a:rPr>
              <a:t>характер организационных взаимосвязей </a:t>
            </a:r>
          </a:p>
          <a:p>
            <a:pPr algn="just"/>
            <a:r>
              <a:rPr lang="ru-RU" sz="2400" b="1" dirty="0" smtClean="0">
                <a:solidFill>
                  <a:schemeClr val="bg1"/>
                </a:solidFill>
              </a:rPr>
              <a:t>и межличностных отношений, на которых базируются </a:t>
            </a:r>
          </a:p>
          <a:p>
            <a:pPr algn="just"/>
            <a:r>
              <a:rPr lang="ru-RU" sz="2400" b="1" dirty="0" smtClean="0">
                <a:solidFill>
                  <a:schemeClr val="bg1"/>
                </a:solidFill>
              </a:rPr>
              <a:t>эти взаимосвязи, </a:t>
            </a:r>
          </a:p>
        </p:txBody>
      </p:sp>
      <p:sp>
        <p:nvSpPr>
          <p:cNvPr id="7" name="AutoShape 7"/>
          <p:cNvSpPr>
            <a:spLocks noChangeArrowheads="1"/>
          </p:cNvSpPr>
          <p:nvPr/>
        </p:nvSpPr>
        <p:spPr bwMode="gray">
          <a:xfrm>
            <a:off x="357158" y="4143380"/>
            <a:ext cx="8358278" cy="1214446"/>
          </a:xfrm>
          <a:prstGeom prst="roundRect">
            <a:avLst>
              <a:gd name="adj" fmla="val 49106"/>
            </a:avLst>
          </a:prstGeom>
          <a:solidFill>
            <a:srgbClr val="C00000"/>
          </a:solidFill>
          <a:ln w="28575">
            <a:solidFill>
              <a:schemeClr val="bg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 algn="just"/>
            <a:r>
              <a:rPr lang="ru-RU" sz="2400" b="1" dirty="0" smtClean="0">
                <a:solidFill>
                  <a:schemeClr val="bg1"/>
                </a:solidFill>
              </a:rPr>
              <a:t>внешне- и внутри- организационные условия, </a:t>
            </a:r>
          </a:p>
          <a:p>
            <a:pPr algn="just"/>
            <a:r>
              <a:rPr lang="ru-RU" sz="2400" b="1" dirty="0" smtClean="0">
                <a:solidFill>
                  <a:schemeClr val="bg1"/>
                </a:solidFill>
              </a:rPr>
              <a:t>в которых формируется система управления, </a:t>
            </a:r>
          </a:p>
        </p:txBody>
      </p:sp>
      <p:sp>
        <p:nvSpPr>
          <p:cNvPr id="8" name="AutoShape 7"/>
          <p:cNvSpPr>
            <a:spLocks noChangeArrowheads="1"/>
          </p:cNvSpPr>
          <p:nvPr/>
        </p:nvSpPr>
        <p:spPr bwMode="gray">
          <a:xfrm>
            <a:off x="285720" y="5500702"/>
            <a:ext cx="8358278" cy="1214446"/>
          </a:xfrm>
          <a:prstGeom prst="roundRect">
            <a:avLst>
              <a:gd name="adj" fmla="val 49106"/>
            </a:avLst>
          </a:prstGeom>
          <a:solidFill>
            <a:srgbClr val="C00000"/>
          </a:solidFill>
          <a:ln w="28575">
            <a:solidFill>
              <a:schemeClr val="bg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 algn="just"/>
            <a:r>
              <a:rPr lang="ru-RU" sz="2400" b="1" dirty="0" smtClean="0">
                <a:solidFill>
                  <a:schemeClr val="bg1"/>
                </a:solidFill>
              </a:rPr>
              <a:t>свойственные системе управления принципы</a:t>
            </a:r>
          </a:p>
          <a:p>
            <a:pPr algn="just"/>
            <a:r>
              <a:rPr lang="ru-RU" sz="2400" b="1" dirty="0" smtClean="0">
                <a:solidFill>
                  <a:schemeClr val="bg1"/>
                </a:solidFill>
              </a:rPr>
              <a:t> ее построения, функционирования и преобразования.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4" grpId="1" animBg="1"/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2011354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/>
            </a:r>
            <a:br>
              <a:rPr lang="ru-RU" b="1" dirty="0" smtClean="0">
                <a:solidFill>
                  <a:srgbClr val="C00000"/>
                </a:solidFill>
              </a:rPr>
            </a:br>
            <a:r>
              <a:rPr lang="ru-RU" b="1" dirty="0" smtClean="0">
                <a:solidFill>
                  <a:srgbClr val="C00000"/>
                </a:solidFill>
              </a:rPr>
              <a:t/>
            </a:r>
            <a:br>
              <a:rPr lang="ru-RU" b="1" dirty="0" smtClean="0">
                <a:solidFill>
                  <a:srgbClr val="C00000"/>
                </a:solidFill>
              </a:rPr>
            </a:b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800"/>
              </a:spcBef>
              <a:buNone/>
            </a:pPr>
            <a:endParaRPr lang="ru-RU" b="1" dirty="0" smtClean="0"/>
          </a:p>
        </p:txBody>
      </p:sp>
      <p:sp>
        <p:nvSpPr>
          <p:cNvPr id="4" name="AutoShape 7"/>
          <p:cNvSpPr>
            <a:spLocks noChangeArrowheads="1"/>
          </p:cNvSpPr>
          <p:nvPr/>
        </p:nvSpPr>
        <p:spPr bwMode="gray">
          <a:xfrm>
            <a:off x="428596" y="571480"/>
            <a:ext cx="8501154" cy="928694"/>
          </a:xfrm>
          <a:prstGeom prst="roundRect">
            <a:avLst>
              <a:gd name="adj" fmla="val 49106"/>
            </a:avLst>
          </a:prstGeom>
          <a:solidFill>
            <a:schemeClr val="accent1"/>
          </a:solidFill>
          <a:ln w="28575">
            <a:solidFill>
              <a:schemeClr val="bg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Подсистемы системы управления (СУ):</a:t>
            </a:r>
          </a:p>
        </p:txBody>
      </p:sp>
      <p:sp>
        <p:nvSpPr>
          <p:cNvPr id="5" name="AutoShape 7"/>
          <p:cNvSpPr>
            <a:spLocks noChangeArrowheads="1"/>
          </p:cNvSpPr>
          <p:nvPr/>
        </p:nvSpPr>
        <p:spPr bwMode="gray">
          <a:xfrm>
            <a:off x="1000100" y="1714488"/>
            <a:ext cx="5357914" cy="1500198"/>
          </a:xfrm>
          <a:prstGeom prst="roundRect">
            <a:avLst>
              <a:gd name="adj" fmla="val 49106"/>
            </a:avLst>
          </a:prstGeom>
          <a:solidFill>
            <a:schemeClr val="accent1"/>
          </a:solidFill>
          <a:ln w="28575">
            <a:solidFill>
              <a:schemeClr val="bg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Структурно- функциональная </a:t>
            </a:r>
          </a:p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подсистема</a:t>
            </a:r>
          </a:p>
        </p:txBody>
      </p:sp>
      <p:sp>
        <p:nvSpPr>
          <p:cNvPr id="6" name="AutoShape 7"/>
          <p:cNvSpPr>
            <a:spLocks noChangeArrowheads="1"/>
          </p:cNvSpPr>
          <p:nvPr/>
        </p:nvSpPr>
        <p:spPr bwMode="gray">
          <a:xfrm>
            <a:off x="2571736" y="3214686"/>
            <a:ext cx="5786478" cy="1500198"/>
          </a:xfrm>
          <a:prstGeom prst="roundRect">
            <a:avLst>
              <a:gd name="adj" fmla="val 49106"/>
            </a:avLst>
          </a:prstGeom>
          <a:solidFill>
            <a:schemeClr val="accent1"/>
          </a:solidFill>
          <a:ln w="28575">
            <a:solidFill>
              <a:schemeClr val="bg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Информационно-поведенческая</a:t>
            </a:r>
          </a:p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подсистема</a:t>
            </a:r>
          </a:p>
        </p:txBody>
      </p:sp>
      <p:sp>
        <p:nvSpPr>
          <p:cNvPr id="7" name="AutoShape 7"/>
          <p:cNvSpPr>
            <a:spLocks noChangeArrowheads="1"/>
          </p:cNvSpPr>
          <p:nvPr/>
        </p:nvSpPr>
        <p:spPr bwMode="gray">
          <a:xfrm>
            <a:off x="1142976" y="4643446"/>
            <a:ext cx="5286412" cy="1428760"/>
          </a:xfrm>
          <a:prstGeom prst="roundRect">
            <a:avLst>
              <a:gd name="adj" fmla="val 49106"/>
            </a:avLst>
          </a:prstGeom>
          <a:solidFill>
            <a:schemeClr val="accent1"/>
          </a:solidFill>
          <a:ln w="28575">
            <a:solidFill>
              <a:schemeClr val="bg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Подсистема саморазвития</a:t>
            </a:r>
          </a:p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системы управления</a:t>
            </a:r>
            <a:endParaRPr lang="ru-RU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1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9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8" dur="2000" fill="hold"/>
                                        <p:tgtEl>
                                          <p:spTgt spid="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5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55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7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55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2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55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7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4" grpId="2" animBg="1"/>
      <p:bldP spid="5" grpId="0" animBg="1"/>
      <p:bldP spid="5" grpId="1" animBg="1"/>
      <p:bldP spid="5" grpId="2" animBg="1"/>
      <p:bldP spid="6" grpId="0" animBg="1"/>
      <p:bldP spid="6" grpId="1" animBg="1"/>
      <p:bldP spid="6" grpId="2" animBg="1"/>
      <p:bldP spid="7" grpId="0" animBg="1"/>
      <p:bldP spid="7" grpId="1" animBg="1"/>
      <p:bldP spid="7" grpId="2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/>
            </a:r>
            <a:br>
              <a:rPr lang="ru-RU" b="1" dirty="0" smtClean="0">
                <a:solidFill>
                  <a:srgbClr val="C00000"/>
                </a:solidFill>
              </a:rPr>
            </a:br>
            <a:r>
              <a:rPr lang="ru-RU" b="1" dirty="0" smtClean="0">
                <a:solidFill>
                  <a:srgbClr val="C00000"/>
                </a:solidFill>
              </a:rPr>
              <a:t/>
            </a:r>
            <a:br>
              <a:rPr lang="ru-RU" b="1" dirty="0" smtClean="0">
                <a:solidFill>
                  <a:srgbClr val="C00000"/>
                </a:solidFill>
              </a:rPr>
            </a:br>
            <a:r>
              <a:rPr lang="ru-RU" b="1" dirty="0" smtClean="0">
                <a:solidFill>
                  <a:srgbClr val="C00000"/>
                </a:solidFill>
              </a:rPr>
              <a:t/>
            </a:r>
            <a:br>
              <a:rPr lang="ru-RU" b="1" dirty="0" smtClean="0">
                <a:solidFill>
                  <a:srgbClr val="C00000"/>
                </a:solidFill>
              </a:rPr>
            </a:br>
            <a:r>
              <a:rPr lang="ru-RU" b="1" dirty="0" smtClean="0">
                <a:solidFill>
                  <a:srgbClr val="C00000"/>
                </a:solidFill>
              </a:rPr>
              <a:t/>
            </a:r>
            <a:br>
              <a:rPr lang="ru-RU" b="1" dirty="0" smtClean="0">
                <a:solidFill>
                  <a:srgbClr val="C00000"/>
                </a:solidFill>
              </a:rPr>
            </a:b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785926"/>
            <a:ext cx="8643998" cy="4929222"/>
          </a:xfrm>
        </p:spPr>
        <p:txBody>
          <a:bodyPr>
            <a:normAutofit fontScale="62500" lnSpcReduction="20000"/>
          </a:bodyPr>
          <a:lstStyle/>
          <a:p>
            <a:pPr algn="just"/>
            <a:endParaRPr lang="ru-RU" b="1" dirty="0" smtClean="0"/>
          </a:p>
          <a:p>
            <a:pPr algn="just"/>
            <a:endParaRPr lang="ru-RU" b="1" dirty="0" smtClean="0"/>
          </a:p>
          <a:p>
            <a:pPr algn="just"/>
            <a:endParaRPr lang="ru-RU" b="1" dirty="0" smtClean="0"/>
          </a:p>
          <a:p>
            <a:pPr algn="just"/>
            <a:endParaRPr lang="ru-RU" b="1" dirty="0" smtClean="0"/>
          </a:p>
          <a:p>
            <a:pPr algn="just"/>
            <a:endParaRPr lang="ru-RU" b="1" dirty="0" smtClean="0"/>
          </a:p>
          <a:p>
            <a:pPr algn="just"/>
            <a:endParaRPr lang="ru-RU" b="1" dirty="0" smtClean="0"/>
          </a:p>
          <a:p>
            <a:pPr algn="just">
              <a:buNone/>
            </a:pPr>
            <a:endParaRPr lang="ru-RU" b="1" dirty="0" smtClean="0"/>
          </a:p>
          <a:p>
            <a:pPr algn="just"/>
            <a:endParaRPr lang="ru-RU" b="1" dirty="0" smtClean="0"/>
          </a:p>
          <a:p>
            <a:pPr algn="just"/>
            <a:r>
              <a:rPr lang="ru-RU" sz="3400" b="1" dirty="0" smtClean="0">
                <a:solidFill>
                  <a:srgbClr val="C00000"/>
                </a:solidFill>
              </a:rPr>
              <a:t>Совокупность управленческих органов</a:t>
            </a:r>
            <a:r>
              <a:rPr lang="ru-RU" sz="3400" dirty="0" smtClean="0">
                <a:solidFill>
                  <a:srgbClr val="C00000"/>
                </a:solidFill>
              </a:rPr>
              <a:t>, (подразделений и исполнителей) выполняющих закрепленные за ними функции.</a:t>
            </a:r>
          </a:p>
          <a:p>
            <a:pPr algn="just">
              <a:buNone/>
            </a:pPr>
            <a:r>
              <a:rPr lang="ru-RU" sz="3400" dirty="0" smtClean="0">
                <a:solidFill>
                  <a:srgbClr val="C00000"/>
                </a:solidFill>
              </a:rPr>
              <a:t> </a:t>
            </a:r>
          </a:p>
          <a:p>
            <a:pPr algn="just"/>
            <a:r>
              <a:rPr lang="ru-RU" sz="3400" b="1" dirty="0" smtClean="0">
                <a:solidFill>
                  <a:srgbClr val="C00000"/>
                </a:solidFill>
              </a:rPr>
              <a:t>Совокупность методов, с помощью которых </a:t>
            </a:r>
            <a:r>
              <a:rPr lang="ru-RU" sz="3400" dirty="0" smtClean="0">
                <a:solidFill>
                  <a:srgbClr val="C00000"/>
                </a:solidFill>
              </a:rPr>
              <a:t>осуществляется управленческое воздействие. 	</a:t>
            </a:r>
          </a:p>
          <a:p>
            <a:pPr algn="just">
              <a:buNone/>
            </a:pPr>
            <a:r>
              <a:rPr lang="ru-RU" sz="3400" dirty="0" smtClean="0"/>
              <a:t>		</a:t>
            </a:r>
            <a:endParaRPr lang="ru-RU" sz="3400" dirty="0"/>
          </a:p>
        </p:txBody>
      </p:sp>
      <p:sp>
        <p:nvSpPr>
          <p:cNvPr id="4" name="AutoShape 7"/>
          <p:cNvSpPr>
            <a:spLocks noChangeArrowheads="1"/>
          </p:cNvSpPr>
          <p:nvPr/>
        </p:nvSpPr>
        <p:spPr bwMode="gray">
          <a:xfrm>
            <a:off x="928662" y="214290"/>
            <a:ext cx="5357914" cy="1500198"/>
          </a:xfrm>
          <a:prstGeom prst="roundRect">
            <a:avLst>
              <a:gd name="adj" fmla="val 49106"/>
            </a:avLst>
          </a:prstGeom>
          <a:solidFill>
            <a:schemeClr val="accent1"/>
          </a:solidFill>
          <a:ln w="28575">
            <a:solidFill>
              <a:schemeClr val="bg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Структурно- функциональная </a:t>
            </a:r>
          </a:p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подсистема</a:t>
            </a:r>
          </a:p>
        </p:txBody>
      </p:sp>
      <p:sp>
        <p:nvSpPr>
          <p:cNvPr id="5" name="AutoShape 7"/>
          <p:cNvSpPr>
            <a:spLocks noChangeArrowheads="1"/>
          </p:cNvSpPr>
          <p:nvPr/>
        </p:nvSpPr>
        <p:spPr bwMode="gray">
          <a:xfrm>
            <a:off x="357158" y="928670"/>
            <a:ext cx="8501090" cy="2071702"/>
          </a:xfrm>
          <a:prstGeom prst="roundRect">
            <a:avLst>
              <a:gd name="adj" fmla="val 49106"/>
            </a:avLst>
          </a:prstGeom>
          <a:solidFill>
            <a:schemeClr val="accent1"/>
          </a:solidFill>
          <a:ln w="28575">
            <a:solidFill>
              <a:schemeClr val="bg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ru-RU" sz="2800" dirty="0" smtClean="0">
                <a:solidFill>
                  <a:schemeClr val="bg1"/>
                </a:solidFill>
              </a:rPr>
              <a:t>Данную подсистему </a:t>
            </a:r>
          </a:p>
          <a:p>
            <a:pPr algn="ctr"/>
            <a:r>
              <a:rPr lang="ru-RU" sz="2800" dirty="0" smtClean="0">
                <a:solidFill>
                  <a:schemeClr val="bg1"/>
                </a:solidFill>
              </a:rPr>
              <a:t>можно рассматривать как </a:t>
            </a:r>
          </a:p>
          <a:p>
            <a:pPr algn="ctr"/>
            <a:r>
              <a:rPr lang="ru-RU" sz="2800" b="1" dirty="0" smtClean="0">
                <a:solidFill>
                  <a:schemeClr val="bg1"/>
                </a:solidFill>
              </a:rPr>
              <a:t>единство организации, </a:t>
            </a:r>
          </a:p>
          <a:p>
            <a:pPr algn="ctr"/>
            <a:r>
              <a:rPr lang="ru-RU" sz="2800" b="1" dirty="0" smtClean="0">
                <a:solidFill>
                  <a:schemeClr val="bg1"/>
                </a:solidFill>
              </a:rPr>
              <a:t>технологии и методов управления</a:t>
            </a:r>
            <a:r>
              <a:rPr lang="ru-RU" sz="2800" dirty="0" smtClean="0">
                <a:solidFill>
                  <a:schemeClr val="bg1"/>
                </a:solidFill>
              </a:rPr>
              <a:t>.</a:t>
            </a:r>
            <a:endParaRPr lang="ru-RU" sz="2800" b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mph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5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55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1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3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4" grpId="1" animBg="1"/>
      <p:bldP spid="4" grpId="2" animBg="1"/>
      <p:bldP spid="5" grpId="0" animBg="1"/>
      <p:bldP spid="5" grpId="2" animBg="1"/>
      <p:bldP spid="5" grpId="3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922</TotalTime>
  <Words>1798</Words>
  <Application>Microsoft Office PowerPoint</Application>
  <PresentationFormat>Экран (4:3)</PresentationFormat>
  <Paragraphs>385</Paragraphs>
  <Slides>40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40</vt:i4>
      </vt:variant>
    </vt:vector>
  </HeadingPairs>
  <TitlesOfParts>
    <vt:vector size="41" baseType="lpstr">
      <vt:lpstr>Тема Office</vt:lpstr>
      <vt:lpstr>Лекция 5 Структура и содержание системы управления</vt:lpstr>
      <vt:lpstr>Тематический план лекции:</vt:lpstr>
      <vt:lpstr>Слайд 3</vt:lpstr>
      <vt:lpstr>Функции управления:</vt:lpstr>
      <vt:lpstr>Система управления </vt:lpstr>
      <vt:lpstr>Слайд 6</vt:lpstr>
      <vt:lpstr>  Факторы,  влияющие на формирование и функционирование системы управления</vt:lpstr>
      <vt:lpstr>  </vt:lpstr>
      <vt:lpstr>    </vt:lpstr>
      <vt:lpstr>Слайд 10</vt:lpstr>
      <vt:lpstr>Слайд 11</vt:lpstr>
      <vt:lpstr>Информационно-поведенческая подсистема</vt:lpstr>
      <vt:lpstr>Информационно-поведенческая подсистема</vt:lpstr>
      <vt:lpstr>Информационно-поведенческая подсистема включает:</vt:lpstr>
      <vt:lpstr>Информационно-поведенческая подсистема предопределяет:</vt:lpstr>
      <vt:lpstr>О.С. Виханский и А.Н. Наумов  выделяют четыре типа  информационо -поведенческих подсистем:</vt:lpstr>
      <vt:lpstr>Первый тип И-П подсистем:</vt:lpstr>
      <vt:lpstr>Второй тип И-П подсистем:</vt:lpstr>
      <vt:lpstr>Третий тип И-П подсистем:</vt:lpstr>
      <vt:lpstr>Четвертый тип И-П подсистем:</vt:lpstr>
      <vt:lpstr>Слайд 21</vt:lpstr>
      <vt:lpstr>Слайд 22</vt:lpstr>
      <vt:lpstr>Подсистема саморазвития системы управления</vt:lpstr>
      <vt:lpstr>1 часть подсистемы  выполняет функции:</vt:lpstr>
      <vt:lpstr>2 часть подсистемы выполняет функции:</vt:lpstr>
      <vt:lpstr>Слайд 26</vt:lpstr>
      <vt:lpstr>Слайд 27</vt:lpstr>
      <vt:lpstr>Принципы развития управления:</vt:lpstr>
      <vt:lpstr>Принципы развития управления:</vt:lpstr>
      <vt:lpstr>Принципы развития управления:</vt:lpstr>
      <vt:lpstr>Слайд 31</vt:lpstr>
      <vt:lpstr>Логическая схема развития управления:</vt:lpstr>
      <vt:lpstr>Типовые реакции СУ на новые задачи:</vt:lpstr>
      <vt:lpstr>Логическая схема развития управления:</vt:lpstr>
      <vt:lpstr>Логическая схема развития управления:</vt:lpstr>
      <vt:lpstr>Логическая схема развития управления:</vt:lpstr>
      <vt:lpstr>Мониторинг развития СУ:</vt:lpstr>
      <vt:lpstr>Библиографический список:</vt:lpstr>
      <vt:lpstr>Контрольные вопросы:</vt:lpstr>
      <vt:lpstr>Слайд 40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Структура и содержание системы управления</dc:title>
  <dc:creator>user</dc:creator>
  <cp:lastModifiedBy>Samsung</cp:lastModifiedBy>
  <cp:revision>152</cp:revision>
  <dcterms:created xsi:type="dcterms:W3CDTF">2010-10-01T16:33:08Z</dcterms:created>
  <dcterms:modified xsi:type="dcterms:W3CDTF">2018-11-26T15:53:46Z</dcterms:modified>
</cp:coreProperties>
</file>